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3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4" r:id="rId14"/>
    <p:sldId id="27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4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t>6.5.15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Claustrum</a:t>
            </a:r>
            <a:r>
              <a:rPr lang="en-US" dirty="0" smtClean="0"/>
              <a:t> =</a:t>
            </a:r>
            <a:r>
              <a:rPr lang="en-US" baseline="0" dirty="0" smtClean="0"/>
              <a:t> barrier, fence, enclosure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Myoma</a:t>
            </a:r>
            <a:r>
              <a:rPr lang="en-US" baseline="0" dirty="0" smtClean="0"/>
              <a:t> – myositis – </a:t>
            </a:r>
            <a:r>
              <a:rPr lang="en-US" baseline="0" dirty="0" err="1" smtClean="0"/>
              <a:t>myomatosis</a:t>
            </a:r>
            <a:r>
              <a:rPr lang="en-US" baseline="0" dirty="0" smtClean="0"/>
              <a:t> – myocardium – myometrium – </a:t>
            </a:r>
            <a:r>
              <a:rPr lang="en-US" baseline="0" dirty="0" err="1" smtClean="0"/>
              <a:t>myocarditicus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myocardialis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myographia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myogramma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myologia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myomectomia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myotomia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myoplastica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Gonia</a:t>
            </a:r>
            <a:r>
              <a:rPr lang="en-US" dirty="0" smtClean="0"/>
              <a:t> – </a:t>
            </a:r>
            <a:r>
              <a:rPr lang="en-US" dirty="0" err="1" smtClean="0"/>
              <a:t>uhol</a:t>
            </a:r>
            <a:r>
              <a:rPr lang="en-US" dirty="0" smtClean="0"/>
              <a:t>/angle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Therapia</a:t>
            </a:r>
            <a:r>
              <a:rPr lang="en-US" dirty="0" smtClean="0"/>
              <a:t> – </a:t>
            </a:r>
            <a:r>
              <a:rPr lang="en-US" dirty="0" err="1" smtClean="0"/>
              <a:t>radiotherapia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chemotherapia</a:t>
            </a:r>
            <a:endParaRPr lang="en-US" baseline="0" dirty="0" smtClean="0"/>
          </a:p>
          <a:p>
            <a:r>
              <a:rPr lang="en-US" baseline="0" dirty="0" smtClean="0"/>
              <a:t>Stoma – anastomosis – </a:t>
            </a:r>
            <a:r>
              <a:rPr lang="en-US" baseline="0" dirty="0" err="1" smtClean="0"/>
              <a:t>colostomia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cystostomia</a:t>
            </a:r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Electrocardiography – </a:t>
            </a:r>
            <a:r>
              <a:rPr lang="en-US" dirty="0" err="1" smtClean="0"/>
              <a:t>fetoelectrocardiography</a:t>
            </a:r>
            <a:r>
              <a:rPr lang="en-US" dirty="0" smtClean="0"/>
              <a:t> – electroencephalography</a:t>
            </a:r>
          </a:p>
          <a:p>
            <a:endParaRPr lang="en-US" dirty="0" smtClean="0"/>
          </a:p>
          <a:p>
            <a:r>
              <a:rPr lang="en-US" dirty="0" err="1" smtClean="0"/>
              <a:t>Cardiotocography</a:t>
            </a:r>
            <a:r>
              <a:rPr lang="en-US" dirty="0" smtClean="0"/>
              <a:t> – fetal</a:t>
            </a:r>
            <a:r>
              <a:rPr lang="en-US" baseline="0" dirty="0" smtClean="0"/>
              <a:t> heartbeat and uterine contractions (</a:t>
            </a:r>
            <a:r>
              <a:rPr lang="en-US" baseline="0" dirty="0" err="1" smtClean="0"/>
              <a:t>tokos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porod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Haemangioma</a:t>
            </a:r>
            <a:r>
              <a:rPr lang="en-US" dirty="0" smtClean="0"/>
              <a:t> </a:t>
            </a:r>
            <a:r>
              <a:rPr lang="en-US" baseline="0" dirty="0" smtClean="0"/>
              <a:t>– </a:t>
            </a:r>
            <a:r>
              <a:rPr lang="en-US" baseline="0" dirty="0" err="1" smtClean="0"/>
              <a:t>pyrosis</a:t>
            </a:r>
            <a:r>
              <a:rPr lang="en-US" baseline="0" dirty="0" smtClean="0"/>
              <a:t>  - hydrocephalus – </a:t>
            </a:r>
            <a:r>
              <a:rPr lang="en-US" baseline="0" dirty="0" err="1" smtClean="0"/>
              <a:t>lipectomy</a:t>
            </a:r>
            <a:r>
              <a:rPr lang="en-US" baseline="0" dirty="0" smtClean="0"/>
              <a:t> -  </a:t>
            </a:r>
            <a:r>
              <a:rPr lang="en-US" baseline="0" dirty="0" err="1" smtClean="0"/>
              <a:t>Pyosalpinx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Nephrolithotomy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Uraemia</a:t>
            </a:r>
            <a:r>
              <a:rPr lang="en-US" baseline="0" dirty="0" smtClean="0"/>
              <a:t>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ODYNIA je </a:t>
            </a:r>
            <a:r>
              <a:rPr lang="en-US" baseline="0" dirty="0" err="1" smtClean="0"/>
              <a:t>synonymum</a:t>
            </a:r>
            <a:r>
              <a:rPr lang="en-US" baseline="0" dirty="0" smtClean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Fluidothorax</a:t>
            </a:r>
            <a:r>
              <a:rPr lang="en-US" baseline="0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/>
              <a:t>haemothorax</a:t>
            </a:r>
            <a:r>
              <a:rPr lang="en-US" dirty="0" smtClean="0"/>
              <a:t> - pneumothorax</a:t>
            </a:r>
          </a:p>
          <a:p>
            <a:r>
              <a:rPr lang="en-US" dirty="0" err="1" smtClean="0"/>
              <a:t>Haematuria</a:t>
            </a:r>
            <a:r>
              <a:rPr lang="en-US" dirty="0" smtClean="0"/>
              <a:t> – proteinuria – </a:t>
            </a:r>
            <a:r>
              <a:rPr lang="en-US" dirty="0" err="1" smtClean="0"/>
              <a:t>pyuria</a:t>
            </a:r>
            <a:r>
              <a:rPr lang="en-US" dirty="0" smtClean="0"/>
              <a:t> – glycosuria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Cholecystectomia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Cholelithiasis</a:t>
            </a:r>
            <a:r>
              <a:rPr lang="en-US" baseline="0" dirty="0" smtClean="0"/>
              <a:t>  - </a:t>
            </a:r>
            <a:r>
              <a:rPr lang="en-US" baseline="0" dirty="0" err="1" smtClean="0"/>
              <a:t>colonoscopia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6.5.15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en.wikipedia.org/wiki/Endoscopy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Formation in MT 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66837"/>
            <a:ext cx="803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COMPOUND and DERIVED WORDS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3611" y="3065950"/>
            <a:ext cx="170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Haemolysis</a:t>
            </a:r>
            <a:endParaRPr lang="en-US" sz="2400" dirty="0" smtClean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11" y="2012199"/>
            <a:ext cx="16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Pyretolysis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11" y="2539074"/>
            <a:ext cx="128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Analysis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7" y="698537"/>
            <a:ext cx="8507016" cy="1323439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Cambria"/>
              </a:rPr>
              <a:t>-</a:t>
            </a:r>
            <a:r>
              <a:rPr lang="en-US" sz="2800" b="1" dirty="0" smtClean="0">
                <a:cs typeface="Cambria"/>
              </a:rPr>
              <a:t>LYSIS</a:t>
            </a:r>
            <a:r>
              <a:rPr lang="en-US" sz="2800" dirty="0" smtClean="0">
                <a:cs typeface="Cambria"/>
              </a:rPr>
              <a:t> : </a:t>
            </a:r>
            <a:r>
              <a:rPr lang="en-US" sz="2600" dirty="0" smtClean="0">
                <a:cs typeface="Cambria"/>
              </a:rPr>
              <a:t>1) </a:t>
            </a:r>
            <a:r>
              <a:rPr lang="en-US" sz="2600" i="1" dirty="0" smtClean="0">
                <a:cs typeface="Cambria"/>
              </a:rPr>
              <a:t>Biochemistry</a:t>
            </a:r>
            <a:r>
              <a:rPr lang="en-US" sz="2600" dirty="0" smtClean="0">
                <a:cs typeface="Cambria"/>
              </a:rPr>
              <a:t>: dissolution, destruction of cells</a:t>
            </a:r>
          </a:p>
          <a:p>
            <a:pPr marL="1169988"/>
            <a:r>
              <a:rPr lang="en-US" sz="2600" dirty="0" smtClean="0">
                <a:cs typeface="Cambria"/>
              </a:rPr>
              <a:t>2) </a:t>
            </a:r>
            <a:r>
              <a:rPr lang="en-US" sz="2600" i="1" dirty="0" smtClean="0">
                <a:cs typeface="Cambria"/>
              </a:rPr>
              <a:t>Medicine</a:t>
            </a:r>
            <a:r>
              <a:rPr lang="en-US" sz="2600" dirty="0" smtClean="0">
                <a:cs typeface="Cambria"/>
              </a:rPr>
              <a:t>: gradual subsiding of the symptoms of an acute disease</a:t>
            </a:r>
            <a:endParaRPr lang="en-US" sz="2600" dirty="0"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11" y="3592826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S</a:t>
            </a:r>
            <a:r>
              <a:rPr lang="en-US" sz="2400" dirty="0" err="1" smtClean="0">
                <a:latin typeface="Cambria"/>
                <a:cs typeface="Cambria"/>
              </a:rPr>
              <a:t>pondylolysis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1" y="4119702"/>
            <a:ext cx="179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Spasmolysis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11" y="4646578"/>
            <a:ext cx="1212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</a:t>
            </a:r>
            <a:r>
              <a:rPr lang="en-US" sz="2400" dirty="0" smtClean="0">
                <a:latin typeface="Cambria"/>
                <a:cs typeface="Cambria"/>
              </a:rPr>
              <a:t>ialysis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11" y="5173454"/>
            <a:ext cx="152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Osteolysis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11" y="5700330"/>
            <a:ext cx="155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Necrolysis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11" y="6227203"/>
            <a:ext cx="187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Bacteriolysis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3027" y="1986744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Reduction of fever</a:t>
            </a:r>
            <a:endParaRPr lang="en-US" sz="2400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3027" y="2517126"/>
            <a:ext cx="641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S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eparation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a 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subst.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into 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constituent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elements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3027" y="3047508"/>
            <a:ext cx="438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isintegration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red blood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027" y="4108272"/>
            <a:ext cx="394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R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elaxation of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muscle spasms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027" y="4638654"/>
            <a:ext cx="57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S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eparation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of smaller 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and larger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molecules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3027" y="5169036"/>
            <a:ext cx="574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Dissolution or degeneration of bone tissue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027" y="5699418"/>
            <a:ext cx="600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isintegration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and dissolution of dead 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3027" y="622980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Dissolution or destruction of bacteria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3027" y="3577890"/>
            <a:ext cx="587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efect </a:t>
            </a:r>
            <a:r>
              <a:rPr lang="en-US" sz="2400" dirty="0">
                <a:solidFill>
                  <a:schemeClr val="accent5"/>
                </a:solidFill>
                <a:latin typeface="Cambria"/>
                <a:cs typeface="Cambria"/>
              </a:rPr>
              <a:t>in the connection between vertebrae</a:t>
            </a:r>
          </a:p>
        </p:txBody>
      </p:sp>
    </p:spTree>
    <p:extLst>
      <p:ext uri="{BB962C8B-B14F-4D97-AF65-F5344CB8AC3E}">
        <p14:creationId xmlns:p14="http://schemas.microsoft.com/office/powerpoint/2010/main" val="271257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25" y="712953"/>
            <a:ext cx="3506088" cy="461665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sz="2400" b="1" dirty="0" smtClean="0"/>
              <a:t>PATHIA</a:t>
            </a:r>
            <a:r>
              <a:rPr lang="en-US" dirty="0" smtClean="0"/>
              <a:t> : </a:t>
            </a:r>
            <a:r>
              <a:rPr lang="en-US" sz="2400" dirty="0" smtClean="0"/>
              <a:t>disease, disorder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1359067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Psychopathia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525" y="44560"/>
            <a:ext cx="781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OR DERIVE THE COMPOUND WORD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667" y="1951276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67" y="254348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Neuropathia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67" y="372790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Angiopathia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67" y="3135694"/>
            <a:ext cx="321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cartilage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67" y="4320112"/>
            <a:ext cx="24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Disorder of a cell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7" y="4912321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Rhinopathia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667" y="5504530"/>
            <a:ext cx="298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Disease of the tongue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67" y="609673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Myopathia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9953" y="724093"/>
            <a:ext cx="3681679" cy="461665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sz="2400" b="1" dirty="0" smtClean="0"/>
              <a:t>PTOSIS</a:t>
            </a:r>
            <a:r>
              <a:rPr lang="en-US" dirty="0" smtClean="0"/>
              <a:t> : </a:t>
            </a:r>
            <a:r>
              <a:rPr lang="en-US" sz="2400" dirty="0" smtClean="0"/>
              <a:t>dropping, prolapse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4399" y="1359065"/>
            <a:ext cx="307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4399" y="1949480"/>
            <a:ext cx="197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Gastroptosis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4399" y="2539895"/>
            <a:ext cx="447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Fallopian tube(s)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399" y="3130310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Colonoptosis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399" y="3720725"/>
            <a:ext cx="311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Prolapse of the kidney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399" y="4311138"/>
            <a:ext cx="234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528A02"/>
                </a:solidFill>
                <a:latin typeface="Cambria"/>
                <a:cs typeface="Cambria"/>
              </a:rPr>
              <a:t>Blepharoptosis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166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743723"/>
            <a:ext cx="8546222" cy="2308324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Each lung is enclosed within a sac (</a:t>
            </a:r>
            <a:r>
              <a:rPr lang="en-US" sz="2400" i="1" dirty="0" smtClean="0">
                <a:latin typeface="Cambria"/>
                <a:cs typeface="Cambria"/>
              </a:rPr>
              <a:t>pleura</a:t>
            </a:r>
            <a:r>
              <a:rPr lang="en-US" sz="2400" dirty="0" smtClean="0">
                <a:latin typeface="Cambria"/>
                <a:cs typeface="Cambria"/>
              </a:rPr>
              <a:t>), which has two layers. Normally there is no space within these two layers except for a thin film of lubricating fluid. In certain lung diseases, however, a space may be forced between these layers by the accumulation of </a:t>
            </a:r>
            <a:r>
              <a:rPr lang="en-US" sz="2400" i="1" dirty="0" smtClean="0">
                <a:latin typeface="Cambria"/>
                <a:cs typeface="Cambria"/>
              </a:rPr>
              <a:t>fluid</a:t>
            </a:r>
            <a:r>
              <a:rPr lang="en-US" sz="2400" dirty="0" smtClean="0">
                <a:latin typeface="Cambria"/>
                <a:cs typeface="Cambria"/>
              </a:rPr>
              <a:t>, called: _____________________, of </a:t>
            </a:r>
            <a:r>
              <a:rPr lang="en-US" sz="2400" i="1" dirty="0" smtClean="0">
                <a:latin typeface="Cambria"/>
                <a:cs typeface="Cambria"/>
              </a:rPr>
              <a:t>blood</a:t>
            </a:r>
            <a:r>
              <a:rPr lang="en-US" sz="2400" dirty="0" smtClean="0">
                <a:latin typeface="Cambria"/>
                <a:cs typeface="Cambria"/>
              </a:rPr>
              <a:t>, called: _____________________ or of </a:t>
            </a:r>
            <a:r>
              <a:rPr lang="en-US" sz="2400" i="1" dirty="0" smtClean="0">
                <a:latin typeface="Cambria"/>
                <a:cs typeface="Cambria"/>
              </a:rPr>
              <a:t>air</a:t>
            </a:r>
            <a:r>
              <a:rPr lang="en-US" sz="2400" dirty="0" smtClean="0">
                <a:latin typeface="Cambria"/>
                <a:cs typeface="Cambria"/>
              </a:rPr>
              <a:t>, called: _____________________.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pre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50516"/>
            <a:ext cx="736600" cy="69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 WORDS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3924577"/>
            <a:ext cx="8443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Abnormalities detected </a:t>
            </a:r>
            <a:r>
              <a:rPr lang="en-US" sz="2400" dirty="0" smtClean="0">
                <a:latin typeface="Cambria"/>
                <a:cs typeface="Cambria"/>
              </a:rPr>
              <a:t>in the analysis of urine are common in </a:t>
            </a:r>
            <a:r>
              <a:rPr lang="en-US" sz="2400" dirty="0">
                <a:latin typeface="Cambria"/>
                <a:cs typeface="Cambria"/>
              </a:rPr>
              <a:t>clinical practice. </a:t>
            </a:r>
            <a:r>
              <a:rPr lang="en-US" sz="2400" dirty="0" smtClean="0">
                <a:latin typeface="Cambria"/>
                <a:cs typeface="Cambria"/>
              </a:rPr>
              <a:t>Their evaluation can </a:t>
            </a:r>
            <a:r>
              <a:rPr lang="en-US" sz="2400" dirty="0">
                <a:latin typeface="Cambria"/>
                <a:cs typeface="Cambria"/>
              </a:rPr>
              <a:t>lead to detection of serious underlying </a:t>
            </a:r>
            <a:r>
              <a:rPr lang="en-US" sz="2400" dirty="0" smtClean="0">
                <a:latin typeface="Cambria"/>
                <a:cs typeface="Cambria"/>
              </a:rPr>
              <a:t>diseases. Blood in urine, which is both frightening and well visible is called ___________________ . The presence </a:t>
            </a:r>
            <a:r>
              <a:rPr lang="en-US" sz="2400" dirty="0">
                <a:latin typeface="Cambria"/>
                <a:cs typeface="Cambria"/>
              </a:rPr>
              <a:t>of </a:t>
            </a:r>
            <a:r>
              <a:rPr lang="en-US" sz="2400" dirty="0" smtClean="0">
                <a:latin typeface="Cambria"/>
                <a:cs typeface="Cambria"/>
              </a:rPr>
              <a:t>excess of serum proteins in urine is _________________, the presence of pus in urine is </a:t>
            </a:r>
            <a:r>
              <a:rPr lang="en-US" sz="2400" dirty="0">
                <a:latin typeface="Cambria"/>
                <a:cs typeface="Cambria"/>
              </a:rPr>
              <a:t>_____________________</a:t>
            </a:r>
            <a:r>
              <a:rPr lang="en-US" sz="2400" dirty="0" smtClean="0">
                <a:latin typeface="Cambria"/>
                <a:cs typeface="Cambria"/>
              </a:rPr>
              <a:t>, and the excretion of glucose into urine is _____________________. 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6303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92" y="57209"/>
            <a:ext cx="351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IDENTIFY ABBREVIATIONS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899" y="846703"/>
            <a:ext cx="8523341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abbreviation CCE used for common surgical treatment </a:t>
            </a:r>
            <a:r>
              <a:rPr lang="en-US" sz="2400" dirty="0">
                <a:latin typeface="Cambria"/>
                <a:cs typeface="Cambria"/>
              </a:rPr>
              <a:t>of symptomatic gallstones and other gallbladder </a:t>
            </a:r>
            <a:r>
              <a:rPr lang="en-US" sz="2400" dirty="0" smtClean="0">
                <a:latin typeface="Cambria"/>
                <a:cs typeface="Cambria"/>
              </a:rPr>
              <a:t>conditions stands for ______________________.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40" y="2203086"/>
            <a:ext cx="5777567" cy="1569660"/>
          </a:xfrm>
          <a:prstGeom prst="rect">
            <a:avLst/>
          </a:prstGeom>
          <a:solidFill>
            <a:srgbClr val="FFD6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Bile components can form crystalline concretions within a gallbladder. It usually results in disease abbreviated as CL, meaning ___________________ .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49" y="2203086"/>
            <a:ext cx="2583213" cy="1569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2388" y="3926065"/>
            <a:ext cx="5227474" cy="230832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The endoscopic examination of the large bowel and the distal part of the small bowel with a CCD camera/fiber optic camera on a flexible tube passed through the anus is called ____________________, abbreviated as COL.</a:t>
            </a:r>
            <a:endParaRPr lang="en-US" sz="2400" dirty="0" smtClean="0">
              <a:hlinkClick r:id="rId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40" y="3926065"/>
            <a:ext cx="3155169" cy="21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1167609"/>
            <a:ext cx="6032621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1. Osteoporosis. Polymyalgia </a:t>
            </a:r>
            <a:r>
              <a:rPr lang="en-US" sz="2600" dirty="0" err="1" smtClean="0">
                <a:latin typeface="Cambria"/>
                <a:cs typeface="Cambria"/>
              </a:rPr>
              <a:t>rheumatica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856988"/>
            <a:ext cx="6431331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2. </a:t>
            </a:r>
            <a:r>
              <a:rPr lang="en-US" sz="2600" dirty="0" err="1" smtClean="0">
                <a:latin typeface="Cambria"/>
                <a:cs typeface="Cambria"/>
              </a:rPr>
              <a:t>Cholecystolithiasis</a:t>
            </a:r>
            <a:r>
              <a:rPr lang="en-US" sz="2600" dirty="0" smtClean="0">
                <a:latin typeface="Cambria"/>
                <a:cs typeface="Cambria"/>
              </a:rPr>
              <a:t>. St. p. </a:t>
            </a:r>
            <a:r>
              <a:rPr lang="en-US" sz="2600" dirty="0" err="1" smtClean="0">
                <a:latin typeface="Cambria"/>
                <a:cs typeface="Cambria"/>
              </a:rPr>
              <a:t>colicam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biliarem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546367"/>
            <a:ext cx="8681133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3. </a:t>
            </a:r>
            <a:r>
              <a:rPr lang="en-US" sz="2600" dirty="0" err="1" smtClean="0">
                <a:latin typeface="Cambria"/>
                <a:cs typeface="Cambria"/>
              </a:rPr>
              <a:t>Hepatopathia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smtClean="0">
                <a:latin typeface="Cambria"/>
                <a:cs typeface="Cambria"/>
              </a:rPr>
              <a:t>cum </a:t>
            </a:r>
            <a:r>
              <a:rPr lang="en-US" sz="2600" dirty="0" err="1" smtClean="0">
                <a:latin typeface="Cambria"/>
                <a:cs typeface="Cambria"/>
              </a:rPr>
              <a:t>trombocytopenia</a:t>
            </a:r>
            <a:r>
              <a:rPr lang="en-US" sz="2600" dirty="0" smtClean="0">
                <a:latin typeface="Cambria"/>
                <a:cs typeface="Cambria"/>
              </a:rPr>
              <a:t> (HTS syndrome v. s.)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235746"/>
            <a:ext cx="4878259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4. Hyperplasia </a:t>
            </a:r>
            <a:r>
              <a:rPr lang="en-US" sz="2600" dirty="0" err="1" smtClean="0">
                <a:latin typeface="Cambria"/>
                <a:cs typeface="Cambria"/>
              </a:rPr>
              <a:t>prostatae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benigna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925125"/>
            <a:ext cx="4206112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5. St. post </a:t>
            </a:r>
            <a:r>
              <a:rPr lang="en-US" sz="2600" dirty="0" err="1" smtClean="0">
                <a:latin typeface="Cambria"/>
                <a:cs typeface="Cambria"/>
              </a:rPr>
              <a:t>otorrhagiam</a:t>
            </a:r>
            <a:r>
              <a:rPr lang="en-US" sz="2600" dirty="0" smtClean="0">
                <a:latin typeface="Cambria"/>
                <a:cs typeface="Cambria"/>
              </a:rPr>
              <a:t> l. sin.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614504"/>
            <a:ext cx="7661072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6. </a:t>
            </a:r>
            <a:r>
              <a:rPr lang="en-US" sz="2600" dirty="0" err="1" smtClean="0">
                <a:latin typeface="Cambria"/>
                <a:cs typeface="Cambria"/>
              </a:rPr>
              <a:t>Stp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r>
              <a:rPr lang="en-US" sz="2600" dirty="0" err="1" smtClean="0">
                <a:latin typeface="Cambria"/>
                <a:cs typeface="Cambria"/>
              </a:rPr>
              <a:t>craniotrauma</a:t>
            </a:r>
            <a:r>
              <a:rPr lang="en-US" sz="2600" dirty="0" smtClean="0">
                <a:latin typeface="Cambria"/>
                <a:cs typeface="Cambria"/>
              </a:rPr>
              <a:t> cum </a:t>
            </a:r>
            <a:r>
              <a:rPr lang="en-US" sz="2600" dirty="0" err="1" smtClean="0">
                <a:latin typeface="Cambria"/>
                <a:cs typeface="Cambria"/>
              </a:rPr>
              <a:t>haemorrhagia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intracraniali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303883"/>
            <a:ext cx="4334565" cy="49244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7. </a:t>
            </a:r>
            <a:r>
              <a:rPr lang="en-US" sz="2600" dirty="0" err="1" smtClean="0">
                <a:latin typeface="Cambria"/>
                <a:cs typeface="Cambria"/>
              </a:rPr>
              <a:t>Diarrhoea</a:t>
            </a:r>
            <a:r>
              <a:rPr lang="en-US" sz="2600" dirty="0" smtClean="0">
                <a:latin typeface="Cambria"/>
                <a:cs typeface="Cambria"/>
              </a:rPr>
              <a:t>. Colitis </a:t>
            </a:r>
            <a:r>
              <a:rPr lang="en-US" sz="2600" dirty="0" err="1" smtClean="0">
                <a:latin typeface="Cambria"/>
                <a:cs typeface="Cambria"/>
              </a:rPr>
              <a:t>ulcerosa</a:t>
            </a:r>
            <a:r>
              <a:rPr lang="en-US" sz="2600" dirty="0" smtClean="0">
                <a:latin typeface="Cambria"/>
                <a:cs typeface="Cambria"/>
              </a:rPr>
              <a:t>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6382977" cy="49244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8. </a:t>
            </a:r>
            <a:r>
              <a:rPr lang="en-US" sz="2600" dirty="0" err="1" smtClean="0">
                <a:latin typeface="Cambria"/>
                <a:cs typeface="Cambria"/>
              </a:rPr>
              <a:t>Insufficientia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cordis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 err="1" smtClean="0">
                <a:latin typeface="Cambria"/>
                <a:cs typeface="Cambria"/>
              </a:rPr>
              <a:t>chronica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r>
              <a:rPr lang="en-US" sz="2600" dirty="0" err="1" smtClean="0">
                <a:latin typeface="Cambria"/>
                <a:cs typeface="Cambria"/>
              </a:rPr>
              <a:t>Venostasis</a:t>
            </a:r>
            <a:r>
              <a:rPr lang="en-US" sz="2600" dirty="0" smtClean="0">
                <a:latin typeface="Cambria"/>
                <a:cs typeface="Cambria"/>
              </a:rPr>
              <a:t>.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804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MEDICAL RECORDS, </a:t>
            </a:r>
          </a:p>
          <a:p>
            <a:r>
              <a:rPr lang="en-US" sz="2400" b="1" dirty="0" smtClean="0"/>
              <a:t>MAKE NOTES ABOUT THE DISEASES OF PARTICULAR PATIENTS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64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04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DECIDE WHETHER THE FOLLOWING STATEMENTS ARE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00437" y="936560"/>
            <a:ext cx="2643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F000E"/>
                </a:solidFill>
              </a:rPr>
              <a:t>TRUE or FALSE</a:t>
            </a:r>
          </a:p>
          <a:p>
            <a:pPr algn="ctr"/>
            <a:r>
              <a:rPr lang="en-US" sz="3200" b="1" dirty="0">
                <a:solidFill>
                  <a:srgbClr val="9F000E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41" y="2561671"/>
            <a:ext cx="85119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Cambria"/>
                <a:cs typeface="Cambria"/>
              </a:rPr>
              <a:t>A) Patient ♯ 4 is a male suffering from abnormal enlargement of the prostate gland.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298" y="3787275"/>
            <a:ext cx="4514753" cy="2787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41" y="2576497"/>
            <a:ext cx="853478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B) Patient ♯ 7 suffers from the inflammation of the small intestine. His symptoms include diarrhea, which is common after the ingestion of  contaminated substances.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41" y="2561671"/>
            <a:ext cx="853478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C) Patient ♯ 8 complains: “</a:t>
            </a:r>
            <a:r>
              <a:rPr lang="en-US" sz="2800" i="1" dirty="0" smtClean="0">
                <a:latin typeface="Cambria"/>
                <a:cs typeface="Cambria"/>
              </a:rPr>
              <a:t>Both my legs </a:t>
            </a:r>
            <a:r>
              <a:rPr lang="en-US" sz="2800" i="1" dirty="0">
                <a:latin typeface="Cambria"/>
                <a:cs typeface="Cambria"/>
              </a:rPr>
              <a:t>are badly </a:t>
            </a:r>
            <a:r>
              <a:rPr lang="en-US" sz="2800" i="1" dirty="0" smtClean="0">
                <a:latin typeface="Cambria"/>
                <a:cs typeface="Cambria"/>
              </a:rPr>
              <a:t>affected, and doctors say that my condition is some ….. </a:t>
            </a:r>
            <a:r>
              <a:rPr lang="en-US" sz="2800" i="1" dirty="0" err="1" smtClean="0">
                <a:latin typeface="Cambria"/>
                <a:cs typeface="Cambria"/>
              </a:rPr>
              <a:t>Uhm</a:t>
            </a:r>
            <a:r>
              <a:rPr lang="en-US" sz="2800" i="1" dirty="0" smtClean="0">
                <a:latin typeface="Cambria"/>
                <a:cs typeface="Cambria"/>
              </a:rPr>
              <a:t>… strange word they used… </a:t>
            </a:r>
            <a:r>
              <a:rPr lang="en-US" sz="2800" i="1" dirty="0" err="1" smtClean="0">
                <a:latin typeface="Cambria"/>
                <a:cs typeface="Cambria"/>
              </a:rPr>
              <a:t>phlebostasis</a:t>
            </a:r>
            <a:r>
              <a:rPr lang="en-US" sz="2800" i="1" dirty="0" smtClean="0">
                <a:latin typeface="Cambria"/>
                <a:cs typeface="Cambria"/>
              </a:rPr>
              <a:t>, yes, it was </a:t>
            </a:r>
            <a:r>
              <a:rPr lang="en-US" sz="2800" i="1" dirty="0" err="1" smtClean="0">
                <a:latin typeface="Cambria"/>
                <a:cs typeface="Cambria"/>
              </a:rPr>
              <a:t>phlebostasis</a:t>
            </a:r>
            <a:r>
              <a:rPr lang="en-US" sz="2800" i="1" dirty="0" smtClean="0">
                <a:latin typeface="Cambria"/>
                <a:cs typeface="Cambria"/>
              </a:rPr>
              <a:t>.”</a:t>
            </a:r>
            <a:endParaRPr lang="en-US" sz="2800" i="1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41" y="2550229"/>
            <a:ext cx="855766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D) Patient ♯ 3 is a child treated with </a:t>
            </a:r>
            <a:r>
              <a:rPr lang="en-US" sz="2800" i="1" dirty="0" err="1">
                <a:latin typeface="Cambria"/>
                <a:cs typeface="Cambria"/>
              </a:rPr>
              <a:t>a</a:t>
            </a:r>
            <a:r>
              <a:rPr lang="en-US" sz="2800" i="1" dirty="0" err="1" smtClean="0">
                <a:latin typeface="Cambria"/>
                <a:cs typeface="Cambria"/>
              </a:rPr>
              <a:t>ctinomycin</a:t>
            </a:r>
            <a:r>
              <a:rPr lang="en-US" sz="2800" dirty="0" smtClean="0">
                <a:latin typeface="Cambria"/>
                <a:cs typeface="Cambria"/>
              </a:rPr>
              <a:t> as a therapy for </a:t>
            </a:r>
            <a:r>
              <a:rPr lang="en-US" sz="2800" dirty="0" err="1" smtClean="0">
                <a:latin typeface="Cambria"/>
                <a:cs typeface="Cambria"/>
              </a:rPr>
              <a:t>Wilm’s</a:t>
            </a:r>
            <a:r>
              <a:rPr lang="en-US" sz="2800" dirty="0" smtClean="0">
                <a:latin typeface="Cambria"/>
                <a:cs typeface="Cambria"/>
              </a:rPr>
              <a:t> tumor. During </a:t>
            </a:r>
            <a:r>
              <a:rPr lang="en-US" sz="2800" dirty="0">
                <a:latin typeface="Cambria"/>
                <a:cs typeface="Cambria"/>
              </a:rPr>
              <a:t>the course of </a:t>
            </a:r>
            <a:r>
              <a:rPr lang="en-US" sz="2800" dirty="0" smtClean="0">
                <a:latin typeface="Cambria"/>
                <a:cs typeface="Cambria"/>
              </a:rPr>
              <a:t>therapy the development of severe </a:t>
            </a:r>
            <a:r>
              <a:rPr lang="en-US" sz="2800" i="1" dirty="0" err="1" smtClean="0">
                <a:latin typeface="Cambria"/>
                <a:cs typeface="Cambria"/>
              </a:rPr>
              <a:t>hepatopathy</a:t>
            </a:r>
            <a:r>
              <a:rPr lang="en-US" sz="2800" dirty="0" smtClean="0">
                <a:latin typeface="Cambria"/>
                <a:cs typeface="Cambria"/>
              </a:rPr>
              <a:t> associated with </a:t>
            </a:r>
            <a:r>
              <a:rPr lang="en-US" sz="2800" i="1" dirty="0" smtClean="0">
                <a:latin typeface="Cambria"/>
                <a:cs typeface="Cambria"/>
              </a:rPr>
              <a:t>thrombocytopenia</a:t>
            </a:r>
            <a:r>
              <a:rPr lang="en-US" sz="2800" dirty="0" smtClean="0">
                <a:latin typeface="Cambria"/>
                <a:cs typeface="Cambria"/>
              </a:rPr>
              <a:t> (extremely increased number of platelets) was observed.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710" y="4366111"/>
            <a:ext cx="3018725" cy="2414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341" y="2550229"/>
            <a:ext cx="8531252" cy="18158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E) Like most patients suffering form PMR (</a:t>
            </a:r>
            <a:r>
              <a:rPr lang="en-US" sz="2800" i="1" dirty="0" smtClean="0">
                <a:latin typeface="Cambria"/>
                <a:cs typeface="Cambria"/>
              </a:rPr>
              <a:t>Polymyalgia </a:t>
            </a:r>
            <a:r>
              <a:rPr lang="en-US" sz="2800" i="1" dirty="0" err="1" smtClean="0">
                <a:latin typeface="Cambria"/>
                <a:cs typeface="Cambria"/>
              </a:rPr>
              <a:t>rheumatica</a:t>
            </a:r>
            <a:r>
              <a:rPr lang="en-US" sz="2800" dirty="0" smtClean="0">
                <a:latin typeface="Cambria"/>
                <a:cs typeface="Cambria"/>
              </a:rPr>
              <a:t>) also </a:t>
            </a:r>
            <a:r>
              <a:rPr lang="en-US" sz="2800" dirty="0">
                <a:latin typeface="Cambria"/>
                <a:cs typeface="Cambria"/>
              </a:rPr>
              <a:t>Patient ♯ 1 </a:t>
            </a:r>
            <a:r>
              <a:rPr lang="en-US" sz="2800" dirty="0" smtClean="0">
                <a:latin typeface="Cambria"/>
                <a:cs typeface="Cambria"/>
              </a:rPr>
              <a:t>wakes </a:t>
            </a:r>
            <a:r>
              <a:rPr lang="en-US" sz="2800" dirty="0">
                <a:latin typeface="Cambria"/>
                <a:cs typeface="Cambria"/>
              </a:rPr>
              <a:t>up in the morning with pain in </a:t>
            </a:r>
            <a:r>
              <a:rPr lang="en-US" sz="2800" dirty="0" smtClean="0">
                <a:latin typeface="Cambria"/>
                <a:cs typeface="Cambria"/>
              </a:rPr>
              <a:t>her joints in the neck, shoulders, and hips which typically inhibit her activity badly.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224" y="2583511"/>
            <a:ext cx="8534783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F) Patient ♯2 has several gallstones of the circular shape in his common bile duct.  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646" y="3741762"/>
            <a:ext cx="3879654" cy="29059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589" y="2550229"/>
            <a:ext cx="8561196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G) In patient</a:t>
            </a:r>
            <a:r>
              <a:rPr lang="en-US" sz="2800" dirty="0">
                <a:latin typeface="Cambria"/>
                <a:cs typeface="Cambria"/>
              </a:rPr>
              <a:t>♯</a:t>
            </a:r>
            <a:r>
              <a:rPr lang="en-US" sz="2800" dirty="0" smtClean="0">
                <a:latin typeface="Cambria"/>
                <a:cs typeface="Cambria"/>
              </a:rPr>
              <a:t> 6 </a:t>
            </a:r>
            <a:r>
              <a:rPr lang="en-US" sz="2800" dirty="0">
                <a:latin typeface="Cambria"/>
                <a:cs typeface="Cambria"/>
              </a:rPr>
              <a:t>i</a:t>
            </a:r>
            <a:r>
              <a:rPr lang="en-US" sz="2800" dirty="0" smtClean="0">
                <a:latin typeface="Cambria"/>
                <a:cs typeface="Cambria"/>
              </a:rPr>
              <a:t>ntracranial </a:t>
            </a:r>
            <a:r>
              <a:rPr lang="en-US" sz="2800" dirty="0">
                <a:latin typeface="Cambria"/>
                <a:cs typeface="Cambria"/>
              </a:rPr>
              <a:t>bleeding </a:t>
            </a:r>
            <a:r>
              <a:rPr lang="en-US" sz="2800" dirty="0" smtClean="0">
                <a:latin typeface="Cambria"/>
                <a:cs typeface="Cambria"/>
              </a:rPr>
              <a:t>occurred after head injury when his blood vessel within the skull was ruptured.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810" y="2550229"/>
            <a:ext cx="853478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H) Patient </a:t>
            </a:r>
            <a:r>
              <a:rPr lang="en-US" sz="2800" dirty="0">
                <a:latin typeface="Cambria"/>
                <a:cs typeface="Cambria"/>
              </a:rPr>
              <a:t>♯</a:t>
            </a:r>
            <a:r>
              <a:rPr lang="en-US" sz="2800" dirty="0" smtClean="0">
                <a:latin typeface="Cambria"/>
                <a:cs typeface="Cambria"/>
              </a:rPr>
              <a:t>5 was admitted to hospital with bleeding </a:t>
            </a:r>
            <a:r>
              <a:rPr lang="en-US" sz="2800" dirty="0">
                <a:latin typeface="Cambria"/>
                <a:cs typeface="Cambria"/>
              </a:rPr>
              <a:t>from the external auditory canal of the </a:t>
            </a:r>
            <a:r>
              <a:rPr lang="en-US" sz="2800" dirty="0" smtClean="0">
                <a:latin typeface="Cambria"/>
                <a:cs typeface="Cambria"/>
              </a:rPr>
              <a:t>ear.</a:t>
            </a:r>
            <a:endParaRPr lang="en-US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9938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19" y="43773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ANALYSE THE STRUCTURE OF FOLLOWING TERMS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6019" y="797744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HYPOGLYCAEMIA &gt; </a:t>
            </a:r>
            <a:r>
              <a:rPr lang="en-US" sz="2400" b="1" dirty="0" smtClean="0">
                <a:solidFill>
                  <a:schemeClr val="accent1"/>
                </a:solidFill>
                <a:latin typeface="Cambria"/>
                <a:cs typeface="Cambria"/>
              </a:rPr>
              <a:t>HYP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1"/>
                </a:solidFill>
                <a:latin typeface="Cambria"/>
                <a:cs typeface="Cambria"/>
              </a:rPr>
              <a:t>O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2"/>
                </a:solidFill>
                <a:latin typeface="Cambria"/>
                <a:cs typeface="Cambria"/>
              </a:rPr>
              <a:t>GLYC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3"/>
                </a:solidFill>
                <a:latin typeface="Cambria"/>
                <a:cs typeface="Cambria"/>
              </a:rPr>
              <a:t>AEM</a:t>
            </a:r>
            <a:r>
              <a:rPr lang="en-US" sz="2400" b="1" dirty="0" smtClean="0">
                <a:latin typeface="Cambria"/>
                <a:cs typeface="Cambria"/>
              </a:rPr>
              <a:t>-</a:t>
            </a:r>
            <a:r>
              <a:rPr lang="en-US" sz="2400" b="1" dirty="0" smtClean="0">
                <a:solidFill>
                  <a:schemeClr val="accent4"/>
                </a:solidFill>
                <a:latin typeface="Cambria"/>
                <a:cs typeface="Cambria"/>
              </a:rPr>
              <a:t>IA</a:t>
            </a:r>
            <a:endParaRPr lang="en-US" sz="2400" b="1" dirty="0">
              <a:solidFill>
                <a:schemeClr val="accent4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103" y="1578984"/>
            <a:ext cx="278859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Myodystrophia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Claustrophobia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Encephalodysplasia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Hydrorrhoea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Rhinorrhagia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Pancreatolysis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Nephroptosis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Hypopyrexia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Pyodermatitis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2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04" y="93130"/>
            <a:ext cx="3074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and TRANSLATE: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7004" y="593638"/>
            <a:ext cx="8661345" cy="6494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Peritonitis </a:t>
            </a:r>
            <a:r>
              <a:rPr lang="en-US" sz="2600" dirty="0" err="1" smtClean="0"/>
              <a:t>acuta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Abscessus</a:t>
            </a:r>
            <a:r>
              <a:rPr lang="en-US" sz="2600" dirty="0" smtClean="0"/>
              <a:t> </a:t>
            </a:r>
            <a:r>
              <a:rPr lang="en-US" sz="2600" dirty="0" err="1" smtClean="0"/>
              <a:t>paranephriticus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Bronchopneumonia </a:t>
            </a:r>
            <a:r>
              <a:rPr lang="en-US" sz="2600" dirty="0" err="1" smtClean="0"/>
              <a:t>periculosa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Cholecystectomia</a:t>
            </a:r>
            <a:r>
              <a:rPr lang="en-US" sz="2600" dirty="0" smtClean="0"/>
              <a:t> propter </a:t>
            </a:r>
            <a:r>
              <a:rPr lang="en-US" sz="2600" dirty="0" err="1" smtClean="0"/>
              <a:t>cholelithiasim</a:t>
            </a:r>
            <a:r>
              <a:rPr lang="en-US" sz="2600" dirty="0" smtClean="0"/>
              <a:t> et </a:t>
            </a:r>
            <a:r>
              <a:rPr lang="en-US" sz="2600" dirty="0" err="1" smtClean="0"/>
              <a:t>cholecystitidem</a:t>
            </a:r>
            <a:r>
              <a:rPr lang="en-US" sz="26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chronicam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Polyneuritis </a:t>
            </a:r>
            <a:r>
              <a:rPr lang="en-US" sz="2600" dirty="0" err="1" smtClean="0"/>
              <a:t>diabetica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Retroflexio</a:t>
            </a:r>
            <a:r>
              <a:rPr lang="en-US" sz="2600" dirty="0" smtClean="0"/>
              <a:t> uteri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Meningitis </a:t>
            </a:r>
            <a:r>
              <a:rPr lang="en-US" sz="2600" dirty="0" err="1" smtClean="0"/>
              <a:t>purulenta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Graviditas</a:t>
            </a:r>
            <a:r>
              <a:rPr lang="en-US" sz="2600" dirty="0" smtClean="0"/>
              <a:t> </a:t>
            </a:r>
            <a:r>
              <a:rPr lang="en-US" sz="2600" dirty="0" err="1" smtClean="0"/>
              <a:t>extrauterina</a:t>
            </a:r>
            <a:r>
              <a:rPr lang="en-US" sz="2600" dirty="0" smtClean="0"/>
              <a:t> </a:t>
            </a:r>
            <a:r>
              <a:rPr lang="en-US" sz="2600" dirty="0" err="1" smtClean="0"/>
              <a:t>primigravidae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Dextropositio</a:t>
            </a:r>
            <a:r>
              <a:rPr lang="en-US" sz="2600" dirty="0" smtClean="0"/>
              <a:t> </a:t>
            </a:r>
            <a:r>
              <a:rPr lang="en-US" sz="2600" dirty="0" err="1" smtClean="0"/>
              <a:t>cordis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Euthanasia </a:t>
            </a:r>
            <a:r>
              <a:rPr lang="en-US" sz="2600" dirty="0" err="1" smtClean="0"/>
              <a:t>illegalis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Pyoovarium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Urolithiasis</a:t>
            </a:r>
            <a:r>
              <a:rPr lang="en-US" sz="2600" dirty="0" smtClean="0"/>
              <a:t> ad </a:t>
            </a:r>
            <a:r>
              <a:rPr lang="en-US" sz="2600" dirty="0" err="1" smtClean="0"/>
              <a:t>operationem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Xenophobia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Narcomania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89398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8987" y="159913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arteria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164541" y="135190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982142" y="176277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1399023" y="177819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158922" y="218981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9864" y="1628599"/>
            <a:ext cx="150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arteriosus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15642" y="1606280"/>
            <a:ext cx="133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arteriola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35932" y="902379"/>
            <a:ext cx="195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arteriectomia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61881" y="2437056"/>
            <a:ext cx="20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arteriographia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5869679" y="121079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vena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660655" y="93257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556568" y="134344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 flipV="1">
            <a:off x="5797087" y="135886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660655" y="177049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3988373" y="1197914"/>
            <a:ext cx="18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phlebotomia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68310" y="1179587"/>
            <a:ext cx="172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phlebologia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26868" y="483053"/>
            <a:ext cx="131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phlebitis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31238" y="2017730"/>
            <a:ext cx="185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venodilatans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2967498" y="3302179"/>
            <a:ext cx="3318346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medulla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4626671" y="3054943"/>
            <a:ext cx="2126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406653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 flipV="1">
            <a:off x="2841070" y="348123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4623177" y="38928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1235956" y="3356443"/>
            <a:ext cx="151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00000"/>
                </a:solidFill>
              </a:rPr>
              <a:t>myeloides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3081" y="3355792"/>
            <a:ext cx="194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myeloneuritis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22844" y="2605421"/>
            <a:ext cx="141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myeloma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22089" y="4117214"/>
            <a:ext cx="182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myelopathia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463782" y="5722281"/>
            <a:ext cx="1629583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extendere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3214174" y="587942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 flipV="1">
            <a:off x="1321297" y="58703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-14376" y="5726027"/>
            <a:ext cx="133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extensor</a:t>
            </a:r>
            <a:endParaRPr lang="en-US" sz="2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78650" y="5698444"/>
            <a:ext cx="134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extensus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97693" y="4963563"/>
            <a:ext cx="129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extensio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forma</a:t>
            </a:r>
            <a:endParaRPr lang="en-US" sz="2400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6869904" y="48466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 flipV="1">
            <a:off x="6057922" y="527295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6" name="TextBox 45"/>
          <p:cNvSpPr txBox="1"/>
          <p:nvPr/>
        </p:nvSpPr>
        <p:spPr>
          <a:xfrm>
            <a:off x="4301975" y="5148162"/>
            <a:ext cx="171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cuneiformis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813933" y="5147511"/>
            <a:ext cx="145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piriformis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91406" y="4397140"/>
            <a:ext cx="146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pisiformis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89379" y="5900837"/>
            <a:ext cx="175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vermiformis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DERIVED WORDS</a:t>
            </a:r>
            <a:endParaRPr lang="en-US" sz="2400" b="1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2239506" y="5428682"/>
            <a:ext cx="5619" cy="24723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 flipH="1" flipV="1">
            <a:off x="2233887" y="6295420"/>
            <a:ext cx="5619" cy="247237"/>
          </a:xfrm>
          <a:prstGeom prst="straightConnector1">
            <a:avLst/>
          </a:prstGeom>
          <a:ln>
            <a:solidFill>
              <a:srgbClr val="528A0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00941" y="6401633"/>
            <a:ext cx="188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extensibilitas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1650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629303"/>
            <a:ext cx="4313153" cy="461665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Mys</a:t>
            </a:r>
            <a:r>
              <a:rPr lang="en-US" sz="2400" dirty="0" smtClean="0">
                <a:latin typeface="Cambria"/>
                <a:cs typeface="Cambria"/>
              </a:rPr>
              <a:t>, my-o-/s/-muscle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26" y="57208"/>
            <a:ext cx="504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TERMS BASED ON DEFINITIONS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1162812"/>
            <a:ext cx="8846540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Benign tumor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Inflammation of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F</a:t>
            </a:r>
            <a:r>
              <a:rPr lang="en-US" sz="2400" dirty="0" smtClean="0">
                <a:latin typeface="Cambria"/>
                <a:cs typeface="Cambria"/>
              </a:rPr>
              <a:t>ormation of multiple tumors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Middle layer of the wall of the heart formed of heart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tissue in the uterus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(adj.</a:t>
            </a:r>
            <a:r>
              <a:rPr lang="en-US" sz="2400" dirty="0" smtClean="0">
                <a:latin typeface="Cambria"/>
                <a:cs typeface="Cambria"/>
              </a:rPr>
              <a:t>) Referring to the heart muscle 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Recording the degree and strength of a muscle contraction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Record showing how a muscle is functioning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Study of muscles, their associated structures and diseases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Removal of a benign growth from a muscle (esp. on uterus)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Surgical operation to cut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Plastic surgery to repair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04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DECIDE WHETHER THE FOLLOWING STATEMENTS ARE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00437" y="936560"/>
            <a:ext cx="2643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F000E"/>
                </a:solidFill>
              </a:rPr>
              <a:t>TRUE or FALSE</a:t>
            </a:r>
          </a:p>
          <a:p>
            <a:pPr algn="ctr"/>
            <a:r>
              <a:rPr lang="en-US" sz="3200" b="1" dirty="0">
                <a:solidFill>
                  <a:srgbClr val="9F000E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69" y="2387811"/>
            <a:ext cx="8466137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1) Terms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colpoplastica</a:t>
            </a:r>
            <a:r>
              <a:rPr lang="en-US" sz="3200" dirty="0" smtClean="0">
                <a:latin typeface="Cambria"/>
                <a:cs typeface="Cambria"/>
              </a:rPr>
              <a:t>,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colposcopia</a:t>
            </a:r>
            <a:r>
              <a:rPr lang="en-US" sz="3200" dirty="0" smtClean="0">
                <a:latin typeface="Cambria"/>
                <a:cs typeface="Cambria"/>
              </a:rPr>
              <a:t> and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colpotomia</a:t>
            </a:r>
            <a:r>
              <a:rPr lang="en-US" sz="3200" dirty="0" smtClean="0">
                <a:latin typeface="Cambria"/>
                <a:cs typeface="Cambria"/>
              </a:rPr>
              <a:t> refer to the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repair</a:t>
            </a:r>
            <a:r>
              <a:rPr lang="en-US" sz="3200" dirty="0" smtClean="0">
                <a:latin typeface="Cambria"/>
                <a:cs typeface="Cambria"/>
              </a:rPr>
              <a:t> of the damaged vagina, to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examination</a:t>
            </a:r>
            <a:r>
              <a:rPr lang="en-US" sz="3200" dirty="0" smtClean="0">
                <a:latin typeface="Cambria"/>
                <a:cs typeface="Cambria"/>
              </a:rPr>
              <a:t> of vagina and to its 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removal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respectively.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769" y="2387811"/>
            <a:ext cx="846613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2) Terms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osteitis</a:t>
            </a:r>
            <a:r>
              <a:rPr lang="en-US" sz="3200" dirty="0" smtClean="0">
                <a:latin typeface="Cambria"/>
                <a:cs typeface="Cambria"/>
              </a:rPr>
              <a:t> and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ostitis</a:t>
            </a:r>
            <a:r>
              <a:rPr lang="en-US" sz="3200" dirty="0" smtClean="0">
                <a:latin typeface="Cambria"/>
                <a:cs typeface="Cambria"/>
              </a:rPr>
              <a:t> have the same meaning.</a:t>
            </a:r>
          </a:p>
          <a:p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769" y="2414364"/>
            <a:ext cx="8466137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/>
                <a:cs typeface="Cambria"/>
              </a:rPr>
              <a:t>3</a:t>
            </a:r>
            <a:r>
              <a:rPr lang="en-US" sz="3200" dirty="0" smtClean="0">
                <a:latin typeface="Cambria"/>
                <a:cs typeface="Cambria"/>
              </a:rPr>
              <a:t>) The Greek combining element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salping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-o- </a:t>
            </a:r>
            <a:r>
              <a:rPr lang="en-US" sz="3200" i="1" dirty="0" smtClean="0">
                <a:latin typeface="Cambria"/>
                <a:cs typeface="Cambria"/>
              </a:rPr>
              <a:t>(gr. </a:t>
            </a:r>
            <a:r>
              <a:rPr lang="en-US" sz="3200" i="1" dirty="0">
                <a:latin typeface="Cambria"/>
                <a:cs typeface="Cambria"/>
              </a:rPr>
              <a:t>t</a:t>
            </a:r>
            <a:r>
              <a:rPr lang="en-US" sz="3200" i="1" dirty="0" smtClean="0">
                <a:latin typeface="Cambria"/>
                <a:cs typeface="Cambria"/>
              </a:rPr>
              <a:t>rumpet, tube) </a:t>
            </a:r>
            <a:r>
              <a:rPr lang="en-US" sz="3200" dirty="0" smtClean="0">
                <a:latin typeface="Cambria"/>
                <a:cs typeface="Cambria"/>
              </a:rPr>
              <a:t>refers to: (a) the Fallopian tubes, (b) the auditory meatus.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77810"/>
            <a:ext cx="3340100" cy="2425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769" y="2411425"/>
            <a:ext cx="8466137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4)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Musculus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omohyoideus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originates at the superior border of the shoulder blade 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(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omos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) </a:t>
            </a:r>
            <a:r>
              <a:rPr lang="en-US" sz="3200" dirty="0" smtClean="0">
                <a:latin typeface="Cambria"/>
                <a:cs typeface="Cambria"/>
              </a:rPr>
              <a:t>and inserts at the lateral border of the hyoid bone </a:t>
            </a:r>
            <a:r>
              <a:rPr lang="en-US" sz="3200" dirty="0" smtClean="0">
                <a:solidFill>
                  <a:srgbClr val="9F000E"/>
                </a:solidFill>
                <a:latin typeface="Cambria"/>
                <a:cs typeface="Cambria"/>
              </a:rPr>
              <a:t>(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os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3200" i="1" dirty="0" err="1" smtClean="0">
                <a:solidFill>
                  <a:srgbClr val="9F000E"/>
                </a:solidFill>
                <a:latin typeface="Cambria"/>
                <a:cs typeface="Cambria"/>
              </a:rPr>
              <a:t>hyoideum</a:t>
            </a:r>
            <a:r>
              <a:rPr lang="en-US" sz="3200" i="1" dirty="0" smtClean="0">
                <a:solidFill>
                  <a:srgbClr val="9F000E"/>
                </a:solidFill>
                <a:latin typeface="Cambria"/>
                <a:cs typeface="Cambria"/>
              </a:rPr>
              <a:t>)</a:t>
            </a:r>
            <a:r>
              <a:rPr lang="en-US" sz="3200" i="1" dirty="0" smtClean="0">
                <a:latin typeface="Cambria"/>
                <a:cs typeface="Cambria"/>
              </a:rPr>
              <a:t>.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769" y="2414364"/>
            <a:ext cx="8466137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/>
                <a:cs typeface="Cambria"/>
              </a:rPr>
              <a:t>5</a:t>
            </a:r>
            <a:r>
              <a:rPr lang="en-US" sz="3200" dirty="0" smtClean="0">
                <a:latin typeface="Cambria"/>
                <a:cs typeface="Cambria"/>
              </a:rPr>
              <a:t>) </a:t>
            </a:r>
            <a:r>
              <a:rPr lang="en-US" sz="3200" i="1" dirty="0" smtClean="0">
                <a:latin typeface="Cambria"/>
                <a:cs typeface="Cambria"/>
              </a:rPr>
              <a:t>Goniometry</a:t>
            </a:r>
            <a:r>
              <a:rPr lang="en-US" sz="3200" dirty="0" smtClean="0">
                <a:solidFill>
                  <a:srgbClr val="000000"/>
                </a:solidFill>
                <a:latin typeface="Cambria"/>
                <a:cs typeface="Cambria"/>
              </a:rPr>
              <a:t> is</a:t>
            </a:r>
            <a:r>
              <a:rPr lang="en-US" sz="3200" i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the </a:t>
            </a:r>
            <a:r>
              <a:rPr lang="en-US" sz="3200" dirty="0">
                <a:latin typeface="Cambria"/>
                <a:cs typeface="Cambria"/>
              </a:rPr>
              <a:t>measurement of angles, particularly those of range of motion of a joint.</a:t>
            </a:r>
            <a:endParaRPr lang="en-US" sz="32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45" y="4273829"/>
            <a:ext cx="6720235" cy="23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1" y="11440"/>
            <a:ext cx="516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DIFFERENCE IN MEANING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4443" y="890917"/>
            <a:ext cx="4420251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Poliomyelitis : </a:t>
            </a:r>
            <a:r>
              <a:rPr lang="en-US" sz="2800" dirty="0" err="1" smtClean="0">
                <a:latin typeface="Cambria"/>
                <a:cs typeface="Cambria"/>
              </a:rPr>
              <a:t>Polymyositis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858" y="1568159"/>
            <a:ext cx="3657922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Parodontitis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>
                <a:latin typeface="Cambria"/>
                <a:cs typeface="Cambria"/>
              </a:rPr>
              <a:t>P</a:t>
            </a:r>
            <a:r>
              <a:rPr lang="en-US" sz="2800" dirty="0" err="1" smtClean="0">
                <a:latin typeface="Cambria"/>
                <a:cs typeface="Cambria"/>
              </a:rPr>
              <a:t>arotitis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158" y="2245401"/>
            <a:ext cx="4788490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Cheiloplastica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Cheiroplastica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858" y="2922643"/>
            <a:ext cx="4352474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Somatologia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Stomatologia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473" y="3599885"/>
            <a:ext cx="4823856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Spondylitis : </a:t>
            </a:r>
            <a:r>
              <a:rPr lang="en-US" sz="2800" dirty="0" err="1" smtClean="0">
                <a:latin typeface="Cambria"/>
                <a:cs typeface="Cambria"/>
              </a:rPr>
              <a:t>Spondylomyelitis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341" y="4277127"/>
            <a:ext cx="4647426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Hysterectomia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Metrectomia</a:t>
            </a:r>
            <a:endParaRPr lang="en-US" sz="2800" dirty="0" smtClean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8604" y="4954369"/>
            <a:ext cx="4903907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Laryngotomia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>
                <a:latin typeface="Cambria"/>
                <a:cs typeface="Cambria"/>
              </a:rPr>
              <a:t>L</a:t>
            </a:r>
            <a:r>
              <a:rPr lang="en-US" sz="2800" dirty="0" err="1" smtClean="0">
                <a:latin typeface="Cambria"/>
                <a:cs typeface="Cambria"/>
              </a:rPr>
              <a:t>aryngostomia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012" y="5631614"/>
            <a:ext cx="4287001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Perinephritis</a:t>
            </a:r>
            <a:r>
              <a:rPr lang="en-US" sz="2800" dirty="0" smtClean="0">
                <a:latin typeface="Cambria"/>
                <a:cs typeface="Cambria"/>
              </a:rPr>
              <a:t> : </a:t>
            </a:r>
            <a:r>
              <a:rPr lang="en-US" sz="2800" dirty="0" err="1" smtClean="0">
                <a:latin typeface="Cambria"/>
                <a:cs typeface="Cambria"/>
              </a:rPr>
              <a:t>Perineuritis</a:t>
            </a:r>
            <a:endParaRPr lang="en-US" sz="2800" dirty="0">
              <a:latin typeface="Cambria"/>
              <a:cs typeface="Cambri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75865" y="617864"/>
            <a:ext cx="0" cy="5835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8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 WORDS</a:t>
            </a:r>
            <a:endParaRPr lang="en-US" sz="2400" b="1" dirty="0"/>
          </a:p>
        </p:txBody>
      </p:sp>
      <p:pic>
        <p:nvPicPr>
          <p:cNvPr id="4" name="Picture 3" descr="pre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73400"/>
            <a:ext cx="736600" cy="69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59" y="3867369"/>
            <a:ext cx="8546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The Greek combining element </a:t>
            </a:r>
            <a:r>
              <a:rPr lang="en-US" sz="2400" i="1" dirty="0" smtClean="0">
                <a:latin typeface="Cambria"/>
                <a:cs typeface="Cambria"/>
              </a:rPr>
              <a:t>__________________ </a:t>
            </a:r>
            <a:r>
              <a:rPr lang="en-US" sz="2400" dirty="0" smtClean="0">
                <a:latin typeface="Cambria"/>
                <a:cs typeface="Cambria"/>
              </a:rPr>
              <a:t>(mouth, opening) has a specialized usage in medical terminology. In surgical procedures a formation of a passage between any two normally distinct spaces or organs is called </a:t>
            </a:r>
            <a:r>
              <a:rPr lang="en-US" sz="2400" i="1" dirty="0" err="1" smtClean="0">
                <a:latin typeface="Cambria"/>
                <a:cs typeface="Cambria"/>
              </a:rPr>
              <a:t>ana</a:t>
            </a:r>
            <a:r>
              <a:rPr lang="en-US" sz="2400" i="1" dirty="0" smtClean="0">
                <a:latin typeface="Cambria"/>
                <a:cs typeface="Cambria"/>
              </a:rPr>
              <a:t>__________________. </a:t>
            </a:r>
            <a:r>
              <a:rPr lang="en-US" sz="2400" dirty="0" smtClean="0">
                <a:latin typeface="Cambria"/>
                <a:cs typeface="Cambria"/>
              </a:rPr>
              <a:t>Formation of a passage between the colon and the abdominal wall is </a:t>
            </a:r>
            <a:r>
              <a:rPr lang="en-US" sz="2400" dirty="0">
                <a:latin typeface="Cambria"/>
                <a:cs typeface="Cambria"/>
              </a:rPr>
              <a:t>___________________</a:t>
            </a:r>
            <a:r>
              <a:rPr lang="en-US" sz="2400" dirty="0" smtClean="0">
                <a:latin typeface="Cambria"/>
                <a:cs typeface="Cambria"/>
              </a:rPr>
              <a:t>, between the bladder and the abdominal wall is ___________________.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59" y="684411"/>
            <a:ext cx="8546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Greek combining form for “cure, healing” is </a:t>
            </a:r>
            <a:r>
              <a:rPr lang="en-US" sz="2400" i="1" dirty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. In medical field it is synonymous with word “treatment”. When disease is treated by exposition of the body (part) to the radiation it is </a:t>
            </a:r>
            <a:r>
              <a:rPr lang="en-US" sz="2400" i="1" dirty="0" smtClean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, when cancer is treated by specific chemical agents that </a:t>
            </a:r>
            <a:r>
              <a:rPr lang="en-US" sz="2400" dirty="0">
                <a:latin typeface="Cambria"/>
                <a:cs typeface="Cambria"/>
              </a:rPr>
              <a:t>are selectively destructive to malignant cells and </a:t>
            </a:r>
            <a:r>
              <a:rPr lang="en-US" sz="2400" dirty="0" smtClean="0">
                <a:latin typeface="Cambria"/>
                <a:cs typeface="Cambria"/>
              </a:rPr>
              <a:t>tissues we call it </a:t>
            </a:r>
            <a:r>
              <a:rPr lang="en-US" sz="2400" i="1" dirty="0" smtClean="0">
                <a:latin typeface="Cambria"/>
                <a:cs typeface="Cambria"/>
              </a:rPr>
              <a:t>__________________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135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34326"/>
            <a:ext cx="336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IDENTIFY ABBREVIATION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91" y="809186"/>
            <a:ext cx="2045982" cy="146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460" y="809186"/>
            <a:ext cx="6406804" cy="1477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recording of the electrical activity of the </a:t>
            </a:r>
            <a:r>
              <a:rPr lang="en-US" sz="2400" dirty="0" smtClean="0">
                <a:latin typeface="Cambria"/>
                <a:cs typeface="Cambria"/>
              </a:rPr>
              <a:t>heart is known also as ECG or EKG, which means ______________________. </a:t>
            </a:r>
          </a:p>
          <a:p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747"/>
          <a:stretch/>
        </p:blipFill>
        <p:spPr>
          <a:xfrm>
            <a:off x="6704264" y="4565325"/>
            <a:ext cx="2137509" cy="1929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00" y="4551502"/>
            <a:ext cx="6258076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recording of </a:t>
            </a:r>
            <a:r>
              <a:rPr lang="en-US" sz="2400" dirty="0" smtClean="0">
                <a:latin typeface="Cambria"/>
                <a:cs typeface="Cambria"/>
              </a:rPr>
              <a:t>electrical activity along the scalp, which, in clinical </a:t>
            </a:r>
            <a:r>
              <a:rPr lang="en-US" sz="2400" dirty="0">
                <a:latin typeface="Cambria"/>
                <a:cs typeface="Cambria"/>
              </a:rPr>
              <a:t>contexts, </a:t>
            </a:r>
            <a:r>
              <a:rPr lang="en-US" sz="2400" dirty="0" smtClean="0">
                <a:latin typeface="Cambria"/>
                <a:cs typeface="Cambria"/>
              </a:rPr>
              <a:t>refers </a:t>
            </a:r>
            <a:r>
              <a:rPr lang="en-US" sz="2400" dirty="0">
                <a:latin typeface="Cambria"/>
                <a:cs typeface="Cambria"/>
              </a:rPr>
              <a:t>to the recording of the brain's spontaneous electrical activity over a short period of </a:t>
            </a:r>
            <a:r>
              <a:rPr lang="en-US" sz="2400" dirty="0" smtClean="0">
                <a:latin typeface="Cambria"/>
                <a:cs typeface="Cambria"/>
              </a:rPr>
              <a:t>time known as EEG means ______________________ 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41" y="2460010"/>
            <a:ext cx="8532873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same recording can be also performed on the baby’s heart, it is </a:t>
            </a:r>
            <a:r>
              <a:rPr lang="en-US" sz="2400" dirty="0">
                <a:latin typeface="Cambria"/>
                <a:cs typeface="Cambria"/>
              </a:rPr>
              <a:t>then called </a:t>
            </a:r>
            <a:r>
              <a:rPr lang="en-US" sz="2400" dirty="0" smtClean="0">
                <a:latin typeface="Cambria"/>
                <a:cs typeface="Cambria"/>
              </a:rPr>
              <a:t>______________________ and abbreviated as FECG. Together with it </a:t>
            </a:r>
            <a:r>
              <a:rPr lang="en-US" sz="2400" i="1" dirty="0" err="1" smtClean="0">
                <a:latin typeface="Cambria"/>
                <a:cs typeface="Cambria"/>
              </a:rPr>
              <a:t>cardiotocography</a:t>
            </a:r>
            <a:r>
              <a:rPr lang="en-US" sz="2400" dirty="0" smtClean="0">
                <a:latin typeface="Cambria"/>
                <a:cs typeface="Cambria"/>
              </a:rPr>
              <a:t> (CTG) is performed. These recording methods provide modest </a:t>
            </a:r>
            <a:r>
              <a:rPr lang="en-US" sz="2400" dirty="0">
                <a:latin typeface="Cambria"/>
                <a:cs typeface="Cambria"/>
              </a:rPr>
              <a:t>help for mothers and babies when continuous monitoring is </a:t>
            </a:r>
            <a:r>
              <a:rPr lang="en-US" sz="2400" dirty="0" smtClean="0">
                <a:latin typeface="Cambria"/>
                <a:cs typeface="Cambria"/>
              </a:rPr>
              <a:t>needed during </a:t>
            </a:r>
            <a:r>
              <a:rPr lang="en-US" sz="2400" dirty="0" err="1">
                <a:latin typeface="Cambria"/>
                <a:cs typeface="Cambria"/>
              </a:rPr>
              <a:t>labour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258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77" y="32331"/>
            <a:ext cx="720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DEFINITIONS WITH GREEK COMBINING FORMS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136" y="640747"/>
            <a:ext cx="610798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The benign </a:t>
            </a:r>
            <a:r>
              <a:rPr lang="en-US" sz="2200" dirty="0">
                <a:latin typeface="Cambria"/>
                <a:cs typeface="Cambria"/>
              </a:rPr>
              <a:t>tumor made up of newly formed blood </a:t>
            </a:r>
            <a:r>
              <a:rPr lang="en-US" sz="2200" dirty="0" smtClean="0">
                <a:latin typeface="Cambria"/>
                <a:cs typeface="Cambria"/>
              </a:rPr>
              <a:t>vessels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577" y="4567064"/>
            <a:ext cx="609654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Condition </a:t>
            </a:r>
            <a:r>
              <a:rPr lang="en-US" sz="2200" dirty="0">
                <a:latin typeface="Cambria"/>
                <a:cs typeface="Cambria"/>
              </a:rPr>
              <a:t>in which excess cerebrospinal fluid accumulates in the ventricles of the </a:t>
            </a:r>
            <a:r>
              <a:rPr lang="en-US" sz="2200" dirty="0" smtClean="0">
                <a:latin typeface="Cambria"/>
                <a:cs typeface="Cambria"/>
              </a:rPr>
              <a:t>brain</a:t>
            </a:r>
            <a:r>
              <a:rPr lang="en-US" sz="2200" dirty="0"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577" y="1542651"/>
            <a:ext cx="6096541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The surgical removal of fat beneath the skin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577" y="6325224"/>
            <a:ext cx="6096541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</a:t>
            </a:r>
            <a:r>
              <a:rPr lang="en-US" sz="2200" dirty="0" smtClean="0">
                <a:latin typeface="Cambria"/>
                <a:cs typeface="Cambria"/>
              </a:rPr>
              <a:t>n </a:t>
            </a:r>
            <a:r>
              <a:rPr lang="en-US" sz="2200" dirty="0">
                <a:latin typeface="Cambria"/>
                <a:cs typeface="Cambria"/>
              </a:rPr>
              <a:t>accumulation of pus in the </a:t>
            </a:r>
            <a:r>
              <a:rPr lang="en-US" sz="2200" dirty="0" smtClean="0">
                <a:latin typeface="Cambria"/>
                <a:cs typeface="Cambria"/>
              </a:rPr>
              <a:t>Fallopian tube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577" y="5433531"/>
            <a:ext cx="609654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</a:t>
            </a:r>
            <a:r>
              <a:rPr lang="en-US" sz="2200" dirty="0" smtClean="0">
                <a:latin typeface="Cambria"/>
                <a:cs typeface="Cambria"/>
              </a:rPr>
              <a:t>he </a:t>
            </a:r>
            <a:r>
              <a:rPr lang="en-US" sz="2200" dirty="0">
                <a:latin typeface="Cambria"/>
                <a:cs typeface="Cambria"/>
              </a:rPr>
              <a:t>surgical removal of a </a:t>
            </a:r>
            <a:r>
              <a:rPr lang="en-US" sz="2200" dirty="0" smtClean="0">
                <a:latin typeface="Cambria"/>
                <a:cs typeface="Cambria"/>
              </a:rPr>
              <a:t>kidney stone </a:t>
            </a:r>
            <a:r>
              <a:rPr lang="en-US" sz="2200" dirty="0">
                <a:latin typeface="Cambria"/>
                <a:cs typeface="Cambria"/>
              </a:rPr>
              <a:t>through an incision </a:t>
            </a:r>
            <a:r>
              <a:rPr lang="en-US" sz="2200" dirty="0" smtClean="0">
                <a:latin typeface="Cambria"/>
                <a:cs typeface="Cambria"/>
              </a:rPr>
              <a:t>into the </a:t>
            </a:r>
            <a:r>
              <a:rPr lang="en-US" sz="2200" dirty="0">
                <a:latin typeface="Cambria"/>
                <a:cs typeface="Cambria"/>
              </a:rPr>
              <a:t>kidney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77" y="2091580"/>
            <a:ext cx="6096541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A </a:t>
            </a:r>
            <a:r>
              <a:rPr lang="en-US" sz="2200" dirty="0">
                <a:latin typeface="Cambria"/>
                <a:cs typeface="Cambria"/>
              </a:rPr>
              <a:t>toxic condition resulting from renal failure in which kidney function is compromised and urea is retained in the </a:t>
            </a:r>
            <a:r>
              <a:rPr lang="en-US" sz="2200" dirty="0" smtClean="0">
                <a:latin typeface="Cambria"/>
                <a:cs typeface="Cambria"/>
              </a:rPr>
              <a:t>blood is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577" y="3332018"/>
            <a:ext cx="6096541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</a:t>
            </a:r>
            <a:r>
              <a:rPr lang="en-US" sz="2200" dirty="0" smtClean="0">
                <a:latin typeface="Cambria"/>
                <a:cs typeface="Cambria"/>
              </a:rPr>
              <a:t>he </a:t>
            </a:r>
            <a:r>
              <a:rPr lang="en-US" sz="2200" dirty="0">
                <a:latin typeface="Cambria"/>
                <a:cs typeface="Cambria"/>
              </a:rPr>
              <a:t>burning sensation caused by the return of acidic stomach contents into the </a:t>
            </a:r>
            <a:r>
              <a:rPr lang="en-US" sz="2200" dirty="0" err="1" smtClean="0">
                <a:latin typeface="Cambria"/>
                <a:cs typeface="Cambria"/>
              </a:rPr>
              <a:t>oesophagus</a:t>
            </a:r>
            <a:r>
              <a:rPr lang="en-US" sz="2200" dirty="0" smtClean="0">
                <a:latin typeface="Cambria"/>
                <a:cs typeface="Cambria"/>
              </a:rPr>
              <a:t> is called heartburn or </a:t>
            </a:r>
            <a:r>
              <a:rPr lang="en-US" sz="2200" b="1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7332" y="3317139"/>
            <a:ext cx="1557629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Haem</a:t>
            </a:r>
            <a:r>
              <a:rPr lang="en-US" sz="2400" b="1" i="1" dirty="0" smtClean="0">
                <a:latin typeface="Cambria"/>
                <a:cs typeface="Cambria"/>
              </a:rPr>
              <a:t>-at-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332" y="4043719"/>
            <a:ext cx="104441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Hydr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7332" y="4770299"/>
            <a:ext cx="79450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mbria"/>
                <a:cs typeface="Cambria"/>
              </a:rPr>
              <a:t>Lip-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7332" y="2590559"/>
            <a:ext cx="9090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Lith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7332" y="1137399"/>
            <a:ext cx="699522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Py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7332" y="1863979"/>
            <a:ext cx="839885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/>
                <a:cs typeface="Cambria"/>
              </a:rPr>
              <a:t>Pyr</a:t>
            </a:r>
            <a:r>
              <a:rPr lang="en-US" sz="2400" b="1" i="1" dirty="0" smtClean="0">
                <a:latin typeface="Cambria"/>
                <a:cs typeface="Cambria"/>
              </a:rPr>
              <a:t>-</a:t>
            </a:r>
            <a:endParaRPr lang="en-US" sz="2400" b="1" i="1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7332" y="5496880"/>
            <a:ext cx="70373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mbria"/>
                <a:cs typeface="Cambria"/>
              </a:rPr>
              <a:t>Ur-</a:t>
            </a:r>
            <a:endParaRPr lang="en-US" sz="2400" b="1" i="1" dirty="0">
              <a:latin typeface="Cambria"/>
              <a:cs typeface="Cambria"/>
            </a:endParaRPr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>
          <a:xfrm flipH="1">
            <a:off x="6371118" y="1368232"/>
            <a:ext cx="896214" cy="5172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  <a:endCxn id="9" idx="3"/>
          </p:cNvCxnSpPr>
          <p:nvPr/>
        </p:nvCxnSpPr>
        <p:spPr>
          <a:xfrm flipH="1">
            <a:off x="6371118" y="2094812"/>
            <a:ext cx="896214" cy="1791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6371118" y="2821392"/>
            <a:ext cx="896214" cy="2996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3" idx="3"/>
          </p:cNvCxnSpPr>
          <p:nvPr/>
        </p:nvCxnSpPr>
        <p:spPr>
          <a:xfrm flipH="1" flipV="1">
            <a:off x="6371118" y="1025468"/>
            <a:ext cx="896214" cy="252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4" idx="3"/>
          </p:cNvCxnSpPr>
          <p:nvPr/>
        </p:nvCxnSpPr>
        <p:spPr>
          <a:xfrm flipH="1">
            <a:off x="6371118" y="4274552"/>
            <a:ext cx="896214" cy="67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371118" y="1758095"/>
            <a:ext cx="896214" cy="3243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  <a:endCxn id="8" idx="3"/>
          </p:cNvCxnSpPr>
          <p:nvPr/>
        </p:nvCxnSpPr>
        <p:spPr>
          <a:xfrm flipH="1" flipV="1">
            <a:off x="6371118" y="2645578"/>
            <a:ext cx="896214" cy="3082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0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36" y="68651"/>
            <a:ext cx="802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TERMS WITH THE GIVEN GREEK ELEMENT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577" y="673478"/>
            <a:ext cx="8580545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-</a:t>
            </a:r>
            <a:r>
              <a:rPr lang="en-US" sz="2800" b="1" dirty="0" smtClean="0"/>
              <a:t>ALGIA</a:t>
            </a:r>
            <a:r>
              <a:rPr lang="en-US" sz="2800" dirty="0" smtClean="0"/>
              <a:t>: </a:t>
            </a:r>
            <a:r>
              <a:rPr lang="en-US" sz="2800" dirty="0"/>
              <a:t>“</a:t>
            </a:r>
            <a:r>
              <a:rPr lang="en-US" sz="2800" dirty="0" smtClean="0"/>
              <a:t>pain, ache, suffering” </a:t>
            </a:r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en-US" sz="2800" dirty="0"/>
              <a:t>body part or </a:t>
            </a:r>
            <a:r>
              <a:rPr lang="en-US" sz="2800" dirty="0" smtClean="0"/>
              <a:t>organ</a:t>
            </a:r>
          </a:p>
          <a:p>
            <a:r>
              <a:rPr lang="en-US" sz="2800" dirty="0" smtClean="0"/>
              <a:t>e. g. </a:t>
            </a:r>
            <a:r>
              <a:rPr lang="en-US" sz="2800" dirty="0" err="1" smtClean="0">
                <a:solidFill>
                  <a:schemeClr val="bg1"/>
                </a:solidFill>
              </a:rPr>
              <a:t>dors</a:t>
            </a:r>
            <a:r>
              <a:rPr lang="en-US" sz="2800" dirty="0" err="1" smtClean="0"/>
              <a:t>algia</a:t>
            </a:r>
            <a:r>
              <a:rPr lang="en-US" sz="2800" dirty="0" smtClean="0"/>
              <a:t> – back pain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353" y="1719307"/>
            <a:ext cx="282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JOINT(S)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974" y="1685585"/>
            <a:ext cx="175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Arthr-algia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53" y="2285537"/>
            <a:ext cx="219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STOMACH pain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1750" y="2254184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Gastr-algia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53" y="2851767"/>
            <a:ext cx="471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along the course of NERVE(S)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5870" y="2822783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Neur-algia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53" y="3417997"/>
            <a:ext cx="176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TOOTHache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505" y="3391382"/>
            <a:ext cx="184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Odont-algia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53" y="4550457"/>
            <a:ext cx="157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HEADache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66" y="4533494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Cephal-algia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53" y="3984227"/>
            <a:ext cx="299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HIP JOINT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0466" y="3896583"/>
            <a:ext cx="148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Cox-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53" y="5116687"/>
            <a:ext cx="275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UTERUS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0466" y="5097179"/>
            <a:ext cx="164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Metr-algia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53" y="5682915"/>
            <a:ext cx="27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BREAST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481" y="5665777"/>
            <a:ext cx="356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/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Mamm-algia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61" y="6225215"/>
            <a:ext cx="413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Pain in the SMALL INTESTINE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7373" y="6174656"/>
            <a:ext cx="175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Cambria"/>
                <a:cs typeface="Cambria"/>
              </a:rPr>
              <a:t>Enter-</a:t>
            </a:r>
            <a:r>
              <a:rPr lang="en-US" sz="2400" b="1" dirty="0" err="1" smtClean="0">
                <a:solidFill>
                  <a:schemeClr val="accent5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chemeClr val="accent5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3006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8355</TotalTime>
  <Words>1655</Words>
  <Application>Microsoft Macintosh PowerPoint</Application>
  <PresentationFormat>On-screen Show (4:3)</PresentationFormat>
  <Paragraphs>219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Word Formation in MT II.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Pepina Artimová</cp:lastModifiedBy>
  <cp:revision>87</cp:revision>
  <dcterms:created xsi:type="dcterms:W3CDTF">2013-04-14T15:49:17Z</dcterms:created>
  <dcterms:modified xsi:type="dcterms:W3CDTF">2015-05-07T09:27:47Z</dcterms:modified>
</cp:coreProperties>
</file>