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18"/>
  </p:notesMasterIdLst>
  <p:handoutMasterIdLst>
    <p:handoutMasterId r:id="rId19"/>
  </p:handoutMasterIdLst>
  <p:sldIdLst>
    <p:sldId id="267" r:id="rId2"/>
    <p:sldId id="257" r:id="rId3"/>
    <p:sldId id="258" r:id="rId4"/>
    <p:sldId id="263" r:id="rId5"/>
    <p:sldId id="273" r:id="rId6"/>
    <p:sldId id="265" r:id="rId7"/>
    <p:sldId id="259" r:id="rId8"/>
    <p:sldId id="272" r:id="rId9"/>
    <p:sldId id="266" r:id="rId10"/>
    <p:sldId id="260" r:id="rId11"/>
    <p:sldId id="261" r:id="rId12"/>
    <p:sldId id="262" r:id="rId13"/>
    <p:sldId id="268" r:id="rId14"/>
    <p:sldId id="269" r:id="rId15"/>
    <p:sldId id="271" r:id="rId16"/>
    <p:sldId id="270" r:id="rId17"/>
  </p:sldIdLst>
  <p:sldSz cx="9144000" cy="6858000" type="screen4x3"/>
  <p:notesSz cx="9928225" cy="6797675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2" d="100"/>
          <a:sy n="62" d="100"/>
        </p:scale>
        <p:origin x="72" y="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3713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5622925" y="0"/>
            <a:ext cx="4303713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96566A6-8F23-43D2-B684-7A1C48051E56}" type="datetimeFigureOut">
              <a:rPr lang="cs-CZ"/>
              <a:pPr>
                <a:defRPr/>
              </a:pPr>
              <a:t>18.10.2016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6456363"/>
            <a:ext cx="4303713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5622925" y="6456363"/>
            <a:ext cx="4303713" cy="3397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A3EFBACE-1966-45A0-BBF6-6E098294387C}" type="slidenum">
              <a:rPr lang="cs-CZ" altLang="cs-CZ"/>
              <a:pPr/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2925" y="0"/>
            <a:ext cx="4303713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BDC4EBC-185D-4992-A645-56D5521D9600}" type="datetimeFigureOut">
              <a:rPr lang="en-US"/>
              <a:pPr>
                <a:defRPr/>
              </a:pPr>
              <a:t>10/18/2016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400425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188" y="3228975"/>
            <a:ext cx="7943850" cy="30591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noProof="0"/>
              <a:t>Click to edit Master text styles</a:t>
            </a:r>
          </a:p>
          <a:p>
            <a:pPr lvl="1"/>
            <a:r>
              <a:rPr lang="cs-CZ" noProof="0"/>
              <a:t>Second level</a:t>
            </a:r>
          </a:p>
          <a:p>
            <a:pPr lvl="2"/>
            <a:r>
              <a:rPr lang="cs-CZ" noProof="0"/>
              <a:t>Third level</a:t>
            </a:r>
          </a:p>
          <a:p>
            <a:pPr lvl="3"/>
            <a:r>
              <a:rPr lang="cs-CZ" noProof="0"/>
              <a:t>Fourth level</a:t>
            </a:r>
          </a:p>
          <a:p>
            <a:pPr lvl="4"/>
            <a:r>
              <a:rPr lang="cs-CZ" noProof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2925" y="6456363"/>
            <a:ext cx="4303713" cy="3397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E14C7E98-11B6-4FC8-9BC9-29754F6BA585}" type="slidenum">
              <a:rPr lang="en-US" altLang="cs-CZ"/>
              <a:pPr/>
              <a:t>‹#›</a:t>
            </a:fld>
            <a:endParaRPr lang="en-US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cs-CZ"/>
              <a:t>Artheria thoracica interna</a:t>
            </a:r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8409E65-F71B-4A04-8209-34D40098A020}" type="slidenum">
              <a:rPr lang="en-US" altLang="cs-CZ">
                <a:latin typeface="Calibri" panose="020F0502020204030204" pitchFamily="34" charset="0"/>
              </a:rPr>
              <a:pPr/>
              <a:t>4</a:t>
            </a:fld>
            <a:endParaRPr lang="en-US" altLang="cs-CZ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cs-CZ"/>
              <a:t>1. Tibia dextra, 2. Costae verae, 3. clavicula dextra, 4. ulna </a:t>
            </a:r>
            <a:r>
              <a:rPr lang="cs-CZ" altLang="cs-CZ"/>
              <a:t>dextra</a:t>
            </a:r>
            <a:r>
              <a:rPr lang="en-US" altLang="cs-CZ"/>
              <a:t>, 5. ma</a:t>
            </a:r>
            <a:r>
              <a:rPr lang="cs-CZ" altLang="cs-CZ"/>
              <a:t>ndibula</a:t>
            </a:r>
            <a:r>
              <a:rPr lang="en-US" altLang="cs-CZ"/>
              <a:t> sinistra, 6. fibula dextra, 7. spina scapulae dextrae, 8. vertebrae thoracicae</a:t>
            </a:r>
          </a:p>
        </p:txBody>
      </p:sp>
      <p:sp>
        <p:nvSpPr>
          <p:cNvPr id="2662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0F31C16-75E3-40B3-B477-6BB506F2460B}" type="slidenum">
              <a:rPr lang="en-US" altLang="cs-CZ">
                <a:latin typeface="Calibri" panose="020F0502020204030204" pitchFamily="34" charset="0"/>
              </a:rPr>
              <a:pPr/>
              <a:t>9</a:t>
            </a:fld>
            <a:endParaRPr lang="en-US" altLang="cs-CZ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" name="Obdélník 18"/>
          <p:cNvSpPr>
            <a:spLocks noChangeArrowheads="1"/>
          </p:cNvSpPr>
          <p:nvPr/>
        </p:nvSpPr>
        <p:spPr bwMode="white"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Obdélník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Obdélník 11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Přímá spojnice 6"/>
          <p:cNvSpPr>
            <a:spLocks noChangeShapeType="1"/>
          </p:cNvSpPr>
          <p:nvPr/>
        </p:nvSpPr>
        <p:spPr bwMode="auto">
          <a:xfrm>
            <a:off x="155575" y="241935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Obdélník 9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3" name="Ovál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Ovál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cs-CZ"/>
              <a:t>Kliknutím lze upravit styl předlohy.</a:t>
            </a:r>
            <a:endParaRPr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15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EFF686-DE6A-4E8E-AFA7-2C4275637D55}" type="datetimeFigureOut">
              <a:rPr lang="en-US"/>
              <a:pPr>
                <a:defRPr/>
              </a:pPr>
              <a:t>10/18/2016</a:t>
            </a:fld>
            <a:endParaRPr lang="en-US"/>
          </a:p>
        </p:txBody>
      </p:sp>
      <p:sp>
        <p:nvSpPr>
          <p:cNvPr id="16" name="Zástupný symbol pro zápatí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fld id="{37B1490D-B271-4017-84A5-05F3721F7C62}" type="slidenum">
              <a:rPr lang="en-US" altLang="cs-CZ"/>
              <a:pPr/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20565394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56EFBA-56AE-4B55-8C0A-A87BC154EB06}" type="datetimeFigureOut">
              <a:rPr lang="en-US"/>
              <a:pPr>
                <a:defRPr/>
              </a:pPr>
              <a:t>10/18/2016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8ED9AC-CD7E-4514-BEA4-0A826F80967A}" type="slidenum">
              <a:rPr lang="en-US" altLang="cs-CZ"/>
              <a:pPr/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13337859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" name="Obdélník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Obdélník 8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Obdélník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Obdélník 10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Obdélník 11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0" name="Přímá spojnice 12"/>
          <p:cNvSpPr>
            <a:spLocks noChangeShapeType="1"/>
          </p:cNvSpPr>
          <p:nvPr/>
        </p:nvSpPr>
        <p:spPr bwMode="auto">
          <a:xfrm rot="5400000">
            <a:off x="4021137" y="3278188"/>
            <a:ext cx="6245225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Ovál 13"/>
          <p:cNvSpPr/>
          <p:nvPr/>
        </p:nvSpPr>
        <p:spPr>
          <a:xfrm>
            <a:off x="6838950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Ovál 14"/>
          <p:cNvSpPr/>
          <p:nvPr/>
        </p:nvSpPr>
        <p:spPr>
          <a:xfrm>
            <a:off x="6934200" y="3021013"/>
            <a:ext cx="420688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13" name="Zástupný symbol pro číslo snímku 5"/>
          <p:cNvSpPr>
            <a:spLocks noGrp="1"/>
          </p:cNvSpPr>
          <p:nvPr>
            <p:ph type="sldNum" sz="quarter" idx="10"/>
          </p:nvPr>
        </p:nvSpPr>
        <p:spPr>
          <a:xfrm>
            <a:off x="6915150" y="3009900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fld id="{FA942D0E-069F-40DF-BAFC-6486D6EE94C1}" type="slidenum">
              <a:rPr lang="en-US" altLang="cs-CZ"/>
              <a:pPr/>
              <a:t>‹#›</a:t>
            </a:fld>
            <a:endParaRPr lang="en-US" altLang="cs-CZ"/>
          </a:p>
        </p:txBody>
      </p:sp>
      <p:sp>
        <p:nvSpPr>
          <p:cNvPr id="14" name="Zástupný symbol pro datum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5BF865-67A4-42C4-AF7E-40767F2F5CCF}" type="datetimeFigureOut">
              <a:rPr lang="en-US"/>
              <a:pPr>
                <a:defRPr/>
              </a:pPr>
              <a:t>10/18/2016</a:t>
            </a:fld>
            <a:endParaRPr lang="en-US"/>
          </a:p>
        </p:txBody>
      </p:sp>
      <p:sp>
        <p:nvSpPr>
          <p:cNvPr id="15" name="Zástupný symbol pro zápatí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1058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15D5E9-C980-4819-91CB-788E636C85EF}" type="datetimeFigureOut">
              <a:rPr lang="en-US"/>
              <a:pPr>
                <a:defRPr/>
              </a:pPr>
              <a:t>10/18/2016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4362450" y="1027113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fld id="{D3A6D45D-D208-42EA-83F7-204681A9734C}" type="slidenum">
              <a:rPr lang="en-US" altLang="cs-CZ"/>
              <a:pPr/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39326890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" name="Obdélní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Obdélník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Obdélník 18"/>
          <p:cNvSpPr>
            <a:spLocks noChangeArrowheads="1"/>
          </p:cNvSpPr>
          <p:nvPr/>
        </p:nvSpPr>
        <p:spPr bwMode="white">
          <a:xfrm>
            <a:off x="152400" y="2286000"/>
            <a:ext cx="8832850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Obdélník 11"/>
          <p:cNvSpPr>
            <a:spLocks noChangeArrowheads="1"/>
          </p:cNvSpPr>
          <p:nvPr/>
        </p:nvSpPr>
        <p:spPr bwMode="auto">
          <a:xfrm>
            <a:off x="155575" y="142875"/>
            <a:ext cx="8832850" cy="213995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Obdélník 12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Obdélník 13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2" name="Přímá spojnice 7"/>
          <p:cNvSpPr>
            <a:spLocks noChangeShapeType="1"/>
          </p:cNvSpPr>
          <p:nvPr/>
        </p:nvSpPr>
        <p:spPr bwMode="auto">
          <a:xfrm>
            <a:off x="152400" y="2438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" name="Ovál 9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Ovál 10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1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Zástupný symbol pro datum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C5F24B-8FFC-49F1-8E7F-CEB57D949C6B}" type="datetimeFigureOut">
              <a:rPr lang="en-US"/>
              <a:pPr>
                <a:defRPr/>
              </a:pPr>
              <a:t>10/18/2016</a:t>
            </a:fld>
            <a:endParaRPr lang="en-US"/>
          </a:p>
        </p:txBody>
      </p:sp>
      <p:sp>
        <p:nvSpPr>
          <p:cNvPr id="17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fld id="{3EC2AF5E-9069-4123-852D-B972D928745F}" type="slidenum">
              <a:rPr lang="en-US" altLang="cs-CZ"/>
              <a:pPr/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23652930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římá spojnice 7"/>
          <p:cNvSpPr>
            <a:spLocks noChangeShapeType="1"/>
          </p:cNvSpPr>
          <p:nvPr/>
        </p:nvSpPr>
        <p:spPr bwMode="auto">
          <a:xfrm flipV="1">
            <a:off x="4562475" y="1576388"/>
            <a:ext cx="9525" cy="481806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10" name="Zástupný symbol pro obsah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12" name="Zástupný symbol pro obsah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6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5791200" y="6410325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BD634B-9583-48A9-A3B7-9312CBEADFCB}" type="datetimeFigureOut">
              <a:rPr lang="en-US"/>
              <a:pPr>
                <a:defRPr/>
              </a:pPr>
              <a:t>10/18/2016</a:t>
            </a:fld>
            <a:endParaRPr lang="en-US"/>
          </a:p>
        </p:txBody>
      </p:sp>
      <p:sp>
        <p:nvSpPr>
          <p:cNvPr id="7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C98FBC-328E-4CD1-B43E-468C761A86CD}" type="slidenum">
              <a:rPr lang="en-US" altLang="cs-CZ"/>
              <a:pPr/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12020357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nice 9"/>
          <p:cNvSpPr>
            <a:spLocks noChangeShapeType="1"/>
          </p:cNvSpPr>
          <p:nvPr/>
        </p:nvSpPr>
        <p:spPr bwMode="auto">
          <a:xfrm flipV="1">
            <a:off x="4572000" y="2200275"/>
            <a:ext cx="0" cy="4187825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Obdélník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Obdélník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Obdélník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Obdélník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Obdélník 10"/>
          <p:cNvSpPr/>
          <p:nvPr/>
        </p:nvSpPr>
        <p:spPr>
          <a:xfrm>
            <a:off x="152400" y="1371600"/>
            <a:ext cx="8832850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Obdélník 12"/>
          <p:cNvSpPr>
            <a:spLocks noChangeArrowheads="1"/>
          </p:cNvSpPr>
          <p:nvPr/>
        </p:nvSpPr>
        <p:spPr bwMode="auto">
          <a:xfrm>
            <a:off x="146050" y="6391275"/>
            <a:ext cx="8832850" cy="31115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Přímá spojnice 14"/>
          <p:cNvSpPr>
            <a:spLocks noChangeShapeType="1"/>
          </p:cNvSpPr>
          <p:nvPr/>
        </p:nvSpPr>
        <p:spPr bwMode="auto">
          <a:xfrm>
            <a:off x="152400" y="1279525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5" name="Obdélník 17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6" name="Ovál 24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Ovál 26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4" name="Zástupný symbol pro obsah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26" name="Zástupný symbol pro obsah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23" name="Nadpis 2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18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08D8B9-952D-47F1-94D4-2A15EED6535D}" type="datetimeFigureOut">
              <a:rPr lang="en-US"/>
              <a:pPr>
                <a:defRPr/>
              </a:pPr>
              <a:t>10/18/2016</a:t>
            </a:fld>
            <a:endParaRPr lang="en-US"/>
          </a:p>
        </p:txBody>
      </p:sp>
      <p:sp>
        <p:nvSpPr>
          <p:cNvPr id="19" name="Zástupný symbol pro zápatí 7"/>
          <p:cNvSpPr>
            <a:spLocks noGrp="1"/>
          </p:cNvSpPr>
          <p:nvPr>
            <p:ph type="ftr" sz="quarter" idx="11"/>
          </p:nvPr>
        </p:nvSpPr>
        <p:spPr>
          <a:xfrm>
            <a:off x="304800" y="6410325"/>
            <a:ext cx="3581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4343400" y="104298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fld id="{539FA125-CF4C-46CA-8A70-EC4AA834585E}" type="slidenum">
              <a:rPr lang="en-US" altLang="cs-CZ"/>
              <a:pPr/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14267225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E7A345-F289-48F1-BCE0-34EDF0678D0C}" type="datetimeFigureOut">
              <a:rPr lang="en-US"/>
              <a:pPr>
                <a:defRPr/>
              </a:pPr>
              <a:t>10/18/2016</a:t>
            </a:fld>
            <a:endParaRPr lang="en-US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4343400" y="10366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fld id="{99772D97-0350-49BC-9689-3BA266C7EF23}" type="slidenum">
              <a:rPr lang="en-US" altLang="cs-CZ"/>
              <a:pPr/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1348367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3" name="Obdélník 7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4" name="Obdélník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" name="Obdélník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Obdélník 4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Obdélník 5"/>
          <p:cNvSpPr>
            <a:spLocks noChangeArrowheads="1"/>
          </p:cNvSpPr>
          <p:nvPr/>
        </p:nvSpPr>
        <p:spPr bwMode="auto">
          <a:xfrm>
            <a:off x="152400" y="15875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8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390797-A929-436E-B5DA-EE7DE8D30450}" type="datetimeFigureOut">
              <a:rPr lang="en-US"/>
              <a:pPr>
                <a:defRPr/>
              </a:pPr>
              <a:t>10/18/2016</a:t>
            </a:fld>
            <a:endParaRPr lang="en-US"/>
          </a:p>
        </p:txBody>
      </p:sp>
      <p:sp>
        <p:nvSpPr>
          <p:cNvPr id="9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894BADA-7859-44CA-92FC-324F7217DBE5}" type="slidenum">
              <a:rPr lang="en-US" altLang="cs-CZ"/>
              <a:pPr/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41468642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18"/>
          <p:cNvSpPr>
            <a:spLocks noChangeArrowheads="1"/>
          </p:cNvSpPr>
          <p:nvPr/>
        </p:nvSpPr>
        <p:spPr bwMode="auto">
          <a:xfrm>
            <a:off x="152400" y="152400"/>
            <a:ext cx="8832850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Obdélní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Obdélník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Obdélník 15"/>
          <p:cNvSpPr>
            <a:spLocks noChangeArrowheads="1"/>
          </p:cNvSpPr>
          <p:nvPr/>
        </p:nvSpPr>
        <p:spPr bwMode="white">
          <a:xfrm>
            <a:off x="0" y="0"/>
            <a:ext cx="9144000" cy="119063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Obdélník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Obdélník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Obdélník 7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2" name="Přímá spojnice 8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" name="Ová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Ovál 10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Obdélník 20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0" name="Zástupný symbol pro obsah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16" name="Zástupný symbol pro číslo snímku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fld id="{D7257B1E-EAB3-4FA1-AE23-C51211F42F78}" type="slidenum">
              <a:rPr lang="en-US" altLang="cs-CZ"/>
              <a:pPr/>
              <a:t>‹#›</a:t>
            </a:fld>
            <a:endParaRPr lang="en-US" altLang="cs-CZ"/>
          </a:p>
        </p:txBody>
      </p:sp>
      <p:sp>
        <p:nvSpPr>
          <p:cNvPr id="17" name="Zástupný symbol pro datum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6C2288-B48C-400E-A8FF-4F6EB86CF957}" type="datetimeFigureOut">
              <a:rPr lang="en-US"/>
              <a:pPr>
                <a:defRPr/>
              </a:pPr>
              <a:t>10/18/2016</a:t>
            </a:fld>
            <a:endParaRPr lang="en-US"/>
          </a:p>
        </p:txBody>
      </p:sp>
      <p:sp>
        <p:nvSpPr>
          <p:cNvPr id="18" name="Zástupný symbol pro zápatí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382963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3647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římá spojnice 20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Obdélník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Obdélník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Obdélník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0" name="Obdélník 19"/>
          <p:cNvSpPr>
            <a:spLocks noChangeArrowheads="1"/>
          </p:cNvSpPr>
          <p:nvPr/>
        </p:nvSpPr>
        <p:spPr bwMode="auto">
          <a:xfrm>
            <a:off x="152400" y="152400"/>
            <a:ext cx="8832850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Obdélník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Obdélník 14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3" name="Ová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Ovál 12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Obdélník 21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cs-CZ" noProof="0"/>
              <a:t>Kliknutím na ikonu přidáte obrázek.</a:t>
            </a:r>
            <a:endParaRPr lang="en-US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6" name="Zástupný symbol pro číslo snímku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fld id="{AE21D8AB-7602-4AB8-8682-ED16658D8B76}" type="slidenum">
              <a:rPr lang="en-US" altLang="cs-CZ"/>
              <a:pPr/>
              <a:t>‹#›</a:t>
            </a:fld>
            <a:endParaRPr lang="en-US" altLang="cs-CZ"/>
          </a:p>
        </p:txBody>
      </p:sp>
      <p:sp>
        <p:nvSpPr>
          <p:cNvPr id="17" name="Zástupný symbol pro datum 4"/>
          <p:cNvSpPr>
            <a:spLocks noGrp="1"/>
          </p:cNvSpPr>
          <p:nvPr>
            <p:ph type="dt" sz="half" idx="11"/>
          </p:nvPr>
        </p:nvSpPr>
        <p:spPr>
          <a:xfrm>
            <a:off x="5788025" y="6405563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6AFC39-D291-47C8-B782-9C9CC79120D9}" type="datetimeFigureOut">
              <a:rPr lang="en-US"/>
              <a:pPr>
                <a:defRPr/>
              </a:pPr>
              <a:t>10/18/2016</a:t>
            </a:fld>
            <a:endParaRPr lang="en-US"/>
          </a:p>
        </p:txBody>
      </p:sp>
      <p:sp>
        <p:nvSpPr>
          <p:cNvPr id="18" name="Zástupný symbol pro zápatí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584575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713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A7D567A-5750-4752-9D5C-DF739E5EA719}" type="datetimeFigureOut">
              <a:rPr lang="en-US"/>
              <a:pPr>
                <a:defRPr/>
              </a:pPr>
              <a:t>10/18/2016</a:t>
            </a:fld>
            <a:endParaRPr lang="en-US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0" name="Přímá spojnice 9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Ovál 11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Ovál 14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  <a:normAutofit/>
          </a:bodyPr>
          <a:lstStyle>
            <a:lvl1pPr algn="ctr">
              <a:defRPr sz="1600">
                <a:solidFill>
                  <a:srgbClr val="B7A737"/>
                </a:solidFill>
                <a:latin typeface="Georgia" panose="02040502050405020303" pitchFamily="18" charset="0"/>
              </a:defRPr>
            </a:lvl1pPr>
          </a:lstStyle>
          <a:p>
            <a:fld id="{45731758-EB55-4AD1-A726-2AC5196C08EE}" type="slidenum">
              <a:rPr lang="en-US" altLang="cs-CZ"/>
              <a:pPr/>
              <a:t>‹#›</a:t>
            </a:fld>
            <a:endParaRPr lang="en-US" altLang="cs-CZ"/>
          </a:p>
        </p:txBody>
      </p:sp>
      <p:sp>
        <p:nvSpPr>
          <p:cNvPr id="1038" name="Zástupný symbol pro nadpis 21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Kliknutím lze upravit styl.</a:t>
            </a:r>
            <a:endParaRPr lang="en-US" altLang="cs-CZ"/>
          </a:p>
        </p:txBody>
      </p:sp>
      <p:sp>
        <p:nvSpPr>
          <p:cNvPr id="1039" name="Zástupný symbol pro text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Kliknutím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  <a:endParaRPr lang="en-US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rgbClr val="B7A737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B7A737"/>
          </a:solidFill>
          <a:latin typeface="Georgia" panose="02040502050405020303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B7A737"/>
          </a:solidFill>
          <a:latin typeface="Georgia" panose="02040502050405020303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B7A737"/>
          </a:solidFill>
          <a:latin typeface="Georgia" panose="02040502050405020303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B7A737"/>
          </a:solidFill>
          <a:latin typeface="Georgia" panose="02040502050405020303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300">
          <a:solidFill>
            <a:srgbClr val="B7A737"/>
          </a:solidFill>
          <a:latin typeface="Georgia" panose="02040502050405020303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300">
          <a:solidFill>
            <a:srgbClr val="B7A737"/>
          </a:solidFill>
          <a:latin typeface="Georgia" panose="02040502050405020303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300">
          <a:solidFill>
            <a:srgbClr val="B7A737"/>
          </a:solidFill>
          <a:latin typeface="Georgia" panose="02040502050405020303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300">
          <a:solidFill>
            <a:srgbClr val="B7A737"/>
          </a:solidFill>
          <a:latin typeface="Georgia" panose="02040502050405020303" pitchFamily="18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ct val="20000"/>
        </a:spcBef>
        <a:spcAft>
          <a:spcPct val="0"/>
        </a:spcAft>
        <a:buClr>
          <a:srgbClr val="D0BE40"/>
        </a:buClr>
        <a:buSzPct val="75000"/>
        <a:buFont typeface="Wingdings 2" panose="05020102010507070707" pitchFamily="18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ct val="20000"/>
        </a:spcBef>
        <a:spcAft>
          <a:spcPct val="0"/>
        </a:spcAft>
        <a:buClr>
          <a:srgbClr val="877F6C"/>
        </a:buClr>
        <a:buSzPct val="70000"/>
        <a:buFont typeface="Wingdings" panose="05000000000000000000" pitchFamily="2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rgbClr val="972109"/>
        </a:buClr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nadpis 1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cs-CZ" dirty="0"/>
          </a:p>
        </p:txBody>
      </p:sp>
      <p:sp>
        <p:nvSpPr>
          <p:cNvPr id="15362" name="Nadpis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Basic medical terminology 4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cs-CZ">
                <a:solidFill>
                  <a:srgbClr val="C00000"/>
                </a:solidFill>
              </a:rPr>
              <a:t>Ordinal numerals 1-12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366838"/>
            <a:ext cx="3721100" cy="5151437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300" dirty="0">
                <a:latin typeface="+mj-lt"/>
              </a:rPr>
              <a:t>Primus, a, um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300" dirty="0" err="1">
                <a:solidFill>
                  <a:srgbClr val="C00000"/>
                </a:solidFill>
                <a:latin typeface="+mj-lt"/>
              </a:rPr>
              <a:t>Secundus</a:t>
            </a:r>
            <a:r>
              <a:rPr lang="en-US" sz="2300" dirty="0">
                <a:solidFill>
                  <a:srgbClr val="C00000"/>
                </a:solidFill>
                <a:latin typeface="+mj-lt"/>
              </a:rPr>
              <a:t>, a, um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300" dirty="0" err="1">
                <a:latin typeface="+mj-lt"/>
              </a:rPr>
              <a:t>Tertius</a:t>
            </a:r>
            <a:r>
              <a:rPr lang="en-US" sz="2300" dirty="0">
                <a:latin typeface="+mj-lt"/>
              </a:rPr>
              <a:t>, a, um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300" dirty="0" err="1">
                <a:solidFill>
                  <a:srgbClr val="C00000"/>
                </a:solidFill>
                <a:latin typeface="+mj-lt"/>
              </a:rPr>
              <a:t>Quartus</a:t>
            </a:r>
            <a:r>
              <a:rPr lang="en-US" sz="2300" dirty="0">
                <a:solidFill>
                  <a:srgbClr val="C00000"/>
                </a:solidFill>
                <a:latin typeface="+mj-lt"/>
              </a:rPr>
              <a:t>, a, um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300" dirty="0">
                <a:latin typeface="+mj-lt"/>
              </a:rPr>
              <a:t>Quintus, a, um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300" dirty="0" err="1">
                <a:solidFill>
                  <a:srgbClr val="C00000"/>
                </a:solidFill>
                <a:latin typeface="+mj-lt"/>
              </a:rPr>
              <a:t>Sextus</a:t>
            </a:r>
            <a:r>
              <a:rPr lang="en-US" sz="2300" dirty="0">
                <a:solidFill>
                  <a:srgbClr val="C00000"/>
                </a:solidFill>
                <a:latin typeface="+mj-lt"/>
              </a:rPr>
              <a:t>, a, um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300" dirty="0" err="1">
                <a:latin typeface="+mj-lt"/>
              </a:rPr>
              <a:t>Septimus</a:t>
            </a:r>
            <a:r>
              <a:rPr lang="en-US" sz="2300" dirty="0">
                <a:latin typeface="+mj-lt"/>
              </a:rPr>
              <a:t>, a, um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300" dirty="0" err="1">
                <a:solidFill>
                  <a:srgbClr val="C00000"/>
                </a:solidFill>
                <a:latin typeface="+mj-lt"/>
              </a:rPr>
              <a:t>Octavus</a:t>
            </a:r>
            <a:r>
              <a:rPr lang="en-US" sz="2300" dirty="0">
                <a:solidFill>
                  <a:srgbClr val="C00000"/>
                </a:solidFill>
                <a:latin typeface="+mj-lt"/>
              </a:rPr>
              <a:t>, a, um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300" dirty="0" err="1">
                <a:latin typeface="+mj-lt"/>
              </a:rPr>
              <a:t>Nonus</a:t>
            </a:r>
            <a:r>
              <a:rPr lang="en-US" sz="2300" dirty="0">
                <a:latin typeface="+mj-lt"/>
              </a:rPr>
              <a:t>, a, um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300" dirty="0" err="1">
                <a:solidFill>
                  <a:srgbClr val="C00000"/>
                </a:solidFill>
                <a:latin typeface="+mj-lt"/>
              </a:rPr>
              <a:t>Decimus</a:t>
            </a:r>
            <a:r>
              <a:rPr lang="en-US" sz="2300" dirty="0">
                <a:solidFill>
                  <a:srgbClr val="C00000"/>
                </a:solidFill>
                <a:latin typeface="+mj-lt"/>
              </a:rPr>
              <a:t>, a, um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300" dirty="0" err="1">
                <a:latin typeface="+mj-lt"/>
              </a:rPr>
              <a:t>Undecimus</a:t>
            </a:r>
            <a:r>
              <a:rPr lang="en-US" sz="2300" dirty="0">
                <a:latin typeface="+mj-lt"/>
              </a:rPr>
              <a:t>, a, um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300" dirty="0" err="1">
                <a:solidFill>
                  <a:srgbClr val="C00000"/>
                </a:solidFill>
                <a:latin typeface="+mj-lt"/>
              </a:rPr>
              <a:t>Duodecimus</a:t>
            </a:r>
            <a:r>
              <a:rPr lang="en-US" sz="2300" dirty="0">
                <a:solidFill>
                  <a:srgbClr val="C00000"/>
                </a:solidFill>
                <a:latin typeface="+mj-lt"/>
              </a:rPr>
              <a:t>, a, um</a:t>
            </a:r>
          </a:p>
        </p:txBody>
      </p:sp>
      <p:sp>
        <p:nvSpPr>
          <p:cNvPr id="4" name="TextovéPole 3"/>
          <p:cNvSpPr txBox="1">
            <a:spLocks noChangeArrowheads="1"/>
          </p:cNvSpPr>
          <p:nvPr/>
        </p:nvSpPr>
        <p:spPr bwMode="auto">
          <a:xfrm>
            <a:off x="4730750" y="1384300"/>
            <a:ext cx="4105275" cy="504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ts val="550"/>
              </a:spcBef>
            </a:pPr>
            <a:r>
              <a:rPr lang="cs-CZ" altLang="cs-CZ" sz="2300">
                <a:latin typeface="Georgia" panose="02040502050405020303" pitchFamily="18" charset="0"/>
              </a:rPr>
              <a:t>costa spuria prima</a:t>
            </a:r>
          </a:p>
          <a:p>
            <a:pPr>
              <a:spcBef>
                <a:spcPts val="550"/>
              </a:spcBef>
            </a:pPr>
            <a:r>
              <a:rPr lang="cs-CZ" altLang="cs-CZ" sz="2300">
                <a:solidFill>
                  <a:srgbClr val="C00000"/>
                </a:solidFill>
                <a:latin typeface="Georgia" panose="02040502050405020303" pitchFamily="18" charset="0"/>
              </a:rPr>
              <a:t>vertebra thoracica secunda</a:t>
            </a:r>
          </a:p>
          <a:p>
            <a:pPr>
              <a:spcBef>
                <a:spcPts val="550"/>
              </a:spcBef>
            </a:pPr>
            <a:r>
              <a:rPr lang="cs-CZ" altLang="cs-CZ" sz="2300">
                <a:latin typeface="Georgia" panose="02040502050405020303" pitchFamily="18" charset="0"/>
              </a:rPr>
              <a:t>costa vera tertia</a:t>
            </a:r>
          </a:p>
          <a:p>
            <a:pPr>
              <a:spcBef>
                <a:spcPts val="550"/>
              </a:spcBef>
            </a:pPr>
            <a:r>
              <a:rPr lang="cs-CZ" altLang="cs-CZ" sz="2300">
                <a:solidFill>
                  <a:srgbClr val="C00000"/>
                </a:solidFill>
                <a:latin typeface="Georgia" panose="02040502050405020303" pitchFamily="18" charset="0"/>
              </a:rPr>
              <a:t>vertebra coccygea quarta</a:t>
            </a:r>
          </a:p>
          <a:p>
            <a:pPr>
              <a:spcBef>
                <a:spcPts val="550"/>
              </a:spcBef>
            </a:pPr>
            <a:r>
              <a:rPr lang="cs-CZ" altLang="cs-CZ" sz="2300">
                <a:latin typeface="Georgia" panose="02040502050405020303" pitchFamily="18" charset="0"/>
              </a:rPr>
              <a:t>costa vera quinta</a:t>
            </a:r>
          </a:p>
          <a:p>
            <a:pPr>
              <a:spcBef>
                <a:spcPts val="550"/>
              </a:spcBef>
            </a:pPr>
            <a:r>
              <a:rPr lang="cs-CZ" altLang="cs-CZ" sz="2300">
                <a:solidFill>
                  <a:srgbClr val="C00000"/>
                </a:solidFill>
                <a:latin typeface="Georgia" panose="02040502050405020303" pitchFamily="18" charset="0"/>
              </a:rPr>
              <a:t>vertebra thoracica sexta</a:t>
            </a:r>
          </a:p>
          <a:p>
            <a:pPr>
              <a:spcBef>
                <a:spcPts val="550"/>
              </a:spcBef>
            </a:pPr>
            <a:r>
              <a:rPr lang="cs-CZ" altLang="cs-CZ" sz="2300">
                <a:latin typeface="Georgia" panose="02040502050405020303" pitchFamily="18" charset="0"/>
              </a:rPr>
              <a:t>costa vera septima</a:t>
            </a:r>
          </a:p>
          <a:p>
            <a:endParaRPr lang="cs-CZ" altLang="cs-CZ">
              <a:latin typeface="Georgia" panose="02040502050405020303" pitchFamily="18" charset="0"/>
            </a:endParaRPr>
          </a:p>
          <a:p>
            <a:endParaRPr lang="cs-CZ" altLang="cs-CZ">
              <a:latin typeface="Georgia" panose="02040502050405020303" pitchFamily="18" charset="0"/>
            </a:endParaRPr>
          </a:p>
          <a:p>
            <a:endParaRPr lang="cs-CZ" altLang="cs-CZ">
              <a:latin typeface="Georgia" panose="02040502050405020303" pitchFamily="18" charset="0"/>
            </a:endParaRPr>
          </a:p>
          <a:p>
            <a:endParaRPr lang="cs-CZ" altLang="cs-CZ">
              <a:latin typeface="Georgia" panose="02040502050405020303" pitchFamily="18" charset="0"/>
            </a:endParaRPr>
          </a:p>
          <a:p>
            <a:endParaRPr lang="cs-CZ" altLang="cs-CZ">
              <a:latin typeface="Georgia" panose="02040502050405020303" pitchFamily="18" charset="0"/>
            </a:endParaRPr>
          </a:p>
          <a:p>
            <a:endParaRPr lang="cs-CZ" altLang="cs-CZ">
              <a:latin typeface="Georgia" panose="02040502050405020303" pitchFamily="18" charset="0"/>
            </a:endParaRPr>
          </a:p>
          <a:p>
            <a:r>
              <a:rPr lang="cs-CZ" altLang="cs-CZ" sz="2300">
                <a:solidFill>
                  <a:srgbClr val="C00000"/>
                </a:solidFill>
                <a:latin typeface="Georgia" panose="02040502050405020303" pitchFamily="18" charset="0"/>
              </a:rPr>
              <a:t>vertebra thoracica duodecima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 idx="4294967295"/>
          </p:nvPr>
        </p:nvSpPr>
        <p:spPr>
          <a:xfrm>
            <a:off x="5721350" y="274638"/>
            <a:ext cx="3422650" cy="1143000"/>
          </a:xfrm>
        </p:spPr>
        <p:txBody>
          <a:bodyPr/>
          <a:lstStyle/>
          <a:p>
            <a:pPr eaLnBrk="1" hangingPunct="1"/>
            <a:r>
              <a:rPr lang="en-US" altLang="cs-CZ">
                <a:solidFill>
                  <a:srgbClr val="267CF2"/>
                </a:solidFill>
              </a:rPr>
              <a:t>Costae</a:t>
            </a:r>
          </a:p>
        </p:txBody>
      </p:sp>
      <p:pic>
        <p:nvPicPr>
          <p:cNvPr id="28674" name="Content Placeholder 3" descr="COSTAE.jpg"/>
          <p:cNvPicPr>
            <a:picLocks noGrp="1" noChangeAspect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6624" t="4898" r="-36624" b="3268"/>
          <a:stretch>
            <a:fillRect/>
          </a:stretch>
        </p:blipFill>
        <p:spPr>
          <a:xfrm>
            <a:off x="-84138" y="403225"/>
            <a:ext cx="10394951" cy="5843588"/>
          </a:xfrm>
        </p:spPr>
      </p:pic>
      <p:sp>
        <p:nvSpPr>
          <p:cNvPr id="5" name="TextBox 4"/>
          <p:cNvSpPr txBox="1"/>
          <p:nvPr/>
        </p:nvSpPr>
        <p:spPr>
          <a:xfrm>
            <a:off x="1865872" y="503086"/>
            <a:ext cx="2110510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Costa </a:t>
            </a:r>
            <a:r>
              <a:rPr lang="en-US" dirty="0" err="1"/>
              <a:t>vera</a:t>
            </a:r>
            <a:r>
              <a:rPr lang="en-US" dirty="0"/>
              <a:t> </a:t>
            </a:r>
            <a:r>
              <a:rPr lang="en-US" dirty="0" err="1"/>
              <a:t>sinistra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865870" y="2670282"/>
            <a:ext cx="1399692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Costae </a:t>
            </a:r>
            <a:r>
              <a:rPr lang="en-US" dirty="0" err="1"/>
              <a:t>verae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906012" y="5078204"/>
            <a:ext cx="2290194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Costa </a:t>
            </a:r>
            <a:r>
              <a:rPr lang="en-US" dirty="0" err="1"/>
              <a:t>spuria</a:t>
            </a:r>
            <a:r>
              <a:rPr lang="en-US" dirty="0"/>
              <a:t> </a:t>
            </a:r>
            <a:r>
              <a:rPr lang="en-US" dirty="0" err="1"/>
              <a:t>sinistra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516459" y="5877569"/>
            <a:ext cx="1566392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Costae </a:t>
            </a:r>
            <a:r>
              <a:rPr lang="en-US" dirty="0" err="1"/>
              <a:t>spuriae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009948" y="2872673"/>
            <a:ext cx="1967982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/>
              <a:t>Incisurae</a:t>
            </a:r>
            <a:r>
              <a:rPr lang="en-US" dirty="0"/>
              <a:t> </a:t>
            </a:r>
            <a:r>
              <a:rPr lang="en-US" dirty="0" err="1"/>
              <a:t>costarum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974049" y="2132846"/>
            <a:ext cx="1381320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Costa </a:t>
            </a:r>
            <a:r>
              <a:rPr lang="en-US" dirty="0" err="1"/>
              <a:t>quarta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969992" y="1732754"/>
            <a:ext cx="1271652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Costa </a:t>
            </a:r>
            <a:r>
              <a:rPr lang="en-US" dirty="0" err="1"/>
              <a:t>tertia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969992" y="1350527"/>
            <a:ext cx="1536974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Costa </a:t>
            </a:r>
            <a:r>
              <a:rPr lang="en-US" dirty="0" err="1"/>
              <a:t>secunda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009948" y="872418"/>
            <a:ext cx="1437766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Costa prima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03525" y="139700"/>
            <a:ext cx="6194425" cy="1143000"/>
          </a:xfrm>
        </p:spPr>
        <p:txBody>
          <a:bodyPr anchor="ctr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>
                <a:solidFill>
                  <a:schemeClr val="accent5"/>
                </a:solidFill>
              </a:rPr>
              <a:t>2</a:t>
            </a:r>
            <a:r>
              <a:rPr lang="en-US" sz="3600" baseline="30000" dirty="0">
                <a:solidFill>
                  <a:schemeClr val="accent5"/>
                </a:solidFill>
              </a:rPr>
              <a:t>nd</a:t>
            </a:r>
            <a:r>
              <a:rPr lang="en-US" sz="3600" dirty="0">
                <a:solidFill>
                  <a:schemeClr val="accent5"/>
                </a:solidFill>
              </a:rPr>
              <a:t> declension - overview</a:t>
            </a:r>
          </a:p>
        </p:txBody>
      </p:sp>
      <p:pic>
        <p:nvPicPr>
          <p:cNvPr id="29698" name="Content Placeholder 3" descr="2 dekl.png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51" r="-912"/>
          <a:stretch>
            <a:fillRect/>
          </a:stretch>
        </p:blipFill>
        <p:spPr>
          <a:xfrm>
            <a:off x="217488" y="512763"/>
            <a:ext cx="2911475" cy="5857875"/>
          </a:xfrm>
        </p:spPr>
      </p:pic>
      <p:sp>
        <p:nvSpPr>
          <p:cNvPr id="5" name="TextBox 4"/>
          <p:cNvSpPr txBox="1"/>
          <p:nvPr/>
        </p:nvSpPr>
        <p:spPr>
          <a:xfrm>
            <a:off x="3741738" y="1417638"/>
            <a:ext cx="5254625" cy="22463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latin typeface="+mj-lt"/>
                <a:cs typeface="+mn-cs"/>
              </a:rPr>
              <a:t>Gen. </a:t>
            </a:r>
            <a:r>
              <a:rPr lang="en-US" sz="2800" dirty="0" err="1">
                <a:latin typeface="+mj-lt"/>
                <a:cs typeface="+mn-cs"/>
              </a:rPr>
              <a:t>sg</a:t>
            </a:r>
            <a:r>
              <a:rPr lang="en-US" sz="2800" dirty="0">
                <a:latin typeface="+mj-lt"/>
                <a:cs typeface="+mn-cs"/>
              </a:rPr>
              <a:t>. –I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latin typeface="+mj-lt"/>
                <a:cs typeface="+mn-cs"/>
              </a:rPr>
              <a:t>Gender M (F)/N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rgbClr val="C00000"/>
                </a:solidFill>
                <a:latin typeface="+mj-lt"/>
                <a:cs typeface="+mn-cs"/>
              </a:rPr>
              <a:t>Nouns of the female gender in this declension are exceptions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>
              <a:latin typeface="+mj-lt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17975" y="3792538"/>
            <a:ext cx="5145088" cy="9540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rgbClr val="7030A0"/>
                </a:solidFill>
                <a:latin typeface="+mj-lt"/>
                <a:cs typeface="+mn-cs"/>
              </a:rPr>
              <a:t>Nom. </a:t>
            </a:r>
            <a:r>
              <a:rPr lang="en-US" sz="2800" dirty="0" err="1">
                <a:solidFill>
                  <a:srgbClr val="7030A0"/>
                </a:solidFill>
                <a:latin typeface="+mj-lt"/>
                <a:cs typeface="+mn-cs"/>
              </a:rPr>
              <a:t>sg</a:t>
            </a:r>
            <a:r>
              <a:rPr lang="en-US" sz="2800" dirty="0">
                <a:solidFill>
                  <a:srgbClr val="7030A0"/>
                </a:solidFill>
                <a:latin typeface="+mj-lt"/>
                <a:cs typeface="+mn-cs"/>
              </a:rPr>
              <a:t>. –US/-ER/-OS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rgbClr val="7030A0"/>
                </a:solidFill>
                <a:latin typeface="+mj-lt"/>
                <a:cs typeface="+mn-cs"/>
              </a:rPr>
              <a:t>Gender M (F)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117975" y="5005388"/>
            <a:ext cx="5145088" cy="9540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chemeClr val="accent2"/>
                </a:solidFill>
                <a:latin typeface="+mj-lt"/>
                <a:cs typeface="+mn-cs"/>
              </a:rPr>
              <a:t>Nom. </a:t>
            </a:r>
            <a:r>
              <a:rPr lang="en-US" sz="2800" dirty="0" err="1">
                <a:solidFill>
                  <a:schemeClr val="accent2"/>
                </a:solidFill>
                <a:latin typeface="+mj-lt"/>
                <a:cs typeface="+mn-cs"/>
              </a:rPr>
              <a:t>sg</a:t>
            </a:r>
            <a:r>
              <a:rPr lang="en-US" sz="2800" dirty="0">
                <a:solidFill>
                  <a:schemeClr val="accent2"/>
                </a:solidFill>
                <a:latin typeface="+mj-lt"/>
                <a:cs typeface="+mn-cs"/>
              </a:rPr>
              <a:t>. –UM/-ON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chemeClr val="accent2"/>
                </a:solidFill>
                <a:latin typeface="+mj-lt"/>
                <a:cs typeface="+mn-cs"/>
              </a:rPr>
              <a:t>Gender N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3684588" y="3424238"/>
            <a:ext cx="5116512" cy="0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Obdélník 2"/>
          <p:cNvSpPr/>
          <p:nvPr/>
        </p:nvSpPr>
        <p:spPr>
          <a:xfrm>
            <a:off x="973138" y="922338"/>
            <a:ext cx="679450" cy="5448300"/>
          </a:xfrm>
          <a:prstGeom prst="rect">
            <a:avLst/>
          </a:prstGeom>
          <a:noFill/>
          <a:ln w="38100">
            <a:solidFill>
              <a:schemeClr val="accent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9" name="Obdélník 8"/>
          <p:cNvSpPr/>
          <p:nvPr/>
        </p:nvSpPr>
        <p:spPr>
          <a:xfrm>
            <a:off x="2398713" y="922338"/>
            <a:ext cx="671512" cy="5448300"/>
          </a:xfrm>
          <a:prstGeom prst="rect">
            <a:avLst/>
          </a:prstGeom>
          <a:noFill/>
          <a:ln w="38100">
            <a:solidFill>
              <a:schemeClr val="accent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10" name="Obdélník 9"/>
          <p:cNvSpPr/>
          <p:nvPr/>
        </p:nvSpPr>
        <p:spPr>
          <a:xfrm>
            <a:off x="293688" y="941388"/>
            <a:ext cx="620712" cy="5446712"/>
          </a:xfrm>
          <a:prstGeom prst="rect">
            <a:avLst/>
          </a:prstGeom>
          <a:noFill/>
          <a:ln w="38100">
            <a:solidFill>
              <a:srgbClr val="7030A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11" name="Obdélník 10"/>
          <p:cNvSpPr/>
          <p:nvPr/>
        </p:nvSpPr>
        <p:spPr>
          <a:xfrm>
            <a:off x="1697038" y="925513"/>
            <a:ext cx="679450" cy="5448300"/>
          </a:xfrm>
          <a:prstGeom prst="rect">
            <a:avLst/>
          </a:prstGeom>
          <a:noFill/>
          <a:ln w="38100">
            <a:solidFill>
              <a:srgbClr val="7030A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0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err="1">
                <a:solidFill>
                  <a:schemeClr val="accent5"/>
                </a:solidFill>
              </a:rPr>
              <a:t>Nephros</a:t>
            </a:r>
            <a:endParaRPr lang="cs-CZ" dirty="0">
              <a:solidFill>
                <a:schemeClr val="accent5"/>
              </a:solidFill>
            </a:endParaRPr>
          </a:p>
        </p:txBody>
      </p:sp>
      <p:pic>
        <p:nvPicPr>
          <p:cNvPr id="30722" name="Content Placeholder 3" descr="2 dekl.png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51" r="-912"/>
          <a:stretch>
            <a:fillRect/>
          </a:stretch>
        </p:blipFill>
        <p:spPr>
          <a:xfrm>
            <a:off x="1209675" y="1274763"/>
            <a:ext cx="2641600" cy="5118100"/>
          </a:xfrm>
        </p:spPr>
      </p:pic>
      <p:sp>
        <p:nvSpPr>
          <p:cNvPr id="30723" name="TextovéPole 4"/>
          <p:cNvSpPr txBox="1">
            <a:spLocks noChangeArrowheads="1"/>
          </p:cNvSpPr>
          <p:nvPr/>
        </p:nvSpPr>
        <p:spPr bwMode="auto">
          <a:xfrm>
            <a:off x="4237038" y="1752600"/>
            <a:ext cx="4598987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s-CZ" altLang="cs-CZ">
                <a:latin typeface="Georgia" panose="02040502050405020303" pitchFamily="18" charset="0"/>
              </a:rPr>
              <a:t>The paradigm </a:t>
            </a:r>
            <a:r>
              <a:rPr lang="cs-CZ" altLang="cs-CZ" i="1">
                <a:latin typeface="Georgia" panose="02040502050405020303" pitchFamily="18" charset="0"/>
              </a:rPr>
              <a:t>nephros</a:t>
            </a:r>
            <a:r>
              <a:rPr lang="cs-CZ" altLang="cs-CZ">
                <a:latin typeface="Georgia" panose="02040502050405020303" pitchFamily="18" charset="0"/>
              </a:rPr>
              <a:t> is for masculine words of Greek origin.</a:t>
            </a:r>
          </a:p>
          <a:p>
            <a:endParaRPr lang="cs-CZ" altLang="cs-CZ">
              <a:latin typeface="Georgia" panose="02040502050405020303" pitchFamily="18" charset="0"/>
            </a:endParaRPr>
          </a:p>
          <a:p>
            <a:r>
              <a:rPr lang="cs-CZ" altLang="cs-CZ">
                <a:latin typeface="Georgia" panose="02040502050405020303" pitchFamily="18" charset="0"/>
              </a:rPr>
              <a:t>The only difference is the ending </a:t>
            </a:r>
            <a:r>
              <a:rPr lang="cs-CZ" altLang="cs-CZ" i="1">
                <a:latin typeface="Georgia" panose="02040502050405020303" pitchFamily="18" charset="0"/>
              </a:rPr>
              <a:t>-os </a:t>
            </a:r>
            <a:r>
              <a:rPr lang="cs-CZ" altLang="cs-CZ">
                <a:latin typeface="Georgia" panose="02040502050405020303" pitchFamily="18" charset="0"/>
              </a:rPr>
              <a:t>in nom. sg. and </a:t>
            </a:r>
            <a:r>
              <a:rPr lang="cs-CZ" altLang="cs-CZ" i="1">
                <a:latin typeface="Georgia" panose="02040502050405020303" pitchFamily="18" charset="0"/>
              </a:rPr>
              <a:t>-on</a:t>
            </a:r>
            <a:r>
              <a:rPr lang="cs-CZ" altLang="cs-CZ">
                <a:latin typeface="Georgia" panose="02040502050405020303" pitchFamily="18" charset="0"/>
              </a:rPr>
              <a:t> in acc. sg.</a:t>
            </a:r>
          </a:p>
        </p:txBody>
      </p:sp>
      <p:sp>
        <p:nvSpPr>
          <p:cNvPr id="6" name="Obdélník 5"/>
          <p:cNvSpPr/>
          <p:nvPr/>
        </p:nvSpPr>
        <p:spPr>
          <a:xfrm>
            <a:off x="2511425" y="1663700"/>
            <a:ext cx="679450" cy="4729163"/>
          </a:xfrm>
          <a:prstGeom prst="rect">
            <a:avLst/>
          </a:prstGeom>
          <a:noFill/>
          <a:ln w="38100">
            <a:solidFill>
              <a:srgbClr val="7030A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30725" name="TextovéPole 10"/>
          <p:cNvSpPr txBox="1">
            <a:spLocks noChangeArrowheads="1"/>
          </p:cNvSpPr>
          <p:nvPr/>
        </p:nvSpPr>
        <p:spPr bwMode="auto">
          <a:xfrm>
            <a:off x="2511425" y="2794000"/>
            <a:ext cx="679450" cy="430213"/>
          </a:xfrm>
          <a:prstGeom prst="rect">
            <a:avLst/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cs-CZ" altLang="cs-CZ" sz="2200">
                <a:solidFill>
                  <a:schemeClr val="bg1"/>
                </a:solidFill>
                <a:latin typeface="Georgia" panose="02040502050405020303" pitchFamily="18" charset="0"/>
              </a:rPr>
              <a:t>-os</a:t>
            </a:r>
          </a:p>
        </p:txBody>
      </p:sp>
      <p:sp>
        <p:nvSpPr>
          <p:cNvPr id="30726" name="TextovéPole 11"/>
          <p:cNvSpPr txBox="1">
            <a:spLocks noChangeArrowheads="1"/>
          </p:cNvSpPr>
          <p:nvPr/>
        </p:nvSpPr>
        <p:spPr bwMode="auto">
          <a:xfrm>
            <a:off x="2511425" y="3684588"/>
            <a:ext cx="679450" cy="430212"/>
          </a:xfrm>
          <a:prstGeom prst="rect">
            <a:avLst/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cs-CZ" altLang="cs-CZ" sz="2200">
                <a:solidFill>
                  <a:schemeClr val="bg1"/>
                </a:solidFill>
                <a:latin typeface="Georgia" panose="02040502050405020303" pitchFamily="18" charset="0"/>
              </a:rPr>
              <a:t>-on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>
                <a:solidFill>
                  <a:schemeClr val="accent5"/>
                </a:solidFill>
              </a:rPr>
              <a:t>Neuter gender </a:t>
            </a:r>
            <a:r>
              <a:rPr lang="cs-CZ" dirty="0" err="1">
                <a:solidFill>
                  <a:schemeClr val="accent5"/>
                </a:solidFill>
              </a:rPr>
              <a:t>nouns</a:t>
            </a:r>
            <a:endParaRPr lang="cs-CZ" dirty="0">
              <a:solidFill>
                <a:schemeClr val="accent5"/>
              </a:solidFill>
            </a:endParaRPr>
          </a:p>
        </p:txBody>
      </p:sp>
      <p:pic>
        <p:nvPicPr>
          <p:cNvPr id="31746" name="Content Placeholder 3" descr="2 dekl.png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51" r="-912"/>
          <a:stretch>
            <a:fillRect/>
          </a:stretch>
        </p:blipFill>
        <p:spPr>
          <a:xfrm>
            <a:off x="1209675" y="1274763"/>
            <a:ext cx="2655888" cy="5118100"/>
          </a:xfrm>
        </p:spPr>
      </p:pic>
      <p:sp>
        <p:nvSpPr>
          <p:cNvPr id="5" name="TextovéPole 4"/>
          <p:cNvSpPr txBox="1"/>
          <p:nvPr/>
        </p:nvSpPr>
        <p:spPr>
          <a:xfrm>
            <a:off x="4237038" y="1752600"/>
            <a:ext cx="4598987" cy="2862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 err="1">
                <a:latin typeface="+mn-lt"/>
                <a:cs typeface="+mn-cs"/>
              </a:rPr>
              <a:t>There</a:t>
            </a:r>
            <a:r>
              <a:rPr lang="cs-CZ" dirty="0">
                <a:latin typeface="+mn-lt"/>
                <a:cs typeface="+mn-cs"/>
              </a:rPr>
              <a:t> are </a:t>
            </a:r>
            <a:r>
              <a:rPr lang="cs-CZ" dirty="0" err="1">
                <a:latin typeface="+mn-lt"/>
                <a:cs typeface="+mn-cs"/>
              </a:rPr>
              <a:t>some</a:t>
            </a:r>
            <a:r>
              <a:rPr lang="cs-CZ" dirty="0">
                <a:latin typeface="+mn-lt"/>
                <a:cs typeface="+mn-cs"/>
              </a:rPr>
              <a:t> </a:t>
            </a:r>
            <a:r>
              <a:rPr lang="cs-CZ" dirty="0" err="1">
                <a:latin typeface="+mn-lt"/>
                <a:cs typeface="+mn-cs"/>
              </a:rPr>
              <a:t>rules</a:t>
            </a:r>
            <a:r>
              <a:rPr lang="cs-CZ" dirty="0">
                <a:latin typeface="+mn-lt"/>
                <a:cs typeface="+mn-cs"/>
              </a:rPr>
              <a:t> </a:t>
            </a:r>
            <a:r>
              <a:rPr lang="cs-CZ" dirty="0" err="1">
                <a:latin typeface="+mn-lt"/>
                <a:cs typeface="+mn-cs"/>
              </a:rPr>
              <a:t>which</a:t>
            </a:r>
            <a:r>
              <a:rPr lang="cs-CZ" dirty="0">
                <a:latin typeface="+mn-lt"/>
                <a:cs typeface="+mn-cs"/>
              </a:rPr>
              <a:t> </a:t>
            </a:r>
            <a:r>
              <a:rPr lang="cs-CZ" dirty="0" err="1">
                <a:latin typeface="+mn-lt"/>
                <a:cs typeface="+mn-cs"/>
              </a:rPr>
              <a:t>apply</a:t>
            </a:r>
            <a:r>
              <a:rPr lang="cs-CZ" dirty="0">
                <a:latin typeface="+mn-lt"/>
                <a:cs typeface="+mn-cs"/>
              </a:rPr>
              <a:t> </a:t>
            </a:r>
            <a:r>
              <a:rPr lang="cs-CZ" dirty="0" err="1">
                <a:latin typeface="+mn-lt"/>
                <a:cs typeface="+mn-cs"/>
              </a:rPr>
              <a:t>for</a:t>
            </a:r>
            <a:r>
              <a:rPr lang="cs-CZ" dirty="0">
                <a:latin typeface="+mn-lt"/>
                <a:cs typeface="+mn-cs"/>
              </a:rPr>
              <a:t> </a:t>
            </a:r>
            <a:r>
              <a:rPr lang="cs-CZ" dirty="0" err="1">
                <a:latin typeface="+mn-lt"/>
                <a:cs typeface="+mn-cs"/>
              </a:rPr>
              <a:t>all</a:t>
            </a:r>
            <a:r>
              <a:rPr lang="cs-CZ" dirty="0">
                <a:latin typeface="+mn-lt"/>
                <a:cs typeface="+mn-cs"/>
              </a:rPr>
              <a:t>  Latin </a:t>
            </a:r>
            <a:r>
              <a:rPr lang="cs-CZ" dirty="0" err="1">
                <a:latin typeface="+mn-lt"/>
                <a:cs typeface="+mn-cs"/>
              </a:rPr>
              <a:t>nouns</a:t>
            </a:r>
            <a:r>
              <a:rPr lang="cs-CZ" dirty="0">
                <a:latin typeface="+mn-lt"/>
                <a:cs typeface="+mn-cs"/>
              </a:rPr>
              <a:t> </a:t>
            </a:r>
            <a:r>
              <a:rPr lang="cs-CZ" dirty="0" err="1">
                <a:latin typeface="+mn-lt"/>
                <a:cs typeface="+mn-cs"/>
              </a:rPr>
              <a:t>of</a:t>
            </a:r>
            <a:r>
              <a:rPr lang="cs-CZ" dirty="0">
                <a:latin typeface="+mn-lt"/>
                <a:cs typeface="+mn-cs"/>
              </a:rPr>
              <a:t> </a:t>
            </a:r>
            <a:r>
              <a:rPr lang="cs-CZ" dirty="0" err="1">
                <a:latin typeface="+mn-lt"/>
                <a:cs typeface="+mn-cs"/>
              </a:rPr>
              <a:t>the</a:t>
            </a:r>
            <a:r>
              <a:rPr lang="cs-CZ" dirty="0">
                <a:latin typeface="+mn-lt"/>
                <a:cs typeface="+mn-cs"/>
              </a:rPr>
              <a:t> neuter gender.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>
                <a:latin typeface="+mn-lt"/>
                <a:cs typeface="+mn-cs"/>
              </a:rPr>
              <a:t>	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arenR"/>
              <a:defRPr/>
            </a:pPr>
            <a:r>
              <a:rPr lang="cs-CZ" dirty="0" err="1">
                <a:latin typeface="+mn-lt"/>
                <a:cs typeface="+mn-cs"/>
              </a:rPr>
              <a:t>They</a:t>
            </a:r>
            <a:r>
              <a:rPr lang="cs-CZ" dirty="0">
                <a:latin typeface="+mn-lt"/>
                <a:cs typeface="+mn-cs"/>
              </a:rPr>
              <a:t> </a:t>
            </a:r>
            <a:r>
              <a:rPr lang="cs-CZ" dirty="0" err="1">
                <a:latin typeface="+mn-lt"/>
                <a:cs typeface="+mn-cs"/>
              </a:rPr>
              <a:t>have</a:t>
            </a:r>
            <a:r>
              <a:rPr lang="cs-CZ" dirty="0">
                <a:latin typeface="+mn-lt"/>
                <a:cs typeface="+mn-cs"/>
              </a:rPr>
              <a:t> </a:t>
            </a:r>
            <a:r>
              <a:rPr lang="cs-CZ" dirty="0" err="1">
                <a:latin typeface="+mn-lt"/>
                <a:cs typeface="+mn-cs"/>
              </a:rPr>
              <a:t>the</a:t>
            </a:r>
            <a:r>
              <a:rPr lang="cs-CZ" dirty="0">
                <a:latin typeface="+mn-lt"/>
                <a:cs typeface="+mn-cs"/>
              </a:rPr>
              <a:t> </a:t>
            </a:r>
            <a:r>
              <a:rPr lang="cs-CZ" dirty="0" err="1">
                <a:latin typeface="+mn-lt"/>
                <a:cs typeface="+mn-cs"/>
              </a:rPr>
              <a:t>same</a:t>
            </a:r>
            <a:r>
              <a:rPr lang="cs-CZ" dirty="0">
                <a:latin typeface="+mn-lt"/>
                <a:cs typeface="+mn-cs"/>
              </a:rPr>
              <a:t> </a:t>
            </a:r>
            <a:r>
              <a:rPr lang="cs-CZ" dirty="0" err="1">
                <a:latin typeface="+mn-lt"/>
                <a:cs typeface="+mn-cs"/>
              </a:rPr>
              <a:t>ending</a:t>
            </a:r>
            <a:r>
              <a:rPr lang="cs-CZ" dirty="0">
                <a:latin typeface="+mn-lt"/>
                <a:cs typeface="+mn-cs"/>
              </a:rPr>
              <a:t> in </a:t>
            </a:r>
            <a:r>
              <a:rPr lang="cs-CZ" dirty="0" err="1">
                <a:latin typeface="+mn-lt"/>
                <a:cs typeface="+mn-cs"/>
              </a:rPr>
              <a:t>the</a:t>
            </a:r>
            <a:r>
              <a:rPr lang="cs-CZ" dirty="0">
                <a:latin typeface="+mn-lt"/>
                <a:cs typeface="+mn-cs"/>
              </a:rPr>
              <a:t> nominative and </a:t>
            </a:r>
            <a:r>
              <a:rPr lang="cs-CZ" dirty="0" err="1">
                <a:latin typeface="+mn-lt"/>
                <a:cs typeface="+mn-cs"/>
              </a:rPr>
              <a:t>accusative</a:t>
            </a:r>
            <a:r>
              <a:rPr lang="cs-CZ" dirty="0">
                <a:latin typeface="+mn-lt"/>
                <a:cs typeface="+mn-cs"/>
              </a:rPr>
              <a:t> </a:t>
            </a:r>
            <a:r>
              <a:rPr lang="cs-CZ" dirty="0" err="1">
                <a:latin typeface="+mn-lt"/>
                <a:cs typeface="+mn-cs"/>
              </a:rPr>
              <a:t>cases</a:t>
            </a:r>
            <a:r>
              <a:rPr lang="cs-CZ" dirty="0">
                <a:latin typeface="+mn-lt"/>
                <a:cs typeface="+mn-cs"/>
              </a:rPr>
              <a:t>.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arenR"/>
              <a:defRPr/>
            </a:pPr>
            <a:endParaRPr lang="cs-CZ" dirty="0">
              <a:latin typeface="+mn-lt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arenR"/>
              <a:defRPr/>
            </a:pPr>
            <a:r>
              <a:rPr lang="cs-CZ" dirty="0">
                <a:latin typeface="+mn-lt"/>
                <a:cs typeface="+mn-cs"/>
              </a:rPr>
              <a:t>In </a:t>
            </a:r>
            <a:r>
              <a:rPr lang="cs-CZ" dirty="0" err="1">
                <a:latin typeface="+mn-lt"/>
                <a:cs typeface="+mn-cs"/>
              </a:rPr>
              <a:t>nom</a:t>
            </a:r>
            <a:r>
              <a:rPr lang="cs-CZ" dirty="0">
                <a:latin typeface="+mn-lt"/>
                <a:cs typeface="+mn-cs"/>
              </a:rPr>
              <a:t>. </a:t>
            </a:r>
            <a:r>
              <a:rPr lang="cs-CZ" dirty="0" err="1">
                <a:latin typeface="+mn-lt"/>
                <a:cs typeface="+mn-cs"/>
              </a:rPr>
              <a:t>pl</a:t>
            </a:r>
            <a:r>
              <a:rPr lang="cs-CZ" dirty="0">
                <a:latin typeface="+mn-lt"/>
                <a:cs typeface="+mn-cs"/>
              </a:rPr>
              <a:t>. </a:t>
            </a:r>
            <a:r>
              <a:rPr lang="cs-CZ" dirty="0" err="1">
                <a:latin typeface="+mn-lt"/>
                <a:cs typeface="+mn-cs"/>
              </a:rPr>
              <a:t>their</a:t>
            </a:r>
            <a:r>
              <a:rPr lang="cs-CZ" dirty="0">
                <a:latin typeface="+mn-lt"/>
                <a:cs typeface="+mn-cs"/>
              </a:rPr>
              <a:t> </a:t>
            </a:r>
            <a:r>
              <a:rPr lang="cs-CZ" dirty="0" err="1">
                <a:latin typeface="+mn-lt"/>
                <a:cs typeface="+mn-cs"/>
              </a:rPr>
              <a:t>endings</a:t>
            </a:r>
            <a:r>
              <a:rPr lang="cs-CZ" dirty="0">
                <a:latin typeface="+mn-lt"/>
                <a:cs typeface="+mn-cs"/>
              </a:rPr>
              <a:t> end in </a:t>
            </a:r>
            <a:r>
              <a:rPr lang="cs-CZ" i="1" dirty="0">
                <a:latin typeface="+mn-lt"/>
                <a:cs typeface="+mn-cs"/>
              </a:rPr>
              <a:t>–a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arenR"/>
              <a:defRPr/>
            </a:pPr>
            <a:endParaRPr lang="cs-CZ" dirty="0">
              <a:latin typeface="+mn-lt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arenR"/>
              <a:defRPr/>
            </a:pPr>
            <a:r>
              <a:rPr lang="cs-CZ" dirty="0" err="1">
                <a:latin typeface="+mn-lt"/>
                <a:cs typeface="+mn-cs"/>
              </a:rPr>
              <a:t>Since</a:t>
            </a:r>
            <a:r>
              <a:rPr lang="cs-CZ" dirty="0">
                <a:latin typeface="+mn-lt"/>
                <a:cs typeface="+mn-cs"/>
              </a:rPr>
              <a:t> rule n. 1 </a:t>
            </a:r>
            <a:r>
              <a:rPr lang="cs-CZ" dirty="0" err="1">
                <a:latin typeface="+mn-lt"/>
                <a:cs typeface="+mn-cs"/>
              </a:rPr>
              <a:t>can</a:t>
            </a:r>
            <a:r>
              <a:rPr lang="cs-CZ" dirty="0">
                <a:latin typeface="+mn-lt"/>
                <a:cs typeface="+mn-cs"/>
              </a:rPr>
              <a:t> </a:t>
            </a:r>
            <a:r>
              <a:rPr lang="cs-CZ" dirty="0" err="1">
                <a:latin typeface="+mn-lt"/>
                <a:cs typeface="+mn-cs"/>
              </a:rPr>
              <a:t>be</a:t>
            </a:r>
            <a:r>
              <a:rPr lang="cs-CZ" dirty="0">
                <a:latin typeface="+mn-lt"/>
                <a:cs typeface="+mn-cs"/>
              </a:rPr>
              <a:t> </a:t>
            </a:r>
            <a:r>
              <a:rPr lang="cs-CZ" dirty="0" err="1">
                <a:latin typeface="+mn-lt"/>
                <a:cs typeface="+mn-cs"/>
              </a:rPr>
              <a:t>applied</a:t>
            </a:r>
            <a:r>
              <a:rPr lang="cs-CZ" dirty="0">
                <a:latin typeface="+mn-lt"/>
                <a:cs typeface="+mn-cs"/>
              </a:rPr>
              <a:t>, </a:t>
            </a:r>
            <a:r>
              <a:rPr lang="cs-CZ" dirty="0" err="1">
                <a:latin typeface="+mn-lt"/>
                <a:cs typeface="+mn-cs"/>
              </a:rPr>
              <a:t>they</a:t>
            </a:r>
            <a:r>
              <a:rPr lang="cs-CZ" dirty="0">
                <a:latin typeface="+mn-lt"/>
                <a:cs typeface="+mn-cs"/>
              </a:rPr>
              <a:t> end in </a:t>
            </a:r>
            <a:r>
              <a:rPr lang="cs-CZ" i="1" dirty="0">
                <a:latin typeface="+mn-lt"/>
                <a:cs typeface="+mn-cs"/>
              </a:rPr>
              <a:t>-a </a:t>
            </a:r>
            <a:r>
              <a:rPr lang="cs-CZ" dirty="0" err="1">
                <a:latin typeface="+mn-lt"/>
                <a:cs typeface="+mn-cs"/>
              </a:rPr>
              <a:t>even</a:t>
            </a:r>
            <a:r>
              <a:rPr lang="cs-CZ" dirty="0">
                <a:latin typeface="+mn-lt"/>
                <a:cs typeface="+mn-cs"/>
              </a:rPr>
              <a:t> in </a:t>
            </a:r>
            <a:r>
              <a:rPr lang="cs-CZ" dirty="0" err="1">
                <a:latin typeface="+mn-lt"/>
                <a:cs typeface="+mn-cs"/>
              </a:rPr>
              <a:t>acc</a:t>
            </a:r>
            <a:r>
              <a:rPr lang="cs-CZ" dirty="0">
                <a:latin typeface="+mn-lt"/>
                <a:cs typeface="+mn-cs"/>
              </a:rPr>
              <a:t>. </a:t>
            </a:r>
            <a:r>
              <a:rPr lang="cs-CZ" dirty="0" err="1">
                <a:latin typeface="+mn-lt"/>
                <a:cs typeface="+mn-cs"/>
              </a:rPr>
              <a:t>pl</a:t>
            </a:r>
            <a:r>
              <a:rPr lang="cs-CZ" dirty="0">
                <a:latin typeface="+mn-lt"/>
                <a:cs typeface="+mn-cs"/>
              </a:rPr>
              <a:t>.</a:t>
            </a:r>
          </a:p>
        </p:txBody>
      </p:sp>
      <p:sp>
        <p:nvSpPr>
          <p:cNvPr id="8" name="Obdélník 7"/>
          <p:cNvSpPr/>
          <p:nvPr/>
        </p:nvSpPr>
        <p:spPr>
          <a:xfrm>
            <a:off x="1854200" y="1674813"/>
            <a:ext cx="679450" cy="4718050"/>
          </a:xfrm>
          <a:prstGeom prst="rect">
            <a:avLst/>
          </a:prstGeom>
          <a:noFill/>
          <a:ln w="38100">
            <a:solidFill>
              <a:schemeClr val="accent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9" name="Obdélník 8"/>
          <p:cNvSpPr/>
          <p:nvPr/>
        </p:nvSpPr>
        <p:spPr>
          <a:xfrm>
            <a:off x="3225800" y="1674813"/>
            <a:ext cx="625475" cy="4718050"/>
          </a:xfrm>
          <a:prstGeom prst="rect">
            <a:avLst/>
          </a:prstGeom>
          <a:noFill/>
          <a:ln w="38100">
            <a:solidFill>
              <a:schemeClr val="accent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10" name="TextovéPole 9"/>
          <p:cNvSpPr txBox="1">
            <a:spLocks noChangeArrowheads="1"/>
          </p:cNvSpPr>
          <p:nvPr/>
        </p:nvSpPr>
        <p:spPr bwMode="auto">
          <a:xfrm>
            <a:off x="3225800" y="4598988"/>
            <a:ext cx="625475" cy="430212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cs-CZ" altLang="cs-CZ" sz="2200">
                <a:solidFill>
                  <a:schemeClr val="bg1"/>
                </a:solidFill>
                <a:latin typeface="Georgia" panose="02040502050405020303" pitchFamily="18" charset="0"/>
              </a:rPr>
              <a:t>-a</a:t>
            </a:r>
          </a:p>
        </p:txBody>
      </p:sp>
      <p:sp>
        <p:nvSpPr>
          <p:cNvPr id="14" name="TextovéPole 13"/>
          <p:cNvSpPr txBox="1">
            <a:spLocks noChangeArrowheads="1"/>
          </p:cNvSpPr>
          <p:nvPr/>
        </p:nvSpPr>
        <p:spPr bwMode="auto">
          <a:xfrm>
            <a:off x="1854200" y="4598988"/>
            <a:ext cx="679450" cy="430212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cs-CZ" altLang="cs-CZ" sz="2200">
                <a:solidFill>
                  <a:schemeClr val="bg1"/>
                </a:solidFill>
                <a:latin typeface="Georgia" panose="02040502050405020303" pitchFamily="18" charset="0"/>
              </a:rPr>
              <a:t>-a</a:t>
            </a:r>
          </a:p>
        </p:txBody>
      </p:sp>
      <p:sp>
        <p:nvSpPr>
          <p:cNvPr id="15" name="TextovéPole 14"/>
          <p:cNvSpPr txBox="1">
            <a:spLocks noChangeArrowheads="1"/>
          </p:cNvSpPr>
          <p:nvPr/>
        </p:nvSpPr>
        <p:spPr bwMode="auto">
          <a:xfrm>
            <a:off x="1854200" y="5489575"/>
            <a:ext cx="679450" cy="43021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cs-CZ" altLang="cs-CZ" sz="2200">
                <a:solidFill>
                  <a:schemeClr val="bg1"/>
                </a:solidFill>
                <a:latin typeface="Georgia" panose="02040502050405020303" pitchFamily="18" charset="0"/>
              </a:rPr>
              <a:t>-a</a:t>
            </a:r>
          </a:p>
        </p:txBody>
      </p:sp>
      <p:sp>
        <p:nvSpPr>
          <p:cNvPr id="16" name="TextovéPole 15"/>
          <p:cNvSpPr txBox="1">
            <a:spLocks noChangeArrowheads="1"/>
          </p:cNvSpPr>
          <p:nvPr/>
        </p:nvSpPr>
        <p:spPr bwMode="auto">
          <a:xfrm>
            <a:off x="3241675" y="5489575"/>
            <a:ext cx="623888" cy="43021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cs-CZ" altLang="cs-CZ" sz="2200">
                <a:solidFill>
                  <a:schemeClr val="bg1"/>
                </a:solidFill>
                <a:latin typeface="Georgia" panose="02040502050405020303" pitchFamily="18" charset="0"/>
              </a:rPr>
              <a:t>-a</a:t>
            </a:r>
          </a:p>
        </p:txBody>
      </p:sp>
      <p:sp>
        <p:nvSpPr>
          <p:cNvPr id="17" name="TextovéPole 16"/>
          <p:cNvSpPr txBox="1">
            <a:spLocks noChangeArrowheads="1"/>
          </p:cNvSpPr>
          <p:nvPr/>
        </p:nvSpPr>
        <p:spPr bwMode="auto">
          <a:xfrm>
            <a:off x="1849438" y="2779713"/>
            <a:ext cx="684212" cy="40005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cs-CZ" altLang="cs-CZ" sz="2000">
                <a:solidFill>
                  <a:schemeClr val="bg1"/>
                </a:solidFill>
                <a:latin typeface="Georgia" panose="02040502050405020303" pitchFamily="18" charset="0"/>
              </a:rPr>
              <a:t>-um</a:t>
            </a:r>
          </a:p>
        </p:txBody>
      </p:sp>
      <p:sp>
        <p:nvSpPr>
          <p:cNvPr id="18" name="TextovéPole 17"/>
          <p:cNvSpPr txBox="1">
            <a:spLocks noChangeArrowheads="1"/>
          </p:cNvSpPr>
          <p:nvPr/>
        </p:nvSpPr>
        <p:spPr bwMode="auto">
          <a:xfrm>
            <a:off x="1854200" y="3721100"/>
            <a:ext cx="679450" cy="40005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cs-CZ" altLang="cs-CZ" sz="2000">
                <a:solidFill>
                  <a:schemeClr val="bg1"/>
                </a:solidFill>
                <a:latin typeface="Georgia" panose="02040502050405020303" pitchFamily="18" charset="0"/>
              </a:rPr>
              <a:t>-um</a:t>
            </a:r>
          </a:p>
        </p:txBody>
      </p:sp>
      <p:sp>
        <p:nvSpPr>
          <p:cNvPr id="19" name="TextovéPole 18"/>
          <p:cNvSpPr txBox="1"/>
          <p:nvPr/>
        </p:nvSpPr>
        <p:spPr>
          <a:xfrm>
            <a:off x="3225800" y="2779713"/>
            <a:ext cx="625475" cy="400050"/>
          </a:xfrm>
          <a:prstGeom prst="rect">
            <a:avLst/>
          </a:prstGeom>
          <a:solidFill>
            <a:schemeClr val="accent2"/>
          </a:solidFill>
        </p:spPr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+mn-cs"/>
              </a:rPr>
              <a:t>-on</a:t>
            </a:r>
          </a:p>
        </p:txBody>
      </p:sp>
      <p:sp>
        <p:nvSpPr>
          <p:cNvPr id="21" name="TextovéPole 20"/>
          <p:cNvSpPr txBox="1"/>
          <p:nvPr/>
        </p:nvSpPr>
        <p:spPr>
          <a:xfrm>
            <a:off x="3241675" y="3721100"/>
            <a:ext cx="623888" cy="400050"/>
          </a:xfrm>
          <a:prstGeom prst="rect">
            <a:avLst/>
          </a:prstGeom>
          <a:solidFill>
            <a:schemeClr val="accent2"/>
          </a:solidFill>
        </p:spPr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+mn-cs"/>
              </a:rPr>
              <a:t>-on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altLang="cs-CZ">
              <a:solidFill>
                <a:srgbClr val="B7A737"/>
              </a:solidFill>
            </a:endParaRPr>
          </a:p>
        </p:txBody>
      </p:sp>
      <p:sp>
        <p:nvSpPr>
          <p:cNvPr id="32770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01625" y="1635125"/>
            <a:ext cx="8504238" cy="4464050"/>
          </a:xfrm>
        </p:spPr>
        <p:txBody>
          <a:bodyPr/>
          <a:lstStyle/>
          <a:p>
            <a:pPr eaLnBrk="1" hangingPunct="1"/>
            <a:r>
              <a:rPr lang="cs-CZ" altLang="cs-CZ"/>
              <a:t>fractura  + radius, ii, m; nasus, i, m.; sternum, i, n.</a:t>
            </a:r>
          </a:p>
          <a:p>
            <a:pPr eaLnBrk="1" hangingPunct="1"/>
            <a:endParaRPr lang="cs-CZ" altLang="cs-CZ"/>
          </a:p>
          <a:p>
            <a:pPr eaLnBrk="1" hangingPunct="1"/>
            <a:r>
              <a:rPr lang="cs-CZ" altLang="cs-CZ"/>
              <a:t>post + morbus, i, m. =disease</a:t>
            </a:r>
          </a:p>
          <a:p>
            <a:pPr eaLnBrk="1" hangingPunct="1"/>
            <a:endParaRPr lang="cs-CZ" altLang="cs-CZ"/>
          </a:p>
          <a:p>
            <a:pPr eaLnBrk="1" hangingPunct="1"/>
            <a:r>
              <a:rPr lang="cs-CZ" altLang="cs-CZ"/>
              <a:t>in (where) + oculus, i, m.; organum, i, n.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err="1">
                <a:solidFill>
                  <a:schemeClr val="accent5"/>
                </a:solidFill>
              </a:rPr>
              <a:t>Homework</a:t>
            </a:r>
            <a:endParaRPr lang="cs-CZ" dirty="0">
              <a:solidFill>
                <a:schemeClr val="accent5"/>
              </a:solidFill>
            </a:endParaRPr>
          </a:p>
        </p:txBody>
      </p:sp>
      <p:sp>
        <p:nvSpPr>
          <p:cNvPr id="33794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cs-CZ" altLang="cs-CZ"/>
              <a:t>Finish handout 4 and bring it to the lecture</a:t>
            </a:r>
          </a:p>
          <a:p>
            <a:pPr eaLnBrk="1" hangingPunct="1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cs-CZ" altLang="cs-CZ"/>
              <a:t>Learn the vocabulary in handout 4</a:t>
            </a:r>
          </a:p>
          <a:p>
            <a:pPr eaLnBrk="1" hangingPunct="1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cs-CZ" altLang="cs-CZ"/>
              <a:t>Print handout five and bring it to the lecture</a:t>
            </a:r>
          </a:p>
          <a:p>
            <a:pPr eaLnBrk="1" hangingPunct="1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cs-CZ" altLang="cs-CZ"/>
              <a:t>Bring the textbook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cs-CZ">
                <a:solidFill>
                  <a:srgbClr val="C00000"/>
                </a:solidFill>
              </a:rPr>
              <a:t>Questions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873625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>
                <a:latin typeface="+mj-lt"/>
              </a:rPr>
              <a:t>What case is the noun in the state of dependency in?</a:t>
            </a:r>
            <a:r>
              <a:rPr lang="cs-CZ" dirty="0">
                <a:latin typeface="+mj-lt"/>
              </a:rPr>
              <a:t> And </a:t>
            </a:r>
            <a:r>
              <a:rPr lang="cs-CZ" dirty="0" err="1">
                <a:latin typeface="+mj-lt"/>
              </a:rPr>
              <a:t>how</a:t>
            </a:r>
            <a:r>
              <a:rPr lang="cs-CZ" dirty="0">
                <a:latin typeface="+mj-lt"/>
              </a:rPr>
              <a:t> </a:t>
            </a:r>
            <a:r>
              <a:rPr lang="cs-CZ" dirty="0" err="1">
                <a:latin typeface="+mj-lt"/>
              </a:rPr>
              <a:t>is</a:t>
            </a:r>
            <a:r>
              <a:rPr lang="cs-CZ" dirty="0">
                <a:latin typeface="+mj-lt"/>
              </a:rPr>
              <a:t> </a:t>
            </a:r>
            <a:r>
              <a:rPr lang="cs-CZ" dirty="0" err="1">
                <a:latin typeface="+mj-lt"/>
              </a:rPr>
              <a:t>it</a:t>
            </a:r>
            <a:r>
              <a:rPr lang="cs-CZ" dirty="0">
                <a:latin typeface="+mj-lt"/>
              </a:rPr>
              <a:t> </a:t>
            </a:r>
            <a:r>
              <a:rPr lang="cs-CZ" dirty="0" err="1">
                <a:latin typeface="+mj-lt"/>
              </a:rPr>
              <a:t>usually</a:t>
            </a:r>
            <a:r>
              <a:rPr lang="cs-CZ" dirty="0">
                <a:latin typeface="+mj-lt"/>
              </a:rPr>
              <a:t> </a:t>
            </a:r>
            <a:r>
              <a:rPr lang="cs-CZ" dirty="0" err="1">
                <a:latin typeface="+mj-lt"/>
              </a:rPr>
              <a:t>translated</a:t>
            </a:r>
            <a:r>
              <a:rPr lang="cs-CZ" dirty="0">
                <a:latin typeface="+mj-lt"/>
              </a:rPr>
              <a:t> </a:t>
            </a:r>
            <a:r>
              <a:rPr lang="cs-CZ" dirty="0" err="1">
                <a:latin typeface="+mj-lt"/>
              </a:rPr>
              <a:t>into</a:t>
            </a:r>
            <a:r>
              <a:rPr lang="cs-CZ" dirty="0">
                <a:latin typeface="+mj-lt"/>
              </a:rPr>
              <a:t> </a:t>
            </a:r>
            <a:r>
              <a:rPr lang="cs-CZ" dirty="0" err="1">
                <a:latin typeface="+mj-lt"/>
              </a:rPr>
              <a:t>English</a:t>
            </a:r>
            <a:r>
              <a:rPr lang="cs-CZ" dirty="0">
                <a:latin typeface="+mj-lt"/>
              </a:rPr>
              <a:t>?</a:t>
            </a:r>
          </a:p>
          <a:p>
            <a:pPr marL="548640" lvl="1" indent="-274320" eaLnBrk="1" fontAlgn="auto" hangingPunct="1">
              <a:spcAft>
                <a:spcPts val="0"/>
              </a:spcAft>
              <a:buFont typeface="Wingdings"/>
              <a:buChar char=""/>
              <a:defRPr/>
            </a:pPr>
            <a:r>
              <a:rPr lang="cs-CZ" dirty="0">
                <a:latin typeface="+mj-lt"/>
              </a:rPr>
              <a:t>genitive case</a:t>
            </a:r>
          </a:p>
          <a:p>
            <a:pPr marL="548640" lvl="1" indent="-274320" eaLnBrk="1" fontAlgn="auto" hangingPunct="1">
              <a:spcAft>
                <a:spcPts val="0"/>
              </a:spcAft>
              <a:buFont typeface="Wingdings"/>
              <a:buChar char=""/>
              <a:defRPr/>
            </a:pPr>
            <a:r>
              <a:rPr lang="cs-CZ" dirty="0">
                <a:latin typeface="+mj-lt"/>
              </a:rPr>
              <a:t>eg. </a:t>
            </a:r>
            <a:r>
              <a:rPr lang="cs-CZ" dirty="0" err="1">
                <a:latin typeface="+mj-lt"/>
              </a:rPr>
              <a:t>fractura</a:t>
            </a:r>
            <a:r>
              <a:rPr lang="cs-CZ" dirty="0">
                <a:latin typeface="+mj-lt"/>
              </a:rPr>
              <a:t> </a:t>
            </a:r>
            <a:r>
              <a:rPr lang="cs-CZ" dirty="0" err="1">
                <a:latin typeface="+mj-lt"/>
              </a:rPr>
              <a:t>cost</a:t>
            </a:r>
            <a:r>
              <a:rPr lang="cs-CZ" b="1" dirty="0" err="1">
                <a:latin typeface="+mj-lt"/>
              </a:rPr>
              <a:t>ae</a:t>
            </a:r>
            <a:r>
              <a:rPr lang="cs-CZ" dirty="0">
                <a:latin typeface="+mj-lt"/>
              </a:rPr>
              <a:t>	=	</a:t>
            </a:r>
            <a:r>
              <a:rPr lang="cs-CZ" dirty="0" err="1">
                <a:latin typeface="+mj-lt"/>
              </a:rPr>
              <a:t>fracture</a:t>
            </a:r>
            <a:r>
              <a:rPr lang="cs-CZ" dirty="0">
                <a:latin typeface="+mj-lt"/>
              </a:rPr>
              <a:t> </a:t>
            </a:r>
            <a:r>
              <a:rPr lang="cs-CZ" b="1" dirty="0" err="1">
                <a:latin typeface="+mj-lt"/>
              </a:rPr>
              <a:t>of</a:t>
            </a:r>
            <a:r>
              <a:rPr lang="cs-CZ" b="1" dirty="0">
                <a:latin typeface="+mj-lt"/>
              </a:rPr>
              <a:t> </a:t>
            </a:r>
            <a:r>
              <a:rPr lang="cs-CZ" dirty="0">
                <a:latin typeface="+mj-lt"/>
              </a:rPr>
              <a:t>a </a:t>
            </a:r>
            <a:r>
              <a:rPr lang="cs-CZ" dirty="0" err="1">
                <a:latin typeface="+mj-lt"/>
              </a:rPr>
              <a:t>rib</a:t>
            </a:r>
            <a:endParaRPr lang="en-US" dirty="0">
              <a:latin typeface="+mj-lt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>
                <a:latin typeface="+mj-lt"/>
              </a:rPr>
              <a:t>What is called “prepositional phrase”?</a:t>
            </a:r>
          </a:p>
          <a:p>
            <a:pPr marL="548640" lvl="1" indent="-274320" eaLnBrk="1" fontAlgn="auto" hangingPunct="1">
              <a:spcAft>
                <a:spcPts val="0"/>
              </a:spcAft>
              <a:buFont typeface="Wingdings"/>
              <a:buChar char=""/>
              <a:defRPr/>
            </a:pPr>
            <a:r>
              <a:rPr lang="cs-CZ" dirty="0" err="1">
                <a:latin typeface="+mj-lt"/>
              </a:rPr>
              <a:t>phrase</a:t>
            </a:r>
            <a:r>
              <a:rPr lang="cs-CZ" dirty="0">
                <a:latin typeface="+mj-lt"/>
              </a:rPr>
              <a:t> </a:t>
            </a:r>
            <a:r>
              <a:rPr lang="cs-CZ" dirty="0" err="1">
                <a:latin typeface="+mj-lt"/>
              </a:rPr>
              <a:t>following</a:t>
            </a:r>
            <a:r>
              <a:rPr lang="cs-CZ" dirty="0">
                <a:latin typeface="+mj-lt"/>
              </a:rPr>
              <a:t> a </a:t>
            </a:r>
            <a:r>
              <a:rPr lang="cs-CZ" dirty="0" err="1">
                <a:latin typeface="+mj-lt"/>
              </a:rPr>
              <a:t>preposition</a:t>
            </a:r>
            <a:endParaRPr lang="cs-CZ" dirty="0">
              <a:latin typeface="+mj-lt"/>
            </a:endParaRPr>
          </a:p>
          <a:p>
            <a:pPr marL="548640" lvl="1" indent="-274320" eaLnBrk="1" fontAlgn="auto" hangingPunct="1">
              <a:spcAft>
                <a:spcPts val="0"/>
              </a:spcAft>
              <a:buFont typeface="Wingdings"/>
              <a:buChar char=""/>
              <a:defRPr/>
            </a:pPr>
            <a:r>
              <a:rPr lang="cs-CZ" dirty="0">
                <a:latin typeface="+mj-lt"/>
              </a:rPr>
              <a:t>eg. </a:t>
            </a:r>
            <a:r>
              <a:rPr lang="cs-CZ" b="1" dirty="0">
                <a:latin typeface="+mj-lt"/>
              </a:rPr>
              <a:t>post</a:t>
            </a:r>
            <a:r>
              <a:rPr lang="cs-CZ" dirty="0">
                <a:latin typeface="+mj-lt"/>
              </a:rPr>
              <a:t> </a:t>
            </a:r>
            <a:r>
              <a:rPr lang="cs-CZ" dirty="0" err="1">
                <a:latin typeface="+mj-lt"/>
              </a:rPr>
              <a:t>fractur</a:t>
            </a:r>
            <a:r>
              <a:rPr lang="cs-CZ" b="1" dirty="0" err="1">
                <a:latin typeface="+mj-lt"/>
              </a:rPr>
              <a:t>am</a:t>
            </a:r>
            <a:r>
              <a:rPr lang="cs-CZ" dirty="0">
                <a:latin typeface="+mj-lt"/>
              </a:rPr>
              <a:t> </a:t>
            </a:r>
            <a:r>
              <a:rPr lang="cs-CZ" dirty="0" err="1">
                <a:latin typeface="+mj-lt"/>
              </a:rPr>
              <a:t>costae</a:t>
            </a:r>
            <a:endParaRPr lang="en-US" dirty="0">
              <a:latin typeface="+mj-lt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/>
              <a:t>Based on what should the adjective be connected to the noun?</a:t>
            </a:r>
            <a:endParaRPr lang="cs-CZ" dirty="0"/>
          </a:p>
          <a:p>
            <a:pPr marL="548640" lvl="1" indent="-274320" eaLnBrk="1" fontAlgn="auto" hangingPunct="1">
              <a:spcAft>
                <a:spcPts val="0"/>
              </a:spcAft>
              <a:buFont typeface="Wingdings"/>
              <a:buChar char=""/>
              <a:defRPr/>
            </a:pPr>
            <a:r>
              <a:rPr lang="cs-CZ" dirty="0" err="1"/>
              <a:t>based</a:t>
            </a:r>
            <a:r>
              <a:rPr lang="cs-CZ" dirty="0"/>
              <a:t> on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b="1" dirty="0"/>
              <a:t>gender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noun</a:t>
            </a:r>
            <a:endParaRPr lang="en-US" dirty="0"/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>
          <a:xfrm>
            <a:off x="274638" y="228600"/>
            <a:ext cx="8534400" cy="887413"/>
          </a:xfrm>
        </p:spPr>
        <p:txBody>
          <a:bodyPr/>
          <a:lstStyle/>
          <a:p>
            <a:pPr eaLnBrk="1" hangingPunct="1"/>
            <a:r>
              <a:rPr lang="en-US" altLang="cs-CZ" sz="3000">
                <a:solidFill>
                  <a:srgbClr val="C00000"/>
                </a:solidFill>
              </a:rPr>
              <a:t>What is the correct adjective for the noun in the triangle?</a:t>
            </a:r>
          </a:p>
        </p:txBody>
      </p:sp>
      <p:sp>
        <p:nvSpPr>
          <p:cNvPr id="4" name="Isosceles Triangle 3"/>
          <p:cNvSpPr/>
          <p:nvPr/>
        </p:nvSpPr>
        <p:spPr>
          <a:xfrm>
            <a:off x="730831" y="2898341"/>
            <a:ext cx="2101273" cy="1893455"/>
          </a:xfrm>
          <a:prstGeom prst="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latin typeface="+mj-lt"/>
              </a:rPr>
              <a:t>pollex</a:t>
            </a:r>
          </a:p>
        </p:txBody>
      </p:sp>
      <p:sp>
        <p:nvSpPr>
          <p:cNvPr id="5" name="Isosceles Triangle 4"/>
          <p:cNvSpPr/>
          <p:nvPr/>
        </p:nvSpPr>
        <p:spPr>
          <a:xfrm>
            <a:off x="6121471" y="2955668"/>
            <a:ext cx="2101273" cy="1893455"/>
          </a:xfrm>
          <a:prstGeom prst="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latin typeface="+mj-lt"/>
              </a:rPr>
              <a:t>crus</a:t>
            </a:r>
          </a:p>
        </p:txBody>
      </p:sp>
      <p:sp>
        <p:nvSpPr>
          <p:cNvPr id="6" name="Isosceles Triangle 5"/>
          <p:cNvSpPr/>
          <p:nvPr/>
        </p:nvSpPr>
        <p:spPr>
          <a:xfrm rot="10800000">
            <a:off x="3325086" y="2459449"/>
            <a:ext cx="2101273" cy="1893455"/>
          </a:xfrm>
          <a:prstGeom prst="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276350" y="2425700"/>
            <a:ext cx="1036638" cy="4603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err="1">
                <a:latin typeface="+mj-lt"/>
                <a:cs typeface="+mn-cs"/>
              </a:rPr>
              <a:t>dexter</a:t>
            </a:r>
            <a:endParaRPr lang="en-US" sz="2400" dirty="0">
              <a:latin typeface="+mj-lt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36813" y="4964113"/>
            <a:ext cx="1042987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err="1">
                <a:latin typeface="+mj-lt"/>
                <a:cs typeface="+mn-cs"/>
              </a:rPr>
              <a:t>dextra</a:t>
            </a:r>
            <a:endParaRPr lang="en-US" sz="2400" dirty="0">
              <a:latin typeface="+mj-lt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0500" y="4964113"/>
            <a:ext cx="1312863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err="1">
                <a:latin typeface="+mj-lt"/>
                <a:cs typeface="+mn-cs"/>
              </a:rPr>
              <a:t>dextrum</a:t>
            </a:r>
            <a:endParaRPr lang="en-US" sz="2400" dirty="0">
              <a:latin typeface="+mj-lt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33650" y="2009775"/>
            <a:ext cx="1044575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err="1">
                <a:latin typeface="+mj-lt"/>
                <a:cs typeface="+mn-cs"/>
              </a:rPr>
              <a:t>dextra</a:t>
            </a:r>
            <a:endParaRPr lang="en-US" sz="2400" dirty="0">
              <a:latin typeface="+mj-lt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83150" y="2020888"/>
            <a:ext cx="1312863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err="1">
                <a:latin typeface="+mj-lt"/>
                <a:cs typeface="+mn-cs"/>
              </a:rPr>
              <a:t>dextrum</a:t>
            </a:r>
            <a:endParaRPr lang="en-US" sz="2400" dirty="0">
              <a:latin typeface="+mj-lt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57625" y="4389438"/>
            <a:ext cx="1036638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err="1">
                <a:latin typeface="+mj-lt"/>
                <a:cs typeface="+mn-cs"/>
              </a:rPr>
              <a:t>dexter</a:t>
            </a:r>
            <a:endParaRPr lang="en-US" sz="2400" dirty="0">
              <a:latin typeface="+mj-lt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521450" y="2459038"/>
            <a:ext cx="1314450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err="1">
                <a:latin typeface="+mj-lt"/>
                <a:cs typeface="+mn-cs"/>
              </a:rPr>
              <a:t>dextrum</a:t>
            </a:r>
            <a:endParaRPr lang="en-US" sz="2400" dirty="0">
              <a:latin typeface="+mj-lt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426075" y="4964113"/>
            <a:ext cx="1044575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err="1">
                <a:latin typeface="+mj-lt"/>
                <a:cs typeface="+mn-cs"/>
              </a:rPr>
              <a:t>dextra</a:t>
            </a:r>
            <a:endParaRPr lang="en-US" sz="2400" dirty="0">
              <a:latin typeface="+mj-lt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735888" y="4964113"/>
            <a:ext cx="1035050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err="1">
                <a:latin typeface="+mj-lt"/>
                <a:cs typeface="+mn-cs"/>
              </a:rPr>
              <a:t>dexter</a:t>
            </a:r>
            <a:endParaRPr lang="en-US" sz="2400" dirty="0">
              <a:latin typeface="+mj-lt"/>
              <a:cs typeface="+mn-c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978275" y="2679700"/>
            <a:ext cx="1020763" cy="4603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chemeClr val="bg1"/>
                </a:solidFill>
                <a:latin typeface="+mj-lt"/>
                <a:cs typeface="+mn-cs"/>
              </a:rPr>
              <a:t>radius</a:t>
            </a:r>
          </a:p>
        </p:txBody>
      </p:sp>
      <p:sp>
        <p:nvSpPr>
          <p:cNvPr id="3" name="Oval 2"/>
          <p:cNvSpPr/>
          <p:nvPr/>
        </p:nvSpPr>
        <p:spPr>
          <a:xfrm>
            <a:off x="915353" y="2364312"/>
            <a:ext cx="1707829" cy="629618"/>
          </a:xfrm>
          <a:prstGeom prst="ellipse">
            <a:avLst/>
          </a:prstGeom>
          <a:noFill/>
          <a:ln w="28575" cmpd="sng">
            <a:solidFill>
              <a:srgbClr val="33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3494070" y="4334959"/>
            <a:ext cx="1707829" cy="629618"/>
          </a:xfrm>
          <a:prstGeom prst="ellipse">
            <a:avLst/>
          </a:prstGeom>
          <a:noFill/>
          <a:ln w="28575" cmpd="sng">
            <a:solidFill>
              <a:srgbClr val="33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6344674" y="2379390"/>
            <a:ext cx="1707829" cy="629618"/>
          </a:xfrm>
          <a:prstGeom prst="ellipse">
            <a:avLst/>
          </a:prstGeom>
          <a:noFill/>
          <a:ln w="28575" cmpd="sng">
            <a:solidFill>
              <a:srgbClr val="33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>
          <a:xfrm>
            <a:off x="3130550" y="242888"/>
            <a:ext cx="2546350" cy="806450"/>
          </a:xfrm>
        </p:spPr>
        <p:txBody>
          <a:bodyPr/>
          <a:lstStyle/>
          <a:p>
            <a:pPr eaLnBrk="1" hangingPunct="1"/>
            <a:r>
              <a:rPr lang="en-US" altLang="cs-CZ" sz="3500">
                <a:solidFill>
                  <a:srgbClr val="C00000"/>
                </a:solidFill>
              </a:rPr>
              <a:t>Arteriae</a:t>
            </a:r>
          </a:p>
        </p:txBody>
      </p:sp>
      <p:pic>
        <p:nvPicPr>
          <p:cNvPr id="1843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0" y="1927225"/>
            <a:ext cx="3152775" cy="337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80" r="19795"/>
          <a:stretch>
            <a:fillRect/>
          </a:stretch>
        </p:blipFill>
        <p:spPr bwMode="auto">
          <a:xfrm>
            <a:off x="3130550" y="1927225"/>
            <a:ext cx="2519363" cy="337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93" r="8624"/>
          <a:stretch>
            <a:fillRect/>
          </a:stretch>
        </p:blipFill>
        <p:spPr bwMode="auto">
          <a:xfrm>
            <a:off x="5635625" y="1927225"/>
            <a:ext cx="3482975" cy="337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582988" cy="1143000"/>
          </a:xfrm>
        </p:spPr>
        <p:txBody>
          <a:bodyPr anchor="ctr"/>
          <a:lstStyle/>
          <a:p>
            <a:pPr eaLnBrk="1" hangingPunct="1"/>
            <a:r>
              <a:rPr lang="en-US" altLang="cs-CZ" sz="3500" dirty="0" err="1">
                <a:solidFill>
                  <a:srgbClr val="FF0000"/>
                </a:solidFill>
              </a:rPr>
              <a:t>Apertura</a:t>
            </a:r>
            <a:endParaRPr lang="en-US" altLang="cs-CZ" sz="3500" dirty="0">
              <a:solidFill>
                <a:srgbClr val="FF0000"/>
              </a:solidFill>
            </a:endParaRPr>
          </a:p>
        </p:txBody>
      </p:sp>
      <p:sp>
        <p:nvSpPr>
          <p:cNvPr id="8195" name="Title 1"/>
          <p:cNvSpPr txBox="1">
            <a:spLocks/>
          </p:cNvSpPr>
          <p:nvPr/>
        </p:nvSpPr>
        <p:spPr bwMode="auto">
          <a:xfrm>
            <a:off x="5103813" y="274638"/>
            <a:ext cx="358298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cs-CZ" sz="3500" dirty="0" err="1">
                <a:solidFill>
                  <a:srgbClr val="FF0000"/>
                </a:solidFill>
                <a:latin typeface="Cambria" panose="02040503050406030204" pitchFamily="18" charset="0"/>
              </a:rPr>
              <a:t>Rhaphe</a:t>
            </a:r>
            <a:endParaRPr lang="en-US" altLang="cs-CZ" sz="3500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pic>
        <p:nvPicPr>
          <p:cNvPr id="819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9438" y="1965325"/>
            <a:ext cx="2489200" cy="326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52" r="16769"/>
          <a:stretch>
            <a:fillRect/>
          </a:stretch>
        </p:blipFill>
        <p:spPr bwMode="auto">
          <a:xfrm>
            <a:off x="854075" y="860425"/>
            <a:ext cx="2770188" cy="308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775" y="3543300"/>
            <a:ext cx="2251075" cy="313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38284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accent5"/>
                </a:solidFill>
              </a:rPr>
              <a:t>Cristae</a:t>
            </a:r>
          </a:p>
        </p:txBody>
      </p:sp>
      <p:pic>
        <p:nvPicPr>
          <p:cNvPr id="22530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1876425"/>
            <a:ext cx="2511425" cy="3595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06" t="14073" r="16434" b="16859"/>
          <a:stretch>
            <a:fillRect/>
          </a:stretch>
        </p:blipFill>
        <p:spPr bwMode="auto">
          <a:xfrm>
            <a:off x="2147888" y="2030413"/>
            <a:ext cx="4270375" cy="304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500" y="2030413"/>
            <a:ext cx="3175000" cy="302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92450" y="377825"/>
            <a:ext cx="2995613" cy="6985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500" dirty="0" err="1">
                <a:solidFill>
                  <a:schemeClr val="accent5"/>
                </a:solidFill>
              </a:rPr>
              <a:t>Lineae</a:t>
            </a:r>
            <a:endParaRPr lang="en-US" sz="3500" dirty="0">
              <a:solidFill>
                <a:schemeClr val="accent5"/>
              </a:solidFill>
            </a:endParaRPr>
          </a:p>
        </p:txBody>
      </p:sp>
      <p:pic>
        <p:nvPicPr>
          <p:cNvPr id="2355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8" y="1211263"/>
            <a:ext cx="3298825" cy="294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06" t="14297" b="16441"/>
          <a:stretch>
            <a:fillRect/>
          </a:stretch>
        </p:blipFill>
        <p:spPr bwMode="auto">
          <a:xfrm>
            <a:off x="3092450" y="3138488"/>
            <a:ext cx="2911475" cy="335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5438" y="1076325"/>
            <a:ext cx="3906837" cy="4621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 err="1"/>
              <a:t>Fracturae</a:t>
            </a:r>
            <a:endParaRPr lang="cs-CZ" dirty="0"/>
          </a:p>
        </p:txBody>
      </p:sp>
      <p:pic>
        <p:nvPicPr>
          <p:cNvPr id="24578" name="Obrázok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13150" y="1485900"/>
            <a:ext cx="2125663" cy="2835275"/>
          </a:xfrm>
        </p:spPr>
      </p:pic>
      <p:pic>
        <p:nvPicPr>
          <p:cNvPr id="24579" name="Obrázo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0188" y="1420813"/>
            <a:ext cx="2239962" cy="273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Obrázok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1508125"/>
            <a:ext cx="3190875" cy="239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Obrázok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4800" y="4298950"/>
            <a:ext cx="1952625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Obrázok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75" y="3940175"/>
            <a:ext cx="1201738" cy="270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3" name="Obrázok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2663" y="4398963"/>
            <a:ext cx="2105025" cy="227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11" r="30095"/>
          <a:stretch>
            <a:fillRect/>
          </a:stretch>
        </p:blipFill>
        <p:spPr bwMode="auto">
          <a:xfrm>
            <a:off x="239713" y="885825"/>
            <a:ext cx="1171575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2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900" y="989013"/>
            <a:ext cx="2239963" cy="2652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9813" y="1155700"/>
            <a:ext cx="2181225" cy="2319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8413" y="1055688"/>
            <a:ext cx="1862137" cy="251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0175" y="3568700"/>
            <a:ext cx="2274888" cy="264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96" r="36333"/>
          <a:stretch>
            <a:fillRect/>
          </a:stretch>
        </p:blipFill>
        <p:spPr bwMode="auto">
          <a:xfrm>
            <a:off x="2819400" y="3546475"/>
            <a:ext cx="757238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7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3762375"/>
            <a:ext cx="2425700" cy="242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1018248" y="2514970"/>
            <a:ext cx="393351" cy="403184"/>
          </a:xfrm>
          <a:prstGeom prst="rect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1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072488" y="2514970"/>
            <a:ext cx="393351" cy="403184"/>
          </a:xfrm>
          <a:prstGeom prst="rect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2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009343" y="2514970"/>
            <a:ext cx="393351" cy="403184"/>
          </a:xfrm>
          <a:prstGeom prst="rect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3</a:t>
            </a:r>
          </a:p>
        </p:txBody>
      </p:sp>
      <p:sp>
        <p:nvSpPr>
          <p:cNvPr id="15" name="Rectangle 14"/>
          <p:cNvSpPr/>
          <p:nvPr/>
        </p:nvSpPr>
        <p:spPr>
          <a:xfrm>
            <a:off x="8166669" y="2514970"/>
            <a:ext cx="393351" cy="403184"/>
          </a:xfrm>
          <a:prstGeom prst="rect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4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961675" y="5857178"/>
            <a:ext cx="393351" cy="403184"/>
          </a:xfrm>
          <a:prstGeom prst="rect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5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449133" y="5841937"/>
            <a:ext cx="393351" cy="403184"/>
          </a:xfrm>
          <a:prstGeom prst="rect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6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423810" y="5785516"/>
            <a:ext cx="393351" cy="403184"/>
          </a:xfrm>
          <a:prstGeom prst="rect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7</a:t>
            </a:r>
          </a:p>
        </p:txBody>
      </p:sp>
      <p:sp>
        <p:nvSpPr>
          <p:cNvPr id="19" name="Rectangle 18"/>
          <p:cNvSpPr/>
          <p:nvPr/>
        </p:nvSpPr>
        <p:spPr>
          <a:xfrm>
            <a:off x="8558699" y="5841937"/>
            <a:ext cx="393351" cy="403184"/>
          </a:xfrm>
          <a:prstGeom prst="rect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8</a:t>
            </a:r>
          </a:p>
        </p:txBody>
      </p:sp>
      <p:pic>
        <p:nvPicPr>
          <p:cNvPr id="25632" name="Picture 1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4613" y="3732213"/>
            <a:ext cx="2620962" cy="229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33" name="Title 1"/>
          <p:cNvSpPr txBox="1">
            <a:spLocks/>
          </p:cNvSpPr>
          <p:nvPr/>
        </p:nvSpPr>
        <p:spPr bwMode="auto">
          <a:xfrm>
            <a:off x="190500" y="182563"/>
            <a:ext cx="880745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cs-CZ" sz="3500">
                <a:solidFill>
                  <a:srgbClr val="C00000"/>
                </a:solidFill>
                <a:latin typeface="Georgia" panose="02040502050405020303" pitchFamily="18" charset="0"/>
              </a:rPr>
              <a:t>Name structures in Latin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ministrativní">
  <a:themeElements>
    <a:clrScheme name="Tvrdý obal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Administrativní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dministrativní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3726</TotalTime>
  <Words>425</Words>
  <Application>Microsoft Office PowerPoint</Application>
  <PresentationFormat>Předvádění na obrazovce (4:3)</PresentationFormat>
  <Paragraphs>119</Paragraphs>
  <Slides>16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22" baseType="lpstr">
      <vt:lpstr>Arial</vt:lpstr>
      <vt:lpstr>Georgia</vt:lpstr>
      <vt:lpstr>Wingdings 2</vt:lpstr>
      <vt:lpstr>Wingdings</vt:lpstr>
      <vt:lpstr>Calibri</vt:lpstr>
      <vt:lpstr>Administrativní</vt:lpstr>
      <vt:lpstr>Basic medical terminology 4</vt:lpstr>
      <vt:lpstr>Questions</vt:lpstr>
      <vt:lpstr>What is the correct adjective for the noun in the triangle?</vt:lpstr>
      <vt:lpstr>Arteriae</vt:lpstr>
      <vt:lpstr>Apertura</vt:lpstr>
      <vt:lpstr>Cristae</vt:lpstr>
      <vt:lpstr>Lineae</vt:lpstr>
      <vt:lpstr>Fracturae</vt:lpstr>
      <vt:lpstr>Prezentace aplikace PowerPoint</vt:lpstr>
      <vt:lpstr>Ordinal numerals 1-12</vt:lpstr>
      <vt:lpstr>Costae</vt:lpstr>
      <vt:lpstr>2nd declension - overview</vt:lpstr>
      <vt:lpstr>Nephros</vt:lpstr>
      <vt:lpstr>Neuter gender nouns</vt:lpstr>
      <vt:lpstr>Prezentace aplikace PowerPoint</vt:lpstr>
      <vt:lpstr>Homework</vt:lpstr>
    </vt:vector>
  </TitlesOfParts>
  <Company>Hokkaido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Basic medical terminology 4</dc:title>
  <dc:creator>Pepina Artimová</dc:creator>
  <cp:lastModifiedBy>Pavel Ševčík</cp:lastModifiedBy>
  <cp:revision>37</cp:revision>
  <cp:lastPrinted>2015-10-14T15:18:26Z</cp:lastPrinted>
  <dcterms:created xsi:type="dcterms:W3CDTF">2013-10-07T07:44:05Z</dcterms:created>
  <dcterms:modified xsi:type="dcterms:W3CDTF">2016-10-18T18:05:36Z</dcterms:modified>
</cp:coreProperties>
</file>