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1"/>
  </p:notes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08" r:id="rId15"/>
    <p:sldId id="272" r:id="rId16"/>
    <p:sldId id="273" r:id="rId17"/>
    <p:sldId id="274" r:id="rId18"/>
    <p:sldId id="275" r:id="rId19"/>
    <p:sldId id="287" r:id="rId20"/>
    <p:sldId id="288" r:id="rId21"/>
    <p:sldId id="302" r:id="rId22"/>
    <p:sldId id="303" r:id="rId23"/>
    <p:sldId id="289" r:id="rId24"/>
    <p:sldId id="290" r:id="rId25"/>
    <p:sldId id="304" r:id="rId26"/>
    <p:sldId id="305" r:id="rId27"/>
    <p:sldId id="306" r:id="rId28"/>
    <p:sldId id="307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1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B9424-D981-B34B-AFBD-AF99068FD4F8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86F26-F1DC-4F48-A0D8-BB46A4A6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7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6F26-F1DC-4F48-A0D8-BB46A4A615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5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vulnus</a:t>
            </a:r>
            <a:r>
              <a:rPr lang="en-US" dirty="0"/>
              <a:t> </a:t>
            </a:r>
            <a:r>
              <a:rPr lang="en-US" dirty="0" err="1"/>
              <a:t>sclopetarium</a:t>
            </a:r>
            <a:r>
              <a:rPr lang="en-US" dirty="0"/>
              <a:t> </a:t>
            </a:r>
            <a:r>
              <a:rPr lang="en-US" dirty="0" err="1"/>
              <a:t>dorsi</a:t>
            </a:r>
            <a:r>
              <a:rPr lang="en-US" dirty="0"/>
              <a:t>/ B </a:t>
            </a:r>
            <a:r>
              <a:rPr lang="en-US" dirty="0" err="1"/>
              <a:t>vulnera</a:t>
            </a:r>
            <a:r>
              <a:rPr lang="en-US" dirty="0"/>
              <a:t> </a:t>
            </a:r>
            <a:r>
              <a:rPr lang="en-US" dirty="0" err="1"/>
              <a:t>secta</a:t>
            </a:r>
            <a:r>
              <a:rPr lang="en-US" dirty="0"/>
              <a:t> </a:t>
            </a:r>
            <a:r>
              <a:rPr lang="en-US" dirty="0" err="1"/>
              <a:t>antebrachii</a:t>
            </a:r>
            <a:r>
              <a:rPr lang="en-US" dirty="0"/>
              <a:t>, (</a:t>
            </a:r>
            <a:r>
              <a:rPr lang="en-US" dirty="0" err="1"/>
              <a:t>vidno</a:t>
            </a:r>
            <a:r>
              <a:rPr lang="en-US" baseline="0" dirty="0"/>
              <a:t> </a:t>
            </a:r>
            <a:r>
              <a:rPr lang="en-US" baseline="0" dirty="0" err="1"/>
              <a:t>len</a:t>
            </a:r>
            <a:r>
              <a:rPr lang="en-US" baseline="0" dirty="0"/>
              <a:t> </a:t>
            </a:r>
            <a:r>
              <a:rPr lang="en-US" baseline="0" dirty="0" err="1"/>
              <a:t>jednu</a:t>
            </a:r>
            <a:r>
              <a:rPr lang="en-US" baseline="0" dirty="0"/>
              <a:t> </a:t>
            </a:r>
            <a:r>
              <a:rPr lang="en-US" baseline="0" dirty="0" err="1"/>
              <a:t>ranu</a:t>
            </a:r>
            <a:r>
              <a:rPr lang="en-US" baseline="0" dirty="0"/>
              <a:t>!)/ C </a:t>
            </a:r>
            <a:r>
              <a:rPr lang="en-US" baseline="0" dirty="0" err="1"/>
              <a:t>oedema</a:t>
            </a:r>
            <a:r>
              <a:rPr lang="en-US" baseline="0" dirty="0"/>
              <a:t> propter </a:t>
            </a:r>
            <a:r>
              <a:rPr lang="en-US" baseline="0" dirty="0" err="1"/>
              <a:t>vulnus</a:t>
            </a:r>
            <a:r>
              <a:rPr lang="en-US" baseline="0" dirty="0"/>
              <a:t> </a:t>
            </a:r>
            <a:r>
              <a:rPr lang="en-US" baseline="0" dirty="0" err="1"/>
              <a:t>contusum</a:t>
            </a:r>
            <a:r>
              <a:rPr lang="en-US" baseline="0" dirty="0"/>
              <a:t> </a:t>
            </a:r>
            <a:r>
              <a:rPr lang="en-US" baseline="0" dirty="0" err="1"/>
              <a:t>femoris</a:t>
            </a:r>
            <a:r>
              <a:rPr lang="en-US" baseline="0" dirty="0"/>
              <a:t>/ D corpora </a:t>
            </a:r>
            <a:r>
              <a:rPr lang="en-US" baseline="0" dirty="0" err="1"/>
              <a:t>aliena</a:t>
            </a:r>
            <a:r>
              <a:rPr lang="en-US" baseline="0" dirty="0"/>
              <a:t> in </a:t>
            </a:r>
            <a:r>
              <a:rPr lang="en-US" baseline="0" dirty="0" err="1"/>
              <a:t>vulneribus</a:t>
            </a:r>
            <a:r>
              <a:rPr lang="en-US" baseline="0" dirty="0"/>
              <a:t> </a:t>
            </a:r>
            <a:r>
              <a:rPr lang="en-US" baseline="0" dirty="0" err="1"/>
              <a:t>punctis</a:t>
            </a:r>
            <a:r>
              <a:rPr lang="en-US" baseline="0" dirty="0"/>
              <a:t> </a:t>
            </a:r>
            <a:r>
              <a:rPr lang="en-US" baseline="0" dirty="0" err="1"/>
              <a:t>abdominis</a:t>
            </a:r>
            <a:r>
              <a:rPr lang="en-US" baseline="0" dirty="0"/>
              <a:t> (</a:t>
            </a:r>
            <a:r>
              <a:rPr lang="en-US" baseline="0" dirty="0" err="1"/>
              <a:t>často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dostanu</a:t>
            </a:r>
            <a:r>
              <a:rPr lang="en-US" baseline="0" dirty="0"/>
              <a:t> do </a:t>
            </a:r>
            <a:r>
              <a:rPr lang="en-US" baseline="0" dirty="0" err="1"/>
              <a:t>rany</a:t>
            </a:r>
            <a:r>
              <a:rPr lang="en-US" baseline="0" dirty="0"/>
              <a:t> </a:t>
            </a:r>
            <a:r>
              <a:rPr lang="en-US" baseline="0" dirty="0" err="1"/>
              <a:t>kúsky</a:t>
            </a:r>
            <a:r>
              <a:rPr lang="en-US" baseline="0" dirty="0"/>
              <a:t> </a:t>
            </a:r>
            <a:r>
              <a:rPr lang="en-US" baseline="0" dirty="0" err="1"/>
              <a:t>látky</a:t>
            </a:r>
            <a:r>
              <a:rPr lang="en-US" baseline="0" dirty="0"/>
              <a:t> z </a:t>
            </a:r>
            <a:r>
              <a:rPr lang="en-US" baseline="0" dirty="0" err="1"/>
              <a:t>odevu</a:t>
            </a:r>
            <a:r>
              <a:rPr lang="en-US" baseline="0" dirty="0"/>
              <a:t>) /E </a:t>
            </a:r>
            <a:r>
              <a:rPr lang="en-US" baseline="0" dirty="0" err="1"/>
              <a:t>sutura</a:t>
            </a:r>
            <a:r>
              <a:rPr lang="en-US" baseline="0" dirty="0"/>
              <a:t> </a:t>
            </a:r>
            <a:r>
              <a:rPr lang="en-US" baseline="0" dirty="0" err="1"/>
              <a:t>vulneris</a:t>
            </a:r>
            <a:r>
              <a:rPr lang="en-US" baseline="0" dirty="0"/>
              <a:t> </a:t>
            </a:r>
            <a:r>
              <a:rPr lang="en-US" baseline="0" dirty="0" err="1"/>
              <a:t>laceri</a:t>
            </a:r>
            <a:r>
              <a:rPr lang="en-US" baseline="0" dirty="0"/>
              <a:t> </a:t>
            </a:r>
            <a:r>
              <a:rPr lang="en-US" baseline="0" dirty="0" err="1"/>
              <a:t>capitis</a:t>
            </a:r>
            <a:r>
              <a:rPr lang="en-US" baseline="0" dirty="0"/>
              <a:t> / F </a:t>
            </a:r>
            <a:r>
              <a:rPr lang="en-US" baseline="0" dirty="0" err="1"/>
              <a:t>Infectio</a:t>
            </a:r>
            <a:r>
              <a:rPr lang="en-US" baseline="0" dirty="0"/>
              <a:t> in </a:t>
            </a:r>
            <a:r>
              <a:rPr lang="en-US" baseline="0" dirty="0" err="1"/>
              <a:t>vulnere</a:t>
            </a:r>
            <a:r>
              <a:rPr lang="en-US" baseline="0" dirty="0"/>
              <a:t> </a:t>
            </a:r>
            <a:r>
              <a:rPr lang="en-US" baseline="0" dirty="0" err="1"/>
              <a:t>scisso</a:t>
            </a:r>
            <a:r>
              <a:rPr lang="en-US" baseline="0" dirty="0"/>
              <a:t> </a:t>
            </a:r>
            <a:r>
              <a:rPr lang="en-US" baseline="0" dirty="0" err="1"/>
              <a:t>digiti</a:t>
            </a:r>
            <a:r>
              <a:rPr lang="en-US" baseline="0" dirty="0"/>
              <a:t> </a:t>
            </a:r>
            <a:r>
              <a:rPr lang="en-US" baseline="0" dirty="0" err="1"/>
              <a:t>secundi</a:t>
            </a:r>
            <a:r>
              <a:rPr lang="en-US" baseline="0" dirty="0"/>
              <a:t> / G sepsis post </a:t>
            </a:r>
            <a:r>
              <a:rPr lang="en-US" baseline="0" dirty="0" err="1"/>
              <a:t>vulnera</a:t>
            </a:r>
            <a:r>
              <a:rPr lang="en-US" baseline="0" dirty="0"/>
              <a:t> </a:t>
            </a:r>
            <a:r>
              <a:rPr lang="en-US" baseline="0" dirty="0" err="1"/>
              <a:t>morsa</a:t>
            </a:r>
            <a:r>
              <a:rPr lang="en-US" baseline="0" dirty="0"/>
              <a:t> </a:t>
            </a:r>
            <a:r>
              <a:rPr lang="en-US" baseline="0" dirty="0" err="1"/>
              <a:t>capitis</a:t>
            </a:r>
            <a:r>
              <a:rPr lang="en-US" baseline="0" dirty="0"/>
              <a:t> </a:t>
            </a:r>
            <a:r>
              <a:rPr lang="en-US" dirty="0"/>
              <a:t>(</a:t>
            </a:r>
            <a:r>
              <a:rPr lang="en-US" dirty="0" err="1"/>
              <a:t>vidno</a:t>
            </a:r>
            <a:r>
              <a:rPr lang="en-US" baseline="0" dirty="0"/>
              <a:t> </a:t>
            </a:r>
            <a:r>
              <a:rPr lang="en-US" baseline="0" dirty="0" err="1"/>
              <a:t>len</a:t>
            </a:r>
            <a:r>
              <a:rPr lang="en-US" baseline="0" dirty="0"/>
              <a:t> </a:t>
            </a:r>
            <a:r>
              <a:rPr lang="en-US" baseline="0" dirty="0" err="1"/>
              <a:t>jednu</a:t>
            </a:r>
            <a:r>
              <a:rPr lang="en-US" baseline="0" dirty="0"/>
              <a:t> </a:t>
            </a:r>
            <a:r>
              <a:rPr lang="en-US" baseline="0" dirty="0" err="1"/>
              <a:t>ranu</a:t>
            </a:r>
            <a:r>
              <a:rPr lang="en-US" baseline="0" dirty="0"/>
              <a:t>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5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Musculus</a:t>
            </a:r>
            <a:r>
              <a:rPr lang="en-US" dirty="0"/>
              <a:t> abductor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/>
              <a:t>minimi</a:t>
            </a:r>
            <a:endParaRPr lang="en-US" dirty="0"/>
          </a:p>
          <a:p>
            <a:r>
              <a:rPr lang="en-US" dirty="0" err="1"/>
              <a:t>Musculus</a:t>
            </a:r>
            <a:r>
              <a:rPr lang="en-US" dirty="0"/>
              <a:t> </a:t>
            </a:r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err="1"/>
              <a:t>anguli</a:t>
            </a:r>
            <a:r>
              <a:rPr lang="en-US" dirty="0"/>
              <a:t> </a:t>
            </a:r>
            <a:r>
              <a:rPr lang="en-US" dirty="0" err="1"/>
              <a:t>oris</a:t>
            </a:r>
            <a:endParaRPr lang="en-US" dirty="0"/>
          </a:p>
          <a:p>
            <a:r>
              <a:rPr lang="en-US" dirty="0" err="1"/>
              <a:t>Musculus</a:t>
            </a:r>
            <a:r>
              <a:rPr lang="en-US" dirty="0"/>
              <a:t> tensor fasciae </a:t>
            </a:r>
            <a:r>
              <a:rPr lang="en-US" dirty="0" err="1"/>
              <a:t>latae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8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E1795B1-8E88-764E-8EF8-1DCBB3AFE67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95B1-8E88-764E-8EF8-1DCBB3AFE67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E1795B1-8E88-764E-8EF8-1DCBB3AFE67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E1795B1-8E88-764E-8EF8-1DCBB3AFE67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EC41D-08CC-9F44-9BD9-EF7A88019F6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149292" y="2819400"/>
            <a:ext cx="6623108" cy="1752600"/>
          </a:xfrm>
        </p:spPr>
        <p:txBody>
          <a:bodyPr/>
          <a:lstStyle/>
          <a:p>
            <a:r>
              <a:rPr lang="en-US" sz="2200" dirty="0" err="1">
                <a:solidFill>
                  <a:srgbClr val="1782BF"/>
                </a:solidFill>
                <a:latin typeface="Cambria"/>
                <a:cs typeface="Cambria"/>
              </a:rPr>
              <a:t>III</a:t>
            </a:r>
            <a:r>
              <a:rPr lang="en-US" sz="2200" baseline="30000" dirty="0" err="1">
                <a:solidFill>
                  <a:srgbClr val="1782BF"/>
                </a:solidFill>
                <a:latin typeface="Cambria"/>
                <a:cs typeface="Cambria"/>
              </a:rPr>
              <a:t>rd</a:t>
            </a:r>
            <a:r>
              <a:rPr lang="en-US" sz="2200" dirty="0">
                <a:solidFill>
                  <a:srgbClr val="1782BF"/>
                </a:solidFill>
                <a:latin typeface="Cambria"/>
                <a:cs typeface="Cambria"/>
              </a:rPr>
              <a:t> declension : Consonant stems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Basic medical terminology 6</a:t>
            </a:r>
            <a:endParaRPr lang="cs-CZ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7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81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Write down 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023" y="1257663"/>
            <a:ext cx="2739885" cy="5491381"/>
          </a:xfrm>
        </p:spPr>
        <p:txBody>
          <a:bodyPr>
            <a:normAutofit lnSpcReduction="10000"/>
          </a:bodyPr>
          <a:lstStyle/>
          <a:p>
            <a:r>
              <a:rPr lang="en-US" sz="2500" dirty="0"/>
              <a:t>Abdomen</a:t>
            </a:r>
          </a:p>
          <a:p>
            <a:r>
              <a:rPr lang="en-US" sz="2500" dirty="0"/>
              <a:t>Dolor</a:t>
            </a:r>
          </a:p>
          <a:p>
            <a:r>
              <a:rPr lang="en-US" sz="2500" dirty="0" err="1"/>
              <a:t>Latus</a:t>
            </a:r>
            <a:endParaRPr lang="en-US" sz="2500" dirty="0"/>
          </a:p>
          <a:p>
            <a:r>
              <a:rPr lang="en-US" sz="2500" dirty="0"/>
              <a:t>Abductor</a:t>
            </a:r>
          </a:p>
          <a:p>
            <a:r>
              <a:rPr lang="en-US" sz="2500" dirty="0"/>
              <a:t>Encephalitis</a:t>
            </a:r>
          </a:p>
          <a:p>
            <a:r>
              <a:rPr lang="en-US" sz="2500" dirty="0"/>
              <a:t>Lien</a:t>
            </a:r>
          </a:p>
          <a:p>
            <a:r>
              <a:rPr lang="en-US" sz="2500" dirty="0" err="1"/>
              <a:t>Amputatio</a:t>
            </a:r>
            <a:endParaRPr lang="en-US" sz="2500" dirty="0"/>
          </a:p>
          <a:p>
            <a:r>
              <a:rPr lang="en-US" sz="2500" dirty="0" err="1"/>
              <a:t>Excisio</a:t>
            </a:r>
            <a:endParaRPr lang="en-US" sz="2500" dirty="0"/>
          </a:p>
          <a:p>
            <a:r>
              <a:rPr lang="en-US" sz="2500" dirty="0" err="1"/>
              <a:t>Luxatio</a:t>
            </a:r>
            <a:endParaRPr lang="en-US" sz="2500" dirty="0"/>
          </a:p>
          <a:p>
            <a:r>
              <a:rPr lang="en-US" sz="2500" dirty="0"/>
              <a:t>Apex</a:t>
            </a:r>
          </a:p>
          <a:p>
            <a:r>
              <a:rPr lang="en-US" sz="2500" dirty="0"/>
              <a:t>Extensor</a:t>
            </a:r>
          </a:p>
          <a:p>
            <a:r>
              <a:rPr lang="en-US" sz="2500" dirty="0"/>
              <a:t>Margo</a:t>
            </a: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464200" y="699370"/>
            <a:ext cx="80543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</a:rPr>
              <a:t>Nom. Sg.             </a:t>
            </a:r>
            <a:r>
              <a:rPr lang="cs-CZ" sz="2500" b="1" i="1" dirty="0">
                <a:solidFill>
                  <a:srgbClr val="FF0000"/>
                </a:solidFill>
              </a:rPr>
              <a:t>G</a:t>
            </a:r>
            <a:r>
              <a:rPr lang="en-US" sz="2500" b="1" i="1" dirty="0" err="1">
                <a:solidFill>
                  <a:srgbClr val="FF0000"/>
                </a:solidFill>
              </a:rPr>
              <a:t>en</a:t>
            </a:r>
            <a:r>
              <a:rPr lang="en-US" sz="2500" b="1" i="1" dirty="0">
                <a:solidFill>
                  <a:srgbClr val="FF0000"/>
                </a:solidFill>
              </a:rPr>
              <a:t>. sg.              </a:t>
            </a:r>
            <a:r>
              <a:rPr lang="cs-CZ" sz="2500" b="1" i="1" dirty="0">
                <a:solidFill>
                  <a:srgbClr val="FF0000"/>
                </a:solidFill>
              </a:rPr>
              <a:t>		</a:t>
            </a:r>
            <a:r>
              <a:rPr lang="en-US" sz="2500" b="1" i="1" dirty="0">
                <a:solidFill>
                  <a:srgbClr val="FF0000"/>
                </a:solidFill>
              </a:rPr>
              <a:t>             Stem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38964" y="1230773"/>
            <a:ext cx="2739885" cy="449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Abdomin</a:t>
            </a:r>
            <a:r>
              <a:rPr lang="en-US" sz="2500" dirty="0" err="1">
                <a:solidFill>
                  <a:srgbClr val="FF0000"/>
                </a:solidFill>
              </a:rPr>
              <a:t>is</a:t>
            </a:r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38964" y="1592748"/>
            <a:ext cx="2739885" cy="56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Dolor</a:t>
            </a:r>
            <a:r>
              <a:rPr lang="en-US" sz="2500" dirty="0" err="1">
                <a:solidFill>
                  <a:srgbClr val="FF0000"/>
                </a:solidFill>
              </a:rPr>
              <a:t>is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38964" y="2052700"/>
            <a:ext cx="2739885" cy="4583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Later</a:t>
            </a:r>
            <a:r>
              <a:rPr lang="en-US" sz="2500" dirty="0" err="1">
                <a:solidFill>
                  <a:srgbClr val="FF0000"/>
                </a:solidFill>
              </a:rPr>
              <a:t>is</a:t>
            </a:r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38964" y="2499821"/>
            <a:ext cx="2739885" cy="4348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Abductor</a:t>
            </a:r>
            <a:r>
              <a:rPr lang="en-US" sz="2500" dirty="0" err="1">
                <a:solidFill>
                  <a:srgbClr val="FF0000"/>
                </a:solidFill>
              </a:rPr>
              <a:t>is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38964" y="2908998"/>
            <a:ext cx="2979699" cy="486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Encephalitid</a:t>
            </a:r>
            <a:r>
              <a:rPr lang="en-US" sz="2500" dirty="0" err="1">
                <a:solidFill>
                  <a:srgbClr val="FF0000"/>
                </a:solidFill>
              </a:rPr>
              <a:t>is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38963" y="3358246"/>
            <a:ext cx="2739885" cy="461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Lien</a:t>
            </a:r>
            <a:r>
              <a:rPr lang="en-US" sz="2500" dirty="0" err="1">
                <a:solidFill>
                  <a:srgbClr val="FF0000"/>
                </a:solidFill>
              </a:rPr>
              <a:t>is</a:t>
            </a:r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8962" y="3781833"/>
            <a:ext cx="2739885" cy="61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Amputation</a:t>
            </a:r>
            <a:r>
              <a:rPr lang="en-US" sz="2500" dirty="0" err="1">
                <a:solidFill>
                  <a:srgbClr val="FF0000"/>
                </a:solidFill>
              </a:rPr>
              <a:t>is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38964" y="4207379"/>
            <a:ext cx="2739885" cy="445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Excision</a:t>
            </a:r>
            <a:r>
              <a:rPr lang="en-US" sz="2500" dirty="0" err="1">
                <a:solidFill>
                  <a:srgbClr val="FF0000"/>
                </a:solidFill>
              </a:rPr>
              <a:t>is</a:t>
            </a:r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38964" y="4605269"/>
            <a:ext cx="2739885" cy="508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Luxation</a:t>
            </a:r>
            <a:r>
              <a:rPr lang="en-US" sz="2500" dirty="0" err="1">
                <a:solidFill>
                  <a:srgbClr val="FF0000"/>
                </a:solidFill>
              </a:rPr>
              <a:t>is</a:t>
            </a:r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38964" y="5038469"/>
            <a:ext cx="2739885" cy="56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Apic</a:t>
            </a:r>
            <a:r>
              <a:rPr lang="en-US" sz="2500" dirty="0" err="1">
                <a:solidFill>
                  <a:srgbClr val="FF0000"/>
                </a:solidFill>
              </a:rPr>
              <a:t>is</a:t>
            </a:r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038964" y="5521344"/>
            <a:ext cx="2739885" cy="508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Extensor</a:t>
            </a:r>
            <a:r>
              <a:rPr lang="en-US" sz="2500" dirty="0" err="1">
                <a:solidFill>
                  <a:srgbClr val="FF0000"/>
                </a:solidFill>
              </a:rPr>
              <a:t>is</a:t>
            </a:r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38964" y="5974387"/>
            <a:ext cx="2739885" cy="508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Margin</a:t>
            </a:r>
            <a:r>
              <a:rPr lang="en-US" sz="2500" dirty="0" err="1">
                <a:solidFill>
                  <a:srgbClr val="FF0000"/>
                </a:solidFill>
              </a:rPr>
              <a:t>is</a:t>
            </a:r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295982" y="1254135"/>
            <a:ext cx="2739885" cy="424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Abdomin</a:t>
            </a:r>
            <a:r>
              <a:rPr lang="en-US" sz="2500" dirty="0"/>
              <a:t>-</a:t>
            </a:r>
          </a:p>
          <a:p>
            <a:endParaRPr lang="en-US" sz="25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295982" y="1591212"/>
            <a:ext cx="2739885" cy="56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Dolor-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295982" y="1942103"/>
            <a:ext cx="2739885" cy="611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Later-</a:t>
            </a:r>
          </a:p>
          <a:p>
            <a:endParaRPr lang="en-US" sz="25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295981" y="2403614"/>
            <a:ext cx="2739885" cy="590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Abductor-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295982" y="2895939"/>
            <a:ext cx="2739885" cy="486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Encephalitid</a:t>
            </a:r>
            <a:r>
              <a:rPr lang="en-US" sz="2500" dirty="0"/>
              <a:t>-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295980" y="3369205"/>
            <a:ext cx="2739885" cy="461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Lien-</a:t>
            </a:r>
          </a:p>
          <a:p>
            <a:endParaRPr lang="en-US" sz="25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295978" y="3819492"/>
            <a:ext cx="2739885" cy="61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Amputation-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295976" y="4228782"/>
            <a:ext cx="2739885" cy="445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Excision-</a:t>
            </a:r>
          </a:p>
          <a:p>
            <a:endParaRPr lang="en-US" sz="25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295974" y="4587478"/>
            <a:ext cx="2739885" cy="508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Luxation-</a:t>
            </a:r>
          </a:p>
          <a:p>
            <a:endParaRPr lang="en-US" sz="25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295982" y="5065542"/>
            <a:ext cx="2739885" cy="56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Apic</a:t>
            </a:r>
            <a:r>
              <a:rPr lang="en-US" sz="2500" dirty="0"/>
              <a:t>-</a:t>
            </a:r>
          </a:p>
          <a:p>
            <a:endParaRPr lang="en-US" sz="25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295973" y="5507643"/>
            <a:ext cx="2739885" cy="508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Extensor-</a:t>
            </a:r>
          </a:p>
          <a:p>
            <a:endParaRPr lang="en-US" sz="25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295982" y="5979598"/>
            <a:ext cx="2739885" cy="508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Margin-</a:t>
            </a:r>
          </a:p>
          <a:p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835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7447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1782BF"/>
                </a:solidFill>
                <a:latin typeface="Cambria"/>
                <a:cs typeface="Cambria"/>
              </a:rPr>
              <a:t>Assign nouns to paradimgs</a:t>
            </a:r>
            <a:endParaRPr lang="en-GB" sz="3600" b="1" dirty="0">
              <a:solidFill>
                <a:srgbClr val="1782BF"/>
              </a:solidFill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176" y="1410788"/>
            <a:ext cx="1801091" cy="529098"/>
          </a:xfrm>
          <a:prstGeom prst="rect">
            <a:avLst/>
          </a:prstGeom>
          <a:solidFill>
            <a:srgbClr val="9F000E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vena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8592" y="2030654"/>
            <a:ext cx="1801091" cy="529098"/>
          </a:xfrm>
          <a:prstGeom prst="rect">
            <a:avLst/>
          </a:prstGeom>
          <a:solidFill>
            <a:srgbClr val="9F000E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systole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7234" y="1405788"/>
            <a:ext cx="1801091" cy="529098"/>
          </a:xfrm>
          <a:prstGeom prst="rect">
            <a:avLst/>
          </a:prstGeom>
          <a:solidFill>
            <a:srgbClr val="9F000E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nervus</a:t>
            </a:r>
            <a:r>
              <a:rPr lang="en-US" dirty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7893" y="2010057"/>
            <a:ext cx="1801091" cy="529098"/>
          </a:xfrm>
          <a:prstGeom prst="rect">
            <a:avLst/>
          </a:prstGeom>
          <a:solidFill>
            <a:srgbClr val="9F000E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septum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58" y="1398729"/>
            <a:ext cx="1801091" cy="529098"/>
          </a:xfrm>
          <a:prstGeom prst="rect">
            <a:avLst/>
          </a:prstGeom>
          <a:solidFill>
            <a:srgbClr val="9F000E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dolor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4364" y="2028324"/>
            <a:ext cx="1801091" cy="529098"/>
          </a:xfrm>
          <a:prstGeom prst="rect">
            <a:avLst/>
          </a:prstGeom>
          <a:solidFill>
            <a:srgbClr val="9F000E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corpus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87211" y="3544545"/>
            <a:ext cx="6338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solidFill>
                  <a:srgbClr val="C00000"/>
                </a:solidFill>
              </a:rPr>
              <a:t>•</a:t>
            </a:r>
            <a:r>
              <a:rPr lang="sk-SK" sz="2400" dirty="0">
                <a:solidFill>
                  <a:srgbClr val="C00000"/>
                </a:solidFill>
              </a:rPr>
              <a:t>  </a:t>
            </a:r>
            <a:r>
              <a:rPr lang="sk-SK" sz="2400" dirty="0"/>
              <a:t>musculus</a:t>
            </a:r>
            <a:r>
              <a:rPr lang="sk-SK" sz="2400" dirty="0">
                <a:solidFill>
                  <a:srgbClr val="C00000"/>
                </a:solidFill>
              </a:rPr>
              <a:t>  </a:t>
            </a:r>
            <a:r>
              <a:rPr lang="en-GB" sz="2400" dirty="0">
                <a:solidFill>
                  <a:srgbClr val="C00000"/>
                </a:solidFill>
              </a:rPr>
              <a:t>•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sk-SK" sz="2400" dirty="0"/>
              <a:t>vulnus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•</a:t>
            </a:r>
            <a:r>
              <a:rPr lang="sk-SK" sz="2400" dirty="0">
                <a:solidFill>
                  <a:srgbClr val="C00000"/>
                </a:solidFill>
              </a:rPr>
              <a:t>  </a:t>
            </a:r>
            <a:r>
              <a:rPr lang="sk-SK" sz="2400" dirty="0"/>
              <a:t>ulcus</a:t>
            </a:r>
            <a:r>
              <a:rPr lang="sk-SK" sz="2400" dirty="0">
                <a:solidFill>
                  <a:srgbClr val="C00000"/>
                </a:solidFill>
              </a:rPr>
              <a:t>  </a:t>
            </a:r>
            <a:r>
              <a:rPr lang="en-GB" sz="2400" dirty="0">
                <a:solidFill>
                  <a:srgbClr val="C00000"/>
                </a:solidFill>
              </a:rPr>
              <a:t>•</a:t>
            </a:r>
            <a:r>
              <a:rPr lang="sk-SK" sz="2400" dirty="0">
                <a:solidFill>
                  <a:srgbClr val="C00000"/>
                </a:solidFill>
              </a:rPr>
              <a:t>  </a:t>
            </a:r>
            <a:r>
              <a:rPr lang="sk-SK" sz="2400" dirty="0"/>
              <a:t>digitus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• </a:t>
            </a:r>
            <a:r>
              <a:rPr lang="en-GB" sz="2400" dirty="0" err="1"/>
              <a:t>albus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C00000"/>
                </a:solidFill>
              </a:rPr>
              <a:t>• 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1896573" y="4179533"/>
            <a:ext cx="5319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solidFill>
                  <a:srgbClr val="C00000"/>
                </a:solidFill>
              </a:rPr>
              <a:t>•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sk-SK" sz="2400" dirty="0"/>
              <a:t>cavitas</a:t>
            </a:r>
            <a:r>
              <a:rPr lang="sk-SK" sz="2400" dirty="0">
                <a:solidFill>
                  <a:srgbClr val="C00000"/>
                </a:solidFill>
              </a:rPr>
              <a:t>  </a:t>
            </a:r>
            <a:r>
              <a:rPr lang="en-GB" sz="2400" dirty="0">
                <a:solidFill>
                  <a:srgbClr val="C00000"/>
                </a:solidFill>
              </a:rPr>
              <a:t>•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sk-SK" sz="2400" dirty="0"/>
              <a:t>vas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•</a:t>
            </a:r>
            <a:r>
              <a:rPr lang="sk-SK" sz="2400" dirty="0">
                <a:solidFill>
                  <a:srgbClr val="C00000"/>
                </a:solidFill>
              </a:rPr>
              <a:t>  </a:t>
            </a:r>
            <a:r>
              <a:rPr lang="sk-SK" sz="2400" dirty="0">
                <a:solidFill>
                  <a:srgbClr val="000000"/>
                </a:solidFill>
              </a:rPr>
              <a:t>arterias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• </a:t>
            </a:r>
            <a:r>
              <a:rPr lang="en-GB" sz="2400" dirty="0" err="1">
                <a:solidFill>
                  <a:srgbClr val="000000"/>
                </a:solidFill>
              </a:rPr>
              <a:t>diarrhoas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•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17495" y="4814521"/>
            <a:ext cx="5877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solidFill>
                  <a:srgbClr val="C00000"/>
                </a:solidFill>
              </a:rPr>
              <a:t>• </a:t>
            </a:r>
            <a:r>
              <a:rPr lang="en-GB" sz="2400" dirty="0" err="1">
                <a:solidFill>
                  <a:srgbClr val="000000"/>
                </a:solidFill>
              </a:rPr>
              <a:t>ligamenta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• 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sk-SK" sz="2400" dirty="0"/>
              <a:t>aqua</a:t>
            </a:r>
            <a:r>
              <a:rPr lang="sk-SK" sz="2400" dirty="0">
                <a:solidFill>
                  <a:srgbClr val="C00000"/>
                </a:solidFill>
              </a:rPr>
              <a:t>  </a:t>
            </a:r>
            <a:r>
              <a:rPr lang="en-GB" sz="2400" dirty="0">
                <a:solidFill>
                  <a:srgbClr val="C00000"/>
                </a:solidFill>
              </a:rPr>
              <a:t>• </a:t>
            </a:r>
            <a:r>
              <a:rPr lang="en-GB" sz="2400" dirty="0" err="1">
                <a:solidFill>
                  <a:srgbClr val="000000"/>
                </a:solidFill>
              </a:rPr>
              <a:t>crura</a:t>
            </a:r>
            <a:r>
              <a:rPr lang="en-GB" sz="2400" dirty="0">
                <a:solidFill>
                  <a:srgbClr val="C00000"/>
                </a:solidFill>
              </a:rPr>
              <a:t> • </a:t>
            </a:r>
            <a:r>
              <a:rPr lang="en-GB" sz="2400" dirty="0" err="1">
                <a:solidFill>
                  <a:srgbClr val="000000"/>
                </a:solidFill>
              </a:rPr>
              <a:t>symptoma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3530" y="5449509"/>
            <a:ext cx="706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solidFill>
                  <a:srgbClr val="C00000"/>
                </a:solidFill>
              </a:rPr>
              <a:t>•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sk-SK" sz="2400" dirty="0"/>
              <a:t>tumor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• 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sk-SK" sz="2400" dirty="0"/>
              <a:t>ren</a:t>
            </a:r>
            <a:r>
              <a:rPr lang="sk-SK" sz="2400" dirty="0">
                <a:solidFill>
                  <a:srgbClr val="C00000"/>
                </a:solidFill>
              </a:rPr>
              <a:t>  </a:t>
            </a:r>
            <a:r>
              <a:rPr lang="en-GB" sz="2400" dirty="0">
                <a:solidFill>
                  <a:srgbClr val="C00000"/>
                </a:solidFill>
              </a:rPr>
              <a:t>•</a:t>
            </a:r>
            <a:r>
              <a:rPr lang="sk-SK" sz="2400" dirty="0">
                <a:solidFill>
                  <a:srgbClr val="C00000"/>
                </a:solidFill>
              </a:rPr>
              <a:t>  </a:t>
            </a:r>
            <a:r>
              <a:rPr lang="sk-SK" sz="2400" dirty="0"/>
              <a:t>abdomen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•</a:t>
            </a:r>
            <a:r>
              <a:rPr lang="sk-SK" sz="2400" dirty="0">
                <a:solidFill>
                  <a:srgbClr val="C00000"/>
                </a:solidFill>
              </a:rPr>
              <a:t>  </a:t>
            </a:r>
            <a:r>
              <a:rPr lang="sk-SK" sz="2400" dirty="0">
                <a:solidFill>
                  <a:srgbClr val="000000"/>
                </a:solidFill>
              </a:rPr>
              <a:t>systolen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• </a:t>
            </a:r>
            <a:r>
              <a:rPr lang="sk-SK" sz="2400" dirty="0"/>
              <a:t>apex </a:t>
            </a:r>
            <a:r>
              <a:rPr lang="en-GB" sz="2400" dirty="0">
                <a:solidFill>
                  <a:srgbClr val="C00000"/>
                </a:solidFill>
              </a:rPr>
              <a:t>•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sk-SK" sz="2400" dirty="0"/>
              <a:t>cortex</a:t>
            </a:r>
            <a:endParaRPr lang="sk-SK" sz="24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0177" y="6084498"/>
            <a:ext cx="4952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solidFill>
                  <a:srgbClr val="C00000"/>
                </a:solidFill>
              </a:rPr>
              <a:t>• </a:t>
            </a:r>
            <a:r>
              <a:rPr lang="sk-SK" sz="2400" dirty="0"/>
              <a:t>luxatio</a:t>
            </a:r>
            <a:r>
              <a:rPr lang="sk-SK" sz="2400" dirty="0">
                <a:solidFill>
                  <a:srgbClr val="C00000"/>
                </a:solidFill>
              </a:rPr>
              <a:t>  </a:t>
            </a:r>
            <a:r>
              <a:rPr lang="en-GB" sz="2400" dirty="0">
                <a:solidFill>
                  <a:srgbClr val="C00000"/>
                </a:solidFill>
              </a:rPr>
              <a:t>•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sk-SK" sz="2400" dirty="0">
                <a:solidFill>
                  <a:srgbClr val="000000"/>
                </a:solidFill>
              </a:rPr>
              <a:t>ostio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• </a:t>
            </a:r>
            <a:r>
              <a:rPr lang="sk-SK" sz="2400" dirty="0"/>
              <a:t>os</a:t>
            </a:r>
            <a:r>
              <a:rPr lang="sk-SK" sz="2400" dirty="0">
                <a:solidFill>
                  <a:srgbClr val="C00000"/>
                </a:solidFill>
              </a:rPr>
              <a:t>  </a:t>
            </a:r>
            <a:r>
              <a:rPr lang="en-GB" sz="2400" dirty="0">
                <a:solidFill>
                  <a:srgbClr val="C00000"/>
                </a:solidFill>
              </a:rPr>
              <a:t>• </a:t>
            </a:r>
            <a:r>
              <a:rPr lang="en-GB" sz="2400" dirty="0">
                <a:solidFill>
                  <a:srgbClr val="000000"/>
                </a:solidFill>
              </a:rPr>
              <a:t>radios</a:t>
            </a:r>
            <a:r>
              <a:rPr lang="en-GB" sz="2400" dirty="0">
                <a:solidFill>
                  <a:srgbClr val="C00000"/>
                </a:solidFill>
              </a:rPr>
              <a:t> •</a:t>
            </a:r>
            <a:r>
              <a:rPr lang="sk-SK" sz="2400" dirty="0">
                <a:solidFill>
                  <a:srgbClr val="C00000"/>
                </a:solidFill>
              </a:rPr>
              <a:t>  </a:t>
            </a:r>
            <a:r>
              <a:rPr lang="sk-SK" sz="2400" dirty="0"/>
              <a:t>cor</a:t>
            </a:r>
            <a:r>
              <a:rPr lang="sk-SK" sz="2400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16" name="Straight Arrow Connector 15"/>
          <p:cNvCxnSpPr>
            <a:endCxn id="6" idx="2"/>
          </p:cNvCxnSpPr>
          <p:nvPr/>
        </p:nvCxnSpPr>
        <p:spPr>
          <a:xfrm flipV="1">
            <a:off x="2220767" y="1934886"/>
            <a:ext cx="1457013" cy="188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70013" y="2389909"/>
            <a:ext cx="3334351" cy="1281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068455" y="2471043"/>
            <a:ext cx="2657212" cy="1200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017818" y="1789545"/>
            <a:ext cx="1934991" cy="188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456545" y="1789545"/>
            <a:ext cx="2576157" cy="188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40000" y="1789545"/>
            <a:ext cx="3251179" cy="2493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9" idx="1"/>
          </p:cNvCxnSpPr>
          <p:nvPr/>
        </p:nvCxnSpPr>
        <p:spPr>
          <a:xfrm flipV="1">
            <a:off x="3870013" y="2292873"/>
            <a:ext cx="3334351" cy="2076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57200" y="1789545"/>
            <a:ext cx="4313358" cy="2493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794000" y="2471043"/>
            <a:ext cx="3278909" cy="1812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794000" y="2471043"/>
            <a:ext cx="1662545" cy="2481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168376" y="1789545"/>
            <a:ext cx="2701637" cy="3163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264727" y="2471043"/>
            <a:ext cx="2690091" cy="2481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627091" y="2471043"/>
            <a:ext cx="1697182" cy="2481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720273" y="1789545"/>
            <a:ext cx="4468091" cy="3786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8" idx="2"/>
          </p:cNvCxnSpPr>
          <p:nvPr/>
        </p:nvCxnSpPr>
        <p:spPr>
          <a:xfrm flipV="1">
            <a:off x="2755179" y="1927827"/>
            <a:ext cx="3897725" cy="3786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151718" y="2471043"/>
            <a:ext cx="3237373" cy="3105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262909" y="2471043"/>
            <a:ext cx="3117273" cy="3105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6361545" y="1789545"/>
            <a:ext cx="46182" cy="3786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858000" y="1789545"/>
            <a:ext cx="531091" cy="3786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874818" y="1789545"/>
            <a:ext cx="3077991" cy="444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017818" y="2471043"/>
            <a:ext cx="635000" cy="3763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9" idx="2"/>
          </p:cNvCxnSpPr>
          <p:nvPr/>
        </p:nvCxnSpPr>
        <p:spPr>
          <a:xfrm flipV="1">
            <a:off x="4770558" y="2557422"/>
            <a:ext cx="3334352" cy="3763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3452091" y="1789545"/>
            <a:ext cx="2008909" cy="444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627091" y="2471043"/>
            <a:ext cx="1893454" cy="3763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6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089"/>
          </a:xfrm>
        </p:spPr>
        <p:txBody>
          <a:bodyPr>
            <a:normAutofit fontScale="90000"/>
          </a:bodyPr>
          <a:lstStyle/>
          <a:p>
            <a:r>
              <a:rPr lang="sk-SK" sz="3600" dirty="0" err="1">
                <a:solidFill>
                  <a:srgbClr val="1782BF"/>
                </a:solidFill>
                <a:latin typeface="Cambria"/>
                <a:cs typeface="Cambria"/>
              </a:rPr>
              <a:t>What</a:t>
            </a:r>
            <a:r>
              <a:rPr lang="sk-SK" sz="3600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sz="3600" dirty="0" err="1">
                <a:solidFill>
                  <a:srgbClr val="1782BF"/>
                </a:solidFill>
                <a:latin typeface="Cambria"/>
                <a:cs typeface="Cambria"/>
              </a:rPr>
              <a:t>is</a:t>
            </a:r>
            <a:r>
              <a:rPr lang="sk-SK" sz="3600" dirty="0">
                <a:solidFill>
                  <a:srgbClr val="1782BF"/>
                </a:solidFill>
                <a:latin typeface="Cambria"/>
                <a:cs typeface="Cambria"/>
              </a:rPr>
              <a:t> a </a:t>
            </a:r>
            <a:r>
              <a:rPr lang="sk-SK" sz="3600" dirty="0" err="1">
                <a:solidFill>
                  <a:srgbClr val="1782BF"/>
                </a:solidFill>
                <a:latin typeface="Cambria"/>
                <a:cs typeface="Cambria"/>
              </a:rPr>
              <a:t>nominative</a:t>
            </a:r>
            <a:r>
              <a:rPr lang="sk-SK" sz="3600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sz="3600" dirty="0" err="1">
                <a:solidFill>
                  <a:srgbClr val="1782BF"/>
                </a:solidFill>
                <a:latin typeface="Cambria"/>
                <a:cs typeface="Cambria"/>
              </a:rPr>
              <a:t>form</a:t>
            </a:r>
            <a:r>
              <a:rPr lang="sk-SK" sz="3600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sz="3600" dirty="0" err="1">
                <a:solidFill>
                  <a:srgbClr val="1782BF"/>
                </a:solidFill>
                <a:latin typeface="Cambria"/>
                <a:cs typeface="Cambria"/>
              </a:rPr>
              <a:t>of</a:t>
            </a:r>
            <a:r>
              <a:rPr lang="sk-SK" sz="3600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sz="3600" dirty="0" err="1">
                <a:solidFill>
                  <a:srgbClr val="1782BF"/>
                </a:solidFill>
                <a:latin typeface="Cambria"/>
                <a:cs typeface="Cambria"/>
              </a:rPr>
              <a:t>these</a:t>
            </a:r>
            <a:r>
              <a:rPr lang="sk-SK" sz="3600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sz="3600" dirty="0" err="1">
                <a:solidFill>
                  <a:srgbClr val="1782BF"/>
                </a:solidFill>
                <a:latin typeface="Cambria"/>
                <a:cs typeface="Cambria"/>
              </a:rPr>
              <a:t>nouns</a:t>
            </a:r>
            <a:r>
              <a:rPr lang="sk-SK" sz="3600" dirty="0">
                <a:solidFill>
                  <a:srgbClr val="1782BF"/>
                </a:solidFill>
                <a:latin typeface="Cambria"/>
                <a:cs typeface="Cambria"/>
              </a:rPr>
              <a:t>?</a:t>
            </a:r>
            <a:endParaRPr lang="en-GB" sz="3600" dirty="0">
              <a:solidFill>
                <a:srgbClr val="1782BF"/>
              </a:solidFill>
              <a:latin typeface="Cambria"/>
              <a:cs typeface="Cambria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2015820"/>
            <a:ext cx="8229600" cy="4525963"/>
          </a:xfrm>
        </p:spPr>
        <p:txBody>
          <a:bodyPr numCol="2">
            <a:normAutofit/>
          </a:bodyPr>
          <a:lstStyle/>
          <a:p>
            <a:r>
              <a:rPr lang="sk-SK" dirty="0">
                <a:latin typeface="Cambria"/>
                <a:cs typeface="Cambria"/>
              </a:rPr>
              <a:t>Cervicis</a:t>
            </a:r>
          </a:p>
          <a:p>
            <a:r>
              <a:rPr lang="sk-SK" dirty="0" err="1">
                <a:latin typeface="Cambria"/>
                <a:cs typeface="Cambria"/>
              </a:rPr>
              <a:t>Solutionis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Tumoris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Femoris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Vertebrae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Sacchari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Systoles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Oculi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Cancri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>
                <a:latin typeface="Cambria"/>
                <a:cs typeface="Cambria"/>
              </a:rPr>
              <a:t>Phalangis</a:t>
            </a:r>
          </a:p>
          <a:p>
            <a:r>
              <a:rPr lang="sk-SK" dirty="0" err="1">
                <a:latin typeface="Cambria"/>
                <a:cs typeface="Cambria"/>
              </a:rPr>
              <a:t>Ossis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Oris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Coli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Colli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Extremitatis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Capitis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Ganglii</a:t>
            </a:r>
            <a:endParaRPr lang="sk-SK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09" y="1470299"/>
            <a:ext cx="830118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"/>
                <a:cs typeface="Cambria"/>
              </a:rPr>
              <a:t>Ex.: </a:t>
            </a:r>
            <a:r>
              <a:rPr lang="en-US" sz="2800" dirty="0" err="1">
                <a:solidFill>
                  <a:schemeClr val="bg1"/>
                </a:solidFill>
                <a:latin typeface="Cambria"/>
                <a:cs typeface="Cambria"/>
              </a:rPr>
              <a:t>Injectionis</a:t>
            </a:r>
            <a:r>
              <a:rPr lang="en-US" sz="2800" dirty="0">
                <a:solidFill>
                  <a:schemeClr val="bg1"/>
                </a:solidFill>
                <a:latin typeface="Cambria"/>
                <a:cs typeface="Cambria"/>
              </a:rPr>
              <a:t> &gt;  </a:t>
            </a:r>
            <a:r>
              <a:rPr lang="en-US" sz="2800" i="1" dirty="0" err="1">
                <a:solidFill>
                  <a:schemeClr val="bg1"/>
                </a:solidFill>
                <a:latin typeface="Cambria"/>
                <a:cs typeface="Cambria"/>
              </a:rPr>
              <a:t>Injectio</a:t>
            </a:r>
            <a:r>
              <a:rPr lang="en-US" sz="2800" i="1" dirty="0">
                <a:solidFill>
                  <a:schemeClr val="bg1"/>
                </a:solidFill>
                <a:latin typeface="Cambria"/>
                <a:cs typeface="Cambria"/>
              </a:rPr>
              <a:t>, feminine, </a:t>
            </a:r>
            <a:r>
              <a:rPr lang="en-US" sz="2800" dirty="0">
                <a:solidFill>
                  <a:schemeClr val="bg1"/>
                </a:solidFill>
                <a:latin typeface="Cambria"/>
                <a:cs typeface="Cambria"/>
              </a:rPr>
              <a:t>DOLOR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2494016" y="201582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Cervix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Solutio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Tumor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Femur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Vertebra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Saccharum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Systole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Oculus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Cancer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Phalangx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Os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Os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Colon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Collum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Extremitas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Caput</a:t>
            </a:r>
          </a:p>
          <a:p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Ganglion</a:t>
            </a:r>
          </a:p>
        </p:txBody>
      </p:sp>
    </p:spTree>
    <p:extLst>
      <p:ext uri="{BB962C8B-B14F-4D97-AF65-F5344CB8AC3E}">
        <p14:creationId xmlns:p14="http://schemas.microsoft.com/office/powerpoint/2010/main" val="39867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into nominative plural: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2778"/>
            <a:ext cx="3045167" cy="5006057"/>
          </a:xfrm>
        </p:spPr>
        <p:txBody>
          <a:bodyPr numCol="1"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mbria"/>
                <a:cs typeface="Cambria"/>
              </a:rPr>
              <a:t>Femur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mbria"/>
                <a:cs typeface="Cambria"/>
              </a:rPr>
              <a:t>Mater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/>
                <a:cs typeface="Cambria"/>
              </a:rPr>
              <a:t>Flos</a:t>
            </a:r>
            <a:endParaRPr lang="en-US" dirty="0"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mbria"/>
                <a:cs typeface="Cambria"/>
              </a:rPr>
              <a:t>Foramen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/>
                <a:cs typeface="Cambria"/>
              </a:rPr>
              <a:t>Oedema</a:t>
            </a:r>
            <a:endParaRPr lang="en-US" dirty="0"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mbria"/>
                <a:cs typeface="Cambria"/>
              </a:rPr>
              <a:t>Apex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mbria"/>
                <a:cs typeface="Cambria"/>
              </a:rPr>
              <a:t>Caput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mbria"/>
                <a:cs typeface="Cambria"/>
              </a:rPr>
              <a:t>Melanoma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/>
                <a:cs typeface="Cambria"/>
              </a:rPr>
              <a:t>Cartilago</a:t>
            </a:r>
            <a:endParaRPr lang="en-US" dirty="0"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/>
                <a:cs typeface="Cambria"/>
              </a:rPr>
              <a:t>Injectio</a:t>
            </a:r>
            <a:endParaRPr lang="en-US" dirty="0">
              <a:latin typeface="Cambria"/>
              <a:cs typeface="Cambria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4013" y="1436426"/>
            <a:ext cx="3045167" cy="500605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700" b="1" dirty="0">
                <a:solidFill>
                  <a:srgbClr val="1782BF"/>
                </a:solidFill>
                <a:latin typeface="Cambria"/>
                <a:cs typeface="Cambria"/>
              </a:rPr>
              <a:t>Femora</a:t>
            </a:r>
          </a:p>
          <a:p>
            <a:pPr>
              <a:spcBef>
                <a:spcPts val="600"/>
              </a:spcBef>
            </a:pPr>
            <a:r>
              <a:rPr lang="en-US" sz="2700" b="1" dirty="0" err="1">
                <a:solidFill>
                  <a:srgbClr val="1782BF"/>
                </a:solidFill>
                <a:latin typeface="Cambria"/>
                <a:cs typeface="Cambria"/>
              </a:rPr>
              <a:t>Matres</a:t>
            </a:r>
            <a:endParaRPr lang="en-US" sz="27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en-US" sz="2700" b="1" dirty="0">
                <a:solidFill>
                  <a:srgbClr val="1782BF"/>
                </a:solidFill>
                <a:latin typeface="Cambria"/>
                <a:cs typeface="Cambria"/>
              </a:rPr>
              <a:t>Flores</a:t>
            </a:r>
          </a:p>
          <a:p>
            <a:pPr>
              <a:spcBef>
                <a:spcPts val="600"/>
              </a:spcBef>
            </a:pPr>
            <a:r>
              <a:rPr lang="en-US" sz="2700" b="1" dirty="0">
                <a:solidFill>
                  <a:srgbClr val="1782BF"/>
                </a:solidFill>
                <a:latin typeface="Cambria"/>
                <a:cs typeface="Cambria"/>
              </a:rPr>
              <a:t>Foramina</a:t>
            </a:r>
          </a:p>
          <a:p>
            <a:pPr>
              <a:spcBef>
                <a:spcPts val="600"/>
              </a:spcBef>
            </a:pPr>
            <a:r>
              <a:rPr lang="en-US" sz="2700" b="1" dirty="0" err="1">
                <a:solidFill>
                  <a:srgbClr val="1782BF"/>
                </a:solidFill>
                <a:latin typeface="Cambria"/>
                <a:cs typeface="Cambria"/>
              </a:rPr>
              <a:t>Oedemata</a:t>
            </a:r>
            <a:endParaRPr lang="en-US" sz="27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en-US" sz="2700" b="1" dirty="0">
                <a:solidFill>
                  <a:srgbClr val="1782BF"/>
                </a:solidFill>
                <a:latin typeface="Cambria"/>
                <a:cs typeface="Cambria"/>
              </a:rPr>
              <a:t>Apices</a:t>
            </a:r>
          </a:p>
          <a:p>
            <a:pPr>
              <a:spcBef>
                <a:spcPts val="600"/>
              </a:spcBef>
            </a:pPr>
            <a:r>
              <a:rPr lang="en-US" sz="2700" b="1" dirty="0">
                <a:solidFill>
                  <a:srgbClr val="1782BF"/>
                </a:solidFill>
                <a:latin typeface="Cambria"/>
                <a:cs typeface="Cambria"/>
              </a:rPr>
              <a:t>Capita</a:t>
            </a:r>
          </a:p>
          <a:p>
            <a:pPr>
              <a:spcBef>
                <a:spcPts val="600"/>
              </a:spcBef>
            </a:pPr>
            <a:r>
              <a:rPr lang="en-US" sz="2700" b="1" dirty="0" err="1">
                <a:solidFill>
                  <a:srgbClr val="1782BF"/>
                </a:solidFill>
                <a:latin typeface="Cambria"/>
                <a:cs typeface="Cambria"/>
              </a:rPr>
              <a:t>Melanomata</a:t>
            </a:r>
            <a:endParaRPr lang="en-US" sz="27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en-US" sz="2700" b="1" dirty="0" err="1">
                <a:solidFill>
                  <a:srgbClr val="1782BF"/>
                </a:solidFill>
                <a:latin typeface="Cambria"/>
                <a:cs typeface="Cambria"/>
              </a:rPr>
              <a:t>Cartilagines</a:t>
            </a:r>
            <a:endParaRPr lang="en-US" sz="27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spcBef>
                <a:spcPts val="600"/>
              </a:spcBef>
            </a:pPr>
            <a:r>
              <a:rPr lang="en-US" sz="2700" b="1" dirty="0" err="1">
                <a:solidFill>
                  <a:srgbClr val="1782BF"/>
                </a:solidFill>
                <a:latin typeface="Cambria"/>
                <a:cs typeface="Cambria"/>
              </a:rPr>
              <a:t>Injectiones</a:t>
            </a:r>
            <a:endParaRPr lang="en-US" sz="27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en-US" sz="2700" b="1" dirty="0">
              <a:solidFill>
                <a:srgbClr val="1782B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3138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9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1782BF"/>
                </a:solidFill>
              </a:rPr>
              <a:t>Connect nouns to name structures: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669" y="2095700"/>
            <a:ext cx="1775078" cy="606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ambria"/>
                <a:cs typeface="Cambria"/>
              </a:rPr>
              <a:t>Cavitas</a:t>
            </a:r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5445" y="1409401"/>
            <a:ext cx="18082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Cranii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Thoracis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Abdominis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Laryngis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Nasi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Oris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Pharyngis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1782BF"/>
                </a:solidFill>
                <a:latin typeface="Cambria"/>
                <a:cs typeface="Cambria"/>
              </a:rPr>
              <a:t>Uteri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66142" y="4997684"/>
            <a:ext cx="1775078" cy="60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mbria"/>
                <a:cs typeface="Cambria"/>
              </a:rPr>
              <a:t>Cervix</a:t>
            </a:r>
          </a:p>
          <a:p>
            <a:pPr marL="0" indent="0">
              <a:buFont typeface="Arial"/>
              <a:buNone/>
            </a:pPr>
            <a:endParaRPr lang="en-US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7128" y="4966310"/>
            <a:ext cx="1377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1782BF"/>
                </a:solidFill>
                <a:latin typeface="Cambria"/>
                <a:cs typeface="Cambria"/>
              </a:rPr>
              <a:t>Uteri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Vesicae</a:t>
            </a:r>
            <a:r>
              <a:rPr lang="en-US" sz="2000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</a:p>
          <a:p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urinariae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99546" y="4997684"/>
            <a:ext cx="1775078" cy="60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mbria"/>
                <a:cs typeface="Cambria"/>
              </a:rPr>
              <a:t>Caput</a:t>
            </a:r>
          </a:p>
          <a:p>
            <a:pPr marL="0" indent="0">
              <a:buFont typeface="Arial"/>
              <a:buNone/>
            </a:pPr>
            <a:endParaRPr lang="en-US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8520" y="4140593"/>
            <a:ext cx="1933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1782BF"/>
                </a:solidFill>
                <a:latin typeface="Cambria"/>
                <a:cs typeface="Cambria"/>
              </a:rPr>
              <a:t>Costae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Femoris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1782BF"/>
                </a:solidFill>
                <a:latin typeface="Cambria"/>
                <a:cs typeface="Cambria"/>
              </a:rPr>
              <a:t>Fibulae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1782BF"/>
                </a:solidFill>
                <a:latin typeface="Cambria"/>
                <a:cs typeface="Cambria"/>
              </a:rPr>
              <a:t>Humeri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Mandibulae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Phalangis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1782BF"/>
                </a:solidFill>
                <a:latin typeface="Cambria"/>
                <a:cs typeface="Cambria"/>
              </a:rPr>
              <a:t>Radii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1782BF"/>
                </a:solidFill>
                <a:latin typeface="Cambria"/>
                <a:cs typeface="Cambria"/>
              </a:rPr>
              <a:t>Ulnae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6199" y="4966310"/>
            <a:ext cx="1775078" cy="60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Cambria"/>
                <a:cs typeface="Cambria"/>
              </a:rPr>
              <a:t>Regio</a:t>
            </a:r>
            <a:endParaRPr lang="en-US" dirty="0">
              <a:latin typeface="Cambria"/>
              <a:cs typeface="Cambria"/>
            </a:endParaRPr>
          </a:p>
          <a:p>
            <a:pPr marL="0" indent="0">
              <a:buFont typeface="Arial"/>
              <a:buNone/>
            </a:pPr>
            <a:endParaRPr lang="en-US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5228" y="3838229"/>
            <a:ext cx="14850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Brachii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Capitis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1782BF"/>
                </a:solidFill>
                <a:latin typeface="Cambria"/>
                <a:cs typeface="Cambria"/>
              </a:rPr>
              <a:t>Carpi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Cervicis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Coxae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Cruris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Dorsi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Femoris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Pedis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99546" y="2118635"/>
            <a:ext cx="1775078" cy="60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mbria"/>
                <a:cs typeface="Cambria"/>
              </a:rPr>
              <a:t>Corpus</a:t>
            </a:r>
          </a:p>
          <a:p>
            <a:pPr marL="0" indent="0">
              <a:buFont typeface="Arial"/>
              <a:buNone/>
            </a:pPr>
            <a:endParaRPr lang="en-US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8045" y="1375101"/>
            <a:ext cx="24016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1782BF"/>
                </a:solidFill>
                <a:latin typeface="Cambria"/>
                <a:cs typeface="Cambria"/>
              </a:rPr>
              <a:t>Linguae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Phalangis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Sterni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Tali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1782BF"/>
                </a:solidFill>
                <a:latin typeface="Cambria"/>
                <a:cs typeface="Cambria"/>
              </a:rPr>
              <a:t>Tibiae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1782BF"/>
                </a:solidFill>
                <a:latin typeface="Cambria"/>
                <a:cs typeface="Cambria"/>
              </a:rPr>
              <a:t>Uteri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Ossis</a:t>
            </a:r>
            <a:r>
              <a:rPr lang="en-US" sz="2000" b="1" dirty="0">
                <a:solidFill>
                  <a:srgbClr val="1782BF"/>
                </a:solidFill>
                <a:latin typeface="Cambria"/>
                <a:cs typeface="Cambria"/>
              </a:rPr>
              <a:t> metacarpi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Ossis</a:t>
            </a:r>
            <a:r>
              <a:rPr lang="en-US" sz="2000" b="1" dirty="0">
                <a:solidFill>
                  <a:srgbClr val="1782BF"/>
                </a:solidFill>
                <a:latin typeface="Cambria"/>
                <a:cs typeface="Cambria"/>
              </a:rPr>
              <a:t> metatarsi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>
                <a:solidFill>
                  <a:srgbClr val="1782BF"/>
                </a:solidFill>
                <a:latin typeface="Cambria"/>
                <a:cs typeface="Cambria"/>
              </a:rPr>
              <a:t>Coccygis</a:t>
            </a:r>
            <a:endParaRPr lang="en-US" sz="2000" b="1" dirty="0">
              <a:solidFill>
                <a:srgbClr val="1782B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974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82BF"/>
                </a:solidFill>
              </a:rPr>
              <a:t>Assign adjectives to 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47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/>
              <a:t>tumor</a:t>
            </a:r>
            <a:r>
              <a:rPr lang="en-GB" sz="2300" dirty="0">
                <a:solidFill>
                  <a:srgbClr val="C00000"/>
                </a:solidFill>
              </a:rPr>
              <a:t>• </a:t>
            </a:r>
            <a:r>
              <a:rPr lang="en-GB" sz="2300" dirty="0"/>
              <a:t>corpus</a:t>
            </a:r>
            <a:r>
              <a:rPr lang="en-GB" sz="2300" dirty="0">
                <a:solidFill>
                  <a:srgbClr val="C00000"/>
                </a:solidFill>
              </a:rPr>
              <a:t>• </a:t>
            </a:r>
            <a:r>
              <a:rPr lang="en-GB" sz="2300" dirty="0" err="1">
                <a:solidFill>
                  <a:srgbClr val="000000"/>
                </a:solidFill>
              </a:rPr>
              <a:t>medicamentum</a:t>
            </a:r>
            <a:r>
              <a:rPr lang="en-GB" sz="2300" dirty="0" err="1">
                <a:solidFill>
                  <a:srgbClr val="C00000"/>
                </a:solidFill>
              </a:rPr>
              <a:t>•</a:t>
            </a:r>
            <a:r>
              <a:rPr lang="en-GB" sz="2300" dirty="0" err="1">
                <a:solidFill>
                  <a:srgbClr val="000000"/>
                </a:solidFill>
              </a:rPr>
              <a:t>pes</a:t>
            </a:r>
            <a:r>
              <a:rPr lang="en-GB" sz="2300" dirty="0">
                <a:solidFill>
                  <a:srgbClr val="000000"/>
                </a:solidFill>
              </a:rPr>
              <a:t> </a:t>
            </a:r>
            <a:r>
              <a:rPr lang="en-GB" sz="2300" dirty="0">
                <a:solidFill>
                  <a:srgbClr val="C00000"/>
                </a:solidFill>
              </a:rPr>
              <a:t>• </a:t>
            </a:r>
            <a:r>
              <a:rPr lang="en-GB" sz="2300" dirty="0" err="1">
                <a:solidFill>
                  <a:srgbClr val="000000"/>
                </a:solidFill>
              </a:rPr>
              <a:t>os</a:t>
            </a:r>
            <a:r>
              <a:rPr lang="en-GB" sz="2300" dirty="0">
                <a:solidFill>
                  <a:srgbClr val="C00000"/>
                </a:solidFill>
              </a:rPr>
              <a:t>• </a:t>
            </a:r>
            <a:r>
              <a:rPr lang="en-GB" sz="2300" dirty="0">
                <a:solidFill>
                  <a:srgbClr val="000000"/>
                </a:solidFill>
              </a:rPr>
              <a:t>foramen</a:t>
            </a:r>
            <a:r>
              <a:rPr lang="en-GB" sz="2300" dirty="0">
                <a:solidFill>
                  <a:srgbClr val="C00000"/>
                </a:solidFill>
              </a:rPr>
              <a:t>• </a:t>
            </a:r>
            <a:r>
              <a:rPr lang="en-GB" sz="2300" dirty="0">
                <a:solidFill>
                  <a:srgbClr val="000000"/>
                </a:solidFill>
              </a:rPr>
              <a:t>diameter</a:t>
            </a:r>
            <a:r>
              <a:rPr lang="en-GB" sz="2300" dirty="0">
                <a:solidFill>
                  <a:srgbClr val="C00000"/>
                </a:solidFill>
              </a:rPr>
              <a:t>• </a:t>
            </a:r>
            <a:r>
              <a:rPr lang="en-GB" sz="2300" dirty="0" err="1">
                <a:solidFill>
                  <a:srgbClr val="000000"/>
                </a:solidFill>
              </a:rPr>
              <a:t>vulnus</a:t>
            </a:r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18" y="2921000"/>
            <a:ext cx="12315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Cambria"/>
                <a:cs typeface="Cambria"/>
              </a:rPr>
              <a:t>Benignus</a:t>
            </a:r>
            <a:endParaRPr lang="en-US" sz="2000" i="1" dirty="0">
              <a:latin typeface="Cambria"/>
              <a:cs typeface="Cambria"/>
            </a:endParaRPr>
          </a:p>
          <a:p>
            <a:r>
              <a:rPr lang="en-US" sz="2000" i="1" dirty="0" err="1">
                <a:latin typeface="Cambria"/>
                <a:cs typeface="Cambria"/>
              </a:rPr>
              <a:t>Malignus</a:t>
            </a:r>
            <a:endParaRPr lang="en-US" sz="2000" i="1" dirty="0">
              <a:latin typeface="Cambria"/>
              <a:cs typeface="Cambria"/>
            </a:endParaRPr>
          </a:p>
          <a:p>
            <a:r>
              <a:rPr lang="en-US" sz="2000" i="1" dirty="0">
                <a:latin typeface="Cambria"/>
                <a:cs typeface="Cambria"/>
              </a:rPr>
              <a:t>Novus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998" y="4109875"/>
            <a:ext cx="1377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Cambria"/>
                <a:cs typeface="Cambria"/>
              </a:rPr>
              <a:t>Humanum</a:t>
            </a:r>
            <a:endParaRPr lang="en-US" sz="2000" i="1" dirty="0">
              <a:latin typeface="Cambria"/>
              <a:cs typeface="Cambria"/>
            </a:endParaRPr>
          </a:p>
          <a:p>
            <a:r>
              <a:rPr lang="en-US" sz="2000" i="1" dirty="0" err="1">
                <a:latin typeface="Cambria"/>
                <a:cs typeface="Cambria"/>
              </a:rPr>
              <a:t>Osseum</a:t>
            </a:r>
            <a:endParaRPr lang="en-US" sz="2000" i="1" dirty="0">
              <a:latin typeface="Cambria"/>
              <a:cs typeface="Cambria"/>
            </a:endParaRPr>
          </a:p>
          <a:p>
            <a:r>
              <a:rPr lang="en-US" sz="2000" i="1" dirty="0" err="1">
                <a:latin typeface="Cambria"/>
                <a:cs typeface="Cambria"/>
              </a:rPr>
              <a:t>Adiposum</a:t>
            </a:r>
            <a:endParaRPr lang="en-US" sz="2000" i="1" dirty="0">
              <a:latin typeface="Cambria"/>
              <a:cs typeface="Cambria"/>
            </a:endParaRPr>
          </a:p>
          <a:p>
            <a:r>
              <a:rPr lang="en-US" sz="2000" i="1" dirty="0" err="1">
                <a:latin typeface="Cambria"/>
                <a:cs typeface="Cambria"/>
              </a:rPr>
              <a:t>Alienum</a:t>
            </a:r>
            <a:endParaRPr lang="en-US" sz="2000" i="1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8363" y="2921000"/>
            <a:ext cx="1010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Cambria"/>
                <a:cs typeface="Cambria"/>
              </a:rPr>
              <a:t>Novum</a:t>
            </a:r>
            <a:endParaRPr lang="en-US" sz="2000" i="1" dirty="0">
              <a:latin typeface="Cambria"/>
              <a:cs typeface="Cambria"/>
            </a:endParaRPr>
          </a:p>
          <a:p>
            <a:r>
              <a:rPr lang="en-US" sz="2000" i="1" dirty="0" err="1">
                <a:latin typeface="Cambria"/>
                <a:cs typeface="Cambria"/>
              </a:rPr>
              <a:t>Bonum</a:t>
            </a:r>
            <a:endParaRPr lang="en-US" sz="2000" i="1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553" y="4109875"/>
            <a:ext cx="1269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Cambria"/>
                <a:cs typeface="Cambria"/>
              </a:rPr>
              <a:t>Humanus</a:t>
            </a:r>
            <a:endParaRPr lang="en-US" sz="2000" i="1" dirty="0">
              <a:latin typeface="Cambria"/>
              <a:cs typeface="Cambria"/>
            </a:endParaRPr>
          </a:p>
          <a:p>
            <a:r>
              <a:rPr lang="en-US" sz="2000" i="1" dirty="0">
                <a:latin typeface="Cambria"/>
                <a:cs typeface="Cambria"/>
              </a:rPr>
              <a:t>Sinister</a:t>
            </a:r>
          </a:p>
          <a:p>
            <a:r>
              <a:rPr lang="en-US" sz="2000" i="1" dirty="0" err="1">
                <a:latin typeface="Cambria"/>
                <a:cs typeface="Cambria"/>
              </a:rPr>
              <a:t>dexter</a:t>
            </a:r>
            <a:endParaRPr lang="en-US" sz="2000" i="1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7455" y="2921000"/>
            <a:ext cx="1125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Cambria"/>
                <a:cs typeface="Cambria"/>
              </a:rPr>
              <a:t>Longum</a:t>
            </a:r>
            <a:endParaRPr lang="en-US" sz="2000" i="1" dirty="0">
              <a:latin typeface="Cambria"/>
              <a:cs typeface="Cambria"/>
            </a:endParaRPr>
          </a:p>
          <a:p>
            <a:r>
              <a:rPr lang="en-US" sz="2000" i="1" dirty="0">
                <a:latin typeface="Cambria"/>
                <a:cs typeface="Cambria"/>
              </a:rPr>
              <a:t>sacrum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4823" y="4109875"/>
            <a:ext cx="1342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Cambria"/>
                <a:cs typeface="Cambria"/>
              </a:rPr>
              <a:t>Nutricium</a:t>
            </a:r>
            <a:endParaRPr lang="en-US" sz="2000" i="1" dirty="0">
              <a:latin typeface="Cambria"/>
              <a:cs typeface="Cambria"/>
            </a:endParaRPr>
          </a:p>
          <a:p>
            <a:r>
              <a:rPr lang="en-US" sz="2000" i="1" dirty="0">
                <a:latin typeface="Cambria"/>
                <a:cs typeface="Cambria"/>
              </a:rPr>
              <a:t>Medium</a:t>
            </a:r>
          </a:p>
          <a:p>
            <a:endParaRPr lang="en-US" sz="2000" i="1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4909" y="2921000"/>
            <a:ext cx="1085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Cambria"/>
                <a:cs typeface="Cambria"/>
              </a:rPr>
              <a:t>Obliqua</a:t>
            </a:r>
            <a:endParaRPr lang="en-US" sz="2000" i="1" dirty="0">
              <a:latin typeface="Cambria"/>
              <a:cs typeface="Cambria"/>
            </a:endParaRPr>
          </a:p>
          <a:p>
            <a:endParaRPr lang="en-US" sz="2000" i="1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2941" y="4109875"/>
            <a:ext cx="16730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Cambria"/>
                <a:cs typeface="Cambria"/>
              </a:rPr>
              <a:t>Scissum</a:t>
            </a:r>
            <a:endParaRPr lang="en-US" sz="2000" i="1" dirty="0">
              <a:latin typeface="Cambria"/>
              <a:cs typeface="Cambria"/>
            </a:endParaRPr>
          </a:p>
          <a:p>
            <a:r>
              <a:rPr lang="en-US" sz="2000" i="1" dirty="0" err="1">
                <a:latin typeface="Cambria"/>
                <a:cs typeface="Cambria"/>
              </a:rPr>
              <a:t>Sclopetarium</a:t>
            </a:r>
            <a:endParaRPr lang="en-US" sz="2000" i="1" dirty="0">
              <a:latin typeface="Cambria"/>
              <a:cs typeface="Cambria"/>
            </a:endParaRPr>
          </a:p>
          <a:p>
            <a:r>
              <a:rPr lang="en-US" sz="2000" i="1" dirty="0" err="1">
                <a:latin typeface="Cambria"/>
                <a:cs typeface="Cambria"/>
              </a:rPr>
              <a:t>Contusum</a:t>
            </a:r>
            <a:endParaRPr lang="en-US" sz="2000" i="1" dirty="0">
              <a:latin typeface="Cambria"/>
              <a:cs typeface="Cambria"/>
            </a:endParaRPr>
          </a:p>
          <a:p>
            <a:r>
              <a:rPr lang="en-US" sz="2000" i="1" dirty="0" err="1">
                <a:latin typeface="Cambria"/>
                <a:cs typeface="Cambria"/>
              </a:rPr>
              <a:t>Sectum</a:t>
            </a:r>
            <a:endParaRPr lang="en-US" sz="2000" i="1" dirty="0">
              <a:latin typeface="Cambria"/>
              <a:cs typeface="Cambria"/>
            </a:endParaRPr>
          </a:p>
          <a:p>
            <a:r>
              <a:rPr lang="en-US" sz="2000" i="1" dirty="0" err="1">
                <a:latin typeface="Cambria"/>
                <a:cs typeface="Cambria"/>
              </a:rPr>
              <a:t>Punctum</a:t>
            </a:r>
            <a:endParaRPr lang="en-US" sz="2000" i="1" dirty="0">
              <a:latin typeface="Cambria"/>
              <a:cs typeface="Cambria"/>
            </a:endParaRPr>
          </a:p>
          <a:p>
            <a:endParaRPr lang="en-US" sz="2000" i="1" dirty="0">
              <a:latin typeface="Cambria"/>
              <a:cs typeface="Cambria"/>
            </a:endParaRPr>
          </a:p>
        </p:txBody>
      </p:sp>
      <p:cxnSp>
        <p:nvCxnSpPr>
          <p:cNvPr id="15" name="Straight Arrow Connector 14"/>
          <p:cNvCxnSpPr>
            <a:stCxn id="4" idx="0"/>
          </p:cNvCxnSpPr>
          <p:nvPr/>
        </p:nvCxnSpPr>
        <p:spPr>
          <a:xfrm flipH="1" flipV="1">
            <a:off x="692727" y="2147455"/>
            <a:ext cx="3879" cy="773545"/>
          </a:xfrm>
          <a:prstGeom prst="straightConnector1">
            <a:avLst/>
          </a:prstGeom>
          <a:ln>
            <a:solidFill>
              <a:srgbClr val="9F00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877127" y="2147455"/>
            <a:ext cx="3879" cy="773545"/>
          </a:xfrm>
          <a:prstGeom prst="straightConnector1">
            <a:avLst/>
          </a:prstGeom>
          <a:ln>
            <a:solidFill>
              <a:srgbClr val="9F00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140036" y="2147455"/>
            <a:ext cx="3879" cy="773545"/>
          </a:xfrm>
          <a:prstGeom prst="straightConnector1">
            <a:avLst/>
          </a:prstGeom>
          <a:ln>
            <a:solidFill>
              <a:srgbClr val="9F00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322127" y="2147455"/>
            <a:ext cx="3879" cy="773545"/>
          </a:xfrm>
          <a:prstGeom prst="straightConnector1">
            <a:avLst/>
          </a:prstGeom>
          <a:ln>
            <a:solidFill>
              <a:srgbClr val="9F00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0"/>
          </p:cNvCxnSpPr>
          <p:nvPr/>
        </p:nvCxnSpPr>
        <p:spPr>
          <a:xfrm flipV="1">
            <a:off x="1577993" y="2147455"/>
            <a:ext cx="15280" cy="196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74302" y="2147455"/>
            <a:ext cx="15280" cy="196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059938" y="2147455"/>
            <a:ext cx="15280" cy="196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484484" y="2147455"/>
            <a:ext cx="15280" cy="196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7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>
                <a:solidFill>
                  <a:srgbClr val="1782BF"/>
                </a:solidFill>
                <a:latin typeface="Cambria"/>
                <a:cs typeface="Cambria"/>
              </a:rPr>
              <a:t>Find</a:t>
            </a:r>
            <a:r>
              <a:rPr lang="sk-SK" sz="3600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sz="3600" b="1" dirty="0" err="1">
                <a:solidFill>
                  <a:srgbClr val="1782BF"/>
                </a:solidFill>
                <a:latin typeface="Cambria"/>
                <a:cs typeface="Cambria"/>
              </a:rPr>
              <a:t>Greek</a:t>
            </a:r>
            <a:r>
              <a:rPr lang="sk-SK" sz="3600" b="1" dirty="0">
                <a:solidFill>
                  <a:srgbClr val="1782BF"/>
                </a:solidFill>
                <a:latin typeface="Cambria"/>
                <a:cs typeface="Cambria"/>
              </a:rPr>
              <a:t> and </a:t>
            </a:r>
            <a:r>
              <a:rPr lang="sk-SK" sz="3600" b="1" dirty="0" err="1">
                <a:solidFill>
                  <a:srgbClr val="1782BF"/>
                </a:solidFill>
                <a:latin typeface="Cambria"/>
                <a:cs typeface="Cambria"/>
              </a:rPr>
              <a:t>Latin</a:t>
            </a:r>
            <a:r>
              <a:rPr lang="sk-SK" sz="3600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sz="3600" b="1" dirty="0" err="1">
                <a:solidFill>
                  <a:srgbClr val="1782BF"/>
                </a:solidFill>
                <a:latin typeface="Cambria"/>
                <a:cs typeface="Cambria"/>
              </a:rPr>
              <a:t>synonyms</a:t>
            </a:r>
            <a:endParaRPr lang="en-GB" sz="3600" b="1" dirty="0">
              <a:solidFill>
                <a:srgbClr val="1782BF"/>
              </a:solidFill>
              <a:latin typeface="Cambria"/>
              <a:cs typeface="Cambria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EE5F8-B782-43B4-8EDD-E35626B5A9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76462"/>
            <a:ext cx="8534400" cy="5135284"/>
          </a:xfrm>
        </p:spPr>
        <p:txBody>
          <a:bodyPr numCol="1">
            <a:normAutofit/>
          </a:bodyPr>
          <a:lstStyle/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b="1" cap="small" dirty="0" err="1">
                <a:solidFill>
                  <a:srgbClr val="CB0202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sk-SK" sz="2800" b="1" cap="small" dirty="0">
                <a:solidFill>
                  <a:srgbClr val="CB020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2800" b="1" cap="small" dirty="0" err="1">
                <a:solidFill>
                  <a:srgbClr val="CB0202"/>
                </a:solidFill>
                <a:latin typeface="Times New Roman" pitchFamily="18" charset="0"/>
                <a:cs typeface="Times New Roman" pitchFamily="18" charset="0"/>
              </a:rPr>
              <a:t>Latin</a:t>
            </a:r>
            <a:r>
              <a:rPr lang="sk-SK" sz="2800" b="1" cap="small" dirty="0">
                <a:solidFill>
                  <a:srgbClr val="CB020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2800" b="1" cap="small" dirty="0" err="1">
                <a:solidFill>
                  <a:srgbClr val="CB0202"/>
                </a:solidFill>
                <a:latin typeface="Times New Roman" pitchFamily="18" charset="0"/>
                <a:cs typeface="Times New Roman" pitchFamily="18" charset="0"/>
              </a:rPr>
              <a:t>Greek</a:t>
            </a:r>
            <a:endParaRPr lang="sk-SK" sz="2800" b="1" cap="small" dirty="0">
              <a:solidFill>
                <a:srgbClr val="CB02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_____________	 ___________	</a:t>
            </a:r>
            <a:r>
              <a:rPr lang="sk-SK" sz="2800" dirty="0" err="1">
                <a:latin typeface="Times New Roman" pitchFamily="18" charset="0"/>
                <a:cs typeface="Times New Roman" pitchFamily="18" charset="0"/>
              </a:rPr>
              <a:t>soma</a:t>
            </a:r>
            <a:endParaRPr lang="sk-SK" sz="2800" b="1" cap="small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_____________	</a:t>
            </a:r>
            <a:r>
              <a:rPr lang="sk-SK" sz="2800" dirty="0">
                <a:latin typeface="Cambria"/>
                <a:cs typeface="Cambria"/>
              </a:rPr>
              <a:t>os, oris	_____________</a:t>
            </a: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Cambria"/>
                <a:cs typeface="Cambria"/>
              </a:rPr>
              <a:t>kidney	_____________	_____________</a:t>
            </a: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Cambria"/>
                <a:cs typeface="Cambria"/>
              </a:rPr>
              <a:t>_____________ 	_____________ 	colon</a:t>
            </a: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Cambria"/>
                <a:cs typeface="Cambria"/>
              </a:rPr>
              <a:t>brain	 _____________	_____________</a:t>
            </a: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Cambria"/>
                <a:cs typeface="Cambria"/>
              </a:rPr>
              <a:t>_____________	organum	_____________</a:t>
            </a: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Cambria"/>
                <a:cs typeface="Cambria"/>
              </a:rPr>
              <a:t>_____________	_____________	hepar</a:t>
            </a: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Cambria"/>
                <a:cs typeface="Cambria"/>
              </a:rPr>
              <a:t>stitch	 _____________	_____________</a:t>
            </a:r>
          </a:p>
          <a:p>
            <a:pPr>
              <a:buNone/>
              <a:tabLst>
                <a:tab pos="2852738" algn="l"/>
                <a:tab pos="6005513" algn="l"/>
              </a:tabLst>
            </a:pPr>
            <a:r>
              <a:rPr lang="sk-SK" sz="2800" dirty="0">
                <a:latin typeface="Cambria"/>
                <a:cs typeface="Cambria"/>
              </a:rPr>
              <a:t>_____________	vulnus	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__________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332161" y="3223588"/>
            <a:ext cx="314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intestinum crassum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352800" y="3719196"/>
            <a:ext cx="1747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cerebrum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500020" y="4238799"/>
            <a:ext cx="1587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organon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510351" y="5253376"/>
            <a:ext cx="1611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r(h)aphe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477000" y="2715676"/>
            <a:ext cx="1525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nephros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500020" y="3701764"/>
            <a:ext cx="201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encephalon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352800" y="5267182"/>
            <a:ext cx="1292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sutura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57200" y="4243138"/>
            <a:ext cx="1172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organ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57200" y="3213408"/>
            <a:ext cx="2521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large intestine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3320601" y="2714790"/>
            <a:ext cx="778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ren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86939" y="4749715"/>
            <a:ext cx="944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liver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3348852" y="4753523"/>
            <a:ext cx="1061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iecur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516678" y="5774548"/>
            <a:ext cx="234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injury, wound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6517788" y="5812522"/>
            <a:ext cx="1402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trauma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483225" y="2194944"/>
            <a:ext cx="125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mouth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6475143" y="2181138"/>
            <a:ext cx="1230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stoma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23" name="BlokTextu 20"/>
          <p:cNvSpPr txBox="1"/>
          <p:nvPr/>
        </p:nvSpPr>
        <p:spPr>
          <a:xfrm>
            <a:off x="628067" y="1671724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body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24" name="BlokTextu 20"/>
          <p:cNvSpPr txBox="1"/>
          <p:nvPr/>
        </p:nvSpPr>
        <p:spPr>
          <a:xfrm>
            <a:off x="3550394" y="1671724"/>
            <a:ext cx="1183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i="1" dirty="0">
                <a:solidFill>
                  <a:schemeClr val="tx2"/>
                </a:solidFill>
                <a:latin typeface="Cambria"/>
                <a:cs typeface="Cambria"/>
              </a:rPr>
              <a:t>corpus</a:t>
            </a:r>
            <a:endParaRPr lang="en-GB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1866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1782BF"/>
                </a:solidFill>
                <a:latin typeface="Cambria"/>
                <a:cs typeface="Cambria"/>
              </a:rPr>
              <a:t>Add loose attributes</a:t>
            </a:r>
            <a:r>
              <a:rPr lang="cs-CZ" sz="3600" b="1" dirty="0">
                <a:solidFill>
                  <a:srgbClr val="1782BF"/>
                </a:solidFill>
                <a:latin typeface="Cambria"/>
                <a:cs typeface="Cambria"/>
              </a:rPr>
              <a:t>, TASK 5</a:t>
            </a:r>
            <a:endParaRPr lang="en-US" sz="3600" b="1" dirty="0">
              <a:solidFill>
                <a:srgbClr val="1782BF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0677" y="1958095"/>
            <a:ext cx="8229600" cy="4525963"/>
          </a:xfrm>
        </p:spPr>
        <p:txBody>
          <a:bodyPr>
            <a:normAutofit/>
          </a:bodyPr>
          <a:lstStyle/>
          <a:p>
            <a:r>
              <a:rPr lang="en-US" sz="2300" dirty="0" err="1">
                <a:latin typeface="+mj-lt"/>
              </a:rPr>
              <a:t>Cavitas</a:t>
            </a:r>
            <a:r>
              <a:rPr lang="en-US" sz="2300" dirty="0">
                <a:latin typeface="+mj-lt"/>
              </a:rPr>
              <a:t> + septum </a:t>
            </a:r>
            <a:r>
              <a:rPr lang="en-US" sz="2300" dirty="0" err="1">
                <a:latin typeface="+mj-lt"/>
              </a:rPr>
              <a:t>nasi</a:t>
            </a:r>
            <a:endParaRPr lang="en-US" sz="2300" dirty="0">
              <a:latin typeface="+mj-lt"/>
            </a:endParaRPr>
          </a:p>
          <a:p>
            <a:r>
              <a:rPr lang="en-US" sz="2300" dirty="0" err="1">
                <a:latin typeface="+mj-lt"/>
              </a:rPr>
              <a:t>Operatio</a:t>
            </a:r>
            <a:r>
              <a:rPr lang="en-US" sz="2300" dirty="0">
                <a:latin typeface="+mj-lt"/>
              </a:rPr>
              <a:t> + cervix uteri</a:t>
            </a:r>
          </a:p>
          <a:p>
            <a:r>
              <a:rPr lang="en-US" sz="2300" dirty="0">
                <a:latin typeface="+mj-lt"/>
              </a:rPr>
              <a:t>Corpus + vertebra </a:t>
            </a:r>
            <a:r>
              <a:rPr lang="en-US" sz="2300" dirty="0" err="1">
                <a:latin typeface="+mj-lt"/>
              </a:rPr>
              <a:t>thoracica</a:t>
            </a:r>
            <a:endParaRPr lang="en-US" sz="2300" dirty="0">
              <a:latin typeface="+mj-lt"/>
            </a:endParaRPr>
          </a:p>
          <a:p>
            <a:r>
              <a:rPr lang="en-US" sz="2300" dirty="0" err="1">
                <a:latin typeface="+mj-lt"/>
              </a:rPr>
              <a:t>Fractura</a:t>
            </a:r>
            <a:r>
              <a:rPr lang="en-US" sz="2300" dirty="0">
                <a:latin typeface="+mj-lt"/>
              </a:rPr>
              <a:t> + </a:t>
            </a:r>
            <a:r>
              <a:rPr lang="en-US" sz="2300" dirty="0" err="1">
                <a:latin typeface="+mj-lt"/>
              </a:rPr>
              <a:t>os</a:t>
            </a:r>
            <a:r>
              <a:rPr lang="en-US" sz="2300" dirty="0">
                <a:latin typeface="+mj-lt"/>
              </a:rPr>
              <a:t> sacrum</a:t>
            </a:r>
          </a:p>
          <a:p>
            <a:r>
              <a:rPr lang="en-US" sz="2300" dirty="0" err="1">
                <a:latin typeface="+mj-lt"/>
              </a:rPr>
              <a:t>Luxatio</a:t>
            </a:r>
            <a:r>
              <a:rPr lang="en-US" sz="2300" dirty="0">
                <a:latin typeface="+mj-lt"/>
              </a:rPr>
              <a:t> + crus</a:t>
            </a:r>
          </a:p>
          <a:p>
            <a:r>
              <a:rPr lang="en-US" sz="2300" dirty="0" err="1">
                <a:latin typeface="+mj-lt"/>
              </a:rPr>
              <a:t>Morbus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infectiosus</a:t>
            </a:r>
            <a:r>
              <a:rPr lang="en-US" sz="2300" dirty="0">
                <a:latin typeface="+mj-lt"/>
              </a:rPr>
              <a:t> + abdomen</a:t>
            </a:r>
          </a:p>
          <a:p>
            <a:r>
              <a:rPr lang="en-US" sz="2300" dirty="0">
                <a:latin typeface="+mj-lt"/>
              </a:rPr>
              <a:t>Dolor </a:t>
            </a:r>
            <a:r>
              <a:rPr lang="en-US" sz="2300" dirty="0" err="1">
                <a:latin typeface="+mj-lt"/>
              </a:rPr>
              <a:t>acutus</a:t>
            </a:r>
            <a:r>
              <a:rPr lang="en-US" sz="2300" dirty="0">
                <a:latin typeface="+mj-lt"/>
              </a:rPr>
              <a:t> + caput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01287" y="19580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err="1">
                <a:latin typeface="+mj-lt"/>
              </a:rPr>
              <a:t>Cavitas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sept</a:t>
            </a:r>
            <a:r>
              <a:rPr lang="en-US" sz="2300" b="1" dirty="0" err="1">
                <a:solidFill>
                  <a:srgbClr val="00B050"/>
                </a:solidFill>
                <a:latin typeface="+mj-lt"/>
              </a:rPr>
              <a:t>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nas</a:t>
            </a:r>
            <a:r>
              <a:rPr lang="en-US" sz="2300" b="1" dirty="0" err="1">
                <a:solidFill>
                  <a:srgbClr val="00B050"/>
                </a:solidFill>
                <a:latin typeface="+mj-lt"/>
              </a:rPr>
              <a:t>i</a:t>
            </a:r>
            <a:endParaRPr lang="en-US" sz="2300" b="1" dirty="0">
              <a:solidFill>
                <a:srgbClr val="00B050"/>
              </a:solidFill>
              <a:latin typeface="+mj-lt"/>
            </a:endParaRPr>
          </a:p>
          <a:p>
            <a:r>
              <a:rPr lang="en-US" sz="2300" dirty="0" err="1">
                <a:latin typeface="+mj-lt"/>
              </a:rPr>
              <a:t>Operatio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cervic</a:t>
            </a:r>
            <a:r>
              <a:rPr lang="en-US" sz="2300" b="1" dirty="0" err="1">
                <a:solidFill>
                  <a:srgbClr val="C00000"/>
                </a:solidFill>
                <a:latin typeface="+mj-lt"/>
              </a:rPr>
              <a:t>is</a:t>
            </a:r>
            <a:r>
              <a:rPr lang="en-US" sz="2300" dirty="0">
                <a:latin typeface="+mj-lt"/>
              </a:rPr>
              <a:t> uteri</a:t>
            </a:r>
          </a:p>
          <a:p>
            <a:r>
              <a:rPr lang="en-US" sz="2300" dirty="0">
                <a:latin typeface="+mj-lt"/>
              </a:rPr>
              <a:t>Corpus vertebr</a:t>
            </a:r>
            <a:r>
              <a:rPr lang="en-US" sz="2300" b="1" dirty="0">
                <a:solidFill>
                  <a:srgbClr val="C00000"/>
                </a:solidFill>
                <a:latin typeface="+mj-lt"/>
              </a:rPr>
              <a:t>ae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thoracic</a:t>
            </a:r>
            <a:r>
              <a:rPr lang="en-US" sz="2300" b="1" dirty="0" err="1">
                <a:solidFill>
                  <a:srgbClr val="C00000"/>
                </a:solidFill>
                <a:latin typeface="+mj-lt"/>
              </a:rPr>
              <a:t>ae</a:t>
            </a:r>
            <a:endParaRPr lang="en-US" sz="23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300" dirty="0" err="1">
                <a:latin typeface="+mj-lt"/>
              </a:rPr>
              <a:t>Fractura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oss</a:t>
            </a:r>
            <a:r>
              <a:rPr lang="en-US" sz="2300" b="1" dirty="0" err="1">
                <a:solidFill>
                  <a:srgbClr val="00B050"/>
                </a:solidFill>
                <a:latin typeface="+mj-lt"/>
              </a:rPr>
              <a:t>is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sacr</a:t>
            </a:r>
            <a:r>
              <a:rPr lang="en-US" sz="2300" b="1" dirty="0" err="1">
                <a:solidFill>
                  <a:srgbClr val="00B050"/>
                </a:solidFill>
                <a:latin typeface="+mj-lt"/>
              </a:rPr>
              <a:t>i</a:t>
            </a:r>
            <a:endParaRPr lang="en-US" sz="2300" b="1" dirty="0">
              <a:solidFill>
                <a:srgbClr val="00B050"/>
              </a:solidFill>
              <a:latin typeface="+mj-lt"/>
            </a:endParaRPr>
          </a:p>
          <a:p>
            <a:r>
              <a:rPr lang="en-US" sz="2300" dirty="0" err="1">
                <a:latin typeface="+mj-lt"/>
              </a:rPr>
              <a:t>Luxatio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crur</a:t>
            </a:r>
            <a:r>
              <a:rPr lang="en-US" sz="2300" b="1" dirty="0" err="1">
                <a:solidFill>
                  <a:srgbClr val="00B050"/>
                </a:solidFill>
                <a:latin typeface="+mj-lt"/>
              </a:rPr>
              <a:t>is</a:t>
            </a:r>
            <a:endParaRPr lang="en-US" sz="2300" b="1" dirty="0">
              <a:solidFill>
                <a:srgbClr val="00B050"/>
              </a:solidFill>
              <a:latin typeface="+mj-lt"/>
            </a:endParaRPr>
          </a:p>
          <a:p>
            <a:r>
              <a:rPr lang="en-US" sz="2300" dirty="0" err="1">
                <a:latin typeface="+mj-lt"/>
              </a:rPr>
              <a:t>Morbus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infectiosus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abdomin</a:t>
            </a:r>
            <a:r>
              <a:rPr lang="en-US" sz="2300" b="1" dirty="0" err="1">
                <a:solidFill>
                  <a:srgbClr val="00B050"/>
                </a:solidFill>
                <a:latin typeface="+mj-lt"/>
              </a:rPr>
              <a:t>is</a:t>
            </a:r>
            <a:endParaRPr lang="en-US" sz="2300" b="1" dirty="0">
              <a:solidFill>
                <a:srgbClr val="00B050"/>
              </a:solidFill>
              <a:latin typeface="+mj-lt"/>
            </a:endParaRPr>
          </a:p>
          <a:p>
            <a:r>
              <a:rPr lang="en-US" sz="2300" dirty="0">
                <a:latin typeface="+mj-lt"/>
              </a:rPr>
              <a:t>Dolor </a:t>
            </a:r>
            <a:r>
              <a:rPr lang="en-US" sz="2300" dirty="0" err="1">
                <a:latin typeface="+mj-lt"/>
              </a:rPr>
              <a:t>acutus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capit</a:t>
            </a:r>
            <a:r>
              <a:rPr lang="en-US" sz="2300" b="1" dirty="0" err="1">
                <a:solidFill>
                  <a:srgbClr val="00B050"/>
                </a:solidFill>
                <a:latin typeface="+mj-lt"/>
              </a:rPr>
              <a:t>is</a:t>
            </a:r>
            <a:endParaRPr lang="en-US" sz="23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68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>
                <a:solidFill>
                  <a:srgbClr val="1782BF"/>
                </a:solidFill>
                <a:latin typeface="Cambria"/>
                <a:cs typeface="Cambria"/>
              </a:rPr>
              <a:t>Change</a:t>
            </a:r>
            <a:r>
              <a:rPr lang="sk-SK" sz="3600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sz="3600" b="1" dirty="0" err="1">
                <a:solidFill>
                  <a:srgbClr val="1782BF"/>
                </a:solidFill>
                <a:latin typeface="Cambria"/>
                <a:cs typeface="Cambria"/>
              </a:rPr>
              <a:t>for</a:t>
            </a:r>
            <a:r>
              <a:rPr lang="sk-SK" sz="3600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sz="3600" b="1" dirty="0" err="1">
                <a:solidFill>
                  <a:srgbClr val="1782BF"/>
                </a:solidFill>
                <a:latin typeface="Cambria"/>
                <a:cs typeface="Cambria"/>
              </a:rPr>
              <a:t>nominative</a:t>
            </a:r>
            <a:r>
              <a:rPr lang="sk-SK" sz="3600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sz="3600" b="1" dirty="0" err="1">
                <a:solidFill>
                  <a:srgbClr val="1782BF"/>
                </a:solidFill>
                <a:latin typeface="Cambria"/>
                <a:cs typeface="Cambria"/>
              </a:rPr>
              <a:t>plural</a:t>
            </a:r>
            <a:r>
              <a:rPr lang="sk-SK" sz="3600" b="1" dirty="0">
                <a:solidFill>
                  <a:srgbClr val="1782BF"/>
                </a:solidFill>
                <a:latin typeface="Cambria"/>
                <a:cs typeface="Cambria"/>
              </a:rPr>
              <a:t>, TASK 7</a:t>
            </a:r>
            <a:endParaRPr lang="en-GB" sz="3600" b="1" dirty="0">
              <a:solidFill>
                <a:srgbClr val="1782BF"/>
              </a:solidFill>
              <a:latin typeface="Cambria"/>
              <a:cs typeface="Cambria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dirty="0" err="1">
                <a:latin typeface="Cambria"/>
                <a:cs typeface="Cambria"/>
              </a:rPr>
              <a:t>sphincter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foramen</a:t>
            </a:r>
            <a:r>
              <a:rPr lang="sk-SK" dirty="0">
                <a:latin typeface="Cambria"/>
                <a:cs typeface="Cambria"/>
              </a:rPr>
              <a:t> </a:t>
            </a:r>
            <a:r>
              <a:rPr lang="sk-SK" dirty="0" err="1">
                <a:latin typeface="Cambria"/>
                <a:cs typeface="Cambria"/>
              </a:rPr>
              <a:t>nutricium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dolor</a:t>
            </a:r>
            <a:r>
              <a:rPr lang="sk-SK" dirty="0">
                <a:latin typeface="Cambria"/>
                <a:cs typeface="Cambria"/>
              </a:rPr>
              <a:t> </a:t>
            </a:r>
            <a:r>
              <a:rPr lang="sk-SK" dirty="0" err="1">
                <a:latin typeface="Cambria"/>
                <a:cs typeface="Cambria"/>
              </a:rPr>
              <a:t>chronicus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vas</a:t>
            </a:r>
            <a:r>
              <a:rPr lang="sk-SK" dirty="0">
                <a:latin typeface="Cambria"/>
                <a:cs typeface="Cambria"/>
              </a:rPr>
              <a:t> </a:t>
            </a:r>
            <a:r>
              <a:rPr lang="sk-SK" dirty="0" err="1">
                <a:latin typeface="Cambria"/>
                <a:cs typeface="Cambria"/>
              </a:rPr>
              <a:t>longum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musculus</a:t>
            </a:r>
            <a:r>
              <a:rPr lang="sk-SK" dirty="0">
                <a:latin typeface="Cambria"/>
                <a:cs typeface="Cambria"/>
              </a:rPr>
              <a:t> </a:t>
            </a:r>
            <a:r>
              <a:rPr lang="sk-SK" dirty="0" err="1">
                <a:latin typeface="Cambria"/>
                <a:cs typeface="Cambria"/>
              </a:rPr>
              <a:t>adductor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femur</a:t>
            </a:r>
            <a:r>
              <a:rPr lang="sk-SK" dirty="0">
                <a:latin typeface="Cambria"/>
                <a:cs typeface="Cambria"/>
              </a:rPr>
              <a:t> </a:t>
            </a:r>
            <a:r>
              <a:rPr lang="sk-SK" dirty="0" err="1">
                <a:latin typeface="Cambria"/>
                <a:cs typeface="Cambria"/>
              </a:rPr>
              <a:t>fractum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cartilago</a:t>
            </a:r>
            <a:r>
              <a:rPr lang="sk-SK" dirty="0">
                <a:latin typeface="Cambria"/>
                <a:cs typeface="Cambria"/>
              </a:rPr>
              <a:t> </a:t>
            </a:r>
            <a:r>
              <a:rPr lang="sk-SK" dirty="0" err="1">
                <a:latin typeface="Cambria"/>
                <a:cs typeface="Cambria"/>
              </a:rPr>
              <a:t>thyreoidea</a:t>
            </a:r>
            <a:endParaRPr lang="sk-SK" dirty="0">
              <a:latin typeface="Cambria"/>
              <a:cs typeface="Cambria"/>
            </a:endParaRPr>
          </a:p>
          <a:p>
            <a:r>
              <a:rPr lang="sk-SK" dirty="0" err="1">
                <a:latin typeface="Cambria"/>
                <a:cs typeface="Cambria"/>
              </a:rPr>
              <a:t>vulnus</a:t>
            </a:r>
            <a:r>
              <a:rPr lang="sk-SK" dirty="0">
                <a:latin typeface="Cambria"/>
                <a:cs typeface="Cambria"/>
              </a:rPr>
              <a:t> </a:t>
            </a:r>
            <a:r>
              <a:rPr lang="sk-SK" dirty="0" err="1">
                <a:latin typeface="Cambria"/>
                <a:cs typeface="Cambria"/>
              </a:rPr>
              <a:t>punctum</a:t>
            </a:r>
            <a:endParaRPr lang="sk-SK" dirty="0">
              <a:latin typeface="Cambria"/>
              <a:cs typeface="Cambria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5083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sphincteres</a:t>
            </a:r>
            <a:endParaRPr lang="sk-SK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foramina</a:t>
            </a:r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nutricia</a:t>
            </a:r>
            <a:endParaRPr lang="sk-SK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dolores</a:t>
            </a:r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chronici</a:t>
            </a:r>
            <a:endParaRPr lang="sk-SK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vasa</a:t>
            </a:r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longa</a:t>
            </a:r>
            <a:endParaRPr lang="sk-SK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musculi</a:t>
            </a:r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adductores</a:t>
            </a:r>
            <a:endParaRPr lang="sk-SK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femora</a:t>
            </a:r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fracta</a:t>
            </a:r>
            <a:endParaRPr lang="sk-SK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cartilagines</a:t>
            </a:r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thyreoideae</a:t>
            </a:r>
            <a:endParaRPr lang="sk-SK" b="1" dirty="0">
              <a:solidFill>
                <a:srgbClr val="1782BF"/>
              </a:solidFill>
              <a:latin typeface="Cambria"/>
              <a:cs typeface="Cambria"/>
            </a:endParaRPr>
          </a:p>
          <a:p>
            <a:pPr>
              <a:buNone/>
            </a:pP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vulnera</a:t>
            </a:r>
            <a:r>
              <a:rPr lang="sk-SK" b="1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sk-SK" b="1" dirty="0" err="1">
                <a:solidFill>
                  <a:srgbClr val="1782BF"/>
                </a:solidFill>
                <a:latin typeface="Cambria"/>
                <a:cs typeface="Cambria"/>
              </a:rPr>
              <a:t>puncta</a:t>
            </a:r>
            <a:endParaRPr lang="en-GB" b="1" dirty="0">
              <a:solidFill>
                <a:srgbClr val="1782B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009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20879"/>
            <a:ext cx="8534400" cy="758952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1782BF"/>
                </a:solidFill>
              </a:rPr>
              <a:t>Connect with the preposition to form the phrase, TASK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4005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inter</a:t>
            </a:r>
          </a:p>
          <a:p>
            <a:r>
              <a:rPr lang="en-US" dirty="0">
                <a:latin typeface="+mj-lt"/>
              </a:rPr>
              <a:t>post</a:t>
            </a:r>
          </a:p>
          <a:p>
            <a:r>
              <a:rPr lang="en-US" dirty="0">
                <a:latin typeface="+mj-lt"/>
              </a:rPr>
              <a:t>sub (position)</a:t>
            </a:r>
          </a:p>
          <a:p>
            <a:r>
              <a:rPr lang="en-US" dirty="0">
                <a:latin typeface="+mj-lt"/>
              </a:rPr>
              <a:t>propter</a:t>
            </a:r>
          </a:p>
          <a:p>
            <a:r>
              <a:rPr lang="en-US" dirty="0">
                <a:latin typeface="+mj-lt"/>
              </a:rPr>
              <a:t>ad</a:t>
            </a:r>
          </a:p>
          <a:p>
            <a:r>
              <a:rPr lang="en-US" dirty="0">
                <a:latin typeface="+mj-lt"/>
              </a:rPr>
              <a:t>pro</a:t>
            </a:r>
          </a:p>
          <a:p>
            <a:r>
              <a:rPr lang="en-US" dirty="0">
                <a:latin typeface="+mj-lt"/>
              </a:rPr>
              <a:t>per</a:t>
            </a:r>
          </a:p>
          <a:p>
            <a:r>
              <a:rPr lang="en-US" dirty="0">
                <a:latin typeface="+mj-lt"/>
              </a:rPr>
              <a:t>cum</a:t>
            </a:r>
          </a:p>
          <a:p>
            <a:r>
              <a:rPr lang="en-US" dirty="0">
                <a:latin typeface="+mj-lt"/>
              </a:rPr>
              <a:t>contra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23734" y="1600200"/>
            <a:ext cx="50630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B0202"/>
                </a:solidFill>
                <a:latin typeface="+mj-lt"/>
              </a:rPr>
              <a:t>phalanges </a:t>
            </a:r>
            <a:r>
              <a:rPr lang="en-US" b="1" dirty="0" err="1">
                <a:solidFill>
                  <a:srgbClr val="CB0202"/>
                </a:solidFill>
                <a:latin typeface="+mj-lt"/>
              </a:rPr>
              <a:t>digitorum</a:t>
            </a:r>
            <a:endParaRPr lang="en-US" b="1" dirty="0">
              <a:solidFill>
                <a:srgbClr val="CB0202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CB0202"/>
                </a:solidFill>
                <a:latin typeface="+mj-lt"/>
              </a:rPr>
              <a:t>operationem</a:t>
            </a:r>
            <a:r>
              <a:rPr lang="en-US" b="1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B0202"/>
                </a:solidFill>
                <a:latin typeface="+mj-lt"/>
              </a:rPr>
              <a:t>carcinomatis</a:t>
            </a:r>
            <a:endParaRPr lang="en-US" b="1" dirty="0">
              <a:solidFill>
                <a:srgbClr val="CB0202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B0202"/>
                </a:solidFill>
                <a:latin typeface="+mj-lt"/>
              </a:rPr>
              <a:t>lobo </a:t>
            </a:r>
            <a:r>
              <a:rPr lang="en-US" b="1" dirty="0" err="1">
                <a:solidFill>
                  <a:srgbClr val="CB0202"/>
                </a:solidFill>
                <a:latin typeface="+mj-lt"/>
              </a:rPr>
              <a:t>dextro</a:t>
            </a:r>
            <a:r>
              <a:rPr lang="en-US" b="1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B0202"/>
                </a:solidFill>
                <a:latin typeface="+mj-lt"/>
              </a:rPr>
              <a:t>pulmonis</a:t>
            </a:r>
            <a:endParaRPr lang="en-US" b="1" dirty="0">
              <a:solidFill>
                <a:srgbClr val="CB0202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CB0202"/>
                </a:solidFill>
                <a:latin typeface="+mj-lt"/>
              </a:rPr>
              <a:t>dolorem</a:t>
            </a:r>
            <a:r>
              <a:rPr lang="en-US" b="1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B0202"/>
                </a:solidFill>
                <a:latin typeface="+mj-lt"/>
              </a:rPr>
              <a:t>acutum</a:t>
            </a:r>
            <a:r>
              <a:rPr lang="en-US" b="1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B0202"/>
                </a:solidFill>
                <a:latin typeface="+mj-lt"/>
              </a:rPr>
              <a:t>cordis</a:t>
            </a:r>
            <a:endParaRPr lang="en-US" b="1" dirty="0">
              <a:solidFill>
                <a:srgbClr val="CB0202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CB0202"/>
                </a:solidFill>
                <a:latin typeface="+mj-lt"/>
              </a:rPr>
              <a:t>cavitatem</a:t>
            </a:r>
            <a:r>
              <a:rPr lang="en-US" b="1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B0202"/>
                </a:solidFill>
                <a:latin typeface="+mj-lt"/>
              </a:rPr>
              <a:t>nasi</a:t>
            </a:r>
            <a:endParaRPr lang="en-US" b="1" dirty="0">
              <a:solidFill>
                <a:srgbClr val="CB0202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CB0202"/>
                </a:solidFill>
                <a:latin typeface="+mj-lt"/>
              </a:rPr>
              <a:t>injectione</a:t>
            </a:r>
            <a:r>
              <a:rPr lang="en-US" b="1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B0202"/>
                </a:solidFill>
                <a:latin typeface="+mj-lt"/>
              </a:rPr>
              <a:t>subcutanea</a:t>
            </a:r>
            <a:endParaRPr lang="en-US" b="1" dirty="0">
              <a:solidFill>
                <a:srgbClr val="CB0202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CB0202"/>
                </a:solidFill>
                <a:latin typeface="+mj-lt"/>
              </a:rPr>
              <a:t>os</a:t>
            </a:r>
            <a:endParaRPr lang="en-US" b="1" dirty="0">
              <a:solidFill>
                <a:srgbClr val="CB0202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CB0202"/>
                </a:solidFill>
                <a:latin typeface="+mj-lt"/>
              </a:rPr>
              <a:t>vulnere</a:t>
            </a:r>
            <a:r>
              <a:rPr lang="en-US" b="1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B0202"/>
                </a:solidFill>
                <a:latin typeface="+mj-lt"/>
              </a:rPr>
              <a:t>secto</a:t>
            </a:r>
            <a:endParaRPr lang="en-US" b="1" dirty="0">
              <a:solidFill>
                <a:srgbClr val="CB0202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CB0202"/>
                </a:solidFill>
                <a:latin typeface="+mj-lt"/>
              </a:rPr>
              <a:t>ulcus</a:t>
            </a:r>
            <a:r>
              <a:rPr lang="en-US" b="1" dirty="0">
                <a:solidFill>
                  <a:srgbClr val="CB020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B0202"/>
                </a:solidFill>
                <a:latin typeface="+mj-lt"/>
              </a:rPr>
              <a:t>ventriculi</a:t>
            </a:r>
            <a:endParaRPr lang="en-US" b="1" dirty="0">
              <a:solidFill>
                <a:srgbClr val="CB020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79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4005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cs-CZ" sz="3600" dirty="0" err="1">
                <a:solidFill>
                  <a:schemeClr val="accent3"/>
                </a:solidFill>
                <a:latin typeface="Cambria"/>
                <a:cs typeface="Cambria"/>
              </a:rPr>
              <a:t>Specific</a:t>
            </a:r>
            <a:r>
              <a:rPr lang="cs-CZ" sz="3600" dirty="0">
                <a:solidFill>
                  <a:schemeClr val="accent3"/>
                </a:solidFill>
                <a:latin typeface="Cambria"/>
                <a:cs typeface="Cambria"/>
              </a:rPr>
              <a:t> </a:t>
            </a:r>
            <a:r>
              <a:rPr lang="cs-CZ" sz="3600" dirty="0" err="1">
                <a:solidFill>
                  <a:schemeClr val="accent3"/>
                </a:solidFill>
                <a:latin typeface="Cambria"/>
                <a:cs typeface="Cambria"/>
              </a:rPr>
              <a:t>features</a:t>
            </a:r>
            <a:r>
              <a:rPr lang="cs-CZ" sz="3600" dirty="0">
                <a:solidFill>
                  <a:schemeClr val="accent3"/>
                </a:solidFill>
                <a:latin typeface="Cambria"/>
                <a:cs typeface="Cambria"/>
              </a:rPr>
              <a:t> </a:t>
            </a:r>
            <a:r>
              <a:rPr lang="cs-CZ" sz="3600" dirty="0" err="1">
                <a:solidFill>
                  <a:schemeClr val="accent3"/>
                </a:solidFill>
                <a:latin typeface="Cambria"/>
                <a:cs typeface="Cambria"/>
              </a:rPr>
              <a:t>of</a:t>
            </a:r>
            <a:r>
              <a:rPr lang="cs-CZ" sz="3600" dirty="0">
                <a:solidFill>
                  <a:schemeClr val="accent3"/>
                </a:solidFill>
                <a:latin typeface="Cambria"/>
                <a:cs typeface="Cambria"/>
              </a:rPr>
              <a:t> </a:t>
            </a:r>
            <a:r>
              <a:rPr lang="cs-CZ" sz="3600" dirty="0" err="1">
                <a:solidFill>
                  <a:schemeClr val="accent3"/>
                </a:solidFill>
                <a:latin typeface="Cambria"/>
                <a:cs typeface="Cambria"/>
              </a:rPr>
              <a:t>the</a:t>
            </a:r>
            <a:r>
              <a:rPr lang="cs-CZ" sz="3600" dirty="0">
                <a:solidFill>
                  <a:schemeClr val="accent3"/>
                </a:solidFill>
                <a:latin typeface="Cambria"/>
                <a:cs typeface="Cambria"/>
              </a:rPr>
              <a:t> 3rd </a:t>
            </a:r>
            <a:r>
              <a:rPr lang="cs-CZ" sz="3600" dirty="0" err="1">
                <a:solidFill>
                  <a:schemeClr val="accent3"/>
                </a:solidFill>
                <a:latin typeface="Cambria"/>
                <a:cs typeface="Cambria"/>
              </a:rPr>
              <a:t>declension</a:t>
            </a:r>
            <a:endParaRPr lang="cs-CZ" sz="3600" dirty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152400" y="1346878"/>
            <a:ext cx="8763000" cy="5379218"/>
          </a:xfrm>
        </p:spPr>
        <p:txBody>
          <a:bodyPr>
            <a:noAutofit/>
          </a:bodyPr>
          <a:lstStyle/>
          <a:p>
            <a:r>
              <a:rPr lang="cs-CZ" dirty="0" err="1">
                <a:solidFill>
                  <a:schemeClr val="accent6"/>
                </a:solidFill>
                <a:latin typeface="Cambria"/>
                <a:cs typeface="Cambria"/>
              </a:rPr>
              <a:t>All</a:t>
            </a:r>
            <a:r>
              <a:rPr lang="cs-CZ" dirty="0">
                <a:solidFill>
                  <a:schemeClr val="accent6"/>
                </a:solidFill>
                <a:latin typeface="Cambria"/>
                <a:cs typeface="Cambria"/>
              </a:rPr>
              <a:t> 3 </a:t>
            </a:r>
            <a:r>
              <a:rPr lang="cs-CZ" dirty="0" err="1">
                <a:solidFill>
                  <a:schemeClr val="accent6"/>
                </a:solidFill>
                <a:latin typeface="Cambria"/>
                <a:cs typeface="Cambria"/>
              </a:rPr>
              <a:t>genders</a:t>
            </a:r>
            <a:r>
              <a:rPr lang="cs-CZ" dirty="0">
                <a:solidFill>
                  <a:schemeClr val="accent6"/>
                </a:solidFill>
                <a:latin typeface="Cambria"/>
                <a:cs typeface="Cambria"/>
              </a:rPr>
              <a:t> </a:t>
            </a:r>
            <a:r>
              <a:rPr lang="cs-CZ" dirty="0">
                <a:latin typeface="Cambria"/>
                <a:cs typeface="Cambria"/>
              </a:rPr>
              <a:t>are </a:t>
            </a:r>
            <a:r>
              <a:rPr lang="cs-CZ" dirty="0" err="1">
                <a:latin typeface="Cambria"/>
                <a:cs typeface="Cambria"/>
              </a:rPr>
              <a:t>included</a:t>
            </a:r>
            <a:r>
              <a:rPr lang="cs-CZ" dirty="0">
                <a:latin typeface="Cambria"/>
                <a:cs typeface="Cambria"/>
              </a:rPr>
              <a:t> (</a:t>
            </a:r>
            <a:r>
              <a:rPr lang="cs-CZ" dirty="0" err="1">
                <a:latin typeface="Cambria"/>
                <a:cs typeface="Cambria"/>
              </a:rPr>
              <a:t>cortex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>
                <a:solidFill>
                  <a:srgbClr val="1782BF"/>
                </a:solidFill>
                <a:latin typeface="Cambria"/>
                <a:cs typeface="Cambria"/>
              </a:rPr>
              <a:t>m.</a:t>
            </a:r>
            <a:r>
              <a:rPr lang="cs-CZ" dirty="0">
                <a:latin typeface="Cambria"/>
                <a:cs typeface="Cambria"/>
              </a:rPr>
              <a:t>, radix </a:t>
            </a:r>
            <a:r>
              <a:rPr lang="cs-CZ" dirty="0">
                <a:solidFill>
                  <a:srgbClr val="FF0000"/>
                </a:solidFill>
                <a:latin typeface="Cambria"/>
                <a:cs typeface="Cambria"/>
              </a:rPr>
              <a:t>f.</a:t>
            </a:r>
            <a:r>
              <a:rPr lang="cs-CZ" dirty="0">
                <a:latin typeface="Cambria"/>
                <a:cs typeface="Cambria"/>
              </a:rPr>
              <a:t>, femur </a:t>
            </a:r>
            <a:r>
              <a:rPr lang="cs-CZ" dirty="0">
                <a:solidFill>
                  <a:srgbClr val="00B050"/>
                </a:solidFill>
                <a:latin typeface="Cambria"/>
                <a:cs typeface="Cambria"/>
              </a:rPr>
              <a:t>n.</a:t>
            </a:r>
            <a:r>
              <a:rPr lang="cs-CZ" dirty="0">
                <a:latin typeface="Cambria"/>
                <a:cs typeface="Cambria"/>
              </a:rPr>
              <a:t>)</a:t>
            </a:r>
          </a:p>
          <a:p>
            <a:r>
              <a:rPr lang="cs-CZ" dirty="0">
                <a:solidFill>
                  <a:schemeClr val="accent6"/>
                </a:solidFill>
                <a:latin typeface="Cambria"/>
                <a:cs typeface="Cambria"/>
              </a:rPr>
              <a:t>Genitive </a:t>
            </a:r>
            <a:r>
              <a:rPr lang="cs-CZ" dirty="0" err="1">
                <a:solidFill>
                  <a:schemeClr val="accent6"/>
                </a:solidFill>
                <a:latin typeface="Cambria"/>
                <a:cs typeface="Cambria"/>
              </a:rPr>
              <a:t>ending</a:t>
            </a:r>
            <a:r>
              <a:rPr lang="cs-CZ" dirty="0">
                <a:solidFill>
                  <a:schemeClr val="accent6"/>
                </a:solidFill>
                <a:latin typeface="Cambria"/>
                <a:cs typeface="Cambria"/>
              </a:rPr>
              <a:t>: </a:t>
            </a:r>
            <a:r>
              <a:rPr lang="cs-CZ" dirty="0">
                <a:latin typeface="Cambria"/>
                <a:cs typeface="Cambria"/>
              </a:rPr>
              <a:t>-</a:t>
            </a:r>
            <a:r>
              <a:rPr lang="cs-CZ" dirty="0" err="1">
                <a:latin typeface="Cambria"/>
                <a:cs typeface="Cambria"/>
              </a:rPr>
              <a:t>is</a:t>
            </a:r>
            <a:endParaRPr lang="cs-CZ" dirty="0">
              <a:latin typeface="Cambria"/>
              <a:cs typeface="Cambria"/>
            </a:endParaRPr>
          </a:p>
          <a:p>
            <a:r>
              <a:rPr lang="cs-CZ" dirty="0" err="1">
                <a:solidFill>
                  <a:schemeClr val="accent6"/>
                </a:solidFill>
                <a:latin typeface="Cambria"/>
                <a:cs typeface="Cambria"/>
              </a:rPr>
              <a:t>Nom</a:t>
            </a:r>
            <a:r>
              <a:rPr lang="cs-CZ" dirty="0">
                <a:solidFill>
                  <a:schemeClr val="accent6"/>
                </a:solidFill>
                <a:latin typeface="Cambria"/>
                <a:cs typeface="Cambria"/>
              </a:rPr>
              <a:t>. </a:t>
            </a:r>
            <a:r>
              <a:rPr lang="cs-CZ" dirty="0" err="1">
                <a:solidFill>
                  <a:schemeClr val="accent6"/>
                </a:solidFill>
                <a:latin typeface="Cambria"/>
                <a:cs typeface="Cambria"/>
              </a:rPr>
              <a:t>Sg</a:t>
            </a:r>
            <a:r>
              <a:rPr lang="cs-CZ" dirty="0">
                <a:solidFill>
                  <a:schemeClr val="accent6"/>
                </a:solidFill>
                <a:latin typeface="Cambria"/>
                <a:cs typeface="Cambria"/>
              </a:rPr>
              <a:t>. – </a:t>
            </a:r>
            <a:r>
              <a:rPr lang="cs-CZ" dirty="0" err="1">
                <a:solidFill>
                  <a:schemeClr val="accent6"/>
                </a:solidFill>
                <a:latin typeface="Cambria"/>
                <a:cs typeface="Cambria"/>
              </a:rPr>
              <a:t>various</a:t>
            </a:r>
            <a:r>
              <a:rPr lang="cs-CZ" dirty="0">
                <a:solidFill>
                  <a:schemeClr val="accent6"/>
                </a:solidFill>
                <a:latin typeface="Cambria"/>
                <a:cs typeface="Cambria"/>
              </a:rPr>
              <a:t> </a:t>
            </a:r>
            <a:r>
              <a:rPr lang="cs-CZ" dirty="0" err="1">
                <a:solidFill>
                  <a:schemeClr val="accent6"/>
                </a:solidFill>
                <a:latin typeface="Cambria"/>
                <a:cs typeface="Cambria"/>
              </a:rPr>
              <a:t>endings</a:t>
            </a:r>
            <a:r>
              <a:rPr lang="cs-CZ" dirty="0">
                <a:solidFill>
                  <a:schemeClr val="accent6"/>
                </a:solidFill>
                <a:latin typeface="Cambria"/>
                <a:cs typeface="Cambria"/>
              </a:rPr>
              <a:t> </a:t>
            </a:r>
            <a:r>
              <a:rPr lang="cs-CZ" dirty="0">
                <a:latin typeface="Cambria"/>
                <a:cs typeface="Cambria"/>
              </a:rPr>
              <a:t>(</a:t>
            </a:r>
            <a:r>
              <a:rPr lang="cs-CZ" dirty="0" err="1">
                <a:latin typeface="Cambria"/>
                <a:cs typeface="Cambria"/>
              </a:rPr>
              <a:t>sangu</a:t>
            </a:r>
            <a:r>
              <a:rPr lang="cs-CZ" u="sng" dirty="0" err="1">
                <a:solidFill>
                  <a:srgbClr val="FFC000"/>
                </a:solidFill>
                <a:latin typeface="Cambria"/>
                <a:cs typeface="Cambria"/>
              </a:rPr>
              <a:t>is</a:t>
            </a:r>
            <a:r>
              <a:rPr lang="cs-CZ" dirty="0">
                <a:latin typeface="Cambria"/>
                <a:cs typeface="Cambria"/>
              </a:rPr>
              <a:t>, </a:t>
            </a:r>
            <a:r>
              <a:rPr lang="cs-CZ" dirty="0" err="1">
                <a:latin typeface="Cambria"/>
                <a:cs typeface="Cambria"/>
              </a:rPr>
              <a:t>excis</a:t>
            </a:r>
            <a:r>
              <a:rPr lang="cs-CZ" u="sng" dirty="0" err="1">
                <a:solidFill>
                  <a:srgbClr val="FFC000"/>
                </a:solidFill>
                <a:latin typeface="Cambria"/>
                <a:cs typeface="Cambria"/>
              </a:rPr>
              <a:t>io</a:t>
            </a:r>
            <a:r>
              <a:rPr lang="cs-CZ" dirty="0">
                <a:latin typeface="Cambria"/>
                <a:cs typeface="Cambria"/>
              </a:rPr>
              <a:t>, </a:t>
            </a:r>
            <a:r>
              <a:rPr lang="cs-CZ" dirty="0" err="1">
                <a:latin typeface="Cambria"/>
                <a:cs typeface="Cambria"/>
              </a:rPr>
              <a:t>abduct</a:t>
            </a:r>
            <a:r>
              <a:rPr lang="cs-CZ" u="sng" dirty="0" err="1">
                <a:solidFill>
                  <a:srgbClr val="FFC000"/>
                </a:solidFill>
                <a:latin typeface="Cambria"/>
                <a:cs typeface="Cambria"/>
              </a:rPr>
              <a:t>or</a:t>
            </a:r>
            <a:r>
              <a:rPr lang="cs-CZ" dirty="0">
                <a:latin typeface="Cambria"/>
                <a:cs typeface="Cambria"/>
              </a:rPr>
              <a:t>, ret</a:t>
            </a:r>
            <a:r>
              <a:rPr lang="cs-CZ" u="sng" dirty="0">
                <a:solidFill>
                  <a:srgbClr val="FFC000"/>
                </a:solidFill>
                <a:latin typeface="Cambria"/>
                <a:cs typeface="Cambria"/>
              </a:rPr>
              <a:t>e</a:t>
            </a:r>
            <a:r>
              <a:rPr lang="cs-CZ" dirty="0">
                <a:latin typeface="Cambria"/>
                <a:cs typeface="Cambria"/>
              </a:rPr>
              <a:t>, </a:t>
            </a:r>
            <a:r>
              <a:rPr lang="cs-CZ" dirty="0" err="1">
                <a:latin typeface="Cambria"/>
                <a:cs typeface="Cambria"/>
              </a:rPr>
              <a:t>lat</a:t>
            </a:r>
            <a:r>
              <a:rPr lang="cs-CZ" u="sng" dirty="0" err="1">
                <a:solidFill>
                  <a:srgbClr val="FFC000"/>
                </a:solidFill>
                <a:latin typeface="Cambria"/>
                <a:cs typeface="Cambria"/>
              </a:rPr>
              <a:t>us</a:t>
            </a:r>
            <a:r>
              <a:rPr lang="cs-CZ" dirty="0">
                <a:latin typeface="Cambria"/>
                <a:cs typeface="Cambria"/>
              </a:rPr>
              <a:t>, fem</a:t>
            </a:r>
            <a:r>
              <a:rPr lang="cs-CZ" u="sng" dirty="0">
                <a:solidFill>
                  <a:srgbClr val="FFC000"/>
                </a:solidFill>
                <a:latin typeface="Cambria"/>
                <a:cs typeface="Cambria"/>
              </a:rPr>
              <a:t>ur</a:t>
            </a:r>
            <a:r>
              <a:rPr lang="cs-CZ" dirty="0">
                <a:latin typeface="Cambria"/>
                <a:cs typeface="Cambria"/>
              </a:rPr>
              <a:t>, abdom</a:t>
            </a:r>
            <a:r>
              <a:rPr lang="cs-CZ" u="sng" dirty="0">
                <a:solidFill>
                  <a:srgbClr val="FFC000"/>
                </a:solidFill>
                <a:latin typeface="Cambria"/>
                <a:cs typeface="Cambria"/>
              </a:rPr>
              <a:t>en</a:t>
            </a:r>
            <a:r>
              <a:rPr lang="cs-CZ" dirty="0">
                <a:latin typeface="Cambria"/>
                <a:cs typeface="Cambria"/>
              </a:rPr>
              <a:t>, </a:t>
            </a:r>
            <a:r>
              <a:rPr lang="cs-CZ" dirty="0" err="1">
                <a:latin typeface="Cambria"/>
                <a:cs typeface="Cambria"/>
              </a:rPr>
              <a:t>cavit</a:t>
            </a:r>
            <a:r>
              <a:rPr lang="cs-CZ" u="sng" dirty="0" err="1">
                <a:solidFill>
                  <a:srgbClr val="FFC000"/>
                </a:solidFill>
                <a:latin typeface="Cambria"/>
                <a:cs typeface="Cambria"/>
              </a:rPr>
              <a:t>as</a:t>
            </a:r>
            <a:r>
              <a:rPr lang="cs-CZ" dirty="0">
                <a:latin typeface="Cambria"/>
                <a:cs typeface="Cambria"/>
              </a:rPr>
              <a:t>)</a:t>
            </a:r>
          </a:p>
          <a:p>
            <a:pPr lvl="1"/>
            <a:r>
              <a:rPr lang="cs-CZ" sz="2300" dirty="0">
                <a:latin typeface="Cambria"/>
                <a:cs typeface="Cambria"/>
              </a:rPr>
              <a:t>!NOMINATIVE </a:t>
            </a:r>
            <a:r>
              <a:rPr lang="cs-CZ" sz="2300" dirty="0" err="1">
                <a:latin typeface="Cambria"/>
                <a:cs typeface="Cambria"/>
              </a:rPr>
              <a:t>form</a:t>
            </a:r>
            <a:r>
              <a:rPr lang="cs-CZ" sz="2300" dirty="0">
                <a:latin typeface="Cambria"/>
                <a:cs typeface="Cambria"/>
              </a:rPr>
              <a:t> </a:t>
            </a:r>
            <a:r>
              <a:rPr lang="cs-CZ" sz="2300" dirty="0" err="1">
                <a:latin typeface="Cambria"/>
                <a:cs typeface="Cambria"/>
              </a:rPr>
              <a:t>is</a:t>
            </a:r>
            <a:r>
              <a:rPr lang="cs-CZ" sz="2300" dirty="0">
                <a:latin typeface="Cambria"/>
                <a:cs typeface="Cambria"/>
              </a:rPr>
              <a:t> NOT </a:t>
            </a:r>
            <a:r>
              <a:rPr lang="cs-CZ" sz="2300" dirty="0" err="1">
                <a:latin typeface="Cambria"/>
                <a:cs typeface="Cambria"/>
              </a:rPr>
              <a:t>interconnected</a:t>
            </a:r>
            <a:r>
              <a:rPr lang="cs-CZ" sz="2300" dirty="0">
                <a:latin typeface="Cambria"/>
                <a:cs typeface="Cambria"/>
              </a:rPr>
              <a:t> </a:t>
            </a:r>
            <a:r>
              <a:rPr lang="cs-CZ" sz="2300" dirty="0" err="1">
                <a:latin typeface="Cambria"/>
                <a:cs typeface="Cambria"/>
              </a:rPr>
              <a:t>with</a:t>
            </a:r>
            <a:r>
              <a:rPr lang="cs-CZ" sz="2300" dirty="0">
                <a:latin typeface="Cambria"/>
                <a:cs typeface="Cambria"/>
              </a:rPr>
              <a:t> </a:t>
            </a:r>
            <a:r>
              <a:rPr lang="cs-CZ" sz="2300" dirty="0" err="1">
                <a:latin typeface="Cambria"/>
                <a:cs typeface="Cambria"/>
              </a:rPr>
              <a:t>the</a:t>
            </a:r>
            <a:r>
              <a:rPr lang="cs-CZ" sz="2300" dirty="0">
                <a:latin typeface="Cambria"/>
                <a:cs typeface="Cambria"/>
              </a:rPr>
              <a:t> GENDER! </a:t>
            </a:r>
            <a:r>
              <a:rPr lang="cs-CZ" sz="2300" b="1" dirty="0" err="1">
                <a:solidFill>
                  <a:srgbClr val="00B050"/>
                </a:solidFill>
                <a:latin typeface="Cambria"/>
                <a:cs typeface="Cambria"/>
              </a:rPr>
              <a:t>Words</a:t>
            </a:r>
            <a:r>
              <a:rPr lang="cs-CZ" sz="2300" b="1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lang="cs-CZ" sz="2300" b="1" dirty="0" err="1">
                <a:solidFill>
                  <a:srgbClr val="00B050"/>
                </a:solidFill>
                <a:latin typeface="Cambria"/>
                <a:cs typeface="Cambria"/>
              </a:rPr>
              <a:t>must</a:t>
            </a:r>
            <a:r>
              <a:rPr lang="cs-CZ" sz="2300" b="1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lang="cs-CZ" sz="2300" b="1" dirty="0" err="1">
                <a:solidFill>
                  <a:srgbClr val="00B050"/>
                </a:solidFill>
                <a:latin typeface="Cambria"/>
                <a:cs typeface="Cambria"/>
              </a:rPr>
              <a:t>be</a:t>
            </a:r>
            <a:r>
              <a:rPr lang="cs-CZ" sz="2300" b="1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lang="cs-CZ" sz="2300" b="1" dirty="0" err="1">
                <a:solidFill>
                  <a:srgbClr val="00B050"/>
                </a:solidFill>
                <a:latin typeface="Cambria"/>
                <a:cs typeface="Cambria"/>
              </a:rPr>
              <a:t>carefully</a:t>
            </a:r>
            <a:r>
              <a:rPr lang="cs-CZ" sz="2300" b="1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lang="cs-CZ" sz="2300" b="1" dirty="0" err="1">
                <a:solidFill>
                  <a:srgbClr val="00B050"/>
                </a:solidFill>
                <a:latin typeface="Cambria"/>
                <a:cs typeface="Cambria"/>
              </a:rPr>
              <a:t>memorized</a:t>
            </a:r>
            <a:r>
              <a:rPr lang="cs-CZ" sz="2300" b="1" dirty="0">
                <a:solidFill>
                  <a:srgbClr val="00B050"/>
                </a:solidFill>
                <a:latin typeface="Cambria"/>
                <a:cs typeface="Cambria"/>
              </a:rPr>
              <a:t>!</a:t>
            </a:r>
          </a:p>
          <a:p>
            <a:r>
              <a:rPr lang="cs-CZ" dirty="0" err="1">
                <a:solidFill>
                  <a:schemeClr val="accent6"/>
                </a:solidFill>
                <a:latin typeface="Cambria"/>
                <a:cs typeface="Cambria"/>
              </a:rPr>
              <a:t>Two</a:t>
            </a:r>
            <a:r>
              <a:rPr lang="cs-CZ" dirty="0">
                <a:solidFill>
                  <a:schemeClr val="accent6"/>
                </a:solidFill>
                <a:latin typeface="Cambria"/>
                <a:cs typeface="Cambria"/>
              </a:rPr>
              <a:t> </a:t>
            </a:r>
            <a:r>
              <a:rPr lang="cs-CZ" dirty="0" err="1">
                <a:solidFill>
                  <a:schemeClr val="accent6"/>
                </a:solidFill>
                <a:latin typeface="Cambria"/>
                <a:cs typeface="Cambria"/>
              </a:rPr>
              <a:t>main</a:t>
            </a:r>
            <a:r>
              <a:rPr lang="cs-CZ" dirty="0">
                <a:solidFill>
                  <a:schemeClr val="accent6"/>
                </a:solidFill>
                <a:latin typeface="Cambria"/>
                <a:cs typeface="Cambria"/>
              </a:rPr>
              <a:t> </a:t>
            </a:r>
            <a:r>
              <a:rPr lang="cs-CZ" dirty="0" err="1">
                <a:solidFill>
                  <a:schemeClr val="accent6"/>
                </a:solidFill>
                <a:latin typeface="Cambria"/>
                <a:cs typeface="Cambria"/>
              </a:rPr>
              <a:t>groups</a:t>
            </a:r>
            <a:r>
              <a:rPr lang="cs-CZ" dirty="0">
                <a:solidFill>
                  <a:schemeClr val="accent6"/>
                </a:solidFill>
                <a:latin typeface="Cambria"/>
                <a:cs typeface="Cambria"/>
              </a:rPr>
              <a:t>: </a:t>
            </a:r>
          </a:p>
          <a:p>
            <a:pPr lvl="1"/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nominative and genitive stem </a:t>
            </a:r>
            <a:r>
              <a:rPr lang="cs-CZ" sz="2300" dirty="0" err="1">
                <a:solidFill>
                  <a:schemeClr val="tx1"/>
                </a:solidFill>
                <a:latin typeface="Cambria"/>
                <a:cs typeface="Cambria"/>
              </a:rPr>
              <a:t>differs</a:t>
            </a:r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 (genitive </a:t>
            </a:r>
            <a:r>
              <a:rPr lang="cs-CZ" sz="2300" dirty="0" err="1">
                <a:solidFill>
                  <a:schemeClr val="tx1"/>
                </a:solidFill>
                <a:latin typeface="Cambria"/>
                <a:cs typeface="Cambria"/>
              </a:rPr>
              <a:t>is</a:t>
            </a:r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cs-CZ" sz="2300" dirty="0" err="1">
                <a:solidFill>
                  <a:schemeClr val="tx1"/>
                </a:solidFill>
                <a:latin typeface="Cambria"/>
                <a:cs typeface="Cambria"/>
              </a:rPr>
              <a:t>longer</a:t>
            </a:r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cs-CZ" sz="2300" dirty="0" err="1">
                <a:solidFill>
                  <a:schemeClr val="tx1"/>
                </a:solidFill>
                <a:latin typeface="Cambria"/>
                <a:cs typeface="Cambria"/>
              </a:rPr>
              <a:t>than</a:t>
            </a:r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 nominative) </a:t>
            </a:r>
            <a:r>
              <a:rPr lang="cs-CZ" sz="2300" dirty="0" err="1">
                <a:solidFill>
                  <a:schemeClr val="tx1"/>
                </a:solidFill>
                <a:latin typeface="Cambria"/>
                <a:cs typeface="Cambria"/>
              </a:rPr>
              <a:t>Consonant</a:t>
            </a:r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cs-CZ" sz="2300" dirty="0" err="1">
                <a:solidFill>
                  <a:schemeClr val="tx1"/>
                </a:solidFill>
                <a:latin typeface="Cambria"/>
                <a:cs typeface="Cambria"/>
              </a:rPr>
              <a:t>stems</a:t>
            </a:r>
            <a:endParaRPr lang="cs-CZ" sz="2300" dirty="0">
              <a:solidFill>
                <a:schemeClr val="tx1"/>
              </a:solidFill>
              <a:latin typeface="Cambria"/>
              <a:cs typeface="Cambria"/>
            </a:endParaRPr>
          </a:p>
          <a:p>
            <a:pPr lvl="1"/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nominative and genitive stem </a:t>
            </a:r>
            <a:r>
              <a:rPr lang="cs-CZ" sz="2300" dirty="0" err="1">
                <a:solidFill>
                  <a:schemeClr val="tx1"/>
                </a:solidFill>
                <a:latin typeface="Cambria"/>
                <a:cs typeface="Cambria"/>
              </a:rPr>
              <a:t>remains</a:t>
            </a:r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cs-CZ" sz="2300" dirty="0" err="1">
                <a:solidFill>
                  <a:schemeClr val="tx1"/>
                </a:solidFill>
                <a:latin typeface="Cambria"/>
                <a:cs typeface="Cambria"/>
              </a:rPr>
              <a:t>unchanged</a:t>
            </a:r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 (genitive has </a:t>
            </a:r>
            <a:r>
              <a:rPr lang="cs-CZ" sz="2300" dirty="0" err="1">
                <a:solidFill>
                  <a:schemeClr val="tx1"/>
                </a:solidFill>
                <a:latin typeface="Cambria"/>
                <a:cs typeface="Cambria"/>
              </a:rPr>
              <a:t>same</a:t>
            </a:r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cs-CZ" sz="2300" dirty="0" err="1">
                <a:solidFill>
                  <a:schemeClr val="tx1"/>
                </a:solidFill>
                <a:latin typeface="Cambria"/>
                <a:cs typeface="Cambria"/>
              </a:rPr>
              <a:t>number</a:t>
            </a:r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cs-CZ" sz="2300" dirty="0" err="1">
                <a:solidFill>
                  <a:schemeClr val="tx1"/>
                </a:solidFill>
                <a:latin typeface="Cambria"/>
                <a:cs typeface="Cambria"/>
              </a:rPr>
              <a:t>of</a:t>
            </a:r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cs-CZ" sz="2300" dirty="0" err="1">
                <a:solidFill>
                  <a:schemeClr val="tx1"/>
                </a:solidFill>
                <a:latin typeface="Cambria"/>
                <a:cs typeface="Cambria"/>
              </a:rPr>
              <a:t>syllables</a:t>
            </a:r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 as nominative)</a:t>
            </a:r>
          </a:p>
          <a:p>
            <a:pPr marL="536575" lvl="1" indent="0">
              <a:spcBef>
                <a:spcPts val="0"/>
              </a:spcBef>
              <a:buNone/>
            </a:pPr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I- </a:t>
            </a:r>
            <a:r>
              <a:rPr lang="cs-CZ" sz="2300" dirty="0" err="1">
                <a:solidFill>
                  <a:schemeClr val="tx1"/>
                </a:solidFill>
                <a:latin typeface="Cambria"/>
                <a:cs typeface="Cambria"/>
              </a:rPr>
              <a:t>stems</a:t>
            </a:r>
            <a:r>
              <a:rPr lang="cs-CZ" sz="2300" dirty="0">
                <a:solidFill>
                  <a:schemeClr val="tx1"/>
                </a:solidFill>
                <a:latin typeface="Cambria"/>
                <a:cs typeface="Cambria"/>
              </a:rPr>
              <a:t>  + </a:t>
            </a:r>
            <a:r>
              <a:rPr lang="cs-CZ" sz="2300" dirty="0" err="1">
                <a:solidFill>
                  <a:schemeClr val="tx1"/>
                </a:solidFill>
                <a:latin typeface="Cambria"/>
                <a:cs typeface="Cambria"/>
              </a:rPr>
              <a:t>exceptions</a:t>
            </a:r>
            <a:endParaRPr lang="cs-CZ" sz="2300" dirty="0">
              <a:solidFill>
                <a:schemeClr val="tx1"/>
              </a:solidFill>
              <a:latin typeface="Cambria"/>
              <a:cs typeface="Cambria"/>
            </a:endParaRPr>
          </a:p>
          <a:p>
            <a:pPr lvl="1"/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82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1782BF"/>
                </a:solidFill>
              </a:rPr>
              <a:t>Fill in the missing ending, TASK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79" y="1375830"/>
            <a:ext cx="8833607" cy="507811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Vitium</a:t>
            </a:r>
            <a:r>
              <a:rPr lang="en-US" dirty="0"/>
              <a:t> </a:t>
            </a:r>
            <a:r>
              <a:rPr lang="en-US" dirty="0" err="1"/>
              <a:t>acquisit</a:t>
            </a:r>
            <a:r>
              <a:rPr lang="en-US" dirty="0"/>
              <a:t>_____ </a:t>
            </a:r>
            <a:r>
              <a:rPr lang="en-US" dirty="0" err="1"/>
              <a:t>ren</a:t>
            </a:r>
            <a:r>
              <a:rPr lang="en-US" dirty="0"/>
              <a:t>_____</a:t>
            </a:r>
          </a:p>
          <a:p>
            <a:r>
              <a:rPr lang="en-US" dirty="0" err="1"/>
              <a:t>Operatio</a:t>
            </a:r>
            <a:r>
              <a:rPr lang="en-US" dirty="0"/>
              <a:t> tumor_____ benign_____ in </a:t>
            </a:r>
            <a:r>
              <a:rPr lang="en-US" dirty="0" err="1"/>
              <a:t>cavitat</a:t>
            </a:r>
            <a:r>
              <a:rPr lang="en-US" dirty="0"/>
              <a:t>_____ or_____</a:t>
            </a:r>
          </a:p>
          <a:p>
            <a:r>
              <a:rPr lang="en-US" dirty="0" err="1"/>
              <a:t>Fractura</a:t>
            </a:r>
            <a:r>
              <a:rPr lang="en-US" dirty="0"/>
              <a:t> </a:t>
            </a:r>
            <a:r>
              <a:rPr lang="en-US" dirty="0" err="1"/>
              <a:t>complicat</a:t>
            </a:r>
            <a:r>
              <a:rPr lang="en-US" dirty="0"/>
              <a:t>_____ </a:t>
            </a:r>
            <a:r>
              <a:rPr lang="en-US" dirty="0" err="1"/>
              <a:t>femor</a:t>
            </a:r>
            <a:r>
              <a:rPr lang="en-US" dirty="0"/>
              <a:t>_____ </a:t>
            </a:r>
            <a:r>
              <a:rPr lang="en-US" dirty="0" err="1"/>
              <a:t>sinistr</a:t>
            </a:r>
            <a:r>
              <a:rPr lang="en-US" dirty="0"/>
              <a:t>_____</a:t>
            </a:r>
          </a:p>
          <a:p>
            <a:r>
              <a:rPr lang="en-US" dirty="0" err="1"/>
              <a:t>Luxatio</a:t>
            </a:r>
            <a:r>
              <a:rPr lang="en-US" dirty="0"/>
              <a:t> articulation_____</a:t>
            </a:r>
          </a:p>
          <a:p>
            <a:r>
              <a:rPr lang="en-US" dirty="0" err="1"/>
              <a:t>Injectio</a:t>
            </a:r>
            <a:r>
              <a:rPr lang="en-US" dirty="0"/>
              <a:t> contra dolor_____ </a:t>
            </a:r>
            <a:r>
              <a:rPr lang="en-US" dirty="0" err="1"/>
              <a:t>acut</a:t>
            </a:r>
            <a:r>
              <a:rPr lang="en-US" dirty="0"/>
              <a:t>_____</a:t>
            </a:r>
          </a:p>
          <a:p>
            <a:r>
              <a:rPr lang="en-US" dirty="0" err="1"/>
              <a:t>Periculum</a:t>
            </a:r>
            <a:r>
              <a:rPr lang="en-US" dirty="0"/>
              <a:t> </a:t>
            </a:r>
            <a:r>
              <a:rPr lang="en-US" dirty="0" err="1"/>
              <a:t>carcinomat</a:t>
            </a:r>
            <a:r>
              <a:rPr lang="en-US" dirty="0"/>
              <a:t>_____ </a:t>
            </a:r>
            <a:r>
              <a:rPr lang="en-US" dirty="0" err="1"/>
              <a:t>cervic</a:t>
            </a:r>
            <a:r>
              <a:rPr lang="en-US" dirty="0"/>
              <a:t>_____ </a:t>
            </a:r>
            <a:r>
              <a:rPr lang="en-US" dirty="0" err="1"/>
              <a:t>uter</a:t>
            </a:r>
            <a:r>
              <a:rPr lang="en-US" dirty="0"/>
              <a:t>_____</a:t>
            </a:r>
          </a:p>
          <a:p>
            <a:r>
              <a:rPr lang="en-US" dirty="0"/>
              <a:t>Oculus post operation_____ </a:t>
            </a:r>
            <a:r>
              <a:rPr lang="en-US" dirty="0" err="1"/>
              <a:t>irid</a:t>
            </a:r>
            <a:r>
              <a:rPr lang="en-US" dirty="0"/>
              <a:t>_____</a:t>
            </a:r>
          </a:p>
          <a:p>
            <a:r>
              <a:rPr lang="en-US" dirty="0" err="1"/>
              <a:t>Medicamentum</a:t>
            </a:r>
            <a:r>
              <a:rPr lang="en-US" dirty="0"/>
              <a:t> bon_____ </a:t>
            </a:r>
            <a:r>
              <a:rPr lang="cs-CZ" dirty="0" err="1"/>
              <a:t>contra</a:t>
            </a:r>
            <a:r>
              <a:rPr lang="en-US" dirty="0"/>
              <a:t> </a:t>
            </a:r>
            <a:r>
              <a:rPr lang="en-US" dirty="0" err="1"/>
              <a:t>encephalitid</a:t>
            </a:r>
            <a:r>
              <a:rPr lang="en-US" dirty="0"/>
              <a:t>_____ adult_____</a:t>
            </a:r>
          </a:p>
          <a:p>
            <a:r>
              <a:rPr lang="en-US" dirty="0"/>
              <a:t>Excisio tumor_____ benign_____</a:t>
            </a:r>
          </a:p>
          <a:p>
            <a:r>
              <a:rPr lang="en-US" dirty="0" err="1"/>
              <a:t>Medicamentum</a:t>
            </a:r>
            <a:r>
              <a:rPr lang="en-US" dirty="0"/>
              <a:t> bon_____ </a:t>
            </a:r>
            <a:r>
              <a:rPr lang="cs-CZ" dirty="0" err="1"/>
              <a:t>contra</a:t>
            </a:r>
            <a:r>
              <a:rPr lang="en-US" dirty="0"/>
              <a:t> </a:t>
            </a:r>
            <a:r>
              <a:rPr lang="en-US" dirty="0" err="1"/>
              <a:t>colitid</a:t>
            </a:r>
            <a:r>
              <a:rPr lang="en-US" dirty="0"/>
              <a:t>____ </a:t>
            </a:r>
            <a:r>
              <a:rPr lang="en-US" dirty="0" err="1"/>
              <a:t>acut</a:t>
            </a:r>
            <a:r>
              <a:rPr lang="en-US" dirty="0"/>
              <a:t>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4866" y="1375830"/>
            <a:ext cx="66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4571" y="3356107"/>
            <a:ext cx="66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9392" y="4653837"/>
            <a:ext cx="66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6554" y="5767989"/>
            <a:ext cx="66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8173" y="1381652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3271" y="1742649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797" y="2116367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9210" y="2535700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9154" y="2980616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8589" y="3826370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5197" y="3807250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0969" y="4192172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9559" y="5388002"/>
            <a:ext cx="45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965" y="1721246"/>
            <a:ext cx="33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CB0202"/>
                </a:solidFill>
              </a:rPr>
              <a:t>i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3927" y="2518951"/>
            <a:ext cx="33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CB0202"/>
                </a:solidFill>
              </a:rPr>
              <a:t>i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7552" y="3793595"/>
            <a:ext cx="33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CB0202"/>
                </a:solidFill>
              </a:rPr>
              <a:t>i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6610" y="5388002"/>
            <a:ext cx="33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CB0202"/>
                </a:solidFill>
              </a:rPr>
              <a:t>i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59757" y="1721164"/>
            <a:ext cx="41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38762" y="4581983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e</a:t>
            </a:r>
            <a:r>
              <a:rPr lang="cs-CZ" sz="2400" b="1" i="1" dirty="0">
                <a:solidFill>
                  <a:srgbClr val="CB0202"/>
                </a:solidFill>
              </a:rPr>
              <a:t>m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5114" y="5753173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e</a:t>
            </a:r>
            <a:r>
              <a:rPr lang="cs-CZ" sz="2400" b="1" i="1" dirty="0">
                <a:solidFill>
                  <a:srgbClr val="CB0202"/>
                </a:solidFill>
              </a:rPr>
              <a:t>m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54021" y="2525116"/>
            <a:ext cx="421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80844" y="5752660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B0202"/>
                </a:solidFill>
              </a:rPr>
              <a:t>a</a:t>
            </a:r>
            <a:r>
              <a:rPr lang="cs-CZ" sz="2400" b="1" i="1" dirty="0">
                <a:solidFill>
                  <a:srgbClr val="CB0202"/>
                </a:solidFill>
              </a:rPr>
              <a:t>m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1943" y="3345585"/>
            <a:ext cx="65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CB0202"/>
                </a:solidFill>
              </a:rPr>
              <a:t>em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2233" y="4196431"/>
            <a:ext cx="65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CB0202"/>
                </a:solidFill>
              </a:rPr>
              <a:t>em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0686" y="5004243"/>
            <a:ext cx="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CB0202"/>
                </a:solidFill>
              </a:rPr>
              <a:t>orum</a:t>
            </a:r>
            <a:endParaRPr lang="en-US" sz="2400" b="1" i="1" dirty="0">
              <a:solidFill>
                <a:srgbClr val="CB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223888"/>
            <a:ext cx="8878455" cy="4872127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sclopetarius</a:t>
            </a:r>
            <a:r>
              <a:rPr lang="en-US" sz="2200" dirty="0">
                <a:latin typeface="Cambria"/>
                <a:cs typeface="Cambria"/>
              </a:rPr>
              <a:t>, a, um + dorsum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Sutura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lacer, a, um + caput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Oedema</a:t>
            </a:r>
            <a:r>
              <a:rPr lang="en-US" sz="2200" dirty="0">
                <a:latin typeface="Cambria"/>
                <a:cs typeface="Cambria"/>
              </a:rPr>
              <a:t> + propter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contusus</a:t>
            </a:r>
            <a:r>
              <a:rPr lang="en-US" sz="2200" dirty="0">
                <a:latin typeface="Cambria"/>
                <a:cs typeface="Cambria"/>
              </a:rPr>
              <a:t>, a, um + femur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Infectio</a:t>
            </a:r>
            <a:r>
              <a:rPr lang="en-US" sz="2200" dirty="0">
                <a:latin typeface="Cambria"/>
                <a:cs typeface="Cambria"/>
              </a:rPr>
              <a:t> + in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scissus</a:t>
            </a:r>
            <a:r>
              <a:rPr lang="en-US" sz="2200" dirty="0">
                <a:latin typeface="Cambria"/>
                <a:cs typeface="Cambria"/>
              </a:rPr>
              <a:t>, a, um + </a:t>
            </a:r>
            <a:r>
              <a:rPr lang="en-US" sz="2200" dirty="0" err="1">
                <a:latin typeface="Cambria"/>
                <a:cs typeface="Cambria"/>
              </a:rPr>
              <a:t>digitus</a:t>
            </a:r>
            <a:r>
              <a:rPr lang="en-US" sz="2200" dirty="0">
                <a:latin typeface="Cambria"/>
                <a:cs typeface="Cambria"/>
              </a:rPr>
              <a:t> + II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(pl.) + </a:t>
            </a:r>
            <a:r>
              <a:rPr lang="en-US" sz="2200" dirty="0" err="1">
                <a:latin typeface="Cambria"/>
                <a:cs typeface="Cambria"/>
              </a:rPr>
              <a:t>sectus</a:t>
            </a:r>
            <a:r>
              <a:rPr lang="en-US" sz="2200" dirty="0">
                <a:latin typeface="Cambria"/>
                <a:cs typeface="Cambria"/>
              </a:rPr>
              <a:t>, a, um + </a:t>
            </a:r>
            <a:r>
              <a:rPr lang="en-US" sz="2200" dirty="0" err="1">
                <a:latin typeface="Cambria"/>
                <a:cs typeface="Cambria"/>
              </a:rPr>
              <a:t>antebrachium</a:t>
            </a: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Sepsis + post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(pl.) + </a:t>
            </a:r>
            <a:r>
              <a:rPr lang="en-US" sz="2200" dirty="0" err="1">
                <a:latin typeface="Cambria"/>
                <a:cs typeface="Cambria"/>
              </a:rPr>
              <a:t>morsus</a:t>
            </a:r>
            <a:r>
              <a:rPr lang="en-US" sz="2200" dirty="0">
                <a:latin typeface="Cambria"/>
                <a:cs typeface="Cambria"/>
              </a:rPr>
              <a:t>, a, um + caput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Corpus (pl.) + </a:t>
            </a:r>
            <a:r>
              <a:rPr lang="en-US" sz="2200" dirty="0" err="1">
                <a:latin typeface="Cambria"/>
                <a:cs typeface="Cambria"/>
              </a:rPr>
              <a:t>alienus</a:t>
            </a:r>
            <a:r>
              <a:rPr lang="en-US" sz="2200" dirty="0">
                <a:latin typeface="Cambria"/>
                <a:cs typeface="Cambria"/>
              </a:rPr>
              <a:t>, a, um + in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(pl.) + </a:t>
            </a:r>
            <a:r>
              <a:rPr lang="en-US" sz="2200" dirty="0" err="1">
                <a:latin typeface="Cambria"/>
                <a:cs typeface="Cambria"/>
              </a:rPr>
              <a:t>punctus</a:t>
            </a:r>
            <a:r>
              <a:rPr lang="en-US" sz="2200" dirty="0">
                <a:latin typeface="Cambria"/>
                <a:cs typeface="Cambria"/>
              </a:rPr>
              <a:t>, a, um + abdomen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907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CB0202"/>
                </a:solidFill>
              </a:rPr>
              <a:t>Form phrases with different types of injuries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72402"/>
            <a:ext cx="9248464" cy="503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Vulnus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sclopetarium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dorsi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Sutura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vulneris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laceri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capitis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Oedema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propter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vulnus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contusum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femoris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Infectio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in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vulnere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scisso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digiti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secundi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secta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antebrachii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Sepsis post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morsa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capitis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Corpora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aliena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in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vulneribus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punctis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abdominis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110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12" y="2910191"/>
            <a:ext cx="5169717" cy="2761673"/>
          </a:xfrm>
          <a:prstGeom prst="rect">
            <a:avLst/>
          </a:prstGeom>
        </p:spPr>
      </p:pic>
      <p:pic>
        <p:nvPicPr>
          <p:cNvPr id="4" name="Obrázek 8" descr="bullet450_AWVqk_16269.jpg"/>
          <p:cNvPicPr>
            <a:picLocks noChangeAspect="1"/>
          </p:cNvPicPr>
          <p:nvPr/>
        </p:nvPicPr>
        <p:blipFill rotWithShape="1">
          <a:blip r:embed="rId4" cstate="print"/>
          <a:srcRect l="5825" t="4546"/>
          <a:stretch/>
        </p:blipFill>
        <p:spPr bwMode="auto">
          <a:xfrm>
            <a:off x="7" y="5"/>
            <a:ext cx="286639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747816" y="-126995"/>
            <a:ext cx="3344141" cy="3047999"/>
            <a:chOff x="590" y="1714"/>
            <a:chExt cx="2399" cy="221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0" y="1714"/>
              <a:ext cx="2400" cy="2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90" y="1714"/>
              <a:ext cx="2400" cy="2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9" name="Obrázek 3" descr="fil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6977" y="0"/>
            <a:ext cx="3417023" cy="2921004"/>
          </a:xfrm>
          <a:prstGeom prst="rect">
            <a:avLst/>
          </a:prstGeom>
        </p:spPr>
      </p:pic>
      <p:pic>
        <p:nvPicPr>
          <p:cNvPr id="10" name="Obrázek 3" descr="06250921500033.jpg"/>
          <p:cNvPicPr>
            <a:picLocks noChangeAspect="1"/>
          </p:cNvPicPr>
          <p:nvPr/>
        </p:nvPicPr>
        <p:blipFill rotWithShape="1">
          <a:blip r:embed="rId7" cstate="print"/>
          <a:srcRect l="5873" r="14516"/>
          <a:stretch/>
        </p:blipFill>
        <p:spPr>
          <a:xfrm>
            <a:off x="-57175" y="2910832"/>
            <a:ext cx="2804992" cy="402798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6977" y="2909459"/>
            <a:ext cx="3417022" cy="27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7815" y="5310909"/>
            <a:ext cx="4130515" cy="162790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2455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242455" y="3045689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2793995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" name="Oval 17"/>
          <p:cNvSpPr/>
          <p:nvPr/>
        </p:nvSpPr>
        <p:spPr>
          <a:xfrm>
            <a:off x="2851727" y="3043381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2793995" y="5380179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5890490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1" name="Oval 20"/>
          <p:cNvSpPr/>
          <p:nvPr/>
        </p:nvSpPr>
        <p:spPr>
          <a:xfrm>
            <a:off x="5793169" y="3043381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952586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34" y="176169"/>
            <a:ext cx="8959441" cy="1026462"/>
          </a:xfrm>
        </p:spPr>
        <p:txBody>
          <a:bodyPr anchor="ctr">
            <a:noAutofit/>
          </a:bodyPr>
          <a:lstStyle/>
          <a:p>
            <a:r>
              <a:rPr lang="en-US" sz="2700" b="1" i="1" dirty="0"/>
              <a:t>Reading authentic records 2</a:t>
            </a:r>
            <a:br>
              <a:rPr lang="en-US" sz="2700" i="1" dirty="0"/>
            </a:br>
            <a:r>
              <a:rPr lang="en-US" sz="2200" i="1" dirty="0"/>
              <a:t>- read and translate the diagnosis</a:t>
            </a:r>
            <a:r>
              <a:rPr lang="cs-CZ" sz="2200" i="1" dirty="0"/>
              <a:t>,</a:t>
            </a:r>
            <a:r>
              <a:rPr lang="en-US" sz="2200" i="1" dirty="0"/>
              <a:t> re-write it without abbreviations</a:t>
            </a:r>
            <a:endParaRPr lang="en-US" sz="2800" i="1" dirty="0"/>
          </a:p>
        </p:txBody>
      </p:sp>
      <p:pic>
        <p:nvPicPr>
          <p:cNvPr id="5" name="Content Placeholder 4" descr="LS vulnus scissum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8" b="12888"/>
          <a:stretch>
            <a:fillRect/>
          </a:stretch>
        </p:blipFill>
        <p:spPr>
          <a:xfrm>
            <a:off x="185082" y="1574609"/>
            <a:ext cx="8401050" cy="4525963"/>
          </a:xfrm>
        </p:spPr>
      </p:pic>
      <p:sp>
        <p:nvSpPr>
          <p:cNvPr id="3" name="Obdélník 2"/>
          <p:cNvSpPr/>
          <p:nvPr/>
        </p:nvSpPr>
        <p:spPr>
          <a:xfrm>
            <a:off x="1448972" y="1997612"/>
            <a:ext cx="2489982" cy="21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825218" y="2030435"/>
            <a:ext cx="1688124" cy="17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091354" y="4935415"/>
            <a:ext cx="2489982" cy="21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05838" y="2361028"/>
            <a:ext cx="2032783" cy="17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542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76837" y="229670"/>
            <a:ext cx="731838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rgbClr val="DB0013"/>
                </a:solidFill>
                <a:latin typeface="Cambria"/>
                <a:cs typeface="Cambria"/>
              </a:rPr>
              <a:t>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51002" y="3675063"/>
            <a:ext cx="8656448" cy="30527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2400" dirty="0">
                <a:latin typeface="Cambria"/>
                <a:cs typeface="Cambria"/>
              </a:rPr>
              <a:t>A 45-year-old woman presented with a 3-month history of generalized body pains nonresponsive to analgesics. Along with a low back pain, she had progressive difficulty in getting up from sitting and supine positions and in walking. </a:t>
            </a:r>
            <a:r>
              <a:rPr lang="en-US" sz="2400" u="sng" dirty="0">
                <a:latin typeface="Cambria"/>
                <a:cs typeface="Cambria"/>
              </a:rPr>
              <a:t>There was no history of trauma</a:t>
            </a:r>
            <a:r>
              <a:rPr lang="en-US" sz="2400" dirty="0">
                <a:latin typeface="Cambria"/>
                <a:cs typeface="Cambria"/>
              </a:rPr>
              <a:t> or any medication intake. She is an orthodox believer who wears a black veil outdoors and is completely covered, with little exposure to the sun. An </a:t>
            </a:r>
            <a:r>
              <a:rPr lang="en-US" sz="2400" dirty="0" err="1">
                <a:latin typeface="Cambria"/>
                <a:cs typeface="Cambria"/>
              </a:rPr>
              <a:t>anteroposterior</a:t>
            </a:r>
            <a:r>
              <a:rPr lang="en-US" sz="2400" dirty="0">
                <a:latin typeface="Cambria"/>
                <a:cs typeface="Cambria"/>
              </a:rPr>
              <a:t> radio-graph of the pelvis showed an </a:t>
            </a:r>
            <a:r>
              <a:rPr lang="en-US" sz="2400" dirty="0" err="1">
                <a:solidFill>
                  <a:srgbClr val="DB0013"/>
                </a:solidFill>
                <a:latin typeface="Cambria"/>
                <a:cs typeface="Cambria"/>
              </a:rPr>
              <a:t>undisplaced</a:t>
            </a:r>
            <a:r>
              <a:rPr lang="en-US" sz="2400" dirty="0">
                <a:solidFill>
                  <a:srgbClr val="DB0013"/>
                </a:solidFill>
                <a:latin typeface="Cambria"/>
                <a:cs typeface="Cambria"/>
              </a:rPr>
              <a:t> transverse fracture of the shaft of both femurs</a:t>
            </a:r>
            <a:r>
              <a:rPr lang="en-US" sz="2400" dirty="0">
                <a:latin typeface="Cambria"/>
                <a:cs typeface="Cambria"/>
              </a:rPr>
              <a:t>. The patient was treated with therapeutic doses of calcium and vitamin D supplements.</a:t>
            </a:r>
          </a:p>
        </p:txBody>
      </p:sp>
      <p:pic>
        <p:nvPicPr>
          <p:cNvPr id="7" name="Picture 6" descr="shaft fra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70" y="229670"/>
            <a:ext cx="7302500" cy="34036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553838" y="2837094"/>
            <a:ext cx="621535" cy="21616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5084147" y="2435585"/>
            <a:ext cx="621535" cy="21616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B0202"/>
                </a:solidFill>
              </a:rPr>
              <a:t>Fill in what is missing</a:t>
            </a:r>
          </a:p>
        </p:txBody>
      </p:sp>
      <p:pic>
        <p:nvPicPr>
          <p:cNvPr id="4" name="Content Placeholder 3" descr="Orig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9697"/>
          <a:stretch>
            <a:fillRect/>
          </a:stretch>
        </p:blipFill>
        <p:spPr>
          <a:xfrm>
            <a:off x="123578" y="1600200"/>
            <a:ext cx="2719928" cy="4308065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843507" y="1732660"/>
          <a:ext cx="624668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379">
                <a:tc>
                  <a:txBody>
                    <a:bodyPr/>
                    <a:lstStyle/>
                    <a:p>
                      <a:r>
                        <a:rPr lang="en-US" sz="2200" dirty="0"/>
                        <a:t>venter</a:t>
                      </a:r>
                    </a:p>
                  </a:txBody>
                  <a:tcPr>
                    <a:solidFill>
                      <a:srgbClr val="CB020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rgbClr val="CB02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f.</a:t>
                      </a:r>
                    </a:p>
                  </a:txBody>
                  <a:tcPr>
                    <a:solidFill>
                      <a:srgbClr val="CB020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rgbClr val="CB020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rgbClr val="CB0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err="1"/>
                        <a:t>caudae</a:t>
                      </a:r>
                      <a:endParaRPr lang="en-US" sz="2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rgbClr val="CB02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originis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B020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rgbClr val="CB020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rgbClr val="CB02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CB0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rgbClr val="FBE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>
                    <a:solidFill>
                      <a:srgbClr val="FBE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n.</a:t>
                      </a:r>
                    </a:p>
                  </a:txBody>
                  <a:tcPr>
                    <a:solidFill>
                      <a:srgbClr val="FBE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head</a:t>
                      </a:r>
                    </a:p>
                  </a:txBody>
                  <a:tcPr>
                    <a:solidFill>
                      <a:srgbClr val="FBE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rgbClr val="FBE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rgbClr val="CB02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rgbClr val="FFFFFF"/>
                          </a:solidFill>
                        </a:rPr>
                        <a:t>insertionis</a:t>
                      </a:r>
                      <a:endParaRPr lang="en-US" sz="2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B020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B02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FFFF"/>
                          </a:solidFill>
                        </a:rPr>
                        <a:t>insertion</a:t>
                      </a:r>
                    </a:p>
                  </a:txBody>
                  <a:tcPr>
                    <a:solidFill>
                      <a:srgbClr val="CB020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B0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02506" y="1732660"/>
            <a:ext cx="991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FFFF"/>
                </a:solidFill>
              </a:rPr>
              <a:t>ventris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1960" y="1755917"/>
            <a:ext cx="16466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FFFF"/>
                </a:solidFill>
              </a:rPr>
              <a:t>muscle belly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9160" y="1745155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8132" y="2163547"/>
            <a:ext cx="884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cauda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28315" y="2188536"/>
            <a:ext cx="3492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0807" y="2188536"/>
            <a:ext cx="560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tail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8132" y="2594434"/>
            <a:ext cx="791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FFFF"/>
                </a:solidFill>
              </a:rPr>
              <a:t>origo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0047" y="2609986"/>
            <a:ext cx="3492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f.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60807" y="2588462"/>
            <a:ext cx="860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FFFF"/>
                </a:solidFill>
              </a:rPr>
              <a:t>origin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0626" y="2993953"/>
            <a:ext cx="851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caput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2506" y="2993953"/>
            <a:ext cx="9404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capitis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81654" y="3006041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7034" y="3424840"/>
            <a:ext cx="10770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FFFF"/>
                </a:solidFill>
              </a:rPr>
              <a:t>insertio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2541" y="3440392"/>
            <a:ext cx="3492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f.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9922" y="3424840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318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400" b="1" dirty="0">
                <a:solidFill>
                  <a:srgbClr val="CB0202"/>
                </a:solidFill>
              </a:rPr>
              <a:t>Names of muscles by fiber direction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172" b="14172"/>
          <a:stretch>
            <a:fillRect/>
          </a:stretch>
        </p:blipFill>
        <p:spPr>
          <a:xfrm>
            <a:off x="414152" y="1245054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412420" y="5295102"/>
            <a:ext cx="1727566" cy="301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4914" y="5469026"/>
            <a:ext cx="1628973" cy="301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20378" y="5144435"/>
            <a:ext cx="981503" cy="301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4914" y="2929224"/>
            <a:ext cx="1811934" cy="301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914" y="3576670"/>
            <a:ext cx="1650497" cy="301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914" y="4051927"/>
            <a:ext cx="1681057" cy="301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95218" y="1781172"/>
            <a:ext cx="1302650" cy="301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03220" y="2611568"/>
            <a:ext cx="2238799" cy="301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95218" y="3079890"/>
            <a:ext cx="1894581" cy="301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73317" y="5243026"/>
            <a:ext cx="1725654" cy="301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18097" y="5470760"/>
            <a:ext cx="1725654" cy="301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9987" y="5381196"/>
            <a:ext cx="880392" cy="98591"/>
          </a:xfrm>
          <a:prstGeom prst="rect">
            <a:avLst/>
          </a:prstGeom>
          <a:solidFill>
            <a:srgbClr val="E5B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83895" y="5368701"/>
            <a:ext cx="880392" cy="98591"/>
          </a:xfrm>
          <a:prstGeom prst="rect">
            <a:avLst/>
          </a:prstGeom>
          <a:solidFill>
            <a:srgbClr val="E5B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45498" y="2916750"/>
            <a:ext cx="3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4736" y="3508671"/>
            <a:ext cx="3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34736" y="4051927"/>
            <a:ext cx="3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8326" y="3065778"/>
            <a:ext cx="3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51107" y="5996128"/>
            <a:ext cx="324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transversus</a:t>
            </a:r>
            <a:r>
              <a:rPr lang="en-US" dirty="0"/>
              <a:t> </a:t>
            </a:r>
            <a:r>
              <a:rPr lang="en-US" dirty="0" err="1"/>
              <a:t>abdominis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55638" y="6361709"/>
            <a:ext cx="378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m.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internus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obliquus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abdominis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517" y="6361709"/>
            <a:ext cx="389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m.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externus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obliquus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abdominis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453" y="5911465"/>
            <a:ext cx="324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rectus </a:t>
            </a:r>
            <a:r>
              <a:rPr lang="en-US" dirty="0" err="1"/>
              <a:t>abdominis</a:t>
            </a:r>
            <a:endParaRPr lang="en-US" dirty="0"/>
          </a:p>
        </p:txBody>
      </p:sp>
      <p:cxnSp>
        <p:nvCxnSpPr>
          <p:cNvPr id="31" name="Straight Arrow Connector 30"/>
          <p:cNvCxnSpPr>
            <a:endCxn id="21" idx="3"/>
          </p:cNvCxnSpPr>
          <p:nvPr/>
        </p:nvCxnSpPr>
        <p:spPr>
          <a:xfrm flipH="1" flipV="1">
            <a:off x="2161459" y="3101416"/>
            <a:ext cx="3284313" cy="3066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1"/>
          </p:cNvCxnSpPr>
          <p:nvPr/>
        </p:nvCxnSpPr>
        <p:spPr>
          <a:xfrm flipH="1" flipV="1">
            <a:off x="2105974" y="3751779"/>
            <a:ext cx="3249664" cy="2794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105972" y="4261602"/>
            <a:ext cx="681488" cy="2184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376359" y="3381223"/>
            <a:ext cx="4306293" cy="2733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4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B0202"/>
                </a:solidFill>
              </a:rPr>
              <a:t>The muscle(s) that…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30" y="1439651"/>
            <a:ext cx="4715152" cy="1412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Cambria"/>
                <a:cs typeface="Cambria"/>
              </a:rPr>
              <a:t>…</a:t>
            </a:r>
            <a:r>
              <a:rPr lang="en-US" sz="3000" b="1" i="1" dirty="0">
                <a:latin typeface="Cambria"/>
                <a:cs typeface="Cambria"/>
              </a:rPr>
              <a:t>moves</a:t>
            </a:r>
            <a:r>
              <a:rPr lang="en-US" sz="3000" dirty="0">
                <a:latin typeface="Cambria"/>
                <a:cs typeface="Cambria"/>
              </a:rPr>
              <a:t> the little finger away from other fingers </a:t>
            </a:r>
            <a:r>
              <a:rPr lang="en-US" sz="3000" b="1" i="1" dirty="0">
                <a:latin typeface="Cambria"/>
                <a:cs typeface="Cambria"/>
              </a:rPr>
              <a:t>is</a:t>
            </a:r>
            <a:r>
              <a:rPr lang="en-US" sz="3000" dirty="0">
                <a:latin typeface="Cambria"/>
                <a:cs typeface="Cambria"/>
              </a:rPr>
              <a:t>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1417638"/>
            <a:ext cx="3416300" cy="5080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7030" y="2875372"/>
            <a:ext cx="4960837" cy="2318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000" dirty="0">
                <a:latin typeface="Cambria"/>
                <a:cs typeface="Cambria"/>
              </a:rPr>
              <a:t>…</a:t>
            </a:r>
            <a:r>
              <a:rPr lang="en-US" sz="3000" b="1" i="1" dirty="0">
                <a:latin typeface="Cambria"/>
                <a:cs typeface="Cambria"/>
              </a:rPr>
              <a:t>helps</a:t>
            </a:r>
            <a:r>
              <a:rPr lang="en-US" sz="3000" dirty="0">
                <a:latin typeface="Cambria"/>
                <a:cs typeface="Cambria"/>
              </a:rPr>
              <a:t> the face to form a smile because it elevates the angles of the mouth at each corner </a:t>
            </a:r>
            <a:r>
              <a:rPr lang="en-US" sz="3000" b="1" i="1" dirty="0">
                <a:latin typeface="Cambria"/>
                <a:cs typeface="Cambria"/>
              </a:rPr>
              <a:t>is</a:t>
            </a:r>
            <a:r>
              <a:rPr lang="en-US" sz="3000" dirty="0">
                <a:latin typeface="Cambria"/>
                <a:cs typeface="Cambria"/>
              </a:rPr>
              <a:t>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867" y="1414761"/>
            <a:ext cx="3869127" cy="507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027" y="0"/>
            <a:ext cx="204735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030" y="5010727"/>
            <a:ext cx="4960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mbria"/>
                <a:cs typeface="Cambria"/>
              </a:rPr>
              <a:t>…</a:t>
            </a:r>
            <a:r>
              <a:rPr lang="en-US" sz="3000" b="1" i="1" dirty="0">
                <a:latin typeface="Cambria"/>
                <a:cs typeface="Cambria"/>
              </a:rPr>
              <a:t>stretches</a:t>
            </a:r>
            <a:r>
              <a:rPr lang="en-US" sz="3000" dirty="0">
                <a:latin typeface="Cambria"/>
                <a:cs typeface="Cambria"/>
              </a:rPr>
              <a:t> the wide band that encloses the thigh muscles </a:t>
            </a:r>
            <a:r>
              <a:rPr lang="en-US" sz="3000" b="1" i="1" dirty="0">
                <a:latin typeface="Cambria"/>
                <a:cs typeface="Cambria"/>
              </a:rPr>
              <a:t>is</a:t>
            </a:r>
            <a:r>
              <a:rPr lang="en-US" sz="3000" dirty="0">
                <a:latin typeface="Cambria"/>
                <a:cs typeface="Cambria"/>
              </a:rPr>
              <a:t>…</a:t>
            </a:r>
          </a:p>
          <a:p>
            <a:endParaRPr lang="en-US" sz="3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930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60" y="12455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B0202"/>
                </a:solidFill>
              </a:rPr>
              <a:t>Name the action performed by the given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60" y="1659934"/>
            <a:ext cx="8229600" cy="494607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adductor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hallucis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longus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compressor</a:t>
            </a:r>
            <a:r>
              <a:rPr lang="en-US" sz="2600" dirty="0">
                <a:latin typeface="Cambria"/>
                <a:cs typeface="Cambria"/>
              </a:rPr>
              <a:t> urethrae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constrictor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pharyngis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medius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depressor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anguli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oris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dilatator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pupillae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extensor</a:t>
            </a:r>
            <a:r>
              <a:rPr lang="en-US" sz="2600" dirty="0">
                <a:latin typeface="Cambria"/>
                <a:cs typeface="Cambria"/>
              </a:rPr>
              <a:t> carpi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flexor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digitorum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profundus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levator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glandulae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thyr</a:t>
            </a:r>
            <a:r>
              <a:rPr lang="en-US" sz="2600" dirty="0">
                <a:latin typeface="Cambria"/>
                <a:cs typeface="Cambria"/>
              </a:rPr>
              <a:t>(e)</a:t>
            </a:r>
            <a:r>
              <a:rPr lang="en-US" sz="2600" dirty="0" err="1">
                <a:latin typeface="Cambria"/>
                <a:cs typeface="Cambria"/>
              </a:rPr>
              <a:t>oideae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rotatores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thoracis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tensor</a:t>
            </a:r>
            <a:r>
              <a:rPr lang="en-US" sz="2600" dirty="0">
                <a:latin typeface="Cambria"/>
                <a:cs typeface="Cambria"/>
              </a:rPr>
              <a:t> fasciae </a:t>
            </a:r>
            <a:r>
              <a:rPr lang="en-US" sz="2600" dirty="0" err="1">
                <a:latin typeface="Cambria"/>
                <a:cs typeface="Cambria"/>
              </a:rPr>
              <a:t>latae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81754"/>
            <a:ext cx="9144000" cy="378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abductor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pollicis</a:t>
            </a:r>
            <a:r>
              <a:rPr lang="en-US" sz="2600" dirty="0">
                <a:latin typeface="Cambria"/>
                <a:cs typeface="Cambria"/>
              </a:rPr>
              <a:t> longus  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&gt;&gt;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abductio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onis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f.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3699" y="1640851"/>
            <a:ext cx="2527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Adductio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0850" y="2127542"/>
            <a:ext cx="2920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Compressio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8233" y="2614233"/>
            <a:ext cx="2803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Constrictio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3847" y="3100924"/>
            <a:ext cx="2735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Depressio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0286" y="3587615"/>
            <a:ext cx="24611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Dilatatio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7518" y="4074306"/>
            <a:ext cx="2463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Extensio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6339" y="4560997"/>
            <a:ext cx="21728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Flexio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0092" y="5047688"/>
            <a:ext cx="22913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Levatio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2790" y="5534379"/>
            <a:ext cx="2278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Rotatio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5658" y="6021066"/>
            <a:ext cx="21957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24515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947"/>
            <a:ext cx="8229600" cy="939567"/>
          </a:xfrm>
        </p:spPr>
        <p:txBody>
          <a:bodyPr>
            <a:noAutofit/>
          </a:bodyPr>
          <a:lstStyle/>
          <a:p>
            <a:r>
              <a:rPr lang="cs-CZ" sz="3100" dirty="0" err="1">
                <a:solidFill>
                  <a:schemeClr val="accent3"/>
                </a:solidFill>
                <a:latin typeface="Cambria"/>
                <a:cs typeface="Cambria"/>
              </a:rPr>
              <a:t>Specific</a:t>
            </a:r>
            <a:r>
              <a:rPr lang="cs-CZ" sz="3100" dirty="0">
                <a:solidFill>
                  <a:schemeClr val="accent3"/>
                </a:solidFill>
                <a:latin typeface="Cambria"/>
                <a:cs typeface="Cambria"/>
              </a:rPr>
              <a:t> </a:t>
            </a:r>
            <a:r>
              <a:rPr lang="cs-CZ" sz="3100" dirty="0" err="1">
                <a:solidFill>
                  <a:schemeClr val="accent3"/>
                </a:solidFill>
                <a:latin typeface="Cambria"/>
                <a:cs typeface="Cambria"/>
              </a:rPr>
              <a:t>features</a:t>
            </a:r>
            <a:r>
              <a:rPr lang="cs-CZ" sz="3100" dirty="0">
                <a:solidFill>
                  <a:schemeClr val="accent3"/>
                </a:solidFill>
                <a:latin typeface="Cambria"/>
                <a:cs typeface="Cambria"/>
              </a:rPr>
              <a:t> </a:t>
            </a:r>
            <a:r>
              <a:rPr lang="cs-CZ" sz="3100" dirty="0" err="1">
                <a:solidFill>
                  <a:schemeClr val="accent3"/>
                </a:solidFill>
                <a:latin typeface="Cambria"/>
                <a:cs typeface="Cambria"/>
              </a:rPr>
              <a:t>of</a:t>
            </a:r>
            <a:r>
              <a:rPr lang="cs-CZ" sz="3100" dirty="0">
                <a:solidFill>
                  <a:schemeClr val="accent3"/>
                </a:solidFill>
                <a:latin typeface="Cambria"/>
                <a:cs typeface="Cambria"/>
              </a:rPr>
              <a:t> </a:t>
            </a:r>
            <a:r>
              <a:rPr lang="cs-CZ" sz="3100" dirty="0" err="1">
                <a:solidFill>
                  <a:schemeClr val="accent3"/>
                </a:solidFill>
                <a:latin typeface="Cambria"/>
                <a:cs typeface="Cambria"/>
              </a:rPr>
              <a:t>the</a:t>
            </a:r>
            <a:r>
              <a:rPr lang="cs-CZ" sz="3100" dirty="0">
                <a:solidFill>
                  <a:schemeClr val="accent3"/>
                </a:solidFill>
                <a:latin typeface="Cambria"/>
                <a:cs typeface="Cambria"/>
              </a:rPr>
              <a:t> 3rd </a:t>
            </a:r>
            <a:r>
              <a:rPr lang="cs-CZ" sz="3100" dirty="0" err="1">
                <a:solidFill>
                  <a:schemeClr val="accent3"/>
                </a:solidFill>
                <a:latin typeface="Cambria"/>
                <a:cs typeface="Cambria"/>
              </a:rPr>
              <a:t>declension</a:t>
            </a:r>
            <a:br>
              <a:rPr lang="cs-CZ" sz="3100" dirty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cs-CZ" sz="3100" dirty="0">
                <a:solidFill>
                  <a:schemeClr val="accent3"/>
                </a:solidFill>
                <a:latin typeface="Cambria"/>
                <a:cs typeface="Cambria"/>
              </a:rPr>
              <a:t>-Latin I-</a:t>
            </a:r>
            <a:r>
              <a:rPr lang="cs-CZ" sz="3100" dirty="0" err="1">
                <a:solidFill>
                  <a:schemeClr val="accent3"/>
                </a:solidFill>
                <a:latin typeface="Cambria"/>
                <a:cs typeface="Cambria"/>
              </a:rPr>
              <a:t>stems</a:t>
            </a:r>
            <a:endParaRPr lang="en-US" sz="3100" dirty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4559" y="1350627"/>
            <a:ext cx="8800050" cy="4999839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>
                <a:latin typeface="Cambria"/>
                <a:cs typeface="Cambria"/>
              </a:rPr>
              <a:t>Masculine</a:t>
            </a:r>
            <a:r>
              <a:rPr lang="cs-CZ" dirty="0">
                <a:latin typeface="Cambria"/>
                <a:cs typeface="Cambria"/>
              </a:rPr>
              <a:t> and </a:t>
            </a:r>
            <a:r>
              <a:rPr lang="cs-CZ" dirty="0" err="1">
                <a:latin typeface="Cambria"/>
                <a:cs typeface="Cambria"/>
              </a:rPr>
              <a:t>feminine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nouns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dirty="0" err="1">
                <a:latin typeface="Cambria"/>
                <a:cs typeface="Cambria"/>
              </a:rPr>
              <a:t>have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same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numbers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of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syllables</a:t>
            </a:r>
            <a:r>
              <a:rPr lang="cs-CZ" dirty="0">
                <a:latin typeface="Cambria"/>
                <a:cs typeface="Cambria"/>
              </a:rPr>
              <a:t> in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nominative and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genitive </a:t>
            </a:r>
            <a:r>
              <a:rPr lang="cs-CZ" dirty="0" err="1">
                <a:latin typeface="Cambria"/>
                <a:cs typeface="Cambria"/>
              </a:rPr>
              <a:t>singular</a:t>
            </a:r>
            <a:r>
              <a:rPr lang="cs-CZ" dirty="0">
                <a:latin typeface="Cambria"/>
                <a:cs typeface="Cambria"/>
              </a:rPr>
              <a:t>:</a:t>
            </a:r>
          </a:p>
          <a:p>
            <a:pPr lvl="2"/>
            <a:r>
              <a:rPr lang="cs-CZ" sz="2100" i="1" dirty="0">
                <a:latin typeface="Cambria"/>
                <a:cs typeface="Cambria"/>
              </a:rPr>
              <a:t>ca-na-lis, ca-na-lis</a:t>
            </a:r>
          </a:p>
          <a:p>
            <a:pPr lvl="2"/>
            <a:r>
              <a:rPr lang="cs-CZ" sz="2100" i="1" dirty="0">
                <a:latin typeface="Cambria"/>
                <a:cs typeface="Cambria"/>
              </a:rPr>
              <a:t>pel-vis, pel-vis</a:t>
            </a:r>
          </a:p>
          <a:p>
            <a:pPr lvl="2"/>
            <a:r>
              <a:rPr lang="cs-CZ" sz="2100" i="1" dirty="0" err="1">
                <a:latin typeface="Cambria"/>
                <a:cs typeface="Cambria"/>
              </a:rPr>
              <a:t>pu-bes</a:t>
            </a:r>
            <a:r>
              <a:rPr lang="cs-CZ" sz="2100" i="1" dirty="0">
                <a:latin typeface="Cambria"/>
                <a:cs typeface="Cambria"/>
              </a:rPr>
              <a:t>, </a:t>
            </a:r>
            <a:r>
              <a:rPr lang="cs-CZ" sz="2100" i="1" dirty="0" err="1">
                <a:latin typeface="Cambria"/>
                <a:cs typeface="Cambria"/>
              </a:rPr>
              <a:t>pu</a:t>
            </a:r>
            <a:r>
              <a:rPr lang="cs-CZ" sz="2100" i="1" dirty="0">
                <a:latin typeface="Cambria"/>
                <a:cs typeface="Cambria"/>
              </a:rPr>
              <a:t>-bis</a:t>
            </a:r>
          </a:p>
          <a:p>
            <a:pPr lvl="1"/>
            <a:r>
              <a:rPr lang="cs-CZ" dirty="0">
                <a:latin typeface="Cambria"/>
                <a:cs typeface="Cambria"/>
              </a:rPr>
              <a:t>a </a:t>
            </a:r>
            <a:r>
              <a:rPr lang="cs-CZ" dirty="0" err="1">
                <a:latin typeface="Cambria"/>
                <a:cs typeface="Cambria"/>
              </a:rPr>
              <a:t>group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of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consonants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is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preceding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genitive </a:t>
            </a:r>
            <a:r>
              <a:rPr lang="cs-CZ" dirty="0" err="1">
                <a:latin typeface="Cambria"/>
                <a:cs typeface="Cambria"/>
              </a:rPr>
              <a:t>ending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i="1" dirty="0">
                <a:latin typeface="Cambria"/>
                <a:cs typeface="Cambria"/>
              </a:rPr>
              <a:t>-</a:t>
            </a:r>
            <a:r>
              <a:rPr lang="cs-CZ" i="1" dirty="0" err="1">
                <a:latin typeface="Cambria"/>
                <a:cs typeface="Cambria"/>
              </a:rPr>
              <a:t>is</a:t>
            </a:r>
            <a:endParaRPr lang="cs-CZ" i="1" dirty="0">
              <a:latin typeface="Cambria"/>
              <a:cs typeface="Cambria"/>
            </a:endParaRPr>
          </a:p>
          <a:p>
            <a:pPr marL="274320" lvl="1" indent="0">
              <a:buNone/>
            </a:pPr>
            <a:r>
              <a:rPr lang="cs-CZ" i="1" dirty="0">
                <a:latin typeface="Cambria"/>
                <a:cs typeface="Cambria"/>
              </a:rPr>
              <a:t>	</a:t>
            </a:r>
            <a:r>
              <a:rPr lang="cs-CZ" dirty="0">
                <a:latin typeface="Cambria"/>
                <a:cs typeface="Cambria"/>
              </a:rPr>
              <a:t>(</a:t>
            </a:r>
            <a:r>
              <a:rPr lang="cs-CZ" dirty="0" err="1">
                <a:latin typeface="Cambria"/>
                <a:cs typeface="Cambria"/>
              </a:rPr>
              <a:t>i.e</a:t>
            </a:r>
            <a:r>
              <a:rPr lang="cs-CZ" dirty="0">
                <a:latin typeface="Cambria"/>
                <a:cs typeface="Cambria"/>
              </a:rPr>
              <a:t>.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stem </a:t>
            </a:r>
            <a:r>
              <a:rPr lang="cs-CZ" dirty="0" err="1">
                <a:latin typeface="Cambria"/>
                <a:cs typeface="Cambria"/>
              </a:rPr>
              <a:t>ends</a:t>
            </a:r>
            <a:r>
              <a:rPr lang="cs-CZ" dirty="0">
                <a:latin typeface="Cambria"/>
                <a:cs typeface="Cambria"/>
              </a:rPr>
              <a:t> in a </a:t>
            </a:r>
            <a:r>
              <a:rPr lang="cs-CZ" dirty="0" err="1">
                <a:latin typeface="Cambria"/>
                <a:cs typeface="Cambria"/>
              </a:rPr>
              <a:t>group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of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consonants</a:t>
            </a:r>
            <a:r>
              <a:rPr lang="cs-CZ" dirty="0">
                <a:latin typeface="Cambria"/>
                <a:cs typeface="Cambria"/>
              </a:rPr>
              <a:t>)</a:t>
            </a:r>
          </a:p>
          <a:p>
            <a:pPr lvl="2"/>
            <a:r>
              <a:rPr lang="cs-CZ" i="1" dirty="0" err="1">
                <a:latin typeface="Cambria"/>
                <a:cs typeface="Cambria"/>
              </a:rPr>
              <a:t>pars</a:t>
            </a:r>
            <a:r>
              <a:rPr lang="cs-CZ" i="1" dirty="0">
                <a:latin typeface="Cambria"/>
                <a:cs typeface="Cambria"/>
              </a:rPr>
              <a:t>, pa</a:t>
            </a:r>
            <a:r>
              <a:rPr lang="cs-CZ" b="1" i="1" dirty="0">
                <a:latin typeface="Cambria"/>
                <a:cs typeface="Cambria"/>
              </a:rPr>
              <a:t>rt</a:t>
            </a:r>
            <a:r>
              <a:rPr lang="cs-CZ" i="1" dirty="0">
                <a:latin typeface="Cambria"/>
                <a:cs typeface="Cambria"/>
              </a:rPr>
              <a:t>-</a:t>
            </a:r>
            <a:r>
              <a:rPr lang="cs-CZ" i="1" dirty="0" err="1">
                <a:latin typeface="Cambria"/>
                <a:cs typeface="Cambria"/>
              </a:rPr>
              <a:t>is</a:t>
            </a:r>
            <a:endParaRPr lang="cs-CZ" i="1" dirty="0">
              <a:latin typeface="Cambria"/>
              <a:cs typeface="Cambria"/>
            </a:endParaRPr>
          </a:p>
          <a:p>
            <a:pPr lvl="2"/>
            <a:r>
              <a:rPr lang="cs-CZ" i="1" dirty="0" err="1">
                <a:latin typeface="Cambria"/>
                <a:cs typeface="Cambria"/>
              </a:rPr>
              <a:t>dens</a:t>
            </a:r>
            <a:r>
              <a:rPr lang="cs-CZ" i="1" dirty="0">
                <a:latin typeface="Cambria"/>
                <a:cs typeface="Cambria"/>
              </a:rPr>
              <a:t>, </a:t>
            </a:r>
            <a:r>
              <a:rPr lang="cs-CZ" i="1" dirty="0" err="1">
                <a:latin typeface="Cambria"/>
                <a:cs typeface="Cambria"/>
              </a:rPr>
              <a:t>de</a:t>
            </a:r>
            <a:r>
              <a:rPr lang="cs-CZ" b="1" i="1" dirty="0" err="1">
                <a:latin typeface="Cambria"/>
                <a:cs typeface="Cambria"/>
              </a:rPr>
              <a:t>nt</a:t>
            </a:r>
            <a:r>
              <a:rPr lang="cs-CZ" i="1" dirty="0" err="1">
                <a:latin typeface="Cambria"/>
                <a:cs typeface="Cambria"/>
              </a:rPr>
              <a:t>-is</a:t>
            </a:r>
            <a:endParaRPr lang="cs-CZ" i="1" dirty="0">
              <a:latin typeface="Cambria"/>
              <a:cs typeface="Cambria"/>
            </a:endParaRPr>
          </a:p>
          <a:p>
            <a:pPr lvl="2"/>
            <a:endParaRPr lang="cs-CZ" i="1" dirty="0">
              <a:latin typeface="Cambria"/>
              <a:cs typeface="Cambria"/>
            </a:endParaRPr>
          </a:p>
          <a:p>
            <a:r>
              <a:rPr lang="cs-CZ" dirty="0" err="1">
                <a:latin typeface="Cambria"/>
                <a:cs typeface="Cambria"/>
              </a:rPr>
              <a:t>Neutral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nouns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dirty="0" err="1">
                <a:latin typeface="Cambria"/>
                <a:cs typeface="Cambria"/>
              </a:rPr>
              <a:t>words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ending</a:t>
            </a:r>
            <a:r>
              <a:rPr lang="cs-CZ" dirty="0">
                <a:latin typeface="Cambria"/>
                <a:cs typeface="Cambria"/>
              </a:rPr>
              <a:t> in </a:t>
            </a:r>
            <a:r>
              <a:rPr lang="cs-CZ" dirty="0" err="1">
                <a:latin typeface="Cambria"/>
                <a:cs typeface="Cambria"/>
              </a:rPr>
              <a:t>nom</a:t>
            </a:r>
            <a:r>
              <a:rPr lang="cs-CZ" dirty="0">
                <a:latin typeface="Cambria"/>
                <a:cs typeface="Cambria"/>
              </a:rPr>
              <a:t>. </a:t>
            </a:r>
            <a:r>
              <a:rPr lang="cs-CZ" dirty="0" err="1">
                <a:latin typeface="Cambria"/>
                <a:cs typeface="Cambria"/>
              </a:rPr>
              <a:t>sg</a:t>
            </a:r>
            <a:r>
              <a:rPr lang="cs-CZ" dirty="0">
                <a:latin typeface="Cambria"/>
                <a:cs typeface="Cambria"/>
              </a:rPr>
              <a:t>. in </a:t>
            </a:r>
            <a:r>
              <a:rPr lang="cs-CZ" i="1" dirty="0">
                <a:latin typeface="Cambria"/>
                <a:cs typeface="Cambria"/>
              </a:rPr>
              <a:t>-e, -al </a:t>
            </a:r>
            <a:r>
              <a:rPr lang="cs-CZ" dirty="0" err="1">
                <a:latin typeface="Cambria"/>
                <a:cs typeface="Cambria"/>
              </a:rPr>
              <a:t>or</a:t>
            </a:r>
            <a:r>
              <a:rPr lang="cs-CZ" i="1" dirty="0">
                <a:latin typeface="Cambria"/>
                <a:cs typeface="Cambria"/>
              </a:rPr>
              <a:t> –ar</a:t>
            </a:r>
          </a:p>
          <a:p>
            <a:pPr lvl="1"/>
            <a:r>
              <a:rPr lang="cs-CZ" dirty="0" err="1">
                <a:latin typeface="Cambria"/>
                <a:cs typeface="Cambria"/>
              </a:rPr>
              <a:t>only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few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words</a:t>
            </a:r>
            <a:r>
              <a:rPr lang="cs-CZ" dirty="0">
                <a:latin typeface="Cambria"/>
                <a:cs typeface="Cambria"/>
              </a:rPr>
              <a:t>: </a:t>
            </a:r>
            <a:r>
              <a:rPr lang="cs-CZ" i="1" dirty="0">
                <a:latin typeface="Cambria"/>
                <a:cs typeface="Cambria"/>
              </a:rPr>
              <a:t>animal, </a:t>
            </a:r>
            <a:r>
              <a:rPr lang="cs-CZ" i="1" dirty="0" err="1">
                <a:latin typeface="Cambria"/>
                <a:cs typeface="Cambria"/>
              </a:rPr>
              <a:t>alis</a:t>
            </a:r>
            <a:r>
              <a:rPr lang="cs-CZ" i="1" dirty="0">
                <a:latin typeface="Cambria"/>
                <a:cs typeface="Cambria"/>
              </a:rPr>
              <a:t>, n., </a:t>
            </a:r>
            <a:r>
              <a:rPr lang="cs-CZ" i="1" dirty="0" err="1">
                <a:latin typeface="Cambria"/>
                <a:cs typeface="Cambria"/>
              </a:rPr>
              <a:t>calcar</a:t>
            </a:r>
            <a:r>
              <a:rPr lang="cs-CZ" i="1" dirty="0">
                <a:latin typeface="Cambria"/>
                <a:cs typeface="Cambria"/>
              </a:rPr>
              <a:t>, </a:t>
            </a:r>
            <a:r>
              <a:rPr lang="cs-CZ" i="1" dirty="0" err="1">
                <a:latin typeface="Cambria"/>
                <a:cs typeface="Cambria"/>
              </a:rPr>
              <a:t>aris</a:t>
            </a:r>
            <a:r>
              <a:rPr lang="cs-CZ" i="1" dirty="0">
                <a:latin typeface="Cambria"/>
                <a:cs typeface="Cambria"/>
              </a:rPr>
              <a:t>, n., </a:t>
            </a:r>
            <a:r>
              <a:rPr lang="cs-CZ" i="1" dirty="0" err="1">
                <a:latin typeface="Cambria"/>
                <a:cs typeface="Cambria"/>
              </a:rPr>
              <a:t>cochlear</a:t>
            </a:r>
            <a:r>
              <a:rPr lang="cs-CZ" i="1" dirty="0">
                <a:latin typeface="Cambria"/>
                <a:cs typeface="Cambria"/>
              </a:rPr>
              <a:t>, </a:t>
            </a:r>
            <a:r>
              <a:rPr lang="cs-CZ" i="1" dirty="0" err="1">
                <a:latin typeface="Cambria"/>
                <a:cs typeface="Cambria"/>
              </a:rPr>
              <a:t>aris</a:t>
            </a:r>
            <a:r>
              <a:rPr lang="cs-CZ" i="1" dirty="0">
                <a:latin typeface="Cambria"/>
                <a:cs typeface="Cambria"/>
              </a:rPr>
              <a:t>, n., rete, </a:t>
            </a:r>
            <a:r>
              <a:rPr lang="cs-CZ" i="1" dirty="0" err="1">
                <a:latin typeface="Cambria"/>
                <a:cs typeface="Cambria"/>
              </a:rPr>
              <a:t>is</a:t>
            </a:r>
            <a:r>
              <a:rPr lang="cs-CZ" i="1" dirty="0">
                <a:latin typeface="Cambria"/>
                <a:cs typeface="Cambria"/>
              </a:rPr>
              <a:t>, n.</a:t>
            </a:r>
            <a:endParaRPr lang="cs-CZ" dirty="0">
              <a:latin typeface="Cambria"/>
              <a:cs typeface="Cambria"/>
            </a:endParaRPr>
          </a:p>
          <a:p>
            <a:endParaRPr lang="cs-CZ" b="1" dirty="0">
              <a:latin typeface="Cambria"/>
              <a:cs typeface="Cambria"/>
            </a:endParaRPr>
          </a:p>
          <a:p>
            <a:pPr>
              <a:buNone/>
            </a:pPr>
            <a:r>
              <a:rPr lang="cs-CZ" b="1" dirty="0">
                <a:latin typeface="Cambria"/>
                <a:cs typeface="Cambria"/>
              </a:rPr>
              <a:t>	</a:t>
            </a:r>
            <a:endParaRPr lang="cs-CZ" dirty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0209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498"/>
            <a:ext cx="8229600" cy="694016"/>
          </a:xfrm>
        </p:spPr>
        <p:txBody>
          <a:bodyPr>
            <a:noAutofit/>
          </a:bodyPr>
          <a:lstStyle/>
          <a:p>
            <a:r>
              <a:rPr lang="cs-CZ" sz="3100" dirty="0" err="1">
                <a:solidFill>
                  <a:schemeClr val="accent3"/>
                </a:solidFill>
                <a:latin typeface="Cambria"/>
                <a:cs typeface="Cambria"/>
              </a:rPr>
              <a:t>Specific</a:t>
            </a:r>
            <a:r>
              <a:rPr lang="cs-CZ" sz="3100" dirty="0">
                <a:solidFill>
                  <a:schemeClr val="accent3"/>
                </a:solidFill>
                <a:latin typeface="Cambria"/>
                <a:cs typeface="Cambria"/>
              </a:rPr>
              <a:t> </a:t>
            </a:r>
            <a:r>
              <a:rPr lang="cs-CZ" sz="3100" dirty="0" err="1">
                <a:solidFill>
                  <a:schemeClr val="accent3"/>
                </a:solidFill>
                <a:latin typeface="Cambria"/>
                <a:cs typeface="Cambria"/>
              </a:rPr>
              <a:t>features</a:t>
            </a:r>
            <a:r>
              <a:rPr lang="cs-CZ" sz="3100" dirty="0">
                <a:solidFill>
                  <a:schemeClr val="accent3"/>
                </a:solidFill>
                <a:latin typeface="Cambria"/>
                <a:cs typeface="Cambria"/>
              </a:rPr>
              <a:t> </a:t>
            </a:r>
            <a:r>
              <a:rPr lang="cs-CZ" sz="3100" dirty="0" err="1">
                <a:solidFill>
                  <a:schemeClr val="accent3"/>
                </a:solidFill>
                <a:latin typeface="Cambria"/>
                <a:cs typeface="Cambria"/>
              </a:rPr>
              <a:t>of</a:t>
            </a:r>
            <a:r>
              <a:rPr lang="cs-CZ" sz="3100" dirty="0">
                <a:solidFill>
                  <a:schemeClr val="accent3"/>
                </a:solidFill>
                <a:latin typeface="Cambria"/>
                <a:cs typeface="Cambria"/>
              </a:rPr>
              <a:t> </a:t>
            </a:r>
            <a:r>
              <a:rPr lang="cs-CZ" sz="3100" dirty="0" err="1">
                <a:solidFill>
                  <a:schemeClr val="accent3"/>
                </a:solidFill>
                <a:latin typeface="Cambria"/>
                <a:cs typeface="Cambria"/>
              </a:rPr>
              <a:t>the</a:t>
            </a:r>
            <a:r>
              <a:rPr lang="cs-CZ" sz="3100" dirty="0">
                <a:solidFill>
                  <a:schemeClr val="accent3"/>
                </a:solidFill>
                <a:latin typeface="Cambria"/>
                <a:cs typeface="Cambria"/>
              </a:rPr>
              <a:t> 3rd </a:t>
            </a:r>
            <a:r>
              <a:rPr lang="cs-CZ" sz="3100" dirty="0" err="1">
                <a:solidFill>
                  <a:schemeClr val="accent3"/>
                </a:solidFill>
                <a:latin typeface="Cambria"/>
                <a:cs typeface="Cambria"/>
              </a:rPr>
              <a:t>declension</a:t>
            </a:r>
            <a:br>
              <a:rPr lang="cs-CZ" sz="3100" dirty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cs-CZ" sz="3100" dirty="0">
                <a:solidFill>
                  <a:schemeClr val="accent3"/>
                </a:solidFill>
                <a:latin typeface="Cambria"/>
                <a:cs typeface="Cambria"/>
              </a:rPr>
              <a:t>-</a:t>
            </a:r>
            <a:r>
              <a:rPr lang="cs-CZ" sz="3100" dirty="0" err="1">
                <a:solidFill>
                  <a:schemeClr val="accent3"/>
                </a:solidFill>
                <a:latin typeface="Cambria"/>
                <a:cs typeface="Cambria"/>
              </a:rPr>
              <a:t>Consonant</a:t>
            </a:r>
            <a:r>
              <a:rPr lang="cs-CZ" sz="3100" dirty="0">
                <a:solidFill>
                  <a:schemeClr val="accent3"/>
                </a:solidFill>
                <a:latin typeface="Cambria"/>
                <a:cs typeface="Cambria"/>
              </a:rPr>
              <a:t> </a:t>
            </a:r>
            <a:r>
              <a:rPr lang="cs-CZ" sz="3100" dirty="0" err="1">
                <a:solidFill>
                  <a:schemeClr val="accent3"/>
                </a:solidFill>
                <a:latin typeface="Cambria"/>
                <a:cs typeface="Cambria"/>
              </a:rPr>
              <a:t>stems</a:t>
            </a:r>
            <a:endParaRPr lang="en-US" sz="3100" dirty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4559" y="1222750"/>
            <a:ext cx="88000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cs-CZ" dirty="0">
                <a:latin typeface="Cambria"/>
                <a:cs typeface="Cambria"/>
              </a:rPr>
              <a:t>Stem in gen. </a:t>
            </a:r>
            <a:r>
              <a:rPr lang="cs-CZ" dirty="0" err="1">
                <a:latin typeface="Cambria"/>
                <a:cs typeface="Cambria"/>
              </a:rPr>
              <a:t>sg</a:t>
            </a:r>
            <a:r>
              <a:rPr lang="cs-CZ" dirty="0">
                <a:latin typeface="Cambria"/>
                <a:cs typeface="Cambria"/>
              </a:rPr>
              <a:t>. and </a:t>
            </a:r>
            <a:r>
              <a:rPr lang="cs-CZ" dirty="0" err="1">
                <a:latin typeface="Cambria"/>
                <a:cs typeface="Cambria"/>
              </a:rPr>
              <a:t>nom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sg</a:t>
            </a:r>
            <a:r>
              <a:rPr lang="cs-CZ" dirty="0">
                <a:latin typeface="Cambria"/>
                <a:cs typeface="Cambria"/>
              </a:rPr>
              <a:t>. </a:t>
            </a:r>
            <a:r>
              <a:rPr lang="cs-CZ" dirty="0" err="1">
                <a:latin typeface="Cambria"/>
                <a:cs typeface="Cambria"/>
              </a:rPr>
              <a:t>usually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differs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sz="2300" b="1" dirty="0" err="1">
                <a:latin typeface="Cambria"/>
                <a:cs typeface="Cambria"/>
              </a:rPr>
              <a:t>pulm</a:t>
            </a:r>
            <a:r>
              <a:rPr lang="cs-CZ" sz="2300" dirty="0">
                <a:latin typeface="Cambria"/>
                <a:cs typeface="Cambria"/>
              </a:rPr>
              <a:t>-o//</a:t>
            </a:r>
            <a:r>
              <a:rPr lang="cs-CZ" sz="2300" b="1" dirty="0" err="1">
                <a:latin typeface="Cambria"/>
                <a:cs typeface="Cambria"/>
              </a:rPr>
              <a:t>pulmon</a:t>
            </a:r>
            <a:r>
              <a:rPr lang="cs-CZ" sz="2300" dirty="0" err="1">
                <a:latin typeface="Cambria"/>
                <a:cs typeface="Cambria"/>
              </a:rPr>
              <a:t>-is</a:t>
            </a:r>
            <a:endParaRPr lang="cs-CZ" sz="2300" dirty="0">
              <a:latin typeface="Cambria"/>
              <a:cs typeface="Cambria"/>
            </a:endParaRPr>
          </a:p>
          <a:p>
            <a:pPr lvl="1"/>
            <a:r>
              <a:rPr lang="cs-CZ" sz="2300" b="1" dirty="0" err="1">
                <a:latin typeface="Cambria"/>
                <a:cs typeface="Cambria"/>
              </a:rPr>
              <a:t>fem</a:t>
            </a:r>
            <a:r>
              <a:rPr lang="cs-CZ" sz="2300" dirty="0" err="1">
                <a:latin typeface="Cambria"/>
                <a:cs typeface="Cambria"/>
              </a:rPr>
              <a:t>-ur</a:t>
            </a:r>
            <a:r>
              <a:rPr lang="cs-CZ" sz="2300" dirty="0">
                <a:latin typeface="Cambria"/>
                <a:cs typeface="Cambria"/>
              </a:rPr>
              <a:t>//</a:t>
            </a:r>
            <a:r>
              <a:rPr lang="cs-CZ" sz="2300" b="1" dirty="0" err="1">
                <a:latin typeface="Cambria"/>
                <a:cs typeface="Cambria"/>
              </a:rPr>
              <a:t>femor</a:t>
            </a:r>
            <a:r>
              <a:rPr lang="cs-CZ" sz="2300" dirty="0" err="1">
                <a:latin typeface="Cambria"/>
                <a:cs typeface="Cambria"/>
              </a:rPr>
              <a:t>-is</a:t>
            </a:r>
            <a:endParaRPr lang="cs-CZ" sz="2300" dirty="0">
              <a:latin typeface="Cambria"/>
              <a:cs typeface="Cambria"/>
            </a:endParaRPr>
          </a:p>
          <a:p>
            <a:pPr lvl="1"/>
            <a:r>
              <a:rPr lang="cs-CZ" sz="2300" dirty="0">
                <a:latin typeface="Cambria"/>
                <a:cs typeface="Cambria"/>
              </a:rPr>
              <a:t> </a:t>
            </a:r>
            <a:r>
              <a:rPr lang="cs-CZ" sz="2300" b="1" dirty="0">
                <a:latin typeface="Cambria"/>
                <a:cs typeface="Cambria"/>
              </a:rPr>
              <a:t>rad</a:t>
            </a:r>
            <a:r>
              <a:rPr lang="cs-CZ" sz="2300" dirty="0">
                <a:latin typeface="Cambria"/>
                <a:cs typeface="Cambria"/>
              </a:rPr>
              <a:t>-</a:t>
            </a:r>
            <a:r>
              <a:rPr lang="cs-CZ" sz="2300" dirty="0" err="1">
                <a:latin typeface="Cambria"/>
                <a:cs typeface="Cambria"/>
              </a:rPr>
              <a:t>ix</a:t>
            </a:r>
            <a:r>
              <a:rPr lang="cs-CZ" sz="2300" dirty="0">
                <a:latin typeface="Cambria"/>
                <a:cs typeface="Cambria"/>
              </a:rPr>
              <a:t>//</a:t>
            </a:r>
            <a:r>
              <a:rPr lang="cs-CZ" sz="2300" b="1" dirty="0" err="1">
                <a:latin typeface="Cambria"/>
                <a:cs typeface="Cambria"/>
              </a:rPr>
              <a:t>radic</a:t>
            </a:r>
            <a:r>
              <a:rPr lang="cs-CZ" sz="2300" dirty="0" err="1">
                <a:latin typeface="Cambria"/>
                <a:cs typeface="Cambria"/>
              </a:rPr>
              <a:t>-is</a:t>
            </a:r>
            <a:endParaRPr lang="cs-CZ" sz="2300" dirty="0">
              <a:latin typeface="Cambria"/>
              <a:cs typeface="Cambria"/>
            </a:endParaRPr>
          </a:p>
          <a:p>
            <a:endParaRPr lang="cs-CZ" sz="1200" dirty="0">
              <a:latin typeface="Cambria"/>
              <a:cs typeface="Cambria"/>
            </a:endParaRPr>
          </a:p>
          <a:p>
            <a:r>
              <a:rPr lang="cs-CZ" dirty="0" err="1">
                <a:latin typeface="Cambria"/>
                <a:cs typeface="Cambria"/>
              </a:rPr>
              <a:t>For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proper </a:t>
            </a:r>
            <a:r>
              <a:rPr lang="cs-CZ" dirty="0" err="1">
                <a:latin typeface="Cambria"/>
                <a:cs typeface="Cambria"/>
              </a:rPr>
              <a:t>inflection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GENITIVE </a:t>
            </a:r>
            <a:r>
              <a:rPr lang="cs-CZ" dirty="0" err="1">
                <a:latin typeface="Cambria"/>
                <a:cs typeface="Cambria"/>
              </a:rPr>
              <a:t>form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is</a:t>
            </a:r>
            <a:r>
              <a:rPr lang="cs-CZ" dirty="0">
                <a:latin typeface="Cambria"/>
                <a:cs typeface="Cambria"/>
              </a:rPr>
              <a:t> NECESSARY to </a:t>
            </a:r>
            <a:r>
              <a:rPr lang="cs-CZ" dirty="0" err="1">
                <a:latin typeface="Cambria"/>
                <a:cs typeface="Cambria"/>
              </a:rPr>
              <a:t>know</a:t>
            </a:r>
            <a:endParaRPr lang="cs-CZ" dirty="0">
              <a:latin typeface="Cambria"/>
              <a:cs typeface="Cambria"/>
            </a:endParaRPr>
          </a:p>
          <a:p>
            <a:endParaRPr lang="cs-CZ" b="1" dirty="0">
              <a:latin typeface="Cambria"/>
              <a:cs typeface="Cambria"/>
            </a:endParaRPr>
          </a:p>
          <a:p>
            <a:pPr>
              <a:buNone/>
            </a:pPr>
            <a:r>
              <a:rPr lang="cs-CZ" b="1" dirty="0">
                <a:latin typeface="Cambria"/>
                <a:cs typeface="Cambria"/>
              </a:rPr>
              <a:t>	</a:t>
            </a:r>
            <a:endParaRPr lang="cs-CZ" dirty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845740" y="4338906"/>
            <a:ext cx="28216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3200" dirty="0">
                <a:latin typeface="Cambria"/>
                <a:cs typeface="Cambria"/>
              </a:rPr>
              <a:t>1. </a:t>
            </a:r>
            <a:r>
              <a:rPr lang="cs-CZ" sz="3200" i="1" dirty="0" err="1">
                <a:latin typeface="Cambria"/>
                <a:cs typeface="Cambria"/>
              </a:rPr>
              <a:t>pulm</a:t>
            </a:r>
            <a:r>
              <a:rPr lang="cs-CZ" sz="3200" dirty="0">
                <a:latin typeface="Cambria"/>
                <a:cs typeface="Cambria"/>
              </a:rPr>
              <a:t>-o </a:t>
            </a:r>
          </a:p>
          <a:p>
            <a:pPr>
              <a:buNone/>
            </a:pPr>
            <a:r>
              <a:rPr lang="cs-CZ" sz="3200" dirty="0">
                <a:latin typeface="Cambria"/>
                <a:cs typeface="Cambria"/>
              </a:rPr>
              <a:t>2.</a:t>
            </a:r>
            <a:r>
              <a:rPr lang="cs-CZ" sz="3200" b="1" dirty="0">
                <a:latin typeface="Cambria"/>
                <a:cs typeface="Cambria"/>
              </a:rPr>
              <a:t> </a:t>
            </a:r>
            <a:r>
              <a:rPr lang="cs-CZ" sz="3200" b="1" dirty="0" err="1">
                <a:solidFill>
                  <a:srgbClr val="C00000"/>
                </a:solidFill>
                <a:latin typeface="Cambria"/>
                <a:cs typeface="Cambria"/>
              </a:rPr>
              <a:t>pulmon</a:t>
            </a:r>
            <a:r>
              <a:rPr lang="cs-CZ" sz="3200" b="1" dirty="0" err="1">
                <a:latin typeface="Cambria"/>
                <a:cs typeface="Cambria"/>
              </a:rPr>
              <a:t>-</a:t>
            </a:r>
            <a:r>
              <a:rPr lang="cs-CZ" sz="3200" dirty="0" err="1">
                <a:latin typeface="Cambria"/>
                <a:cs typeface="Cambria"/>
              </a:rPr>
              <a:t>is</a:t>
            </a:r>
            <a:r>
              <a:rPr lang="cs-CZ" sz="3200" dirty="0">
                <a:latin typeface="Cambria"/>
                <a:cs typeface="Cambria"/>
              </a:rPr>
              <a:t> </a:t>
            </a:r>
          </a:p>
          <a:p>
            <a:pPr>
              <a:buNone/>
            </a:pPr>
            <a:r>
              <a:rPr lang="cs-CZ" sz="3200" dirty="0">
                <a:latin typeface="Cambria"/>
                <a:cs typeface="Cambria"/>
              </a:rPr>
              <a:t>4.</a:t>
            </a:r>
            <a:r>
              <a:rPr lang="cs-CZ" sz="3200" b="1" dirty="0">
                <a:latin typeface="Cambria"/>
                <a:cs typeface="Cambria"/>
              </a:rPr>
              <a:t> </a:t>
            </a:r>
            <a:r>
              <a:rPr lang="cs-CZ" sz="3200" b="1" dirty="0" err="1">
                <a:solidFill>
                  <a:srgbClr val="C00000"/>
                </a:solidFill>
                <a:latin typeface="Cambria"/>
                <a:cs typeface="Cambria"/>
              </a:rPr>
              <a:t>pulmon</a:t>
            </a:r>
            <a:r>
              <a:rPr lang="cs-CZ" sz="3200" b="1" dirty="0" err="1">
                <a:latin typeface="Cambria"/>
                <a:cs typeface="Cambria"/>
              </a:rPr>
              <a:t>-</a:t>
            </a:r>
            <a:r>
              <a:rPr lang="cs-CZ" sz="3200" dirty="0" err="1">
                <a:latin typeface="Cambria"/>
                <a:cs typeface="Cambria"/>
              </a:rPr>
              <a:t>em</a:t>
            </a:r>
            <a:r>
              <a:rPr lang="cs-CZ" sz="3200" dirty="0">
                <a:latin typeface="Cambria"/>
                <a:cs typeface="Cambria"/>
              </a:rPr>
              <a:t> </a:t>
            </a:r>
          </a:p>
          <a:p>
            <a:pPr>
              <a:buNone/>
            </a:pPr>
            <a:r>
              <a:rPr lang="cs-CZ" sz="3200" dirty="0">
                <a:latin typeface="Cambria"/>
                <a:cs typeface="Cambria"/>
              </a:rPr>
              <a:t>6.</a:t>
            </a:r>
            <a:r>
              <a:rPr lang="cs-CZ" sz="3200" b="1" dirty="0">
                <a:latin typeface="Cambria"/>
                <a:cs typeface="Cambria"/>
              </a:rPr>
              <a:t> </a:t>
            </a:r>
            <a:r>
              <a:rPr lang="cs-CZ" sz="3200" b="1" dirty="0" err="1">
                <a:solidFill>
                  <a:srgbClr val="C00000"/>
                </a:solidFill>
                <a:latin typeface="Cambria"/>
                <a:cs typeface="Cambria"/>
              </a:rPr>
              <a:t>pulmon</a:t>
            </a:r>
            <a:r>
              <a:rPr lang="cs-CZ" sz="3200" b="1" dirty="0">
                <a:latin typeface="Cambria"/>
                <a:cs typeface="Cambria"/>
              </a:rPr>
              <a:t>-</a:t>
            </a:r>
            <a:r>
              <a:rPr lang="cs-CZ" sz="3200" dirty="0">
                <a:latin typeface="Cambria"/>
                <a:cs typeface="Cambria"/>
              </a:rPr>
              <a:t>e</a:t>
            </a:r>
          </a:p>
        </p:txBody>
      </p:sp>
      <p:sp>
        <p:nvSpPr>
          <p:cNvPr id="5" name="Ovál 4"/>
          <p:cNvSpPr/>
          <p:nvPr/>
        </p:nvSpPr>
        <p:spPr>
          <a:xfrm>
            <a:off x="6792802" y="4886112"/>
            <a:ext cx="5334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772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err="1">
                <a:solidFill>
                  <a:schemeClr val="accent3"/>
                </a:solidFill>
                <a:latin typeface="Cambria"/>
                <a:cs typeface="Cambria"/>
              </a:rPr>
              <a:t>Declension</a:t>
            </a:r>
            <a:r>
              <a:rPr lang="sk-SK" sz="4000" dirty="0">
                <a:solidFill>
                  <a:schemeClr val="accent3"/>
                </a:solidFill>
                <a:latin typeface="Cambria"/>
                <a:cs typeface="Cambria"/>
              </a:rPr>
              <a:t> </a:t>
            </a:r>
            <a:r>
              <a:rPr lang="sk-SK" sz="4000" dirty="0" err="1">
                <a:solidFill>
                  <a:schemeClr val="accent3"/>
                </a:solidFill>
                <a:latin typeface="Cambria"/>
                <a:cs typeface="Cambria"/>
              </a:rPr>
              <a:t>paradigms</a:t>
            </a:r>
            <a:endParaRPr lang="en-GB" sz="4000" dirty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228600" y="1862355"/>
          <a:ext cx="869728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4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5084">
                <a:tc gridSpan="2"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Consonant</a:t>
                      </a:r>
                      <a:endParaRPr lang="en-GB" sz="28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I-stems</a:t>
                      </a:r>
                      <a:endParaRPr lang="en-GB" sz="28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EXCEPTIONS</a:t>
                      </a:r>
                      <a:endParaRPr lang="en-GB" sz="28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Cambria"/>
                          <a:cs typeface="Cambria"/>
                        </a:rPr>
                        <a:t>DOLOR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Cambria"/>
                          <a:cs typeface="Cambria"/>
                        </a:rPr>
                        <a:t>CORPUS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ambria"/>
                          <a:cs typeface="Cambria"/>
                        </a:rPr>
                        <a:t>PELVIS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Cambria"/>
                          <a:cs typeface="Cambria"/>
                        </a:rPr>
                        <a:t>RETE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Cambria"/>
                          <a:cs typeface="Cambria"/>
                        </a:rPr>
                        <a:t>DOSIS, FEBRIS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latin typeface="Cambria"/>
                          <a:cs typeface="Cambria"/>
                        </a:rPr>
                        <a:t> M. + F.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algn="ctr">
                        <a:buFont typeface="+mj-lt"/>
                        <a:buNone/>
                      </a:pPr>
                      <a:r>
                        <a:rPr lang="cs-CZ" sz="2800" b="1" dirty="0">
                          <a:latin typeface="Cambria"/>
                          <a:cs typeface="Cambria"/>
                        </a:rPr>
                        <a:t>N.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latin typeface="Cambria"/>
                          <a:cs typeface="Cambria"/>
                        </a:rPr>
                        <a:t>M. + F.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latin typeface="Cambria"/>
                          <a:cs typeface="Cambria"/>
                        </a:rPr>
                        <a:t>N.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latin typeface="Cambria"/>
                          <a:cs typeface="Cambria"/>
                        </a:rPr>
                        <a:t>F.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012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>
                <a:solidFill>
                  <a:schemeClr val="accent3"/>
                </a:solidFill>
                <a:latin typeface="Cambria"/>
                <a:cs typeface="Cambria"/>
              </a:rPr>
              <a:t>PELVIS</a:t>
            </a:r>
            <a:endParaRPr lang="en-GB" sz="3600" b="1" dirty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661020" y="2072081"/>
          <a:ext cx="6117464" cy="37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325">
                <a:tc>
                  <a:txBody>
                    <a:bodyPr/>
                    <a:lstStyle/>
                    <a:p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Sg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Pl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442"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nom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pelvis</a:t>
                      </a:r>
                      <a:endParaRPr lang="sk-SK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pelv</a:t>
                      </a:r>
                      <a:r>
                        <a:rPr lang="sk-SK" sz="32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-es</a:t>
                      </a:r>
                      <a:endParaRPr lang="en-GB" sz="32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442">
                <a:tc>
                  <a:txBody>
                    <a:bodyPr/>
                    <a:lstStyle/>
                    <a:p>
                      <a:r>
                        <a:rPr lang="sk-SK" sz="3200" dirty="0">
                          <a:latin typeface="Cambria"/>
                          <a:cs typeface="Cambria"/>
                        </a:rPr>
                        <a:t>gen.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pelv</a:t>
                      </a:r>
                      <a:r>
                        <a:rPr lang="sk-SK" sz="32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-is</a:t>
                      </a:r>
                      <a:endParaRPr lang="sk-SK" sz="32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pelv</a:t>
                      </a:r>
                      <a:r>
                        <a:rPr lang="sk-SK" sz="32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-ium</a:t>
                      </a:r>
                      <a:endParaRPr lang="en-GB" sz="32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442">
                <a:tc>
                  <a:txBody>
                    <a:bodyPr/>
                    <a:lstStyle/>
                    <a:p>
                      <a:r>
                        <a:rPr lang="sk-SK" sz="3200" dirty="0">
                          <a:latin typeface="Cambria"/>
                          <a:cs typeface="Cambria"/>
                        </a:rPr>
                        <a:t>ak.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pelv</a:t>
                      </a:r>
                      <a:r>
                        <a:rPr lang="sk-SK" sz="32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-em</a:t>
                      </a:r>
                      <a:endParaRPr lang="sk-SK" sz="32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pelv</a:t>
                      </a:r>
                      <a:r>
                        <a:rPr lang="sk-SK" sz="32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-es</a:t>
                      </a:r>
                      <a:endParaRPr lang="en-GB" sz="32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442"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abl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pelv</a:t>
                      </a:r>
                      <a:r>
                        <a:rPr lang="sk-SK" sz="32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-e</a:t>
                      </a:r>
                      <a:endParaRPr lang="sk-SK" sz="32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pelv</a:t>
                      </a:r>
                      <a:r>
                        <a:rPr lang="sk-SK" sz="32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-ibus</a:t>
                      </a:r>
                      <a:endParaRPr lang="en-GB" sz="32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661020" y="1594016"/>
            <a:ext cx="624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I-STEM MASCULINE AND FEMININE GENDER NOUNS</a:t>
            </a:r>
          </a:p>
        </p:txBody>
      </p:sp>
    </p:spTree>
    <p:extLst>
      <p:ext uri="{BB962C8B-B14F-4D97-AF65-F5344CB8AC3E}">
        <p14:creationId xmlns:p14="http://schemas.microsoft.com/office/powerpoint/2010/main" val="613372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NDINGS 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99033" cy="59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662569" y="1249960"/>
            <a:ext cx="545284" cy="510526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25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80167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Picture 3" descr="ENDINGS 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4848"/>
            <a:ext cx="8830264" cy="587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042680" y="612396"/>
            <a:ext cx="2986480" cy="201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73022"/>
            <a:ext cx="8534400" cy="878747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paradigms</a:t>
            </a:r>
            <a:br>
              <a:rPr lang="cs-CZ" dirty="0"/>
            </a:br>
            <a:r>
              <a:rPr lang="cs-CZ" dirty="0"/>
              <a:t>PELVIS and DOLOR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662569" y="1308682"/>
            <a:ext cx="612396" cy="5046542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510753" y="1308682"/>
            <a:ext cx="539419" cy="5046541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4535920" y="4269996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5670958" y="4269995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59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599"/>
            <a:ext cx="8534400" cy="878747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paradigms</a:t>
            </a:r>
            <a:br>
              <a:rPr lang="cs-CZ" dirty="0"/>
            </a:br>
            <a:r>
              <a:rPr lang="cs-CZ" dirty="0"/>
              <a:t>PELVIS and DOLOR</a:t>
            </a:r>
          </a:p>
        </p:txBody>
      </p:sp>
      <p:graphicFrame>
        <p:nvGraphicFramePr>
          <p:cNvPr id="4" name="Zástupný symbol obsahu 3"/>
          <p:cNvGraphicFramePr>
            <a:graphicFrameLocks/>
          </p:cNvGraphicFramePr>
          <p:nvPr>
            <p:extLst/>
          </p:nvPr>
        </p:nvGraphicFramePr>
        <p:xfrm>
          <a:off x="4650045" y="1915028"/>
          <a:ext cx="4301008" cy="2992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505">
                <a:tc>
                  <a:txBody>
                    <a:bodyPr/>
                    <a:lstStyle/>
                    <a:p>
                      <a:endParaRPr lang="en-GB" sz="25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500" dirty="0" err="1">
                          <a:latin typeface="Cambria"/>
                          <a:cs typeface="Cambria"/>
                        </a:rPr>
                        <a:t>Sg</a:t>
                      </a:r>
                      <a:r>
                        <a:rPr lang="sk-SK" sz="2500" dirty="0">
                          <a:latin typeface="Cambria"/>
                          <a:cs typeface="Cambria"/>
                        </a:rPr>
                        <a:t>.</a:t>
                      </a:r>
                      <a:endParaRPr lang="en-GB" sz="25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500" dirty="0" err="1">
                          <a:latin typeface="Cambria"/>
                          <a:cs typeface="Cambria"/>
                        </a:rPr>
                        <a:t>Pl</a:t>
                      </a:r>
                      <a:r>
                        <a:rPr lang="sk-SK" sz="2500" dirty="0">
                          <a:latin typeface="Cambria"/>
                          <a:cs typeface="Cambria"/>
                        </a:rPr>
                        <a:t>.</a:t>
                      </a:r>
                      <a:endParaRPr lang="en-GB" sz="25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599">
                <a:tc>
                  <a:txBody>
                    <a:bodyPr/>
                    <a:lstStyle/>
                    <a:p>
                      <a:r>
                        <a:rPr lang="sk-SK" sz="2500" dirty="0" err="1">
                          <a:latin typeface="Cambria"/>
                          <a:cs typeface="Cambria"/>
                        </a:rPr>
                        <a:t>nom</a:t>
                      </a:r>
                      <a:r>
                        <a:rPr lang="sk-SK" sz="2500" dirty="0">
                          <a:latin typeface="Cambria"/>
                          <a:cs typeface="Cambria"/>
                        </a:rPr>
                        <a:t>.</a:t>
                      </a:r>
                      <a:endParaRPr lang="en-GB" sz="25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pelvis</a:t>
                      </a:r>
                      <a:endParaRPr lang="sk-SK" sz="2500" b="1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pelv-es</a:t>
                      </a:r>
                      <a:endParaRPr lang="en-GB" sz="2500" b="1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599">
                <a:tc>
                  <a:txBody>
                    <a:bodyPr/>
                    <a:lstStyle/>
                    <a:p>
                      <a:r>
                        <a:rPr lang="sk-SK" sz="2500" dirty="0">
                          <a:latin typeface="Cambria"/>
                          <a:cs typeface="Cambria"/>
                        </a:rPr>
                        <a:t>gen.</a:t>
                      </a:r>
                      <a:endParaRPr lang="en-GB" sz="25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pelv-is</a:t>
                      </a:r>
                      <a:endParaRPr lang="sk-SK" sz="2500" b="1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pelv</a:t>
                      </a:r>
                      <a:r>
                        <a:rPr lang="sk-SK" sz="25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-ium</a:t>
                      </a:r>
                      <a:endParaRPr lang="en-GB" sz="25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599">
                <a:tc>
                  <a:txBody>
                    <a:bodyPr/>
                    <a:lstStyle/>
                    <a:p>
                      <a:r>
                        <a:rPr lang="sk-SK" sz="2500" dirty="0">
                          <a:latin typeface="Cambria"/>
                          <a:cs typeface="Cambria"/>
                        </a:rPr>
                        <a:t>ak.</a:t>
                      </a:r>
                      <a:endParaRPr lang="en-GB" sz="25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pelv-em</a:t>
                      </a:r>
                      <a:endParaRPr lang="sk-SK" sz="2500" b="1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pelv-es</a:t>
                      </a:r>
                      <a:endParaRPr lang="en-GB" sz="2500" b="1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599">
                <a:tc>
                  <a:txBody>
                    <a:bodyPr/>
                    <a:lstStyle/>
                    <a:p>
                      <a:r>
                        <a:rPr lang="sk-SK" sz="2500" dirty="0" err="1">
                          <a:latin typeface="Cambria"/>
                          <a:cs typeface="Cambria"/>
                        </a:rPr>
                        <a:t>abl</a:t>
                      </a:r>
                      <a:r>
                        <a:rPr lang="sk-SK" sz="2500" dirty="0">
                          <a:latin typeface="Cambria"/>
                          <a:cs typeface="Cambria"/>
                        </a:rPr>
                        <a:t>.</a:t>
                      </a:r>
                      <a:endParaRPr lang="en-GB" sz="25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pelv-e</a:t>
                      </a:r>
                      <a:endParaRPr lang="sk-SK" sz="2500" b="1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pelv-ibus</a:t>
                      </a:r>
                      <a:endParaRPr lang="en-GB" sz="2500" b="1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Zástupný symbol obsahu 3"/>
          <p:cNvGraphicFramePr>
            <a:graphicFrameLocks/>
          </p:cNvGraphicFramePr>
          <p:nvPr>
            <p:extLst/>
          </p:nvPr>
        </p:nvGraphicFramePr>
        <p:xfrm>
          <a:off x="167528" y="1905470"/>
          <a:ext cx="4395830" cy="299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853">
                <a:tc>
                  <a:txBody>
                    <a:bodyPr/>
                    <a:lstStyle/>
                    <a:p>
                      <a:endParaRPr lang="en-GB" sz="25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500" dirty="0" err="1">
                          <a:latin typeface="Cambria"/>
                          <a:cs typeface="Cambria"/>
                        </a:rPr>
                        <a:t>Sg</a:t>
                      </a:r>
                      <a:r>
                        <a:rPr lang="sk-SK" sz="2500" dirty="0">
                          <a:latin typeface="Cambria"/>
                          <a:cs typeface="Cambria"/>
                        </a:rPr>
                        <a:t>.</a:t>
                      </a:r>
                      <a:endParaRPr lang="en-GB" sz="25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500" dirty="0" err="1">
                          <a:latin typeface="Cambria"/>
                          <a:cs typeface="Cambria"/>
                        </a:rPr>
                        <a:t>Pl</a:t>
                      </a:r>
                      <a:r>
                        <a:rPr lang="sk-SK" sz="2500" dirty="0">
                          <a:latin typeface="Cambria"/>
                          <a:cs typeface="Cambria"/>
                        </a:rPr>
                        <a:t>.</a:t>
                      </a:r>
                      <a:endParaRPr lang="en-GB" sz="25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115">
                <a:tc>
                  <a:txBody>
                    <a:bodyPr/>
                    <a:lstStyle/>
                    <a:p>
                      <a:r>
                        <a:rPr lang="sk-SK" sz="2500" dirty="0" err="1">
                          <a:latin typeface="Cambria"/>
                          <a:cs typeface="Cambria"/>
                        </a:rPr>
                        <a:t>nom</a:t>
                      </a:r>
                      <a:r>
                        <a:rPr lang="sk-SK" sz="2500" dirty="0">
                          <a:latin typeface="Cambria"/>
                          <a:cs typeface="Cambria"/>
                        </a:rPr>
                        <a:t>.</a:t>
                      </a:r>
                      <a:endParaRPr lang="en-GB" sz="25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 err="1">
                          <a:latin typeface="Cambria"/>
                          <a:cs typeface="Cambria"/>
                        </a:rPr>
                        <a:t>dolor</a:t>
                      </a:r>
                      <a:endParaRPr lang="sk-SK" sz="25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>
                          <a:latin typeface="Cambria"/>
                          <a:cs typeface="Cambria"/>
                        </a:rPr>
                        <a:t>dolor-es</a:t>
                      </a:r>
                      <a:endParaRPr lang="en-GB" sz="25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115">
                <a:tc>
                  <a:txBody>
                    <a:bodyPr/>
                    <a:lstStyle/>
                    <a:p>
                      <a:r>
                        <a:rPr lang="sk-SK" sz="2500" dirty="0">
                          <a:latin typeface="Cambria"/>
                          <a:cs typeface="Cambria"/>
                        </a:rPr>
                        <a:t>gen.</a:t>
                      </a:r>
                      <a:endParaRPr lang="en-GB" sz="25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 err="1">
                          <a:latin typeface="Cambria"/>
                          <a:cs typeface="Cambria"/>
                        </a:rPr>
                        <a:t>dolor-is</a:t>
                      </a:r>
                      <a:endParaRPr lang="sk-SK" sz="25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>
                          <a:latin typeface="Cambria"/>
                          <a:cs typeface="Cambria"/>
                        </a:rPr>
                        <a:t>dolor</a:t>
                      </a:r>
                      <a:r>
                        <a:rPr lang="sk-SK" sz="25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-um</a:t>
                      </a:r>
                      <a:endParaRPr lang="en-GB" sz="25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115">
                <a:tc>
                  <a:txBody>
                    <a:bodyPr/>
                    <a:lstStyle/>
                    <a:p>
                      <a:r>
                        <a:rPr lang="sk-SK" sz="2500" dirty="0">
                          <a:latin typeface="Cambria"/>
                          <a:cs typeface="Cambria"/>
                        </a:rPr>
                        <a:t>ak.</a:t>
                      </a:r>
                      <a:endParaRPr lang="en-GB" sz="25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 err="1">
                          <a:latin typeface="Cambria"/>
                          <a:cs typeface="Cambria"/>
                        </a:rPr>
                        <a:t>dolor-em</a:t>
                      </a:r>
                      <a:endParaRPr lang="sk-SK" sz="25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>
                          <a:latin typeface="Cambria"/>
                          <a:cs typeface="Cambria"/>
                        </a:rPr>
                        <a:t>dolor-es</a:t>
                      </a:r>
                      <a:endParaRPr lang="en-GB" sz="25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115">
                <a:tc>
                  <a:txBody>
                    <a:bodyPr/>
                    <a:lstStyle/>
                    <a:p>
                      <a:r>
                        <a:rPr lang="sk-SK" sz="2500" dirty="0" err="1">
                          <a:latin typeface="Cambria"/>
                          <a:cs typeface="Cambria"/>
                        </a:rPr>
                        <a:t>abl</a:t>
                      </a:r>
                      <a:r>
                        <a:rPr lang="sk-SK" sz="2500" dirty="0">
                          <a:latin typeface="Cambria"/>
                          <a:cs typeface="Cambria"/>
                        </a:rPr>
                        <a:t>.</a:t>
                      </a:r>
                      <a:endParaRPr lang="en-GB" sz="25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 err="1">
                          <a:latin typeface="Cambria"/>
                          <a:cs typeface="Cambria"/>
                        </a:rPr>
                        <a:t>dolor-e</a:t>
                      </a:r>
                      <a:endParaRPr lang="sk-SK" sz="25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500" b="1" dirty="0">
                          <a:latin typeface="Cambria"/>
                          <a:cs typeface="Cambria"/>
                        </a:rPr>
                        <a:t>dolor-ibus</a:t>
                      </a:r>
                      <a:endParaRPr lang="en-GB" sz="25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Zástupný symbol pro obsah 5"/>
          <p:cNvSpPr txBox="1">
            <a:spLocks noGrp="1"/>
          </p:cNvSpPr>
          <p:nvPr>
            <p:ph sz="quarter" idx="1"/>
          </p:nvPr>
        </p:nvSpPr>
        <p:spPr>
          <a:xfrm>
            <a:off x="4650045" y="4924959"/>
            <a:ext cx="4410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cs-CZ" sz="1500" dirty="0"/>
              <a:t>I-STEM MASCULINE AND FEMININE GENDER NOUNS</a:t>
            </a:r>
          </a:p>
        </p:txBody>
      </p:sp>
      <p:sp>
        <p:nvSpPr>
          <p:cNvPr id="7" name="Zástupný symbol pro obsah 5"/>
          <p:cNvSpPr txBox="1">
            <a:spLocks/>
          </p:cNvSpPr>
          <p:nvPr/>
        </p:nvSpPr>
        <p:spPr>
          <a:xfrm>
            <a:off x="153293" y="4928999"/>
            <a:ext cx="4410065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Wingdings 2"/>
              <a:buNone/>
            </a:pPr>
            <a:r>
              <a:rPr lang="cs-CZ" sz="1500" dirty="0"/>
              <a:t>CONSONANT-STEM MASCULINE AND FEMININE GENDER NOUNS</a:t>
            </a:r>
          </a:p>
        </p:txBody>
      </p:sp>
    </p:spTree>
    <p:extLst>
      <p:ext uri="{BB962C8B-B14F-4D97-AF65-F5344CB8AC3E}">
        <p14:creationId xmlns:p14="http://schemas.microsoft.com/office/powerpoint/2010/main" val="534851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3"/>
                </a:solidFill>
                <a:latin typeface="Cambria"/>
                <a:cs typeface="Cambria"/>
              </a:rPr>
              <a:t>RETE</a:t>
            </a:r>
            <a:endParaRPr lang="en-GB" b="1" dirty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688477" y="2063692"/>
          <a:ext cx="5729091" cy="356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552">
                <a:tc>
                  <a:txBody>
                    <a:bodyPr/>
                    <a:lstStyle/>
                    <a:p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Sg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Pl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943"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nom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rete</a:t>
                      </a:r>
                      <a:endParaRPr lang="sk-SK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ret-ia</a:t>
                      </a:r>
                      <a:endParaRPr lang="en-GB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943">
                <a:tc>
                  <a:txBody>
                    <a:bodyPr/>
                    <a:lstStyle/>
                    <a:p>
                      <a:r>
                        <a:rPr lang="sk-SK" sz="3200" dirty="0">
                          <a:latin typeface="Cambria"/>
                          <a:cs typeface="Cambria"/>
                        </a:rPr>
                        <a:t>gen.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ret-is</a:t>
                      </a:r>
                      <a:endParaRPr lang="sk-SK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ret-ium</a:t>
                      </a:r>
                      <a:endParaRPr lang="en-GB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943">
                <a:tc>
                  <a:txBody>
                    <a:bodyPr/>
                    <a:lstStyle/>
                    <a:p>
                      <a:r>
                        <a:rPr lang="sk-SK" sz="3200" dirty="0">
                          <a:latin typeface="Cambria"/>
                          <a:cs typeface="Cambria"/>
                        </a:rPr>
                        <a:t>ak.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rete</a:t>
                      </a:r>
                      <a:endParaRPr lang="sk-SK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ret-ia</a:t>
                      </a:r>
                      <a:endParaRPr lang="en-GB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943"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abl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ret-i</a:t>
                      </a:r>
                      <a:endParaRPr lang="sk-SK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ret-ibus</a:t>
                      </a:r>
                      <a:endParaRPr lang="en-GB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ástupný symbol pro obsah 5"/>
          <p:cNvSpPr txBox="1">
            <a:spLocks/>
          </p:cNvSpPr>
          <p:nvPr/>
        </p:nvSpPr>
        <p:spPr>
          <a:xfrm>
            <a:off x="1822702" y="1606958"/>
            <a:ext cx="521566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Wingdings 2"/>
              <a:buNone/>
            </a:pPr>
            <a:r>
              <a:rPr lang="cs-CZ" sz="1800" dirty="0"/>
              <a:t>I-STEM NEUTRAL GENDER NOUNS</a:t>
            </a:r>
          </a:p>
        </p:txBody>
      </p:sp>
    </p:spTree>
    <p:extLst>
      <p:ext uri="{BB962C8B-B14F-4D97-AF65-F5344CB8AC3E}">
        <p14:creationId xmlns:p14="http://schemas.microsoft.com/office/powerpoint/2010/main" val="1955609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NDINGS 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6" y="416449"/>
            <a:ext cx="8799033" cy="59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870583" y="1174459"/>
            <a:ext cx="545284" cy="510526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901615" y="2072079"/>
            <a:ext cx="514252" cy="47817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6893735" y="2916802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870583" y="4597166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901615" y="3727091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068348" y="1174459"/>
            <a:ext cx="545284" cy="510526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920766" y="1174459"/>
            <a:ext cx="545284" cy="510526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5099380" y="2072081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5074213" y="2916802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5074213" y="4597166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082093" y="3727091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951798" y="2072080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926631" y="2916801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2903479" y="4597165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2934511" y="3727090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937232" y="1174458"/>
            <a:ext cx="545284" cy="4278386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3968264" y="2072079"/>
            <a:ext cx="514252" cy="41106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3943097" y="2916800"/>
            <a:ext cx="514252" cy="34448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3919945" y="4597164"/>
            <a:ext cx="514252" cy="34448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3950977" y="3727089"/>
            <a:ext cx="514252" cy="34448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160605" y="352338"/>
            <a:ext cx="3223417" cy="419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166997" y="122688"/>
            <a:ext cx="8534400" cy="87874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cs-CZ" dirty="0">
                <a:solidFill>
                  <a:schemeClr val="accent1"/>
                </a:solidFill>
              </a:rPr>
              <a:t>NEUTRAL GENDER NOUNS</a:t>
            </a:r>
          </a:p>
        </p:txBody>
      </p:sp>
    </p:spTree>
    <p:extLst>
      <p:ext uri="{BB962C8B-B14F-4D97-AF65-F5344CB8AC3E}">
        <p14:creationId xmlns:p14="http://schemas.microsoft.com/office/powerpoint/2010/main" val="851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>
                <a:solidFill>
                  <a:schemeClr val="accent3"/>
                </a:solidFill>
                <a:latin typeface="Cambria"/>
                <a:cs typeface="Cambria"/>
              </a:rPr>
              <a:t>DOSIS</a:t>
            </a:r>
            <a:endParaRPr lang="en-GB" sz="3600" b="1" dirty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164998" y="2754223"/>
          <a:ext cx="5739141" cy="33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411">
                <a:tc>
                  <a:txBody>
                    <a:bodyPr/>
                    <a:lstStyle/>
                    <a:p>
                      <a:endParaRPr lang="en-GB" sz="30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000" dirty="0" err="1">
                          <a:latin typeface="Cambria"/>
                          <a:cs typeface="Cambria"/>
                        </a:rPr>
                        <a:t>Sg</a:t>
                      </a:r>
                      <a:r>
                        <a:rPr lang="sk-SK" sz="3000" dirty="0">
                          <a:latin typeface="Cambria"/>
                          <a:cs typeface="Cambria"/>
                        </a:rPr>
                        <a:t>.</a:t>
                      </a:r>
                      <a:endParaRPr lang="en-GB" sz="30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000" dirty="0" err="1">
                          <a:latin typeface="Cambria"/>
                          <a:cs typeface="Cambria"/>
                        </a:rPr>
                        <a:t>Pl</a:t>
                      </a:r>
                      <a:r>
                        <a:rPr lang="sk-SK" sz="3000" dirty="0">
                          <a:latin typeface="Cambria"/>
                          <a:cs typeface="Cambria"/>
                        </a:rPr>
                        <a:t>.</a:t>
                      </a:r>
                      <a:endParaRPr lang="en-GB" sz="30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874">
                <a:tc>
                  <a:txBody>
                    <a:bodyPr/>
                    <a:lstStyle/>
                    <a:p>
                      <a:r>
                        <a:rPr lang="sk-SK" sz="3000" dirty="0" err="1">
                          <a:latin typeface="Cambria"/>
                          <a:cs typeface="Cambria"/>
                        </a:rPr>
                        <a:t>nom</a:t>
                      </a:r>
                      <a:r>
                        <a:rPr lang="sk-SK" sz="3000" dirty="0">
                          <a:latin typeface="Cambria"/>
                          <a:cs typeface="Cambria"/>
                        </a:rPr>
                        <a:t>.</a:t>
                      </a:r>
                      <a:endParaRPr lang="en-GB" sz="30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dosis</a:t>
                      </a:r>
                      <a:endParaRPr lang="sk-SK" sz="30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</a:t>
                      </a:r>
                      <a:r>
                        <a:rPr lang="sk-SK" sz="30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-es</a:t>
                      </a:r>
                      <a:endParaRPr lang="en-GB" sz="30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874">
                <a:tc>
                  <a:txBody>
                    <a:bodyPr/>
                    <a:lstStyle/>
                    <a:p>
                      <a:r>
                        <a:rPr lang="sk-SK" sz="3000" dirty="0">
                          <a:latin typeface="Cambria"/>
                          <a:cs typeface="Cambria"/>
                        </a:rPr>
                        <a:t>gen.</a:t>
                      </a:r>
                      <a:endParaRPr lang="en-GB" sz="30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</a:t>
                      </a:r>
                      <a:r>
                        <a:rPr lang="sk-SK" sz="30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-is</a:t>
                      </a:r>
                      <a:r>
                        <a:rPr lang="sk-SK" sz="3000" b="1" dirty="0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30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3000" b="1" baseline="0" dirty="0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3000" b="1" baseline="0" dirty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lang="sk-SK" sz="3000" b="1" baseline="0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eos</a:t>
                      </a:r>
                      <a:endParaRPr lang="sk-SK" sz="3000" b="1" dirty="0">
                        <a:solidFill>
                          <a:srgbClr val="00B050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</a:t>
                      </a:r>
                      <a:r>
                        <a:rPr lang="sk-SK" sz="30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-ium</a:t>
                      </a:r>
                      <a:endParaRPr lang="en-GB" sz="30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874">
                <a:tc>
                  <a:txBody>
                    <a:bodyPr/>
                    <a:lstStyle/>
                    <a:p>
                      <a:r>
                        <a:rPr lang="sk-SK" sz="3000" dirty="0">
                          <a:latin typeface="Cambria"/>
                          <a:cs typeface="Cambria"/>
                        </a:rPr>
                        <a:t>ak.</a:t>
                      </a:r>
                      <a:endParaRPr lang="en-GB" sz="30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</a:t>
                      </a:r>
                      <a:r>
                        <a:rPr lang="sk-SK" sz="30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-im</a:t>
                      </a:r>
                      <a:r>
                        <a:rPr lang="sk-SK" sz="3000" b="1" dirty="0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30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3000" b="1" dirty="0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3000" b="1" dirty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-in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</a:t>
                      </a:r>
                      <a:r>
                        <a:rPr lang="sk-SK" sz="30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-es</a:t>
                      </a:r>
                      <a:endParaRPr lang="en-GB" sz="30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874">
                <a:tc>
                  <a:txBody>
                    <a:bodyPr/>
                    <a:lstStyle/>
                    <a:p>
                      <a:r>
                        <a:rPr lang="sk-SK" sz="3000" dirty="0" err="1">
                          <a:latin typeface="Cambria"/>
                          <a:cs typeface="Cambria"/>
                        </a:rPr>
                        <a:t>abl</a:t>
                      </a:r>
                      <a:r>
                        <a:rPr lang="sk-SK" sz="3000" dirty="0">
                          <a:latin typeface="Cambria"/>
                          <a:cs typeface="Cambria"/>
                        </a:rPr>
                        <a:t>.</a:t>
                      </a:r>
                      <a:endParaRPr lang="en-GB" sz="30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</a:t>
                      </a:r>
                      <a:r>
                        <a:rPr lang="sk-SK" sz="30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-i</a:t>
                      </a:r>
                      <a:endParaRPr lang="sk-SK" sz="30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000" b="1" dirty="0" err="1">
                          <a:latin typeface="Cambria"/>
                          <a:cs typeface="Cambria"/>
                        </a:rPr>
                        <a:t>dos</a:t>
                      </a:r>
                      <a:r>
                        <a:rPr lang="sk-SK" sz="3000" b="1" dirty="0" err="1">
                          <a:solidFill>
                            <a:srgbClr val="CB0202"/>
                          </a:solidFill>
                          <a:latin typeface="Cambria"/>
                          <a:cs typeface="Cambria"/>
                        </a:rPr>
                        <a:t>-ibus</a:t>
                      </a:r>
                      <a:endParaRPr lang="en-GB" sz="3000" b="1" dirty="0">
                        <a:solidFill>
                          <a:srgbClr val="CB0202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01752" y="1443014"/>
            <a:ext cx="7600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Only</a:t>
            </a:r>
            <a:r>
              <a:rPr lang="cs-CZ" sz="2000" dirty="0"/>
              <a:t> </a:t>
            </a:r>
            <a:r>
              <a:rPr lang="cs-CZ" sz="2000" dirty="0" err="1"/>
              <a:t>feminine</a:t>
            </a:r>
            <a:r>
              <a:rPr lang="cs-CZ" sz="2000" dirty="0"/>
              <a:t> </a:t>
            </a:r>
            <a:r>
              <a:rPr lang="cs-CZ" sz="2000" dirty="0" err="1"/>
              <a:t>nouns</a:t>
            </a:r>
            <a:r>
              <a:rPr lang="cs-CZ" sz="2000" dirty="0"/>
              <a:t> </a:t>
            </a:r>
            <a:r>
              <a:rPr lang="cs-CZ" sz="2000" dirty="0" err="1"/>
              <a:t>decline</a:t>
            </a:r>
            <a:r>
              <a:rPr lang="cs-CZ" sz="2000" dirty="0"/>
              <a:t> </a:t>
            </a:r>
            <a:r>
              <a:rPr lang="cs-CZ" sz="2000" dirty="0" err="1"/>
              <a:t>according</a:t>
            </a:r>
            <a:r>
              <a:rPr lang="cs-CZ" sz="2000" dirty="0"/>
              <a:t> to </a:t>
            </a:r>
            <a:r>
              <a:rPr lang="cs-CZ" sz="2000" dirty="0" err="1"/>
              <a:t>paradigm</a:t>
            </a:r>
            <a:r>
              <a:rPr lang="cs-CZ" sz="2000" dirty="0"/>
              <a:t> </a:t>
            </a:r>
            <a:r>
              <a:rPr lang="cs-CZ" sz="2000" i="1" dirty="0"/>
              <a:t>dosis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These </a:t>
            </a:r>
            <a:r>
              <a:rPr lang="cs-CZ" sz="2000" dirty="0" err="1"/>
              <a:t>words</a:t>
            </a:r>
            <a:r>
              <a:rPr lang="cs-CZ" sz="2000" dirty="0"/>
              <a:t> are </a:t>
            </a:r>
            <a:r>
              <a:rPr lang="cs-CZ" sz="2000" dirty="0" err="1"/>
              <a:t>mostly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Greek</a:t>
            </a:r>
            <a:r>
              <a:rPr lang="cs-CZ" sz="2000" dirty="0"/>
              <a:t> </a:t>
            </a:r>
            <a:r>
              <a:rPr lang="cs-CZ" sz="2000" dirty="0" err="1"/>
              <a:t>origin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in nominative </a:t>
            </a:r>
            <a:r>
              <a:rPr lang="cs-CZ" sz="2000" dirty="0" err="1"/>
              <a:t>singular</a:t>
            </a:r>
            <a:r>
              <a:rPr lang="cs-CZ" sz="2000" dirty="0"/>
              <a:t> </a:t>
            </a:r>
            <a:r>
              <a:rPr lang="cs-CZ" sz="2000" dirty="0" err="1"/>
              <a:t>they</a:t>
            </a:r>
            <a:r>
              <a:rPr lang="cs-CZ" sz="2000" dirty="0"/>
              <a:t> end in -sis, -</a:t>
            </a:r>
            <a:r>
              <a:rPr lang="cs-CZ" sz="2000" dirty="0" err="1"/>
              <a:t>xis</a:t>
            </a:r>
            <a:r>
              <a:rPr lang="cs-CZ" sz="2000" dirty="0"/>
              <a:t>, -</a:t>
            </a:r>
            <a:r>
              <a:rPr lang="cs-CZ" sz="2000" dirty="0" err="1"/>
              <a:t>osis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and </a:t>
            </a:r>
            <a:r>
              <a:rPr lang="cs-CZ" sz="2000" dirty="0" err="1"/>
              <a:t>the</a:t>
            </a:r>
            <a:r>
              <a:rPr lang="cs-CZ" sz="2000" dirty="0"/>
              <a:t> genitive </a:t>
            </a:r>
            <a:r>
              <a:rPr lang="cs-CZ" sz="2000" dirty="0" err="1"/>
              <a:t>singular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same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2279" y="6067817"/>
            <a:ext cx="898460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Some</a:t>
            </a:r>
            <a:r>
              <a:rPr lang="cs-CZ" dirty="0"/>
              <a:t> Latin </a:t>
            </a:r>
            <a:r>
              <a:rPr lang="cs-CZ" dirty="0" err="1"/>
              <a:t>words</a:t>
            </a:r>
            <a:r>
              <a:rPr lang="cs-CZ" dirty="0"/>
              <a:t> are </a:t>
            </a:r>
            <a:r>
              <a:rPr lang="cs-CZ" dirty="0" err="1"/>
              <a:t>declined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i="1" dirty="0"/>
              <a:t>dosis</a:t>
            </a:r>
            <a:r>
              <a:rPr lang="cs-CZ" dirty="0"/>
              <a:t>, but </a:t>
            </a:r>
            <a:r>
              <a:rPr lang="cs-CZ" dirty="0" err="1"/>
              <a:t>they</a:t>
            </a:r>
            <a:r>
              <a:rPr lang="cs-CZ" dirty="0"/>
              <a:t> do not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Greek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endings</a:t>
            </a:r>
            <a:r>
              <a:rPr lang="cs-CZ" dirty="0"/>
              <a:t>:</a:t>
            </a:r>
          </a:p>
          <a:p>
            <a:r>
              <a:rPr lang="cs-CZ" sz="1900" dirty="0">
                <a:solidFill>
                  <a:schemeClr val="bg1"/>
                </a:solidFill>
              </a:rPr>
              <a:t>	</a:t>
            </a:r>
            <a:r>
              <a:rPr lang="cs-CZ" sz="1900" dirty="0" err="1">
                <a:solidFill>
                  <a:schemeClr val="bg1"/>
                </a:solidFill>
              </a:rPr>
              <a:t>febris</a:t>
            </a:r>
            <a:r>
              <a:rPr lang="cs-CZ" sz="1900" dirty="0">
                <a:solidFill>
                  <a:schemeClr val="bg1"/>
                </a:solidFill>
              </a:rPr>
              <a:t>, </a:t>
            </a:r>
            <a:r>
              <a:rPr lang="cs-CZ" sz="1900" dirty="0" err="1">
                <a:solidFill>
                  <a:schemeClr val="bg1"/>
                </a:solidFill>
              </a:rPr>
              <a:t>is</a:t>
            </a:r>
            <a:r>
              <a:rPr lang="cs-CZ" sz="1900" dirty="0">
                <a:solidFill>
                  <a:schemeClr val="bg1"/>
                </a:solidFill>
              </a:rPr>
              <a:t>, f, </a:t>
            </a:r>
            <a:r>
              <a:rPr lang="cs-CZ" sz="1900" dirty="0" err="1">
                <a:solidFill>
                  <a:schemeClr val="bg1"/>
                </a:solidFill>
              </a:rPr>
              <a:t>tussis</a:t>
            </a:r>
            <a:r>
              <a:rPr lang="cs-CZ" sz="1900" dirty="0">
                <a:solidFill>
                  <a:schemeClr val="bg1"/>
                </a:solidFill>
              </a:rPr>
              <a:t>, </a:t>
            </a:r>
            <a:r>
              <a:rPr lang="cs-CZ" sz="1900" dirty="0" err="1">
                <a:solidFill>
                  <a:schemeClr val="bg1"/>
                </a:solidFill>
              </a:rPr>
              <a:t>is</a:t>
            </a:r>
            <a:r>
              <a:rPr lang="cs-CZ" sz="1900" dirty="0">
                <a:solidFill>
                  <a:schemeClr val="bg1"/>
                </a:solidFill>
              </a:rPr>
              <a:t>, f., </a:t>
            </a:r>
            <a:r>
              <a:rPr lang="cs-CZ" sz="1900" dirty="0" err="1">
                <a:solidFill>
                  <a:schemeClr val="bg1"/>
                </a:solidFill>
              </a:rPr>
              <a:t>pertussis</a:t>
            </a:r>
            <a:r>
              <a:rPr lang="cs-CZ" sz="1900" dirty="0">
                <a:solidFill>
                  <a:schemeClr val="bg1"/>
                </a:solidFill>
              </a:rPr>
              <a:t>, </a:t>
            </a:r>
            <a:r>
              <a:rPr lang="cs-CZ" sz="1900" dirty="0" err="1">
                <a:solidFill>
                  <a:schemeClr val="bg1"/>
                </a:solidFill>
              </a:rPr>
              <a:t>is</a:t>
            </a:r>
            <a:r>
              <a:rPr lang="cs-CZ" sz="1900" dirty="0">
                <a:solidFill>
                  <a:schemeClr val="bg1"/>
                </a:solidFill>
              </a:rPr>
              <a:t>, f., </a:t>
            </a:r>
            <a:r>
              <a:rPr lang="cs-CZ" sz="1900" dirty="0" err="1">
                <a:solidFill>
                  <a:schemeClr val="bg1"/>
                </a:solidFill>
              </a:rPr>
              <a:t>sitis</a:t>
            </a:r>
            <a:r>
              <a:rPr lang="cs-CZ" sz="1900" dirty="0">
                <a:solidFill>
                  <a:schemeClr val="bg1"/>
                </a:solidFill>
              </a:rPr>
              <a:t>, </a:t>
            </a:r>
            <a:r>
              <a:rPr lang="cs-CZ" sz="1900" dirty="0" err="1">
                <a:solidFill>
                  <a:schemeClr val="bg1"/>
                </a:solidFill>
              </a:rPr>
              <a:t>is</a:t>
            </a:r>
            <a:r>
              <a:rPr lang="cs-CZ" sz="1900" dirty="0">
                <a:solidFill>
                  <a:schemeClr val="bg1"/>
                </a:solidFill>
              </a:rPr>
              <a:t>, f., </a:t>
            </a:r>
            <a:r>
              <a:rPr lang="cs-CZ" sz="1900" dirty="0" err="1">
                <a:solidFill>
                  <a:schemeClr val="bg1"/>
                </a:solidFill>
              </a:rPr>
              <a:t>tuberculosis</a:t>
            </a:r>
            <a:r>
              <a:rPr lang="cs-CZ" sz="1900" dirty="0">
                <a:solidFill>
                  <a:schemeClr val="bg1"/>
                </a:solidFill>
              </a:rPr>
              <a:t>, </a:t>
            </a:r>
            <a:r>
              <a:rPr lang="cs-CZ" sz="1900" dirty="0" err="1">
                <a:solidFill>
                  <a:schemeClr val="bg1"/>
                </a:solidFill>
              </a:rPr>
              <a:t>is</a:t>
            </a:r>
            <a:r>
              <a:rPr lang="cs-CZ" sz="1900" dirty="0">
                <a:solidFill>
                  <a:schemeClr val="bg1"/>
                </a:solidFill>
              </a:rPr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4141895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29"/>
            <a:ext cx="8229600" cy="1143000"/>
          </a:xfrm>
        </p:spPr>
        <p:txBody>
          <a:bodyPr anchor="ctr"/>
          <a:lstStyle/>
          <a:p>
            <a:r>
              <a:rPr lang="en-US" b="1" dirty="0">
                <a:solidFill>
                  <a:srgbClr val="CB0202"/>
                </a:solidFill>
              </a:rPr>
              <a:t>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392702"/>
            <a:ext cx="8820443" cy="524029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>
                <a:latin typeface="Cambria"/>
                <a:cs typeface="Cambria"/>
              </a:rPr>
              <a:t>  </a:t>
            </a:r>
            <a:r>
              <a:rPr lang="en-US" i="1" dirty="0" err="1">
                <a:latin typeface="Cambria"/>
                <a:cs typeface="Cambria"/>
              </a:rPr>
              <a:t>hep</a:t>
            </a:r>
            <a:r>
              <a:rPr lang="en-US" i="1" dirty="0" err="1">
                <a:solidFill>
                  <a:srgbClr val="CB0202"/>
                </a:solidFill>
                <a:latin typeface="Cambria"/>
                <a:cs typeface="Cambria"/>
              </a:rPr>
              <a:t>ar</a:t>
            </a:r>
            <a:r>
              <a:rPr lang="en-US" i="1" dirty="0">
                <a:latin typeface="Cambria"/>
                <a:cs typeface="Cambria"/>
              </a:rPr>
              <a:t>, </a:t>
            </a:r>
            <a:r>
              <a:rPr lang="en-US" i="1" dirty="0" err="1">
                <a:latin typeface="Cambria"/>
                <a:cs typeface="Cambria"/>
              </a:rPr>
              <a:t>hepatis</a:t>
            </a:r>
            <a:r>
              <a:rPr lang="en-US" i="1" dirty="0">
                <a:latin typeface="Cambria"/>
                <a:cs typeface="Cambria"/>
              </a:rPr>
              <a:t>, n.</a:t>
            </a:r>
            <a:r>
              <a:rPr lang="en-US" dirty="0">
                <a:latin typeface="Cambria"/>
                <a:cs typeface="Cambria"/>
              </a:rPr>
              <a:t> is declined like </a:t>
            </a:r>
            <a:r>
              <a:rPr lang="en-US" b="1" dirty="0">
                <a:solidFill>
                  <a:srgbClr val="CB0202"/>
                </a:solidFill>
                <a:latin typeface="Cambria"/>
                <a:cs typeface="Cambria"/>
              </a:rPr>
              <a:t>CORPUS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000000"/>
                </a:solidFill>
                <a:latin typeface="Cambria"/>
                <a:cs typeface="Cambria"/>
              </a:rPr>
              <a:t>  a</a:t>
            </a:r>
            <a:r>
              <a:rPr lang="en-US" i="1" dirty="0">
                <a:solidFill>
                  <a:srgbClr val="CB0202"/>
                </a:solidFill>
                <a:latin typeface="Cambria"/>
                <a:cs typeface="Cambria"/>
              </a:rPr>
              <a:t>xis</a:t>
            </a:r>
            <a:r>
              <a:rPr lang="en-US" i="1" dirty="0">
                <a:solidFill>
                  <a:srgbClr val="000000"/>
                </a:solidFill>
                <a:latin typeface="Cambria"/>
                <a:cs typeface="Cambria"/>
              </a:rPr>
              <a:t>, is, m.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 is inflected like </a:t>
            </a:r>
            <a:r>
              <a:rPr lang="en-US" b="1" dirty="0">
                <a:solidFill>
                  <a:srgbClr val="CB0202"/>
                </a:solidFill>
                <a:latin typeface="Cambria"/>
                <a:cs typeface="Cambria"/>
              </a:rPr>
              <a:t>PELVIS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Nouns DENS, FONS, FRONS, LENS, MENS, MONS, MORS, PARS and PONS, are inflected like </a:t>
            </a:r>
            <a:r>
              <a:rPr lang="en-US" b="1" dirty="0">
                <a:solidFill>
                  <a:srgbClr val="CB0202"/>
                </a:solidFill>
                <a:latin typeface="Cambria"/>
                <a:cs typeface="Cambria"/>
              </a:rPr>
              <a:t>PELVIS</a:t>
            </a:r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 (= gen. pl. –</a:t>
            </a:r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ium</a:t>
            </a:r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) 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even if they do not have equal number of syllables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Words inflected like </a:t>
            </a:r>
            <a:r>
              <a:rPr lang="en-US" b="1" dirty="0">
                <a:solidFill>
                  <a:srgbClr val="CB0202"/>
                </a:solidFill>
                <a:latin typeface="Cambria"/>
                <a:cs typeface="Cambria"/>
              </a:rPr>
              <a:t>DOSIS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 have very frequently   irregular ending in genitive </a:t>
            </a:r>
            <a:r>
              <a:rPr lang="en-US" dirty="0" err="1">
                <a:solidFill>
                  <a:srgbClr val="000000"/>
                </a:solidFill>
                <a:latin typeface="Cambria"/>
                <a:cs typeface="Cambria"/>
              </a:rPr>
              <a:t>sg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. </a:t>
            </a:r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-</a:t>
            </a:r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eos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 and in accusative </a:t>
            </a:r>
            <a:r>
              <a:rPr lang="en-US" dirty="0" err="1">
                <a:solidFill>
                  <a:srgbClr val="000000"/>
                </a:solidFill>
                <a:latin typeface="Cambria"/>
                <a:cs typeface="Cambria"/>
              </a:rPr>
              <a:t>sg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. </a:t>
            </a:r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-in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Nouns FEBRIS, TUSSIS, PERTUSSIS, SITIS, TUBERCULOSIS are inflected like </a:t>
            </a:r>
            <a:r>
              <a:rPr lang="en-US" b="1" dirty="0">
                <a:solidFill>
                  <a:srgbClr val="CB0202"/>
                </a:solidFill>
                <a:latin typeface="Cambria"/>
                <a:cs typeface="Cambria"/>
              </a:rPr>
              <a:t>DOSIS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mbria"/>
                <a:cs typeface="Cambria"/>
              </a:rPr>
              <a:t>Greek nouns typical ending 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  -</a:t>
            </a:r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osis</a:t>
            </a:r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&gt; </a:t>
            </a:r>
            <a:r>
              <a:rPr lang="en-US" i="1" dirty="0">
                <a:solidFill>
                  <a:srgbClr val="000000"/>
                </a:solidFill>
                <a:latin typeface="Cambria"/>
                <a:cs typeface="Cambria"/>
              </a:rPr>
              <a:t>non-inflammatory degenerative disease 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  e. g. </a:t>
            </a:r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arthrosis</a:t>
            </a:r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nephrosis</a:t>
            </a:r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spondylosis</a:t>
            </a:r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…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17218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680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down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stem</a:t>
            </a:r>
            <a:br>
              <a:rPr lang="cs-CZ" dirty="0"/>
            </a:br>
            <a:r>
              <a:rPr lang="cs-CZ" dirty="0"/>
              <a:t>and </a:t>
            </a:r>
            <a:r>
              <a:rPr lang="cs-CZ" dirty="0" err="1"/>
              <a:t>guess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paradigm</a:t>
            </a:r>
            <a:r>
              <a:rPr lang="cs-CZ" dirty="0"/>
              <a:t> </a:t>
            </a:r>
            <a:r>
              <a:rPr lang="cs-CZ" dirty="0" err="1"/>
              <a:t>word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3104178" cy="5150589"/>
          </a:xfrm>
        </p:spPr>
        <p:txBody>
          <a:bodyPr/>
          <a:lstStyle/>
          <a:p>
            <a:r>
              <a:rPr lang="cs-CZ" dirty="0"/>
              <a:t>os, </a:t>
            </a:r>
            <a:r>
              <a:rPr lang="cs-CZ" dirty="0" err="1"/>
              <a:t>ossis</a:t>
            </a:r>
            <a:r>
              <a:rPr lang="cs-CZ" dirty="0"/>
              <a:t>, n.</a:t>
            </a:r>
          </a:p>
          <a:p>
            <a:r>
              <a:rPr lang="cs-CZ" dirty="0" err="1"/>
              <a:t>cutis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  <a:p>
            <a:r>
              <a:rPr lang="cs-CZ" dirty="0" err="1"/>
              <a:t>mors</a:t>
            </a:r>
            <a:r>
              <a:rPr lang="cs-CZ" dirty="0"/>
              <a:t>, tis, f.</a:t>
            </a:r>
          </a:p>
          <a:p>
            <a:r>
              <a:rPr lang="cs-CZ" dirty="0" err="1"/>
              <a:t>pulmo</a:t>
            </a:r>
            <a:r>
              <a:rPr lang="cs-CZ" dirty="0"/>
              <a:t>, </a:t>
            </a:r>
            <a:r>
              <a:rPr lang="cs-CZ" dirty="0" err="1"/>
              <a:t>onis</a:t>
            </a:r>
            <a:r>
              <a:rPr lang="cs-CZ" dirty="0"/>
              <a:t>, f.</a:t>
            </a:r>
          </a:p>
          <a:p>
            <a:r>
              <a:rPr lang="cs-CZ" dirty="0"/>
              <a:t>trauma, </a:t>
            </a:r>
            <a:r>
              <a:rPr lang="cs-CZ" dirty="0" err="1"/>
              <a:t>atis</a:t>
            </a:r>
            <a:r>
              <a:rPr lang="cs-CZ" dirty="0"/>
              <a:t>, n.</a:t>
            </a:r>
          </a:p>
          <a:p>
            <a:r>
              <a:rPr lang="cs-CZ" dirty="0" err="1"/>
              <a:t>basis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 /</a:t>
            </a:r>
            <a:r>
              <a:rPr lang="cs-CZ" dirty="0" err="1"/>
              <a:t>eos</a:t>
            </a:r>
            <a:r>
              <a:rPr lang="cs-CZ" dirty="0"/>
              <a:t>, f.</a:t>
            </a:r>
          </a:p>
          <a:p>
            <a:r>
              <a:rPr lang="cs-CZ" dirty="0"/>
              <a:t>animal, </a:t>
            </a:r>
            <a:r>
              <a:rPr lang="cs-CZ" dirty="0" err="1"/>
              <a:t>alis</a:t>
            </a:r>
            <a:r>
              <a:rPr lang="cs-CZ" dirty="0"/>
              <a:t>, n.</a:t>
            </a:r>
          </a:p>
          <a:p>
            <a:r>
              <a:rPr lang="cs-CZ" dirty="0" err="1"/>
              <a:t>latus</a:t>
            </a:r>
            <a:r>
              <a:rPr lang="cs-CZ" dirty="0"/>
              <a:t>, </a:t>
            </a:r>
            <a:r>
              <a:rPr lang="cs-CZ" dirty="0" err="1"/>
              <a:t>eris</a:t>
            </a:r>
            <a:r>
              <a:rPr lang="cs-CZ" dirty="0"/>
              <a:t>, n.</a:t>
            </a:r>
          </a:p>
          <a:p>
            <a:r>
              <a:rPr lang="cs-CZ" dirty="0" err="1"/>
              <a:t>tussis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  <a:p>
            <a:r>
              <a:rPr lang="cs-CZ" dirty="0" err="1"/>
              <a:t>pubes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725858" y="1527045"/>
            <a:ext cx="2255492" cy="51505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 err="1"/>
              <a:t>oss</a:t>
            </a:r>
            <a:r>
              <a:rPr lang="cs-CZ" dirty="0"/>
              <a:t>-</a:t>
            </a:r>
          </a:p>
          <a:p>
            <a:pPr marL="0" indent="0" defTabSz="914400">
              <a:buNone/>
            </a:pPr>
            <a:r>
              <a:rPr lang="cs-CZ" dirty="0" err="1"/>
              <a:t>cut</a:t>
            </a:r>
            <a:r>
              <a:rPr lang="cs-CZ" dirty="0"/>
              <a:t>-</a:t>
            </a:r>
          </a:p>
          <a:p>
            <a:pPr marL="0" indent="0" defTabSz="914400">
              <a:buNone/>
            </a:pPr>
            <a:r>
              <a:rPr lang="cs-CZ" dirty="0" err="1"/>
              <a:t>mort</a:t>
            </a:r>
            <a:r>
              <a:rPr lang="cs-CZ" dirty="0"/>
              <a:t>-</a:t>
            </a:r>
          </a:p>
          <a:p>
            <a:pPr marL="0" indent="0" defTabSz="914400">
              <a:buNone/>
            </a:pPr>
            <a:r>
              <a:rPr lang="cs-CZ" dirty="0" err="1"/>
              <a:t>pulmon</a:t>
            </a:r>
            <a:r>
              <a:rPr lang="cs-CZ" dirty="0"/>
              <a:t>-</a:t>
            </a:r>
          </a:p>
          <a:p>
            <a:pPr marL="0" indent="0" defTabSz="914400">
              <a:buNone/>
            </a:pPr>
            <a:r>
              <a:rPr lang="cs-CZ" dirty="0"/>
              <a:t>traumat-</a:t>
            </a:r>
          </a:p>
          <a:p>
            <a:pPr marL="0" indent="0" defTabSz="914400">
              <a:buNone/>
            </a:pPr>
            <a:r>
              <a:rPr lang="cs-CZ" dirty="0"/>
              <a:t>bas-</a:t>
            </a:r>
          </a:p>
          <a:p>
            <a:pPr marL="0" indent="0" defTabSz="914400">
              <a:buNone/>
            </a:pPr>
            <a:r>
              <a:rPr lang="cs-CZ" dirty="0"/>
              <a:t>animal-</a:t>
            </a:r>
          </a:p>
          <a:p>
            <a:pPr marL="0" indent="0" defTabSz="914400">
              <a:buNone/>
            </a:pPr>
            <a:r>
              <a:rPr lang="cs-CZ" dirty="0" err="1"/>
              <a:t>later</a:t>
            </a:r>
            <a:r>
              <a:rPr lang="cs-CZ" dirty="0"/>
              <a:t>-</a:t>
            </a:r>
          </a:p>
          <a:p>
            <a:pPr marL="0" indent="0" defTabSz="914400">
              <a:buNone/>
            </a:pPr>
            <a:r>
              <a:rPr lang="cs-CZ" dirty="0" err="1"/>
              <a:t>tuss</a:t>
            </a:r>
            <a:r>
              <a:rPr lang="cs-CZ" dirty="0"/>
              <a:t>-</a:t>
            </a:r>
          </a:p>
          <a:p>
            <a:pPr marL="0" indent="0" defTabSz="914400">
              <a:buNone/>
            </a:pPr>
            <a:r>
              <a:rPr lang="cs-CZ" dirty="0" err="1"/>
              <a:t>pub</a:t>
            </a:r>
            <a:r>
              <a:rPr lang="cs-CZ" dirty="0"/>
              <a:t>-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140741" y="1527046"/>
            <a:ext cx="2255492" cy="51505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Andalus" panose="02020603050405020304" pitchFamily="18" charset="-78"/>
              <a:buChar char="~"/>
            </a:pPr>
            <a:r>
              <a:rPr lang="cs-CZ" dirty="0"/>
              <a:t>corpus</a:t>
            </a:r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/>
              <a:t>pelvis</a:t>
            </a:r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/>
              <a:t>pelvis</a:t>
            </a:r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 err="1"/>
              <a:t>dolor</a:t>
            </a:r>
            <a:endParaRPr lang="cs-CZ" dirty="0"/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/>
              <a:t>corpus</a:t>
            </a:r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/>
              <a:t>dosis</a:t>
            </a:r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/>
              <a:t>rete</a:t>
            </a:r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/>
              <a:t>corpus</a:t>
            </a:r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/>
              <a:t>dosis</a:t>
            </a:r>
          </a:p>
          <a:p>
            <a:pPr defTabSz="914400">
              <a:buFont typeface="Andalus" panose="02020603050405020304" pitchFamily="18" charset="-78"/>
              <a:buChar char="~"/>
            </a:pPr>
            <a:r>
              <a:rPr lang="cs-CZ" dirty="0" err="1"/>
              <a:t>auris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11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err="1">
                <a:solidFill>
                  <a:schemeClr val="accent3"/>
                </a:solidFill>
                <a:latin typeface="Cambria"/>
                <a:cs typeface="Cambria"/>
              </a:rPr>
              <a:t>Declension</a:t>
            </a:r>
            <a:r>
              <a:rPr lang="sk-SK" sz="4000" dirty="0">
                <a:solidFill>
                  <a:schemeClr val="accent3"/>
                </a:solidFill>
                <a:latin typeface="Cambria"/>
                <a:cs typeface="Cambria"/>
              </a:rPr>
              <a:t> </a:t>
            </a:r>
            <a:r>
              <a:rPr lang="sk-SK" sz="4000" dirty="0" err="1">
                <a:solidFill>
                  <a:schemeClr val="accent3"/>
                </a:solidFill>
                <a:latin typeface="Cambria"/>
                <a:cs typeface="Cambria"/>
              </a:rPr>
              <a:t>paradigms</a:t>
            </a:r>
            <a:endParaRPr lang="en-GB" sz="4000" dirty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9218039"/>
              </p:ext>
            </p:extLst>
          </p:nvPr>
        </p:nvGraphicFramePr>
        <p:xfrm>
          <a:off x="228600" y="1862355"/>
          <a:ext cx="869728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4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5084">
                <a:tc gridSpan="2"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Consonant</a:t>
                      </a:r>
                      <a:endParaRPr lang="en-GB" sz="28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I-stems</a:t>
                      </a:r>
                      <a:endParaRPr lang="en-GB" sz="28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EXCEPTIONS</a:t>
                      </a:r>
                      <a:endParaRPr lang="en-GB" sz="28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Cambria"/>
                          <a:cs typeface="Cambria"/>
                        </a:rPr>
                        <a:t>DOLOR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Cambria"/>
                          <a:cs typeface="Cambria"/>
                        </a:rPr>
                        <a:t>CORPUS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ambria"/>
                          <a:cs typeface="Cambria"/>
                        </a:rPr>
                        <a:t>PELVIS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Cambria"/>
                          <a:cs typeface="Cambria"/>
                        </a:rPr>
                        <a:t>RETE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latin typeface="Cambria"/>
                          <a:cs typeface="Cambria"/>
                        </a:rPr>
                        <a:t>DOSIS, FEBRIS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latin typeface="Cambria"/>
                          <a:cs typeface="Cambria"/>
                        </a:rPr>
                        <a:t> M. + F.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algn="ctr">
                        <a:buFont typeface="+mj-lt"/>
                        <a:buNone/>
                      </a:pPr>
                      <a:r>
                        <a:rPr lang="cs-CZ" sz="2800" b="1" dirty="0">
                          <a:latin typeface="Cambria"/>
                          <a:cs typeface="Cambria"/>
                        </a:rPr>
                        <a:t>N.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latin typeface="Cambria"/>
                          <a:cs typeface="Cambria"/>
                        </a:rPr>
                        <a:t>M. + F.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latin typeface="Cambria"/>
                          <a:cs typeface="Cambria"/>
                        </a:rPr>
                        <a:t>N.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latin typeface="Cambria"/>
                          <a:cs typeface="Cambria"/>
                        </a:rPr>
                        <a:t>F.</a:t>
                      </a:r>
                      <a:endParaRPr lang="en-GB" sz="2800" b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30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>
                <a:solidFill>
                  <a:schemeClr val="accent3"/>
                </a:solidFill>
                <a:latin typeface="Cambria"/>
                <a:cs typeface="Cambria"/>
              </a:rPr>
              <a:t>DOLOR</a:t>
            </a:r>
            <a:endParaRPr lang="en-GB" sz="3600" b="1" dirty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1940224"/>
              </p:ext>
            </p:extLst>
          </p:nvPr>
        </p:nvGraphicFramePr>
        <p:xfrm>
          <a:off x="1661020" y="2072081"/>
          <a:ext cx="6117464" cy="37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325">
                <a:tc>
                  <a:txBody>
                    <a:bodyPr/>
                    <a:lstStyle/>
                    <a:p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Sg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Pl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442"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nom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dolor</a:t>
                      </a:r>
                      <a:endParaRPr lang="sk-SK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>
                          <a:latin typeface="Cambria"/>
                          <a:cs typeface="Cambria"/>
                        </a:rPr>
                        <a:t>dolor-es</a:t>
                      </a:r>
                      <a:endParaRPr lang="en-GB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442">
                <a:tc>
                  <a:txBody>
                    <a:bodyPr/>
                    <a:lstStyle/>
                    <a:p>
                      <a:r>
                        <a:rPr lang="sk-SK" sz="3200" dirty="0">
                          <a:latin typeface="Cambria"/>
                          <a:cs typeface="Cambria"/>
                        </a:rPr>
                        <a:t>gen.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dolor-is</a:t>
                      </a:r>
                      <a:endParaRPr lang="sk-SK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>
                          <a:latin typeface="Cambria"/>
                          <a:cs typeface="Cambria"/>
                        </a:rPr>
                        <a:t>dolor-um</a:t>
                      </a:r>
                      <a:endParaRPr lang="en-GB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442">
                <a:tc>
                  <a:txBody>
                    <a:bodyPr/>
                    <a:lstStyle/>
                    <a:p>
                      <a:r>
                        <a:rPr lang="sk-SK" sz="3200" dirty="0">
                          <a:latin typeface="Cambria"/>
                          <a:cs typeface="Cambria"/>
                        </a:rPr>
                        <a:t>ak.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dolor-em</a:t>
                      </a:r>
                      <a:endParaRPr lang="sk-SK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>
                          <a:latin typeface="Cambria"/>
                          <a:cs typeface="Cambria"/>
                        </a:rPr>
                        <a:t>dolor-es</a:t>
                      </a:r>
                      <a:endParaRPr lang="en-GB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442"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abl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dolor-e</a:t>
                      </a:r>
                      <a:endParaRPr lang="sk-SK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>
                          <a:latin typeface="Cambria"/>
                          <a:cs typeface="Cambria"/>
                        </a:rPr>
                        <a:t>dolor-ibus</a:t>
                      </a:r>
                      <a:endParaRPr lang="en-GB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47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3"/>
                </a:solidFill>
                <a:latin typeface="Cambria"/>
                <a:cs typeface="Cambria"/>
              </a:rPr>
              <a:t>CORPUS</a:t>
            </a:r>
            <a:endParaRPr lang="en-GB" b="1" dirty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55947919"/>
              </p:ext>
            </p:extLst>
          </p:nvPr>
        </p:nvGraphicFramePr>
        <p:xfrm>
          <a:off x="1688477" y="2063692"/>
          <a:ext cx="5729091" cy="356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552">
                <a:tc>
                  <a:txBody>
                    <a:bodyPr/>
                    <a:lstStyle/>
                    <a:p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Sg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Pl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943"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nom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>
                          <a:latin typeface="Cambria"/>
                          <a:cs typeface="Cambria"/>
                        </a:rPr>
                        <a:t>corpus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corpor-a</a:t>
                      </a:r>
                      <a:endParaRPr lang="en-GB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943">
                <a:tc>
                  <a:txBody>
                    <a:bodyPr/>
                    <a:lstStyle/>
                    <a:p>
                      <a:r>
                        <a:rPr lang="sk-SK" sz="3200" dirty="0">
                          <a:latin typeface="Cambria"/>
                          <a:cs typeface="Cambria"/>
                        </a:rPr>
                        <a:t>gen.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corpor-is</a:t>
                      </a:r>
                      <a:endParaRPr lang="sk-SK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corpor-um</a:t>
                      </a:r>
                      <a:endParaRPr lang="en-GB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943">
                <a:tc>
                  <a:txBody>
                    <a:bodyPr/>
                    <a:lstStyle/>
                    <a:p>
                      <a:r>
                        <a:rPr lang="sk-SK" sz="3200" dirty="0">
                          <a:latin typeface="Cambria"/>
                          <a:cs typeface="Cambria"/>
                        </a:rPr>
                        <a:t>ak.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>
                          <a:latin typeface="Cambria"/>
                          <a:cs typeface="Cambria"/>
                        </a:rPr>
                        <a:t>corpus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corpor-a</a:t>
                      </a:r>
                      <a:endParaRPr lang="en-GB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943">
                <a:tc>
                  <a:txBody>
                    <a:bodyPr/>
                    <a:lstStyle/>
                    <a:p>
                      <a:r>
                        <a:rPr lang="sk-SK" sz="3200" dirty="0" err="1">
                          <a:latin typeface="Cambria"/>
                          <a:cs typeface="Cambria"/>
                        </a:rPr>
                        <a:t>abl</a:t>
                      </a:r>
                      <a:r>
                        <a:rPr lang="sk-SK" sz="3200" dirty="0">
                          <a:latin typeface="Cambria"/>
                          <a:cs typeface="Cambria"/>
                        </a:rPr>
                        <a:t>.</a:t>
                      </a:r>
                      <a:endParaRPr lang="en-GB" sz="3200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corpor-e</a:t>
                      </a:r>
                      <a:endParaRPr lang="sk-SK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3200" b="1" dirty="0" err="1">
                          <a:latin typeface="Cambria"/>
                          <a:cs typeface="Cambria"/>
                        </a:rPr>
                        <a:t>corpor-ibus</a:t>
                      </a:r>
                      <a:endParaRPr lang="en-GB" sz="3200" b="1" dirty="0">
                        <a:latin typeface="Cambria"/>
                        <a:cs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65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Oncovky do prezentácii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571"/>
            <a:ext cx="9144000" cy="505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and Greek declensions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2173" y="2224927"/>
            <a:ext cx="505191" cy="417945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51941" y="4046037"/>
            <a:ext cx="346364" cy="36945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26623" y="4777860"/>
            <a:ext cx="346364" cy="36945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72528" y="2224927"/>
            <a:ext cx="505191" cy="417945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19175" y="2532992"/>
            <a:ext cx="346364" cy="36945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19175" y="3316465"/>
            <a:ext cx="346364" cy="3075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5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sk-SK" sz="3600" cap="all" dirty="0">
                <a:solidFill>
                  <a:schemeClr val="accent3"/>
                </a:solidFill>
                <a:latin typeface="Cambria"/>
                <a:cs typeface="Cambria"/>
              </a:rPr>
              <a:t>EXCEPTIONS</a:t>
            </a:r>
            <a:endParaRPr lang="en-GB" sz="3600" cap="all" dirty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b="1" dirty="0">
                <a:latin typeface="Cambria"/>
                <a:cs typeface="Cambria"/>
              </a:rPr>
              <a:t>os, </a:t>
            </a:r>
            <a:r>
              <a:rPr lang="sk-SK" b="1" dirty="0" err="1">
                <a:latin typeface="Cambria"/>
                <a:cs typeface="Cambria"/>
              </a:rPr>
              <a:t>ossis</a:t>
            </a:r>
            <a:r>
              <a:rPr lang="sk-SK" b="1" dirty="0">
                <a:latin typeface="Cambria"/>
                <a:cs typeface="Cambria"/>
              </a:rPr>
              <a:t> n. </a:t>
            </a:r>
            <a:r>
              <a:rPr lang="sk-SK" i="1" dirty="0">
                <a:latin typeface="Cambria"/>
                <a:cs typeface="Cambria"/>
              </a:rPr>
              <a:t>bone → </a:t>
            </a:r>
            <a:r>
              <a:rPr lang="sk-SK" dirty="0">
                <a:latin typeface="Cambria"/>
                <a:cs typeface="Cambria"/>
              </a:rPr>
              <a:t>gen. pl</a:t>
            </a:r>
            <a:r>
              <a:rPr lang="sk-SK" dirty="0">
                <a:solidFill>
                  <a:schemeClr val="accent6"/>
                </a:solidFill>
                <a:latin typeface="Cambria"/>
                <a:cs typeface="Cambria"/>
              </a:rPr>
              <a:t>.</a:t>
            </a:r>
            <a:r>
              <a:rPr lang="sk-SK" i="1" dirty="0">
                <a:solidFill>
                  <a:schemeClr val="accent6"/>
                </a:solidFill>
                <a:latin typeface="Cambria"/>
                <a:cs typeface="Cambria"/>
              </a:rPr>
              <a:t>–ium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 err="1">
                <a:latin typeface="Cambria"/>
                <a:cs typeface="Cambria"/>
              </a:rPr>
              <a:t>vas</a:t>
            </a:r>
            <a:r>
              <a:rPr lang="sk-SK" b="1" dirty="0">
                <a:latin typeface="Cambria"/>
                <a:cs typeface="Cambria"/>
              </a:rPr>
              <a:t>, </a:t>
            </a:r>
            <a:r>
              <a:rPr lang="sk-SK" b="1" dirty="0" err="1">
                <a:latin typeface="Cambria"/>
                <a:cs typeface="Cambria"/>
              </a:rPr>
              <a:t>vasis</a:t>
            </a:r>
            <a:r>
              <a:rPr lang="sk-SK" b="1" dirty="0">
                <a:latin typeface="Cambria"/>
                <a:cs typeface="Cambria"/>
              </a:rPr>
              <a:t>, n. </a:t>
            </a:r>
            <a:r>
              <a:rPr lang="sk-SK" i="1" dirty="0" err="1">
                <a:latin typeface="Cambria"/>
                <a:cs typeface="Cambria"/>
              </a:rPr>
              <a:t>vessel</a:t>
            </a:r>
            <a:r>
              <a:rPr lang="sk-SK" dirty="0">
                <a:latin typeface="Cambria"/>
                <a:cs typeface="Cambria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In </a:t>
            </a:r>
            <a:r>
              <a:rPr lang="sk-SK" b="1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sg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. </a:t>
            </a:r>
            <a:r>
              <a:rPr lang="sk-SK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follows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sk-SK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paradigm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 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CORPUS</a:t>
            </a:r>
            <a:r>
              <a:rPr lang="sk-SK" i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               </a:t>
            </a:r>
            <a:r>
              <a:rPr lang="sk-SK" i="1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vas-vasis-vas-vase</a:t>
            </a:r>
            <a:r>
              <a:rPr lang="sk-SK" i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In </a:t>
            </a:r>
            <a:r>
              <a:rPr lang="sk-SK" b="1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pl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. </a:t>
            </a:r>
            <a:r>
              <a:rPr lang="sk-SK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follows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sk-SK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paradigm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CEREBRUM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          </a:t>
            </a:r>
            <a:r>
              <a:rPr lang="sk-SK" i="1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vasa-vasorum-vasa-vasis</a:t>
            </a:r>
            <a:endParaRPr lang="sk-SK" i="1" dirty="0">
              <a:solidFill>
                <a:schemeClr val="accent6">
                  <a:lumMod val="75000"/>
                </a:schemeClr>
              </a:solidFill>
              <a:latin typeface="Cambria"/>
              <a:cs typeface="Cambria"/>
            </a:endParaRPr>
          </a:p>
          <a:p>
            <a:pPr marL="536575" indent="-536575">
              <a:buFont typeface="+mj-lt"/>
              <a:buAutoNum type="arabicPeriod"/>
            </a:pPr>
            <a:r>
              <a:rPr lang="sk-SK" b="1" dirty="0">
                <a:latin typeface="Cambria"/>
                <a:cs typeface="Cambria"/>
              </a:rPr>
              <a:t>GREEK NOUNS  </a:t>
            </a:r>
            <a:r>
              <a:rPr lang="sk-SK" b="1" dirty="0" err="1">
                <a:latin typeface="Cambria"/>
                <a:cs typeface="Cambria"/>
              </a:rPr>
              <a:t>typical</a:t>
            </a:r>
            <a:r>
              <a:rPr lang="sk-SK" b="1" dirty="0">
                <a:latin typeface="Cambria"/>
                <a:cs typeface="Cambria"/>
              </a:rPr>
              <a:t> </a:t>
            </a:r>
            <a:r>
              <a:rPr lang="sk-SK" b="1" dirty="0" err="1">
                <a:latin typeface="Cambria"/>
                <a:cs typeface="Cambria"/>
              </a:rPr>
              <a:t>endings</a:t>
            </a:r>
            <a:r>
              <a:rPr lang="sk-SK" b="1" dirty="0">
                <a:latin typeface="Cambria"/>
                <a:cs typeface="Cambria"/>
              </a:rPr>
              <a:t> </a:t>
            </a:r>
          </a:p>
          <a:p>
            <a:pPr marL="896938" lvl="1" indent="-452438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-</a:t>
            </a:r>
            <a:r>
              <a:rPr lang="sk-SK" b="1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itis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//-</a:t>
            </a:r>
            <a:r>
              <a:rPr lang="sk-SK" b="1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itidis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	</a:t>
            </a:r>
            <a:r>
              <a:rPr lang="sk-SK" i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 → </a:t>
            </a:r>
            <a:r>
              <a:rPr lang="sk-SK" i="1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inflammation</a:t>
            </a:r>
            <a:endParaRPr lang="sk-SK" b="1" dirty="0">
              <a:solidFill>
                <a:schemeClr val="accent6">
                  <a:lumMod val="75000"/>
                </a:schemeClr>
              </a:solidFill>
              <a:latin typeface="Cambria"/>
              <a:cs typeface="Cambria"/>
            </a:endParaRPr>
          </a:p>
          <a:p>
            <a:pPr marL="896938" lvl="1" indent="-452438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-(o)ma//-(o)</a:t>
            </a:r>
            <a:r>
              <a:rPr lang="sk-SK" b="1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matis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sk-SK" i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→  </a:t>
            </a:r>
            <a:r>
              <a:rPr lang="sk-SK" i="1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tumour</a:t>
            </a:r>
            <a:r>
              <a:rPr lang="sk-SK" i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sk-SK" i="1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diseases</a:t>
            </a:r>
            <a:r>
              <a:rPr lang="sk-SK" i="1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/</a:t>
            </a:r>
            <a:r>
              <a:rPr lang="sk-SK" i="1" dirty="0" err="1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swellings</a:t>
            </a:r>
            <a:endParaRPr lang="sk-SK" b="1" dirty="0">
              <a:solidFill>
                <a:schemeClr val="accent6">
                  <a:lumMod val="75000"/>
                </a:schemeClr>
              </a:solidFill>
              <a:latin typeface="Cambria"/>
              <a:cs typeface="Cambria"/>
            </a:endParaRPr>
          </a:p>
          <a:p>
            <a:pPr marL="400050" lvl="2" indent="0">
              <a:buNone/>
            </a:pPr>
            <a:endParaRPr lang="sk-SK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886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with the adjective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13" y="1417638"/>
            <a:ext cx="913561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F		</a:t>
            </a:r>
            <a:r>
              <a:rPr lang="cs-CZ" sz="2000" dirty="0"/>
              <a:t>	</a:t>
            </a:r>
            <a:r>
              <a:rPr lang="en-GB" sz="2000" dirty="0"/>
              <a:t>	M				N</a:t>
            </a:r>
          </a:p>
          <a:p>
            <a:pPr marL="0" indent="0">
              <a:buNone/>
            </a:pPr>
            <a:r>
              <a:rPr lang="en-GB" sz="2000" dirty="0"/>
              <a:t>SG.</a:t>
            </a:r>
          </a:p>
          <a:p>
            <a:pPr marL="0" indent="0">
              <a:buNone/>
            </a:pPr>
            <a:r>
              <a:rPr lang="en-GB" sz="2000" dirty="0"/>
              <a:t>1. </a:t>
            </a:r>
            <a:r>
              <a:rPr lang="en-GB" sz="2000" dirty="0" err="1"/>
              <a:t>cavitas</a:t>
            </a:r>
            <a:r>
              <a:rPr lang="en-GB" sz="2000" dirty="0"/>
              <a:t> magna		</a:t>
            </a:r>
            <a:r>
              <a:rPr lang="en-GB" sz="2000" dirty="0" err="1"/>
              <a:t>dolor</a:t>
            </a:r>
            <a:r>
              <a:rPr lang="en-GB" sz="2000" dirty="0"/>
              <a:t> </a:t>
            </a:r>
            <a:r>
              <a:rPr lang="en-GB" sz="2000" dirty="0" err="1"/>
              <a:t>magnus</a:t>
            </a:r>
            <a:r>
              <a:rPr lang="en-GB" sz="2000" dirty="0"/>
              <a:t>		foramen magnum</a:t>
            </a:r>
          </a:p>
          <a:p>
            <a:pPr marL="0" indent="0">
              <a:buNone/>
            </a:pPr>
            <a:r>
              <a:rPr lang="en-GB" sz="2000" dirty="0"/>
              <a:t>2. </a:t>
            </a:r>
            <a:r>
              <a:rPr lang="en-GB" sz="2000" dirty="0" err="1"/>
              <a:t>cavitatis</a:t>
            </a:r>
            <a:r>
              <a:rPr lang="en-GB" sz="2000" dirty="0"/>
              <a:t> </a:t>
            </a:r>
            <a:r>
              <a:rPr lang="en-GB" sz="2000" dirty="0" err="1"/>
              <a:t>magnae</a:t>
            </a:r>
            <a:r>
              <a:rPr lang="en-GB" sz="2000" dirty="0"/>
              <a:t>	</a:t>
            </a:r>
            <a:r>
              <a:rPr lang="cs-CZ" sz="2000" dirty="0"/>
              <a:t>	</a:t>
            </a:r>
            <a:r>
              <a:rPr lang="en-GB" sz="2000" dirty="0" err="1"/>
              <a:t>doloris</a:t>
            </a:r>
            <a:r>
              <a:rPr lang="en-GB" sz="2000" dirty="0"/>
              <a:t> </a:t>
            </a:r>
            <a:r>
              <a:rPr lang="en-GB" sz="2000" dirty="0" err="1"/>
              <a:t>magni</a:t>
            </a:r>
            <a:r>
              <a:rPr lang="en-GB" sz="2000" dirty="0"/>
              <a:t>		</a:t>
            </a:r>
            <a:r>
              <a:rPr lang="en-GB" sz="2000" dirty="0" err="1"/>
              <a:t>foraminis</a:t>
            </a:r>
            <a:r>
              <a:rPr lang="en-GB" sz="2000" dirty="0"/>
              <a:t> </a:t>
            </a:r>
            <a:r>
              <a:rPr lang="en-GB" sz="2000" dirty="0" err="1"/>
              <a:t>magni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4. (in) </a:t>
            </a:r>
            <a:r>
              <a:rPr lang="en-GB" sz="2000" dirty="0" err="1"/>
              <a:t>cavitatem</a:t>
            </a:r>
            <a:r>
              <a:rPr lang="en-GB" sz="2000" dirty="0"/>
              <a:t> </a:t>
            </a:r>
            <a:r>
              <a:rPr lang="en-GB" sz="2000" dirty="0" err="1"/>
              <a:t>magnam</a:t>
            </a:r>
            <a:r>
              <a:rPr lang="cs-CZ" sz="2000" dirty="0"/>
              <a:t>	</a:t>
            </a:r>
            <a:r>
              <a:rPr lang="en-GB" sz="2000" dirty="0" err="1"/>
              <a:t>dolorem</a:t>
            </a:r>
            <a:r>
              <a:rPr lang="en-GB" sz="2000" dirty="0"/>
              <a:t> magnum</a:t>
            </a:r>
            <a:r>
              <a:rPr lang="cs-CZ" sz="2000" dirty="0"/>
              <a:t>	</a:t>
            </a:r>
            <a:r>
              <a:rPr lang="en-GB" sz="2000" dirty="0"/>
              <a:t>foramen magnum</a:t>
            </a:r>
          </a:p>
          <a:p>
            <a:pPr marL="0" indent="0">
              <a:buNone/>
            </a:pPr>
            <a:r>
              <a:rPr lang="en-GB" sz="2000" dirty="0"/>
              <a:t>6. (in) </a:t>
            </a:r>
            <a:r>
              <a:rPr lang="en-GB" sz="2000" dirty="0" err="1"/>
              <a:t>cavitate</a:t>
            </a:r>
            <a:r>
              <a:rPr lang="en-GB" sz="2000" dirty="0"/>
              <a:t> magna	</a:t>
            </a:r>
            <a:r>
              <a:rPr lang="cs-CZ" sz="2000" dirty="0"/>
              <a:t>	</a:t>
            </a:r>
            <a:r>
              <a:rPr lang="en-GB" sz="2000" dirty="0" err="1"/>
              <a:t>dolore</a:t>
            </a:r>
            <a:r>
              <a:rPr lang="en-GB" sz="2000" dirty="0"/>
              <a:t> </a:t>
            </a:r>
            <a:r>
              <a:rPr lang="en-GB" sz="2000" dirty="0" err="1"/>
              <a:t>magno</a:t>
            </a:r>
            <a:r>
              <a:rPr lang="en-GB" sz="2000" dirty="0"/>
              <a:t>	</a:t>
            </a:r>
            <a:r>
              <a:rPr lang="cs-CZ" sz="2000" dirty="0"/>
              <a:t>	</a:t>
            </a:r>
            <a:r>
              <a:rPr lang="en-GB" sz="2000" dirty="0" err="1"/>
              <a:t>foramine</a:t>
            </a:r>
            <a:r>
              <a:rPr lang="en-GB" sz="2000" dirty="0"/>
              <a:t> </a:t>
            </a:r>
            <a:r>
              <a:rPr lang="en-GB" sz="2000" dirty="0" err="1"/>
              <a:t>magno</a:t>
            </a: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PL.</a:t>
            </a:r>
          </a:p>
          <a:p>
            <a:pPr marL="0" indent="0">
              <a:buNone/>
            </a:pPr>
            <a:r>
              <a:rPr lang="en-GB" sz="2000" dirty="0"/>
              <a:t>1. </a:t>
            </a:r>
            <a:r>
              <a:rPr lang="en-GB" sz="2000" dirty="0" err="1"/>
              <a:t>cavitates</a:t>
            </a:r>
            <a:r>
              <a:rPr lang="en-GB" sz="2000" dirty="0"/>
              <a:t> </a:t>
            </a:r>
            <a:r>
              <a:rPr lang="en-GB" sz="2000" dirty="0" err="1"/>
              <a:t>magnae</a:t>
            </a:r>
            <a:r>
              <a:rPr lang="en-GB" sz="2000" dirty="0"/>
              <a:t>		</a:t>
            </a:r>
            <a:r>
              <a:rPr lang="en-GB" sz="2000" dirty="0" err="1"/>
              <a:t>dolores</a:t>
            </a:r>
            <a:r>
              <a:rPr lang="en-GB" sz="2000" dirty="0"/>
              <a:t> </a:t>
            </a:r>
            <a:r>
              <a:rPr lang="en-GB" sz="2000" dirty="0" err="1"/>
              <a:t>magni</a:t>
            </a:r>
            <a:r>
              <a:rPr lang="en-GB" sz="2000" dirty="0"/>
              <a:t>	</a:t>
            </a:r>
            <a:r>
              <a:rPr lang="cs-CZ" sz="2000" dirty="0"/>
              <a:t>	</a:t>
            </a:r>
            <a:r>
              <a:rPr lang="en-GB" sz="2000" dirty="0"/>
              <a:t>foramina magna</a:t>
            </a:r>
          </a:p>
          <a:p>
            <a:pPr marL="0" indent="0">
              <a:buNone/>
            </a:pPr>
            <a:r>
              <a:rPr lang="en-GB" sz="2000" dirty="0"/>
              <a:t>2. </a:t>
            </a:r>
            <a:r>
              <a:rPr lang="en-GB" sz="2000" dirty="0" err="1"/>
              <a:t>cavitatum</a:t>
            </a:r>
            <a:r>
              <a:rPr lang="en-GB" sz="2000" dirty="0"/>
              <a:t> </a:t>
            </a:r>
            <a:r>
              <a:rPr lang="en-GB" sz="2000" dirty="0" err="1"/>
              <a:t>magnarum</a:t>
            </a:r>
            <a:r>
              <a:rPr lang="cs-CZ" sz="2000" dirty="0"/>
              <a:t>		</a:t>
            </a:r>
            <a:r>
              <a:rPr lang="en-GB" sz="2000" dirty="0" err="1"/>
              <a:t>dolorum</a:t>
            </a:r>
            <a:r>
              <a:rPr lang="en-GB" sz="2000" dirty="0"/>
              <a:t> </a:t>
            </a:r>
            <a:r>
              <a:rPr lang="en-GB" sz="2000" dirty="0" err="1"/>
              <a:t>magnorum</a:t>
            </a:r>
            <a:r>
              <a:rPr lang="cs-CZ" sz="2000" dirty="0"/>
              <a:t>	</a:t>
            </a:r>
            <a:r>
              <a:rPr lang="en-GB" sz="2000" dirty="0" err="1"/>
              <a:t>foraminum</a:t>
            </a:r>
            <a:r>
              <a:rPr lang="en-GB" sz="2000" dirty="0"/>
              <a:t> </a:t>
            </a:r>
            <a:r>
              <a:rPr lang="en-GB" sz="2000" dirty="0" err="1"/>
              <a:t>magnorum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4. (in) </a:t>
            </a:r>
            <a:r>
              <a:rPr lang="en-GB" sz="2000" dirty="0" err="1"/>
              <a:t>cavitates</a:t>
            </a:r>
            <a:r>
              <a:rPr lang="en-GB" sz="2000" dirty="0"/>
              <a:t> </a:t>
            </a:r>
            <a:r>
              <a:rPr lang="en-GB" sz="2000" dirty="0" err="1"/>
              <a:t>magnas</a:t>
            </a:r>
            <a:r>
              <a:rPr lang="cs-CZ" sz="2000" dirty="0"/>
              <a:t>		</a:t>
            </a:r>
            <a:r>
              <a:rPr lang="en-GB" sz="2000" dirty="0" err="1"/>
              <a:t>dolores</a:t>
            </a:r>
            <a:r>
              <a:rPr lang="en-GB" sz="2000" dirty="0"/>
              <a:t> </a:t>
            </a:r>
            <a:r>
              <a:rPr lang="en-GB" sz="2000" dirty="0" err="1"/>
              <a:t>magnos</a:t>
            </a:r>
            <a:r>
              <a:rPr lang="cs-CZ" sz="2000" dirty="0"/>
              <a:t>		</a:t>
            </a:r>
            <a:r>
              <a:rPr lang="en-GB" sz="2000" dirty="0"/>
              <a:t>foramina magna</a:t>
            </a:r>
          </a:p>
          <a:p>
            <a:pPr marL="0" indent="0">
              <a:buNone/>
            </a:pPr>
            <a:r>
              <a:rPr lang="en-GB" sz="2000" dirty="0"/>
              <a:t>6. (in) </a:t>
            </a:r>
            <a:r>
              <a:rPr lang="en-GB" sz="2000" dirty="0" err="1"/>
              <a:t>cavitatibus</a:t>
            </a:r>
            <a:r>
              <a:rPr lang="en-GB" sz="2000" dirty="0"/>
              <a:t> </a:t>
            </a:r>
            <a:r>
              <a:rPr lang="en-GB" sz="2000" dirty="0" err="1"/>
              <a:t>magnis</a:t>
            </a:r>
            <a:r>
              <a:rPr lang="en-GB" sz="2000" dirty="0"/>
              <a:t>	</a:t>
            </a:r>
            <a:r>
              <a:rPr lang="en-GB" sz="2000" dirty="0" err="1"/>
              <a:t>doloribus</a:t>
            </a:r>
            <a:r>
              <a:rPr lang="en-GB" sz="2000" dirty="0"/>
              <a:t> </a:t>
            </a:r>
            <a:r>
              <a:rPr lang="en-GB" sz="2000" dirty="0" err="1"/>
              <a:t>magnis</a:t>
            </a:r>
            <a:r>
              <a:rPr lang="cs-CZ" sz="2000" dirty="0"/>
              <a:t>	</a:t>
            </a:r>
            <a:r>
              <a:rPr lang="en-GB" sz="2000" dirty="0" err="1"/>
              <a:t>foraminibus</a:t>
            </a:r>
            <a:r>
              <a:rPr lang="en-GB" sz="2000" dirty="0"/>
              <a:t> </a:t>
            </a:r>
            <a:r>
              <a:rPr lang="en-GB" sz="2000" dirty="0" err="1"/>
              <a:t>magnis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5263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325</TotalTime>
  <Words>1869</Words>
  <Application>Microsoft Office PowerPoint</Application>
  <PresentationFormat>Předvádění na obrazovce (4:3)</PresentationFormat>
  <Paragraphs>645</Paragraphs>
  <Slides>39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9" baseType="lpstr">
      <vt:lpstr>ＭＳ ゴシック</vt:lpstr>
      <vt:lpstr>Andalus</vt:lpstr>
      <vt:lpstr>Arial</vt:lpstr>
      <vt:lpstr>Calibri</vt:lpstr>
      <vt:lpstr>Cambria</vt:lpstr>
      <vt:lpstr>Georgia</vt:lpstr>
      <vt:lpstr>Times New Roman</vt:lpstr>
      <vt:lpstr>Wingdings</vt:lpstr>
      <vt:lpstr>Wingdings 2</vt:lpstr>
      <vt:lpstr>Administrativní</vt:lpstr>
      <vt:lpstr>Basic medical terminology 6</vt:lpstr>
      <vt:lpstr>Specific features of the 3rd declension</vt:lpstr>
      <vt:lpstr>Specific features of the 3rd declension -Consonant stems</vt:lpstr>
      <vt:lpstr>Declension paradigms</vt:lpstr>
      <vt:lpstr>DOLOR</vt:lpstr>
      <vt:lpstr>CORPUS</vt:lpstr>
      <vt:lpstr>Latin and Greek declensions</vt:lpstr>
      <vt:lpstr>EXCEPTIONS</vt:lpstr>
      <vt:lpstr>Connection with the adjective</vt:lpstr>
      <vt:lpstr>Write down stems</vt:lpstr>
      <vt:lpstr>Assign nouns to paradimgs</vt:lpstr>
      <vt:lpstr>What is a nominative form of these nouns?</vt:lpstr>
      <vt:lpstr>Change into nominative plural:</vt:lpstr>
      <vt:lpstr>Connect nouns to name structures:</vt:lpstr>
      <vt:lpstr>Assign adjectives to nouns</vt:lpstr>
      <vt:lpstr>Find Greek and Latin synonyms</vt:lpstr>
      <vt:lpstr>Add loose attributes, TASK 5</vt:lpstr>
      <vt:lpstr>Change for nominative plural, TASK 7</vt:lpstr>
      <vt:lpstr>Connect with the preposition to form the phrase, TASK 6</vt:lpstr>
      <vt:lpstr>Fill in the missing ending, TASK 9</vt:lpstr>
      <vt:lpstr>Form phrases with different types of injuries</vt:lpstr>
      <vt:lpstr>Prezentace aplikace PowerPoint</vt:lpstr>
      <vt:lpstr>Reading authentic records 2 - read and translate the diagnosis, re-write it without abbreviations</vt:lpstr>
      <vt:lpstr>2</vt:lpstr>
      <vt:lpstr>Fill in what is missing</vt:lpstr>
      <vt:lpstr>Names of muscles by fiber direction</vt:lpstr>
      <vt:lpstr>The muscle(s) that…</vt:lpstr>
      <vt:lpstr>Name the action performed by the given muscle</vt:lpstr>
      <vt:lpstr>Specific features of the 3rd declension -Latin I-stems</vt:lpstr>
      <vt:lpstr>Declension paradigms</vt:lpstr>
      <vt:lpstr>PELVIS</vt:lpstr>
      <vt:lpstr>Prezentace aplikace PowerPoint</vt:lpstr>
      <vt:lpstr>The difference between paradigms PELVIS and DOLOR</vt:lpstr>
      <vt:lpstr>The difference between paradigms PELVIS and DOLOR</vt:lpstr>
      <vt:lpstr>RETE</vt:lpstr>
      <vt:lpstr>Prezentace aplikace PowerPoint</vt:lpstr>
      <vt:lpstr>DOSIS</vt:lpstr>
      <vt:lpstr>EXCEPTIONS</vt:lpstr>
      <vt:lpstr>Write down the stem and guess the paradigm word</vt:lpstr>
    </vt:vector>
  </TitlesOfParts>
  <Company>Hokkaido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IIIrd declension</dc:title>
  <dc:creator>Pepina Artimová</dc:creator>
  <cp:lastModifiedBy>test</cp:lastModifiedBy>
  <cp:revision>29</cp:revision>
  <dcterms:created xsi:type="dcterms:W3CDTF">2014-10-30T16:10:00Z</dcterms:created>
  <dcterms:modified xsi:type="dcterms:W3CDTF">2016-11-08T20:49:07Z</dcterms:modified>
</cp:coreProperties>
</file>