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9"/>
  </p:notesMasterIdLst>
  <p:sldIdLst>
    <p:sldId id="256" r:id="rId2"/>
    <p:sldId id="257" r:id="rId3"/>
    <p:sldId id="258" r:id="rId4"/>
    <p:sldId id="263" r:id="rId5"/>
    <p:sldId id="267" r:id="rId6"/>
    <p:sldId id="274" r:id="rId7"/>
    <p:sldId id="259" r:id="rId8"/>
    <p:sldId id="268" r:id="rId9"/>
    <p:sldId id="272" r:id="rId10"/>
    <p:sldId id="273" r:id="rId11"/>
    <p:sldId id="276" r:id="rId12"/>
    <p:sldId id="277" r:id="rId13"/>
    <p:sldId id="278" r:id="rId14"/>
    <p:sldId id="279" r:id="rId15"/>
    <p:sldId id="280" r:id="rId16"/>
    <p:sldId id="281" r:id="rId17"/>
    <p:sldId id="28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0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497B1-D159-DF47-A421-0BA9CD7EBEE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730B4-F498-2C4C-9D65-543975714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33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Basic medical terminology</a:t>
            </a:r>
          </a:p>
        </p:txBody>
      </p:sp>
    </p:spTree>
    <p:extLst>
      <p:ext uri="{BB962C8B-B14F-4D97-AF65-F5344CB8AC3E}">
        <p14:creationId xmlns:p14="http://schemas.microsoft.com/office/powerpoint/2010/main" val="3316361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14"/>
            <a:ext cx="8229600" cy="1143000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BC0000"/>
                </a:solidFill>
              </a:rPr>
              <a:t>Translate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6332"/>
            <a:ext cx="8229600" cy="5062747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Cambria"/>
                <a:cs typeface="Cambria"/>
              </a:rPr>
              <a:t>Internal ear</a:t>
            </a:r>
          </a:p>
          <a:p>
            <a:pPr marL="0" indent="0">
              <a:buNone/>
            </a:pPr>
            <a:endParaRPr lang="en-US" dirty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</a:rPr>
              <a:t>Network of carpus</a:t>
            </a:r>
          </a:p>
          <a:p>
            <a:pPr marL="0" indent="0">
              <a:buNone/>
            </a:pPr>
            <a:endParaRPr lang="en-US" dirty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</a:rPr>
              <a:t>In acute fever</a:t>
            </a:r>
          </a:p>
          <a:p>
            <a:pPr marL="0" indent="0">
              <a:buNone/>
            </a:pPr>
            <a:endParaRPr lang="en-US" dirty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</a:rPr>
              <a:t>Canine teeth</a:t>
            </a:r>
          </a:p>
          <a:p>
            <a:pPr marL="0" indent="0">
              <a:buNone/>
            </a:pPr>
            <a:endParaRPr lang="en-US" dirty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</a:rPr>
              <a:t>Venous network of the eyeball</a:t>
            </a:r>
          </a:p>
          <a:p>
            <a:pPr marL="0" indent="0">
              <a:buNone/>
            </a:pPr>
            <a:endParaRPr lang="en-US" dirty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</a:rPr>
              <a:t>Symptoms of organic psychosis</a:t>
            </a:r>
          </a:p>
          <a:p>
            <a:pPr marL="0" indent="0">
              <a:buNone/>
            </a:pPr>
            <a:endParaRPr lang="en-US" dirty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</a:rPr>
              <a:t>Symptoms of </a:t>
            </a:r>
            <a:r>
              <a:rPr lang="en-US" dirty="0" err="1">
                <a:latin typeface="Cambria"/>
                <a:cs typeface="Cambria"/>
              </a:rPr>
              <a:t>synarthrosis</a:t>
            </a:r>
            <a:endParaRPr lang="en-US" dirty="0">
              <a:latin typeface="Cambria"/>
              <a:cs typeface="Cambria"/>
            </a:endParaRPr>
          </a:p>
          <a:p>
            <a:endParaRPr lang="en-US" dirty="0">
              <a:latin typeface="Cambria"/>
              <a:cs typeface="Cambri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03765" y="1515200"/>
            <a:ext cx="8229600" cy="50627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500" b="1" dirty="0" err="1">
                <a:solidFill>
                  <a:srgbClr val="DB0013"/>
                </a:solidFill>
                <a:latin typeface="Calibri"/>
                <a:cs typeface="Calibri"/>
              </a:rPr>
              <a:t>Auris</a:t>
            </a:r>
            <a:r>
              <a:rPr lang="en-US" sz="2500" b="1" dirty="0">
                <a:solidFill>
                  <a:srgbClr val="DB0013"/>
                </a:solidFill>
                <a:latin typeface="Calibri"/>
                <a:cs typeface="Calibri"/>
              </a:rPr>
              <a:t> </a:t>
            </a:r>
            <a:r>
              <a:rPr lang="en-US" sz="2500" b="1" dirty="0" err="1">
                <a:solidFill>
                  <a:srgbClr val="DB0013"/>
                </a:solidFill>
                <a:latin typeface="Calibri"/>
                <a:cs typeface="Calibri"/>
              </a:rPr>
              <a:t>interna</a:t>
            </a:r>
            <a:endParaRPr lang="en-US" sz="25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pPr marL="0" indent="0">
              <a:lnSpc>
                <a:spcPct val="80000"/>
              </a:lnSpc>
              <a:buFont typeface="Arial"/>
              <a:buNone/>
            </a:pPr>
            <a:endParaRPr lang="en-US" sz="25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US" sz="2500" b="1" dirty="0">
                <a:solidFill>
                  <a:srgbClr val="DB0013"/>
                </a:solidFill>
                <a:latin typeface="Calibri"/>
                <a:cs typeface="Calibri"/>
              </a:rPr>
              <a:t>Rete carpi</a:t>
            </a:r>
          </a:p>
          <a:p>
            <a:pPr marL="0" indent="0">
              <a:lnSpc>
                <a:spcPct val="80000"/>
              </a:lnSpc>
              <a:buFont typeface="Arial"/>
              <a:buNone/>
            </a:pPr>
            <a:endParaRPr lang="en-US" sz="25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US" sz="2500" b="1" dirty="0">
                <a:solidFill>
                  <a:srgbClr val="DB0013"/>
                </a:solidFill>
                <a:latin typeface="Calibri"/>
                <a:cs typeface="Calibri"/>
              </a:rPr>
              <a:t>In </a:t>
            </a:r>
            <a:r>
              <a:rPr lang="en-US" sz="2500" b="1" dirty="0" err="1">
                <a:solidFill>
                  <a:srgbClr val="DB0013"/>
                </a:solidFill>
                <a:latin typeface="Calibri"/>
                <a:cs typeface="Calibri"/>
              </a:rPr>
              <a:t>febri</a:t>
            </a:r>
            <a:r>
              <a:rPr lang="en-US" sz="2500" b="1" dirty="0">
                <a:solidFill>
                  <a:srgbClr val="DB0013"/>
                </a:solidFill>
                <a:latin typeface="Calibri"/>
                <a:cs typeface="Calibri"/>
              </a:rPr>
              <a:t> </a:t>
            </a:r>
            <a:r>
              <a:rPr lang="en-US" sz="2500" b="1" dirty="0" err="1">
                <a:solidFill>
                  <a:srgbClr val="DB0013"/>
                </a:solidFill>
                <a:latin typeface="Calibri"/>
                <a:cs typeface="Calibri"/>
              </a:rPr>
              <a:t>acuta</a:t>
            </a:r>
            <a:endParaRPr lang="en-US" sz="25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pPr marL="0" indent="0">
              <a:lnSpc>
                <a:spcPct val="80000"/>
              </a:lnSpc>
              <a:buFont typeface="Arial"/>
              <a:buNone/>
            </a:pPr>
            <a:endParaRPr lang="en-US" sz="25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US" sz="2500" b="1" dirty="0">
                <a:solidFill>
                  <a:srgbClr val="DB0013"/>
                </a:solidFill>
                <a:latin typeface="Calibri"/>
                <a:cs typeface="Calibri"/>
              </a:rPr>
              <a:t>Dens </a:t>
            </a:r>
            <a:r>
              <a:rPr lang="en-US" sz="2500" b="1" dirty="0" err="1">
                <a:solidFill>
                  <a:srgbClr val="DB0013"/>
                </a:solidFill>
                <a:latin typeface="Calibri"/>
                <a:cs typeface="Calibri"/>
              </a:rPr>
              <a:t>caninus</a:t>
            </a:r>
            <a:endParaRPr lang="en-US" sz="25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pPr marL="0" indent="0">
              <a:lnSpc>
                <a:spcPct val="80000"/>
              </a:lnSpc>
              <a:buFont typeface="Arial"/>
              <a:buNone/>
            </a:pPr>
            <a:endParaRPr lang="en-US" sz="25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US" sz="2500" b="1" dirty="0">
                <a:solidFill>
                  <a:srgbClr val="DB0013"/>
                </a:solidFill>
                <a:latin typeface="Calibri"/>
                <a:cs typeface="Calibri"/>
              </a:rPr>
              <a:t>Rete </a:t>
            </a:r>
            <a:r>
              <a:rPr lang="en-US" sz="2500" b="1" dirty="0" err="1">
                <a:solidFill>
                  <a:srgbClr val="DB0013"/>
                </a:solidFill>
                <a:latin typeface="Calibri"/>
                <a:cs typeface="Calibri"/>
              </a:rPr>
              <a:t>venosum</a:t>
            </a:r>
            <a:r>
              <a:rPr lang="en-US" sz="2500" b="1" dirty="0">
                <a:solidFill>
                  <a:srgbClr val="DB0013"/>
                </a:solidFill>
                <a:latin typeface="Calibri"/>
                <a:cs typeface="Calibri"/>
              </a:rPr>
              <a:t> </a:t>
            </a:r>
            <a:r>
              <a:rPr lang="en-US" sz="2500" b="1" dirty="0" err="1">
                <a:solidFill>
                  <a:srgbClr val="DB0013"/>
                </a:solidFill>
                <a:latin typeface="Calibri"/>
                <a:cs typeface="Calibri"/>
              </a:rPr>
              <a:t>bulbi</a:t>
            </a:r>
            <a:r>
              <a:rPr lang="en-US" sz="2500" b="1" dirty="0">
                <a:solidFill>
                  <a:srgbClr val="DB0013"/>
                </a:solidFill>
                <a:latin typeface="Calibri"/>
                <a:cs typeface="Calibri"/>
              </a:rPr>
              <a:t> oculi</a:t>
            </a:r>
          </a:p>
          <a:p>
            <a:pPr marL="0" indent="0">
              <a:lnSpc>
                <a:spcPct val="80000"/>
              </a:lnSpc>
              <a:buFont typeface="Arial"/>
              <a:buNone/>
            </a:pPr>
            <a:endParaRPr lang="en-US" sz="25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US" sz="2500" b="1" dirty="0" err="1">
                <a:solidFill>
                  <a:srgbClr val="DB0013"/>
                </a:solidFill>
                <a:latin typeface="Calibri"/>
                <a:cs typeface="Calibri"/>
              </a:rPr>
              <a:t>Symptomata</a:t>
            </a:r>
            <a:r>
              <a:rPr lang="en-US" sz="2500" b="1" dirty="0">
                <a:solidFill>
                  <a:srgbClr val="DB0013"/>
                </a:solidFill>
                <a:latin typeface="Calibri"/>
                <a:cs typeface="Calibri"/>
              </a:rPr>
              <a:t> psychosis/</a:t>
            </a:r>
            <a:r>
              <a:rPr lang="en-US" sz="2500" b="1" dirty="0" err="1">
                <a:solidFill>
                  <a:srgbClr val="DB0013"/>
                </a:solidFill>
                <a:latin typeface="Calibri"/>
                <a:cs typeface="Calibri"/>
              </a:rPr>
              <a:t>eos</a:t>
            </a:r>
            <a:r>
              <a:rPr lang="en-US" sz="2500" b="1" dirty="0">
                <a:solidFill>
                  <a:srgbClr val="DB0013"/>
                </a:solidFill>
                <a:latin typeface="Calibri"/>
                <a:cs typeface="Calibri"/>
              </a:rPr>
              <a:t> </a:t>
            </a:r>
            <a:r>
              <a:rPr lang="en-US" sz="2500" b="1" dirty="0" err="1">
                <a:solidFill>
                  <a:srgbClr val="DB0013"/>
                </a:solidFill>
                <a:latin typeface="Calibri"/>
                <a:cs typeface="Calibri"/>
              </a:rPr>
              <a:t>organicae</a:t>
            </a:r>
            <a:endParaRPr lang="en-US" sz="25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endParaRPr lang="en-US" sz="25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US" sz="2500" b="1" dirty="0" err="1">
                <a:solidFill>
                  <a:srgbClr val="DB0013"/>
                </a:solidFill>
                <a:latin typeface="Calibri"/>
                <a:cs typeface="Calibri"/>
              </a:rPr>
              <a:t>Symptomata</a:t>
            </a:r>
            <a:r>
              <a:rPr lang="en-US" sz="2500" b="1" dirty="0">
                <a:solidFill>
                  <a:srgbClr val="DB0013"/>
                </a:solidFill>
                <a:latin typeface="Calibri"/>
                <a:cs typeface="Calibri"/>
              </a:rPr>
              <a:t> </a:t>
            </a:r>
            <a:r>
              <a:rPr lang="en-US" sz="2500" b="1" dirty="0" err="1">
                <a:solidFill>
                  <a:srgbClr val="DB0013"/>
                </a:solidFill>
                <a:latin typeface="Calibri"/>
                <a:cs typeface="Calibri"/>
              </a:rPr>
              <a:t>synarthrosis</a:t>
            </a:r>
            <a:r>
              <a:rPr lang="en-US" sz="2500" b="1" dirty="0">
                <a:solidFill>
                  <a:srgbClr val="DB0013"/>
                </a:solidFill>
                <a:latin typeface="Calibri"/>
                <a:cs typeface="Calibri"/>
              </a:rPr>
              <a:t>/</a:t>
            </a:r>
            <a:r>
              <a:rPr lang="en-US" sz="2500" b="1" dirty="0" err="1">
                <a:solidFill>
                  <a:srgbClr val="DB0013"/>
                </a:solidFill>
                <a:latin typeface="Calibri"/>
                <a:cs typeface="Calibri"/>
              </a:rPr>
              <a:t>eos</a:t>
            </a:r>
            <a:endParaRPr lang="en-US" sz="25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endParaRPr lang="en-US" sz="2500" b="1" dirty="0">
              <a:solidFill>
                <a:srgbClr val="DB0013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065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CB0202"/>
                </a:solidFill>
              </a:rPr>
              <a:t>Fill in what is missing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085568"/>
              </p:ext>
            </p:extLst>
          </p:nvPr>
        </p:nvGraphicFramePr>
        <p:xfrm>
          <a:off x="457199" y="1732660"/>
          <a:ext cx="7261949" cy="4328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66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7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6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8379">
                <a:tc>
                  <a:txBody>
                    <a:bodyPr/>
                    <a:lstStyle/>
                    <a:p>
                      <a:r>
                        <a:rPr lang="en-US" sz="2200" b="1" dirty="0" err="1"/>
                        <a:t>Nom.sg</a:t>
                      </a:r>
                      <a:r>
                        <a:rPr lang="en-US" sz="2200" b="1" dirty="0"/>
                        <a:t>.</a:t>
                      </a:r>
                      <a:endParaRPr lang="en-US" sz="2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err="1"/>
                        <a:t>Gen.sg</a:t>
                      </a:r>
                      <a:r>
                        <a:rPr lang="en-US" sz="2200" b="1" dirty="0"/>
                        <a:t>.</a:t>
                      </a:r>
                      <a:endParaRPr lang="en-US" sz="2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/>
                        <a:t>Gen.</a:t>
                      </a:r>
                      <a:endParaRPr lang="en-US" sz="2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/>
                        <a:t>Meaning</a:t>
                      </a:r>
                      <a:endParaRPr lang="en-US" sz="22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379">
                <a:tc>
                  <a:txBody>
                    <a:bodyPr/>
                    <a:lstStyle/>
                    <a:p>
                      <a:r>
                        <a:rPr lang="en-US" sz="2200" b="1" dirty="0" err="1"/>
                        <a:t>distensio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/>
                        <a:t>f.</a:t>
                      </a:r>
                    </a:p>
                    <a:p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err="1"/>
                        <a:t>osteosynthesis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Surgical</a:t>
                      </a:r>
                      <a:r>
                        <a:rPr lang="en-US" sz="2000" b="1" baseline="0" dirty="0"/>
                        <a:t> procedure to fix broken bones</a:t>
                      </a:r>
                      <a:endParaRPr lang="en-US" sz="2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/>
                        <a:t>f.</a:t>
                      </a:r>
                      <a:endParaRPr lang="en-US" sz="22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/>
                        <a:t>lesion, injury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err="1"/>
                        <a:t>dysfunctio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/>
                        <a:t>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err="1"/>
                        <a:t>spasmi</a:t>
                      </a:r>
                      <a:endParaRPr lang="en-US" sz="2200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/>
                        <a:t>n.</a:t>
                      </a:r>
                      <a:endParaRPr lang="en-US" sz="2200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err="1">
                          <a:solidFill>
                            <a:srgbClr val="000000"/>
                          </a:solidFill>
                        </a:rPr>
                        <a:t>structurae</a:t>
                      </a:r>
                      <a:endParaRPr lang="en-US" sz="2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err="1"/>
                        <a:t>innervatio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0000"/>
                          </a:solidFill>
                        </a:rPr>
                        <a:t>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21885" y="2178760"/>
            <a:ext cx="1620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DB0013"/>
                </a:solidFill>
                <a:latin typeface="Cambria"/>
                <a:cs typeface="Cambria"/>
              </a:rPr>
              <a:t>distensionis</a:t>
            </a:r>
            <a:endParaRPr lang="en-US" sz="2000" b="1" dirty="0">
              <a:solidFill>
                <a:srgbClr val="DB0013"/>
              </a:solidFill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8097" y="2165567"/>
            <a:ext cx="1386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DB0013"/>
                </a:solidFill>
                <a:latin typeface="Cambria"/>
                <a:cs typeface="Cambria"/>
              </a:rPr>
              <a:t>abnormal </a:t>
            </a:r>
          </a:p>
          <a:p>
            <a:r>
              <a:rPr lang="en-US" sz="2000" b="1" dirty="0">
                <a:solidFill>
                  <a:srgbClr val="DB0013"/>
                </a:solidFill>
                <a:latin typeface="Cambria"/>
                <a:cs typeface="Cambria"/>
              </a:rPr>
              <a:t>stretching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3331" y="2966111"/>
            <a:ext cx="1931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DB0013"/>
                </a:solidFill>
                <a:latin typeface="Cambria"/>
                <a:cs typeface="Cambria"/>
              </a:rPr>
              <a:t>osteosynthesis</a:t>
            </a:r>
            <a:endParaRPr lang="en-US" sz="2000" b="1" dirty="0">
              <a:solidFill>
                <a:srgbClr val="DB0013"/>
              </a:solidFill>
              <a:latin typeface="Cambria"/>
              <a:cs typeface="Cambri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3331" y="3923916"/>
            <a:ext cx="881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DB0013"/>
                </a:solidFill>
                <a:latin typeface="Cambria"/>
                <a:cs typeface="Cambria"/>
              </a:rPr>
              <a:t>laesio</a:t>
            </a:r>
            <a:endParaRPr lang="en-US" sz="2000" b="1" dirty="0">
              <a:solidFill>
                <a:srgbClr val="DB0013"/>
              </a:solidFill>
              <a:latin typeface="Cambria"/>
              <a:cs typeface="Cambri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22199" y="3944740"/>
            <a:ext cx="1236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DB0013"/>
                </a:solidFill>
                <a:latin typeface="Cambria"/>
                <a:cs typeface="Cambria"/>
              </a:rPr>
              <a:t>laesionis</a:t>
            </a:r>
            <a:endParaRPr lang="en-US" sz="2000" b="1" dirty="0">
              <a:solidFill>
                <a:srgbClr val="DB0013"/>
              </a:solidFill>
              <a:latin typeface="Cambria"/>
              <a:cs typeface="Cambri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34693" y="4344666"/>
            <a:ext cx="1777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DB0013"/>
                </a:solidFill>
                <a:latin typeface="Cambria"/>
                <a:cs typeface="Cambria"/>
              </a:rPr>
              <a:t>dysfunctionis</a:t>
            </a:r>
            <a:endParaRPr lang="en-US" sz="2000" b="1" dirty="0">
              <a:solidFill>
                <a:srgbClr val="DB0013"/>
              </a:solidFill>
              <a:latin typeface="Cambria"/>
              <a:cs typeface="Cambr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3263" y="4809164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DB0013"/>
                </a:solidFill>
                <a:latin typeface="Cambria"/>
                <a:cs typeface="Cambria"/>
              </a:rPr>
              <a:t>spasmus</a:t>
            </a:r>
            <a:endParaRPr lang="en-US" sz="2000" b="1" dirty="0">
              <a:solidFill>
                <a:srgbClr val="DB0013"/>
              </a:solidFill>
              <a:latin typeface="Cambria"/>
              <a:cs typeface="Cambr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89913" y="5660710"/>
            <a:ext cx="1621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DB0013"/>
                </a:solidFill>
                <a:latin typeface="Cambria"/>
                <a:cs typeface="Cambria"/>
              </a:rPr>
              <a:t>inervationis</a:t>
            </a:r>
            <a:endParaRPr lang="en-US" sz="2000" b="1" dirty="0">
              <a:solidFill>
                <a:srgbClr val="DB0013"/>
              </a:solidFill>
              <a:latin typeface="Cambria"/>
              <a:cs typeface="Cambr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6519" y="5241906"/>
            <a:ext cx="1300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DB0013"/>
                </a:solidFill>
                <a:latin typeface="Cambria"/>
                <a:cs typeface="Cambria"/>
              </a:rPr>
              <a:t>structura</a:t>
            </a:r>
            <a:endParaRPr lang="en-US" sz="2000" b="1" dirty="0">
              <a:solidFill>
                <a:srgbClr val="DB0013"/>
              </a:solidFill>
              <a:latin typeface="Cambria"/>
              <a:cs typeface="Cambr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86224" y="2966111"/>
            <a:ext cx="327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DB0013"/>
                </a:solidFill>
                <a:latin typeface="Cambria"/>
                <a:cs typeface="Cambria"/>
              </a:rPr>
              <a:t>f.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86224" y="5193785"/>
            <a:ext cx="327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DB0013"/>
                </a:solidFill>
                <a:latin typeface="Cambria"/>
                <a:cs typeface="Cambria"/>
              </a:rPr>
              <a:t>f.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588097" y="4344850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DB0013"/>
                </a:solidFill>
                <a:latin typeface="Cambria"/>
                <a:cs typeface="Cambria"/>
              </a:rPr>
              <a:t>dysfunction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588097" y="4792464"/>
            <a:ext cx="941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DB0013"/>
                </a:solidFill>
                <a:latin typeface="Cambria"/>
                <a:cs typeface="Cambria"/>
              </a:rPr>
              <a:t>spasm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88097" y="5214787"/>
            <a:ext cx="1289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DB0013"/>
                </a:solidFill>
                <a:latin typeface="Cambria"/>
                <a:cs typeface="Cambria"/>
              </a:rPr>
              <a:t>structure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588097" y="5660710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DB0013"/>
                </a:solidFill>
                <a:latin typeface="Cambria"/>
                <a:cs typeface="Cambria"/>
              </a:rPr>
              <a:t>innervation</a:t>
            </a:r>
          </a:p>
        </p:txBody>
      </p:sp>
    </p:spTree>
    <p:extLst>
      <p:ext uri="{BB962C8B-B14F-4D97-AF65-F5344CB8AC3E}">
        <p14:creationId xmlns:p14="http://schemas.microsoft.com/office/powerpoint/2010/main" val="3645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DB0013"/>
                </a:solidFill>
              </a:rPr>
              <a:t>Form phrases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Laesio</a:t>
            </a:r>
            <a:r>
              <a:rPr lang="en-US" dirty="0"/>
              <a:t> + </a:t>
            </a:r>
            <a:r>
              <a:rPr lang="en-US" dirty="0" err="1"/>
              <a:t>musculi</a:t>
            </a:r>
            <a:r>
              <a:rPr lang="en-US" dirty="0"/>
              <a:t> (pl.) + </a:t>
            </a:r>
            <a:r>
              <a:rPr lang="en-US" dirty="0" err="1"/>
              <a:t>glutaeus</a:t>
            </a:r>
            <a:r>
              <a:rPr lang="en-US" dirty="0"/>
              <a:t>, a, um</a:t>
            </a:r>
          </a:p>
          <a:p>
            <a:r>
              <a:rPr lang="en-US" dirty="0" err="1"/>
              <a:t>Structura</a:t>
            </a:r>
            <a:r>
              <a:rPr lang="en-US" dirty="0"/>
              <a:t> + </a:t>
            </a:r>
            <a:r>
              <a:rPr lang="en-US" dirty="0" err="1"/>
              <a:t>musculus</a:t>
            </a:r>
            <a:r>
              <a:rPr lang="en-US" dirty="0"/>
              <a:t> + masseter</a:t>
            </a:r>
          </a:p>
          <a:p>
            <a:r>
              <a:rPr lang="en-US" dirty="0" err="1"/>
              <a:t>Distensio</a:t>
            </a:r>
            <a:r>
              <a:rPr lang="en-US" dirty="0"/>
              <a:t> + </a:t>
            </a:r>
            <a:r>
              <a:rPr lang="en-US" dirty="0" err="1"/>
              <a:t>musculus</a:t>
            </a:r>
            <a:r>
              <a:rPr lang="en-US" dirty="0"/>
              <a:t> + </a:t>
            </a:r>
            <a:r>
              <a:rPr lang="en-US" dirty="0" err="1"/>
              <a:t>obliquus</a:t>
            </a:r>
            <a:r>
              <a:rPr lang="en-US" dirty="0"/>
              <a:t>, a, um + </a:t>
            </a:r>
            <a:r>
              <a:rPr lang="en-US" dirty="0" err="1"/>
              <a:t>externus</a:t>
            </a:r>
            <a:r>
              <a:rPr lang="en-US" dirty="0"/>
              <a:t>, a, um + abdomen</a:t>
            </a:r>
          </a:p>
          <a:p>
            <a:r>
              <a:rPr lang="en-US" dirty="0" err="1"/>
              <a:t>Spasmus</a:t>
            </a:r>
            <a:r>
              <a:rPr lang="en-US" dirty="0"/>
              <a:t> + </a:t>
            </a:r>
            <a:r>
              <a:rPr lang="en-US" dirty="0" err="1"/>
              <a:t>musculus</a:t>
            </a:r>
            <a:r>
              <a:rPr lang="en-US" dirty="0"/>
              <a:t> + rectus, a, um + abdomen</a:t>
            </a:r>
          </a:p>
          <a:p>
            <a:r>
              <a:rPr lang="en-US" dirty="0"/>
              <a:t>Status post + </a:t>
            </a:r>
            <a:r>
              <a:rPr lang="en-US" dirty="0" err="1"/>
              <a:t>osteosynthesis</a:t>
            </a:r>
            <a:r>
              <a:rPr lang="en-US" dirty="0"/>
              <a:t> + </a:t>
            </a:r>
            <a:r>
              <a:rPr lang="en-US" dirty="0" err="1"/>
              <a:t>os</a:t>
            </a:r>
            <a:r>
              <a:rPr lang="en-US" dirty="0"/>
              <a:t> (pl.)</a:t>
            </a:r>
          </a:p>
          <a:p>
            <a:r>
              <a:rPr lang="en-US" dirty="0" err="1"/>
              <a:t>Dysfunctio</a:t>
            </a:r>
            <a:r>
              <a:rPr lang="en-US" dirty="0"/>
              <a:t> + </a:t>
            </a:r>
            <a:r>
              <a:rPr lang="en-US" dirty="0" err="1"/>
              <a:t>musculus</a:t>
            </a:r>
            <a:r>
              <a:rPr lang="en-US" dirty="0"/>
              <a:t> (pl.) + carpus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794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DB0013"/>
                </a:solidFill>
              </a:rPr>
              <a:t>Give the full form of abbreviated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Vulnus</a:t>
            </a:r>
            <a:r>
              <a:rPr lang="en-US" dirty="0"/>
              <a:t> reg. </a:t>
            </a:r>
            <a:r>
              <a:rPr lang="en-US" dirty="0" err="1"/>
              <a:t>coxae</a:t>
            </a:r>
            <a:r>
              <a:rPr lang="en-US" dirty="0"/>
              <a:t> l. sin.</a:t>
            </a:r>
          </a:p>
          <a:p>
            <a:r>
              <a:rPr lang="en-US" dirty="0" err="1"/>
              <a:t>Varices</a:t>
            </a:r>
            <a:r>
              <a:rPr lang="en-US" dirty="0"/>
              <a:t> </a:t>
            </a:r>
            <a:r>
              <a:rPr lang="en-US" dirty="0" err="1"/>
              <a:t>extremitatum</a:t>
            </a:r>
            <a:r>
              <a:rPr lang="en-US" dirty="0"/>
              <a:t> l. </a:t>
            </a:r>
            <a:r>
              <a:rPr lang="en-US" dirty="0" err="1"/>
              <a:t>utr</a:t>
            </a:r>
            <a:r>
              <a:rPr lang="en-US" dirty="0"/>
              <a:t>.</a:t>
            </a:r>
          </a:p>
          <a:p>
            <a:r>
              <a:rPr lang="en-US" dirty="0" err="1"/>
              <a:t>Ulcus</a:t>
            </a:r>
            <a:r>
              <a:rPr lang="en-US" dirty="0"/>
              <a:t> chron. </a:t>
            </a:r>
            <a:r>
              <a:rPr lang="en-US" dirty="0" err="1"/>
              <a:t>cruris</a:t>
            </a:r>
            <a:r>
              <a:rPr lang="en-US" dirty="0"/>
              <a:t> l. dx. </a:t>
            </a:r>
            <a:r>
              <a:rPr lang="en-US" dirty="0" err="1"/>
              <a:t>Posttraumaticum</a:t>
            </a:r>
            <a:endParaRPr lang="en-US" dirty="0"/>
          </a:p>
          <a:p>
            <a:r>
              <a:rPr lang="en-US" dirty="0"/>
              <a:t>Vv. </a:t>
            </a:r>
            <a:r>
              <a:rPr lang="en-US" dirty="0" err="1"/>
              <a:t>lacera</a:t>
            </a:r>
            <a:r>
              <a:rPr lang="en-US" dirty="0"/>
              <a:t> reg. </a:t>
            </a:r>
            <a:r>
              <a:rPr lang="en-US" dirty="0" err="1"/>
              <a:t>pedis</a:t>
            </a:r>
            <a:endParaRPr lang="en-US" dirty="0"/>
          </a:p>
          <a:p>
            <a:r>
              <a:rPr lang="en-US" dirty="0"/>
              <a:t>V. </a:t>
            </a:r>
            <a:r>
              <a:rPr lang="en-US" dirty="0" err="1"/>
              <a:t>contusum</a:t>
            </a:r>
            <a:r>
              <a:rPr lang="en-US" dirty="0"/>
              <a:t> </a:t>
            </a:r>
            <a:r>
              <a:rPr lang="en-US" dirty="0" err="1"/>
              <a:t>regionis</a:t>
            </a:r>
            <a:r>
              <a:rPr lang="en-US" dirty="0"/>
              <a:t> </a:t>
            </a:r>
            <a:r>
              <a:rPr lang="en-US" dirty="0" err="1"/>
              <a:t>femoris</a:t>
            </a:r>
            <a:r>
              <a:rPr lang="en-US" dirty="0"/>
              <a:t> l. dx.</a:t>
            </a:r>
          </a:p>
          <a:p>
            <a:r>
              <a:rPr lang="en-US" dirty="0" err="1"/>
              <a:t>Oedema</a:t>
            </a:r>
            <a:r>
              <a:rPr lang="en-US" dirty="0"/>
              <a:t> </a:t>
            </a:r>
            <a:r>
              <a:rPr lang="en-US" dirty="0" err="1"/>
              <a:t>pedis</a:t>
            </a:r>
            <a:r>
              <a:rPr lang="en-US" dirty="0"/>
              <a:t> et </a:t>
            </a:r>
            <a:r>
              <a:rPr lang="en-US" dirty="0" err="1"/>
              <a:t>cruris</a:t>
            </a:r>
            <a:r>
              <a:rPr lang="en-US" dirty="0"/>
              <a:t> l. </a:t>
            </a:r>
            <a:r>
              <a:rPr lang="en-US" dirty="0" err="1"/>
              <a:t>utr</a:t>
            </a:r>
            <a:r>
              <a:rPr lang="en-US" dirty="0"/>
              <a:t>. post </a:t>
            </a:r>
            <a:r>
              <a:rPr lang="en-US" dirty="0" err="1"/>
              <a:t>vulnus</a:t>
            </a:r>
            <a:r>
              <a:rPr lang="en-US" dirty="0"/>
              <a:t> </a:t>
            </a:r>
            <a:r>
              <a:rPr lang="en-US" dirty="0" err="1"/>
              <a:t>morsum</a:t>
            </a:r>
            <a:endParaRPr lang="en-US" dirty="0"/>
          </a:p>
          <a:p>
            <a:r>
              <a:rPr lang="en-US" dirty="0" err="1"/>
              <a:t>Amputatio</a:t>
            </a:r>
            <a:r>
              <a:rPr lang="en-US" dirty="0"/>
              <a:t> </a:t>
            </a:r>
            <a:r>
              <a:rPr lang="en-US" dirty="0" err="1"/>
              <a:t>phalangis</a:t>
            </a:r>
            <a:r>
              <a:rPr lang="en-US" dirty="0"/>
              <a:t> </a:t>
            </a:r>
            <a:r>
              <a:rPr lang="en-US" dirty="0" err="1"/>
              <a:t>digiti</a:t>
            </a:r>
            <a:r>
              <a:rPr lang="en-US" dirty="0"/>
              <a:t> III. et IV. </a:t>
            </a:r>
            <a:r>
              <a:rPr lang="en-US" dirty="0" err="1"/>
              <a:t>pedis</a:t>
            </a:r>
            <a:r>
              <a:rPr lang="en-US" dirty="0"/>
              <a:t> l. sin.</a:t>
            </a:r>
          </a:p>
          <a:p>
            <a:r>
              <a:rPr lang="en-US" dirty="0"/>
              <a:t>Status post </a:t>
            </a:r>
            <a:r>
              <a:rPr lang="en-US" dirty="0" err="1"/>
              <a:t>luxationem</a:t>
            </a:r>
            <a:r>
              <a:rPr lang="en-US" dirty="0"/>
              <a:t> </a:t>
            </a:r>
            <a:r>
              <a:rPr lang="en-US" dirty="0" err="1"/>
              <a:t>colli</a:t>
            </a:r>
            <a:r>
              <a:rPr lang="en-US" dirty="0"/>
              <a:t> </a:t>
            </a:r>
            <a:r>
              <a:rPr lang="en-US" dirty="0" err="1"/>
              <a:t>femoris</a:t>
            </a:r>
            <a:r>
              <a:rPr lang="en-US" dirty="0"/>
              <a:t> l. dx.</a:t>
            </a:r>
          </a:p>
          <a:p>
            <a:r>
              <a:rPr lang="en-US" dirty="0" err="1"/>
              <a:t>Fractura</a:t>
            </a:r>
            <a:r>
              <a:rPr lang="en-US" dirty="0"/>
              <a:t> </a:t>
            </a:r>
            <a:r>
              <a:rPr lang="en-US" dirty="0" err="1"/>
              <a:t>baseos</a:t>
            </a:r>
            <a:r>
              <a:rPr lang="en-US" dirty="0"/>
              <a:t> </a:t>
            </a:r>
            <a:r>
              <a:rPr lang="en-US" dirty="0" err="1"/>
              <a:t>phalangis</a:t>
            </a:r>
            <a:r>
              <a:rPr lang="en-US" dirty="0"/>
              <a:t> </a:t>
            </a:r>
            <a:r>
              <a:rPr lang="en-US" dirty="0" err="1"/>
              <a:t>digiti</a:t>
            </a:r>
            <a:r>
              <a:rPr lang="en-US" dirty="0"/>
              <a:t> V.</a:t>
            </a:r>
          </a:p>
        </p:txBody>
      </p:sp>
    </p:spTree>
    <p:extLst>
      <p:ext uri="{BB962C8B-B14F-4D97-AF65-F5344CB8AC3E}">
        <p14:creationId xmlns:p14="http://schemas.microsoft.com/office/powerpoint/2010/main" val="1356004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158484"/>
            <a:ext cx="9144000" cy="1589842"/>
          </a:xfrm>
          <a:prstGeom prst="rect">
            <a:avLst/>
          </a:prstGeom>
        </p:spPr>
      </p:pic>
      <p:pic>
        <p:nvPicPr>
          <p:cNvPr id="6" name="Picture 5" descr="4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772" y="1800538"/>
            <a:ext cx="6042146" cy="500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915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Latin 4</a:t>
            </a:r>
            <a:r>
              <a:rPr lang="en-US" baseline="30000" dirty="0"/>
              <a:t>th</a:t>
            </a:r>
            <a:r>
              <a:rPr lang="en-US" dirty="0"/>
              <a:t> and 5</a:t>
            </a:r>
            <a:r>
              <a:rPr lang="en-US" baseline="30000" dirty="0"/>
              <a:t>th</a:t>
            </a:r>
            <a:r>
              <a:rPr lang="en-US" dirty="0"/>
              <a:t> declension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declension</a:t>
            </a:r>
          </a:p>
          <a:p>
            <a:pPr lvl="1"/>
            <a:r>
              <a:rPr lang="en-US" dirty="0"/>
              <a:t>Gender: masculine + neuter (only </a:t>
            </a:r>
            <a:r>
              <a:rPr lang="en-US" dirty="0">
                <a:solidFill>
                  <a:srgbClr val="DB0013"/>
                </a:solidFill>
              </a:rPr>
              <a:t>genu, us n.</a:t>
            </a:r>
            <a:r>
              <a:rPr lang="en-US" dirty="0"/>
              <a:t> </a:t>
            </a:r>
            <a:r>
              <a:rPr lang="en-US" i="1" dirty="0"/>
              <a:t>knee, </a:t>
            </a:r>
            <a:r>
              <a:rPr lang="en-US" dirty="0" err="1">
                <a:solidFill>
                  <a:srgbClr val="DB0013"/>
                </a:solidFill>
              </a:rPr>
              <a:t>cornu</a:t>
            </a:r>
            <a:r>
              <a:rPr lang="en-US" dirty="0">
                <a:solidFill>
                  <a:srgbClr val="DB0013"/>
                </a:solidFill>
              </a:rPr>
              <a:t>, us, n. </a:t>
            </a:r>
            <a:r>
              <a:rPr lang="en-US" i="1" dirty="0"/>
              <a:t>horn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Nom. </a:t>
            </a:r>
            <a:r>
              <a:rPr lang="en-US" dirty="0" err="1"/>
              <a:t>sg</a:t>
            </a:r>
            <a:r>
              <a:rPr lang="en-US" dirty="0"/>
              <a:t>. -us           /  -u</a:t>
            </a:r>
          </a:p>
          <a:p>
            <a:pPr lvl="1"/>
            <a:r>
              <a:rPr lang="en-US" dirty="0"/>
              <a:t>Gen. </a:t>
            </a:r>
            <a:r>
              <a:rPr lang="en-US" dirty="0" err="1"/>
              <a:t>sg</a:t>
            </a:r>
            <a:r>
              <a:rPr lang="en-US" dirty="0"/>
              <a:t>.  -us           /   -us</a:t>
            </a:r>
          </a:p>
          <a:p>
            <a:pPr lvl="1"/>
            <a:r>
              <a:rPr lang="en-US" dirty="0"/>
              <a:t>Female gender exception (</a:t>
            </a:r>
            <a:r>
              <a:rPr lang="en-US" dirty="0" err="1">
                <a:solidFill>
                  <a:srgbClr val="DB0013"/>
                </a:solidFill>
              </a:rPr>
              <a:t>manus</a:t>
            </a:r>
            <a:r>
              <a:rPr lang="en-US" dirty="0">
                <a:solidFill>
                  <a:srgbClr val="DB0013"/>
                </a:solidFill>
              </a:rPr>
              <a:t>, us, f.</a:t>
            </a:r>
            <a:r>
              <a:rPr lang="en-US" dirty="0"/>
              <a:t> </a:t>
            </a:r>
            <a:r>
              <a:rPr lang="en-US" i="1" dirty="0"/>
              <a:t>hand)</a:t>
            </a:r>
            <a:r>
              <a:rPr lang="en-US" dirty="0"/>
              <a:t>  </a:t>
            </a:r>
          </a:p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declension</a:t>
            </a:r>
          </a:p>
          <a:p>
            <a:pPr lvl="1"/>
            <a:r>
              <a:rPr lang="en-US" dirty="0"/>
              <a:t>Gender: feminine, no neuter</a:t>
            </a:r>
          </a:p>
          <a:p>
            <a:pPr lvl="1"/>
            <a:r>
              <a:rPr lang="en-US" dirty="0"/>
              <a:t>Nom. </a:t>
            </a:r>
            <a:r>
              <a:rPr lang="en-US" dirty="0" err="1"/>
              <a:t>Sg</a:t>
            </a:r>
            <a:r>
              <a:rPr lang="en-US" dirty="0"/>
              <a:t>. -</a:t>
            </a:r>
            <a:r>
              <a:rPr lang="en-US" dirty="0" err="1"/>
              <a:t>es</a:t>
            </a:r>
            <a:endParaRPr lang="en-US" dirty="0"/>
          </a:p>
          <a:p>
            <a:pPr lvl="1"/>
            <a:r>
              <a:rPr lang="en-US" dirty="0"/>
              <a:t>Gen. </a:t>
            </a:r>
            <a:r>
              <a:rPr lang="en-US" dirty="0" err="1"/>
              <a:t>sg</a:t>
            </a:r>
            <a:r>
              <a:rPr lang="en-US" dirty="0"/>
              <a:t>.   -</a:t>
            </a:r>
            <a:r>
              <a:rPr lang="en-US" dirty="0" err="1"/>
              <a:t>ei</a:t>
            </a:r>
            <a:endParaRPr lang="en-US" dirty="0"/>
          </a:p>
          <a:p>
            <a:pPr lvl="1"/>
            <a:r>
              <a:rPr lang="en-US" dirty="0"/>
              <a:t>Masculine gender exception (</a:t>
            </a:r>
            <a:r>
              <a:rPr lang="en-US" dirty="0">
                <a:solidFill>
                  <a:srgbClr val="DB0013"/>
                </a:solidFill>
              </a:rPr>
              <a:t>dies, </a:t>
            </a:r>
            <a:r>
              <a:rPr lang="en-US" dirty="0" err="1">
                <a:solidFill>
                  <a:srgbClr val="DB0013"/>
                </a:solidFill>
              </a:rPr>
              <a:t>ei</a:t>
            </a:r>
            <a:r>
              <a:rPr lang="en-US" dirty="0">
                <a:solidFill>
                  <a:srgbClr val="DB0013"/>
                </a:solidFill>
              </a:rPr>
              <a:t>, m.</a:t>
            </a:r>
            <a:r>
              <a:rPr lang="en-US" dirty="0"/>
              <a:t> </a:t>
            </a:r>
            <a:r>
              <a:rPr lang="en-US" i="1" dirty="0"/>
              <a:t>day)</a:t>
            </a: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78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Endings</a:t>
            </a:r>
          </a:p>
        </p:txBody>
      </p:sp>
      <p:pic>
        <p:nvPicPr>
          <p:cNvPr id="4" name="Content Placeholder 3" descr="ENDINGS ANGL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43" t="8397" r="13000" b="31445"/>
          <a:stretch/>
        </p:blipFill>
        <p:spPr>
          <a:xfrm>
            <a:off x="0" y="1538947"/>
            <a:ext cx="9184619" cy="5106799"/>
          </a:xfrm>
        </p:spPr>
      </p:pic>
    </p:spTree>
    <p:extLst>
      <p:ext uri="{BB962C8B-B14F-4D97-AF65-F5344CB8AC3E}">
        <p14:creationId xmlns:p14="http://schemas.microsoft.com/office/powerpoint/2010/main" val="2397741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 with adjective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42265"/>
          </a:xfrm>
        </p:spPr>
        <p:txBody>
          <a:bodyPr>
            <a:normAutofit/>
          </a:bodyPr>
          <a:lstStyle/>
          <a:p>
            <a:r>
              <a:rPr lang="en-US" sz="2600" dirty="0" err="1"/>
              <a:t>Ductus</a:t>
            </a:r>
            <a:r>
              <a:rPr lang="en-US" sz="2600" dirty="0"/>
              <a:t> (</a:t>
            </a:r>
            <a:r>
              <a:rPr lang="en-US" sz="2600" i="1" dirty="0" err="1"/>
              <a:t>lymphaticus</a:t>
            </a:r>
            <a:r>
              <a:rPr lang="en-US" sz="2600" i="1" dirty="0"/>
              <a:t>, a, um</a:t>
            </a:r>
            <a:r>
              <a:rPr lang="en-US" sz="2600" dirty="0"/>
              <a:t>)</a:t>
            </a:r>
          </a:p>
          <a:p>
            <a:r>
              <a:rPr lang="en-US" sz="2600" dirty="0"/>
              <a:t>Genu (</a:t>
            </a:r>
            <a:r>
              <a:rPr lang="en-US" sz="2600" i="1" dirty="0" err="1"/>
              <a:t>dexter</a:t>
            </a:r>
            <a:r>
              <a:rPr lang="en-US" sz="2600" i="1" dirty="0"/>
              <a:t>, a, um</a:t>
            </a:r>
            <a:r>
              <a:rPr lang="en-US" sz="2600" dirty="0"/>
              <a:t>)</a:t>
            </a:r>
          </a:p>
          <a:p>
            <a:r>
              <a:rPr lang="en-US" sz="2600" dirty="0" err="1"/>
              <a:t>Facies</a:t>
            </a:r>
            <a:r>
              <a:rPr lang="en-US" sz="2600" dirty="0"/>
              <a:t> (</a:t>
            </a:r>
            <a:r>
              <a:rPr lang="en-US" sz="2600" i="1" dirty="0" err="1"/>
              <a:t>pelvicus</a:t>
            </a:r>
            <a:r>
              <a:rPr lang="en-US" sz="2600" i="1" dirty="0"/>
              <a:t>, a, um</a:t>
            </a:r>
            <a:r>
              <a:rPr lang="en-US" sz="2600" dirty="0"/>
              <a:t>)</a:t>
            </a:r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4" name="Oval 3"/>
          <p:cNvSpPr/>
          <p:nvPr/>
        </p:nvSpPr>
        <p:spPr>
          <a:xfrm>
            <a:off x="3271789" y="1678851"/>
            <a:ext cx="408971" cy="387428"/>
          </a:xfrm>
          <a:prstGeom prst="ellipse">
            <a:avLst/>
          </a:prstGeom>
          <a:noFill/>
          <a:ln w="38100" cmpd="sng">
            <a:solidFill>
              <a:srgbClr val="DB001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38499" y="2166612"/>
            <a:ext cx="557903" cy="374927"/>
          </a:xfrm>
          <a:prstGeom prst="ellipse">
            <a:avLst/>
          </a:prstGeom>
          <a:noFill/>
          <a:ln w="38100" cmpd="sng">
            <a:solidFill>
              <a:srgbClr val="DB001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50987" y="2644639"/>
            <a:ext cx="359327" cy="374931"/>
          </a:xfrm>
          <a:prstGeom prst="ellipse">
            <a:avLst/>
          </a:prstGeom>
          <a:noFill/>
          <a:ln w="38100" cmpd="sng">
            <a:solidFill>
              <a:srgbClr val="DB001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0675" y="3056369"/>
            <a:ext cx="874982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Sg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Duct</a:t>
            </a:r>
            <a:r>
              <a:rPr lang="en-US" sz="2000" dirty="0" err="1">
                <a:solidFill>
                  <a:srgbClr val="DB0013"/>
                </a:solidFill>
              </a:rPr>
              <a:t>us</a:t>
            </a:r>
            <a:r>
              <a:rPr lang="en-US" sz="2000" dirty="0"/>
              <a:t> </a:t>
            </a:r>
            <a:r>
              <a:rPr lang="en-US" sz="2000" dirty="0" err="1"/>
              <a:t>lymphatic</a:t>
            </a:r>
            <a:r>
              <a:rPr lang="en-US" sz="2000" dirty="0" err="1">
                <a:solidFill>
                  <a:srgbClr val="DB0013"/>
                </a:solidFill>
              </a:rPr>
              <a:t>us</a:t>
            </a:r>
            <a:r>
              <a:rPr lang="en-US" sz="2000" dirty="0">
                <a:solidFill>
                  <a:srgbClr val="DB0013"/>
                </a:solidFill>
              </a:rPr>
              <a:t>	   </a:t>
            </a:r>
            <a:r>
              <a:rPr lang="en-US" sz="2000" dirty="0">
                <a:solidFill>
                  <a:srgbClr val="000000"/>
                </a:solidFill>
              </a:rPr>
              <a:t>Gen</a:t>
            </a:r>
            <a:r>
              <a:rPr lang="en-US" sz="2000" dirty="0">
                <a:solidFill>
                  <a:srgbClr val="DB0013"/>
                </a:solidFill>
              </a:rPr>
              <a:t>u </a:t>
            </a:r>
            <a:r>
              <a:rPr lang="en-US" sz="2000" dirty="0" err="1">
                <a:solidFill>
                  <a:srgbClr val="000000"/>
                </a:solidFill>
              </a:rPr>
              <a:t>dextr</a:t>
            </a:r>
            <a:r>
              <a:rPr lang="en-US" sz="2000" dirty="0" err="1">
                <a:solidFill>
                  <a:srgbClr val="DB0013"/>
                </a:solidFill>
              </a:rPr>
              <a:t>um</a:t>
            </a:r>
            <a:r>
              <a:rPr lang="en-US" sz="2000" dirty="0">
                <a:solidFill>
                  <a:srgbClr val="DB0013"/>
                </a:solidFill>
              </a:rPr>
              <a:t>		</a:t>
            </a:r>
            <a:r>
              <a:rPr lang="en-US" sz="2000" dirty="0" err="1">
                <a:solidFill>
                  <a:srgbClr val="000000"/>
                </a:solidFill>
              </a:rPr>
              <a:t>Faci</a:t>
            </a:r>
            <a:r>
              <a:rPr lang="en-US" sz="2000" dirty="0" err="1">
                <a:solidFill>
                  <a:srgbClr val="DB0013"/>
                </a:solidFill>
              </a:rPr>
              <a:t>es</a:t>
            </a:r>
            <a:r>
              <a:rPr lang="en-US" sz="2000" dirty="0">
                <a:solidFill>
                  <a:srgbClr val="DB0013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palatin</a:t>
            </a:r>
            <a:r>
              <a:rPr lang="en-US" sz="2000" dirty="0" err="1">
                <a:solidFill>
                  <a:srgbClr val="DB0013"/>
                </a:solidFill>
              </a:rPr>
              <a:t>a</a:t>
            </a:r>
            <a:endParaRPr lang="en-US" sz="2000" dirty="0"/>
          </a:p>
          <a:p>
            <a:r>
              <a:rPr lang="en-US" sz="2000" dirty="0" err="1"/>
              <a:t>Duct</a:t>
            </a:r>
            <a:r>
              <a:rPr lang="en-US" sz="2000" dirty="0" err="1">
                <a:solidFill>
                  <a:srgbClr val="DB0013"/>
                </a:solidFill>
              </a:rPr>
              <a:t>us</a:t>
            </a:r>
            <a:r>
              <a:rPr lang="en-US" sz="2000" dirty="0"/>
              <a:t> </a:t>
            </a:r>
            <a:r>
              <a:rPr lang="en-US" sz="2000" dirty="0" err="1"/>
              <a:t>lymphatic</a:t>
            </a:r>
            <a:r>
              <a:rPr lang="en-US" sz="2000" dirty="0" err="1">
                <a:solidFill>
                  <a:srgbClr val="DB0013"/>
                </a:solidFill>
              </a:rPr>
              <a:t>i</a:t>
            </a:r>
            <a:r>
              <a:rPr lang="en-US" sz="2000" dirty="0">
                <a:solidFill>
                  <a:srgbClr val="DB0013"/>
                </a:solidFill>
              </a:rPr>
              <a:t>	   </a:t>
            </a:r>
            <a:r>
              <a:rPr lang="en-US" sz="2000" dirty="0">
                <a:solidFill>
                  <a:srgbClr val="000000"/>
                </a:solidFill>
              </a:rPr>
              <a:t>Gen</a:t>
            </a:r>
            <a:r>
              <a:rPr lang="en-US" sz="2000" dirty="0">
                <a:solidFill>
                  <a:srgbClr val="DB0013"/>
                </a:solidFill>
              </a:rPr>
              <a:t>us </a:t>
            </a:r>
            <a:r>
              <a:rPr lang="en-US" sz="2000" dirty="0" err="1">
                <a:solidFill>
                  <a:srgbClr val="000000"/>
                </a:solidFill>
              </a:rPr>
              <a:t>dextr</a:t>
            </a:r>
            <a:r>
              <a:rPr lang="en-US" sz="2000" dirty="0" err="1">
                <a:solidFill>
                  <a:srgbClr val="DB0013"/>
                </a:solidFill>
              </a:rPr>
              <a:t>i</a:t>
            </a:r>
            <a:r>
              <a:rPr lang="en-US" sz="2000" dirty="0">
                <a:solidFill>
                  <a:srgbClr val="DB0013"/>
                </a:solidFill>
              </a:rPr>
              <a:t>		</a:t>
            </a:r>
            <a:r>
              <a:rPr lang="en-US" sz="2000" dirty="0" err="1">
                <a:solidFill>
                  <a:srgbClr val="000000"/>
                </a:solidFill>
              </a:rPr>
              <a:t>Faci</a:t>
            </a:r>
            <a:r>
              <a:rPr lang="en-US" sz="2000" dirty="0" err="1">
                <a:solidFill>
                  <a:srgbClr val="DB0013"/>
                </a:solidFill>
              </a:rPr>
              <a:t>ei</a:t>
            </a:r>
            <a:r>
              <a:rPr lang="en-US" sz="2000" dirty="0">
                <a:solidFill>
                  <a:srgbClr val="DB0013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palatin</a:t>
            </a:r>
            <a:r>
              <a:rPr lang="en-US" sz="2000" dirty="0" err="1">
                <a:solidFill>
                  <a:srgbClr val="DB0013"/>
                </a:solidFill>
              </a:rPr>
              <a:t>ae</a:t>
            </a:r>
            <a:endParaRPr lang="en-US" sz="2000" dirty="0">
              <a:solidFill>
                <a:srgbClr val="DB0013"/>
              </a:solidFill>
            </a:endParaRPr>
          </a:p>
          <a:p>
            <a:r>
              <a:rPr lang="en-US" sz="2000" dirty="0" err="1"/>
              <a:t>Duct</a:t>
            </a:r>
            <a:r>
              <a:rPr lang="en-US" sz="2000" dirty="0" err="1">
                <a:solidFill>
                  <a:srgbClr val="DB0013"/>
                </a:solidFill>
              </a:rPr>
              <a:t>um</a:t>
            </a:r>
            <a:r>
              <a:rPr lang="en-US" sz="2000" dirty="0"/>
              <a:t> </a:t>
            </a:r>
            <a:r>
              <a:rPr lang="en-US" sz="2000" dirty="0" err="1"/>
              <a:t>lymphatic</a:t>
            </a:r>
            <a:r>
              <a:rPr lang="en-US" sz="2000" dirty="0" err="1">
                <a:solidFill>
                  <a:srgbClr val="DB0013"/>
                </a:solidFill>
              </a:rPr>
              <a:t>um</a:t>
            </a:r>
            <a:r>
              <a:rPr lang="en-US" sz="2000" dirty="0">
                <a:solidFill>
                  <a:srgbClr val="DB0013"/>
                </a:solidFill>
              </a:rPr>
              <a:t>	   </a:t>
            </a:r>
            <a:r>
              <a:rPr lang="en-US" sz="2000" dirty="0">
                <a:solidFill>
                  <a:srgbClr val="000000"/>
                </a:solidFill>
              </a:rPr>
              <a:t>Gen</a:t>
            </a:r>
            <a:r>
              <a:rPr lang="en-US" sz="2000" dirty="0">
                <a:solidFill>
                  <a:srgbClr val="DB0013"/>
                </a:solidFill>
              </a:rPr>
              <a:t>u </a:t>
            </a:r>
            <a:r>
              <a:rPr lang="en-US" sz="2000" dirty="0" err="1">
                <a:solidFill>
                  <a:srgbClr val="000000"/>
                </a:solidFill>
              </a:rPr>
              <a:t>dextr</a:t>
            </a:r>
            <a:r>
              <a:rPr lang="en-US" sz="2000" dirty="0" err="1">
                <a:solidFill>
                  <a:srgbClr val="DB0013"/>
                </a:solidFill>
              </a:rPr>
              <a:t>um</a:t>
            </a:r>
            <a:r>
              <a:rPr lang="en-US" sz="2000" dirty="0">
                <a:solidFill>
                  <a:srgbClr val="DB0013"/>
                </a:solidFill>
              </a:rPr>
              <a:t>		</a:t>
            </a:r>
            <a:r>
              <a:rPr lang="en-US" sz="2000" dirty="0" err="1">
                <a:solidFill>
                  <a:srgbClr val="000000"/>
                </a:solidFill>
              </a:rPr>
              <a:t>Faci</a:t>
            </a:r>
            <a:r>
              <a:rPr lang="en-US" sz="2000" dirty="0" err="1">
                <a:solidFill>
                  <a:srgbClr val="DB0013"/>
                </a:solidFill>
              </a:rPr>
              <a:t>em</a:t>
            </a:r>
            <a:r>
              <a:rPr lang="en-US" sz="2000" dirty="0">
                <a:solidFill>
                  <a:srgbClr val="DB0013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palatin</a:t>
            </a:r>
            <a:r>
              <a:rPr lang="en-US" sz="2000" dirty="0" err="1">
                <a:solidFill>
                  <a:srgbClr val="DB0013"/>
                </a:solidFill>
              </a:rPr>
              <a:t>am</a:t>
            </a:r>
            <a:endParaRPr lang="en-US" sz="2000" dirty="0">
              <a:solidFill>
                <a:srgbClr val="DB0013"/>
              </a:solidFill>
            </a:endParaRPr>
          </a:p>
          <a:p>
            <a:r>
              <a:rPr lang="en-US" sz="2000" dirty="0" err="1"/>
              <a:t>Duct</a:t>
            </a:r>
            <a:r>
              <a:rPr lang="en-US" sz="2000" dirty="0" err="1">
                <a:solidFill>
                  <a:srgbClr val="DB0013"/>
                </a:solidFill>
              </a:rPr>
              <a:t>u</a:t>
            </a:r>
            <a:r>
              <a:rPr lang="en-US" sz="2000" dirty="0"/>
              <a:t> </a:t>
            </a:r>
            <a:r>
              <a:rPr lang="en-US" sz="2000" dirty="0" err="1"/>
              <a:t>lymphatic</a:t>
            </a:r>
            <a:r>
              <a:rPr lang="en-US" sz="2000" dirty="0" err="1">
                <a:solidFill>
                  <a:srgbClr val="DB0013"/>
                </a:solidFill>
              </a:rPr>
              <a:t>o</a:t>
            </a:r>
            <a:r>
              <a:rPr lang="en-US" sz="2000" dirty="0">
                <a:solidFill>
                  <a:srgbClr val="DB0013"/>
                </a:solidFill>
              </a:rPr>
              <a:t> 	   </a:t>
            </a:r>
            <a:r>
              <a:rPr lang="en-US" sz="2000" dirty="0">
                <a:solidFill>
                  <a:srgbClr val="000000"/>
                </a:solidFill>
              </a:rPr>
              <a:t>Gen</a:t>
            </a:r>
            <a:r>
              <a:rPr lang="en-US" sz="2000" dirty="0">
                <a:solidFill>
                  <a:srgbClr val="DB0013"/>
                </a:solidFill>
              </a:rPr>
              <a:t>u </a:t>
            </a:r>
            <a:r>
              <a:rPr lang="en-US" sz="2000" dirty="0" err="1">
                <a:solidFill>
                  <a:srgbClr val="000000"/>
                </a:solidFill>
              </a:rPr>
              <a:t>dextr</a:t>
            </a:r>
            <a:r>
              <a:rPr lang="en-US" sz="2000" dirty="0" err="1">
                <a:solidFill>
                  <a:srgbClr val="DB0013"/>
                </a:solidFill>
              </a:rPr>
              <a:t>o</a:t>
            </a:r>
            <a:r>
              <a:rPr lang="en-US" sz="2000" dirty="0">
                <a:solidFill>
                  <a:srgbClr val="DB0013"/>
                </a:solidFill>
              </a:rPr>
              <a:t>		</a:t>
            </a:r>
            <a:r>
              <a:rPr lang="en-US" sz="2000" dirty="0">
                <a:solidFill>
                  <a:srgbClr val="000000"/>
                </a:solidFill>
              </a:rPr>
              <a:t>Faci</a:t>
            </a:r>
            <a:r>
              <a:rPr lang="en-US" sz="2000" dirty="0">
                <a:solidFill>
                  <a:srgbClr val="DB0013"/>
                </a:solidFill>
              </a:rPr>
              <a:t>e </a:t>
            </a:r>
            <a:r>
              <a:rPr lang="en-US" sz="2000" dirty="0" err="1">
                <a:solidFill>
                  <a:srgbClr val="000000"/>
                </a:solidFill>
              </a:rPr>
              <a:t>palatin</a:t>
            </a:r>
            <a:r>
              <a:rPr lang="en-US" sz="2000" dirty="0" err="1">
                <a:solidFill>
                  <a:srgbClr val="DB0013"/>
                </a:solidFill>
              </a:rPr>
              <a:t>a</a:t>
            </a:r>
            <a:endParaRPr lang="en-US" sz="2000" dirty="0">
              <a:solidFill>
                <a:srgbClr val="DB0013"/>
              </a:solidFill>
            </a:endParaRPr>
          </a:p>
          <a:p>
            <a:endParaRPr lang="en-US" sz="2000" dirty="0">
              <a:solidFill>
                <a:srgbClr val="DB0013"/>
              </a:solidFill>
            </a:endParaRPr>
          </a:p>
          <a:p>
            <a:r>
              <a:rPr lang="en-US" sz="2000" dirty="0">
                <a:solidFill>
                  <a:srgbClr val="DB0013"/>
                </a:solidFill>
              </a:rPr>
              <a:t>Pl.</a:t>
            </a:r>
          </a:p>
          <a:p>
            <a:r>
              <a:rPr lang="en-US" sz="2000" dirty="0" err="1"/>
              <a:t>Duct</a:t>
            </a:r>
            <a:r>
              <a:rPr lang="en-US" sz="2000" dirty="0" err="1">
                <a:solidFill>
                  <a:srgbClr val="DB0013"/>
                </a:solidFill>
              </a:rPr>
              <a:t>us</a:t>
            </a:r>
            <a:r>
              <a:rPr lang="en-US" sz="2000" dirty="0"/>
              <a:t> </a:t>
            </a:r>
            <a:r>
              <a:rPr lang="en-US" sz="2000" dirty="0" err="1"/>
              <a:t>lymphatic</a:t>
            </a:r>
            <a:r>
              <a:rPr lang="en-US" sz="2000" dirty="0" err="1">
                <a:solidFill>
                  <a:srgbClr val="DB0013"/>
                </a:solidFill>
              </a:rPr>
              <a:t>i</a:t>
            </a:r>
            <a:r>
              <a:rPr lang="en-US" sz="2000" dirty="0">
                <a:solidFill>
                  <a:srgbClr val="DB0013"/>
                </a:solidFill>
              </a:rPr>
              <a:t>	   </a:t>
            </a:r>
            <a:r>
              <a:rPr lang="en-US" sz="2000" dirty="0" err="1">
                <a:solidFill>
                  <a:srgbClr val="000000"/>
                </a:solidFill>
              </a:rPr>
              <a:t>Gen</a:t>
            </a:r>
            <a:r>
              <a:rPr lang="en-US" sz="2000" dirty="0" err="1">
                <a:solidFill>
                  <a:srgbClr val="DB0013"/>
                </a:solidFill>
              </a:rPr>
              <a:t>ua</a:t>
            </a:r>
            <a:r>
              <a:rPr lang="en-US" sz="2000" dirty="0">
                <a:solidFill>
                  <a:srgbClr val="DB0013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dextr</a:t>
            </a:r>
            <a:r>
              <a:rPr lang="en-US" sz="2000" dirty="0" err="1">
                <a:solidFill>
                  <a:srgbClr val="DB0013"/>
                </a:solidFill>
              </a:rPr>
              <a:t>a</a:t>
            </a:r>
            <a:r>
              <a:rPr lang="en-US" sz="2000" dirty="0">
                <a:solidFill>
                  <a:srgbClr val="DB0013"/>
                </a:solidFill>
              </a:rPr>
              <a:t>		</a:t>
            </a:r>
            <a:r>
              <a:rPr lang="en-US" sz="2000" dirty="0" err="1">
                <a:solidFill>
                  <a:srgbClr val="000000"/>
                </a:solidFill>
              </a:rPr>
              <a:t>Faci</a:t>
            </a:r>
            <a:r>
              <a:rPr lang="en-US" sz="2000" dirty="0" err="1">
                <a:solidFill>
                  <a:srgbClr val="DB0013"/>
                </a:solidFill>
              </a:rPr>
              <a:t>es</a:t>
            </a:r>
            <a:r>
              <a:rPr lang="en-US" sz="2000" dirty="0">
                <a:solidFill>
                  <a:srgbClr val="DB0013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palatin</a:t>
            </a:r>
            <a:r>
              <a:rPr lang="en-US" sz="2000" dirty="0" err="1">
                <a:solidFill>
                  <a:srgbClr val="DB0013"/>
                </a:solidFill>
              </a:rPr>
              <a:t>ae</a:t>
            </a:r>
            <a:endParaRPr lang="en-US" sz="2000" dirty="0">
              <a:solidFill>
                <a:srgbClr val="DB0013"/>
              </a:solidFill>
            </a:endParaRPr>
          </a:p>
          <a:p>
            <a:r>
              <a:rPr lang="en-US" sz="2000" dirty="0" err="1"/>
              <a:t>Duct</a:t>
            </a:r>
            <a:r>
              <a:rPr lang="en-US" sz="2000" dirty="0" err="1">
                <a:solidFill>
                  <a:srgbClr val="DB0013"/>
                </a:solidFill>
              </a:rPr>
              <a:t>uum</a:t>
            </a:r>
            <a:r>
              <a:rPr lang="en-US" sz="2000" dirty="0"/>
              <a:t> </a:t>
            </a:r>
            <a:r>
              <a:rPr lang="en-US" sz="2000" dirty="0" err="1"/>
              <a:t>lymphatic</a:t>
            </a:r>
            <a:r>
              <a:rPr lang="en-US" sz="2000" dirty="0" err="1">
                <a:solidFill>
                  <a:srgbClr val="DB0013"/>
                </a:solidFill>
              </a:rPr>
              <a:t>orum</a:t>
            </a:r>
            <a:r>
              <a:rPr lang="en-US" sz="2000" dirty="0">
                <a:solidFill>
                  <a:srgbClr val="DB0013"/>
                </a:solidFill>
              </a:rPr>
              <a:t>	   </a:t>
            </a:r>
            <a:r>
              <a:rPr lang="en-US" sz="2000" dirty="0" err="1">
                <a:solidFill>
                  <a:srgbClr val="000000"/>
                </a:solidFill>
              </a:rPr>
              <a:t>Gen</a:t>
            </a:r>
            <a:r>
              <a:rPr lang="en-US" sz="2000" dirty="0" err="1">
                <a:solidFill>
                  <a:srgbClr val="DB0013"/>
                </a:solidFill>
              </a:rPr>
              <a:t>uum</a:t>
            </a:r>
            <a:r>
              <a:rPr lang="en-US" sz="2000" dirty="0">
                <a:solidFill>
                  <a:srgbClr val="DB0013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dextr</a:t>
            </a:r>
            <a:r>
              <a:rPr lang="en-US" sz="2000" dirty="0" err="1">
                <a:solidFill>
                  <a:srgbClr val="DB0013"/>
                </a:solidFill>
              </a:rPr>
              <a:t>orum</a:t>
            </a:r>
            <a:r>
              <a:rPr lang="en-US" sz="2000" dirty="0">
                <a:solidFill>
                  <a:srgbClr val="DB0013"/>
                </a:solidFill>
              </a:rPr>
              <a:t>	</a:t>
            </a:r>
            <a:r>
              <a:rPr lang="en-US" sz="2000" dirty="0" err="1">
                <a:solidFill>
                  <a:srgbClr val="000000"/>
                </a:solidFill>
              </a:rPr>
              <a:t>Faci</a:t>
            </a:r>
            <a:r>
              <a:rPr lang="en-US" sz="2000" dirty="0" err="1">
                <a:solidFill>
                  <a:srgbClr val="DB0013"/>
                </a:solidFill>
              </a:rPr>
              <a:t>erum</a:t>
            </a:r>
            <a:r>
              <a:rPr lang="en-US" sz="2000" dirty="0">
                <a:solidFill>
                  <a:srgbClr val="DB0013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palatin</a:t>
            </a:r>
            <a:r>
              <a:rPr lang="en-US" sz="2000" dirty="0" err="1">
                <a:solidFill>
                  <a:srgbClr val="DB0013"/>
                </a:solidFill>
              </a:rPr>
              <a:t>arum</a:t>
            </a:r>
            <a:endParaRPr lang="en-US" sz="2000" dirty="0">
              <a:solidFill>
                <a:srgbClr val="DB0013"/>
              </a:solidFill>
            </a:endParaRPr>
          </a:p>
          <a:p>
            <a:r>
              <a:rPr lang="en-US" sz="2000" dirty="0" err="1"/>
              <a:t>Duct</a:t>
            </a:r>
            <a:r>
              <a:rPr lang="en-US" sz="2000" dirty="0" err="1">
                <a:solidFill>
                  <a:srgbClr val="DB0013"/>
                </a:solidFill>
              </a:rPr>
              <a:t>us</a:t>
            </a:r>
            <a:r>
              <a:rPr lang="en-US" sz="2000" dirty="0"/>
              <a:t> </a:t>
            </a:r>
            <a:r>
              <a:rPr lang="en-US" sz="2000" dirty="0" err="1"/>
              <a:t>lymphatic</a:t>
            </a:r>
            <a:r>
              <a:rPr lang="en-US" sz="2000" dirty="0" err="1">
                <a:solidFill>
                  <a:srgbClr val="DB0013"/>
                </a:solidFill>
              </a:rPr>
              <a:t>os</a:t>
            </a:r>
            <a:r>
              <a:rPr lang="en-US" sz="2000" dirty="0">
                <a:solidFill>
                  <a:srgbClr val="DB0013"/>
                </a:solidFill>
              </a:rPr>
              <a:t>	   </a:t>
            </a:r>
            <a:r>
              <a:rPr lang="en-US" sz="2000" dirty="0" err="1">
                <a:solidFill>
                  <a:srgbClr val="000000"/>
                </a:solidFill>
              </a:rPr>
              <a:t>Gen</a:t>
            </a:r>
            <a:r>
              <a:rPr lang="en-US" sz="2000" dirty="0" err="1">
                <a:solidFill>
                  <a:srgbClr val="DB0013"/>
                </a:solidFill>
              </a:rPr>
              <a:t>ua</a:t>
            </a:r>
            <a:r>
              <a:rPr lang="en-US" sz="2000" dirty="0">
                <a:solidFill>
                  <a:srgbClr val="DB0013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dextr</a:t>
            </a:r>
            <a:r>
              <a:rPr lang="en-US" sz="2000" dirty="0" err="1">
                <a:solidFill>
                  <a:srgbClr val="DB0013"/>
                </a:solidFill>
              </a:rPr>
              <a:t>a</a:t>
            </a:r>
            <a:r>
              <a:rPr lang="en-US" sz="2000" dirty="0">
                <a:solidFill>
                  <a:srgbClr val="DB0013"/>
                </a:solidFill>
              </a:rPr>
              <a:t>		</a:t>
            </a:r>
            <a:r>
              <a:rPr lang="en-US" sz="2000" dirty="0" err="1">
                <a:solidFill>
                  <a:srgbClr val="000000"/>
                </a:solidFill>
              </a:rPr>
              <a:t>Faci</a:t>
            </a:r>
            <a:r>
              <a:rPr lang="en-US" sz="2000" dirty="0" err="1">
                <a:solidFill>
                  <a:srgbClr val="DB0013"/>
                </a:solidFill>
              </a:rPr>
              <a:t>es</a:t>
            </a:r>
            <a:r>
              <a:rPr lang="en-US" sz="2000" dirty="0">
                <a:solidFill>
                  <a:srgbClr val="DB0013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palatin</a:t>
            </a:r>
            <a:r>
              <a:rPr lang="en-US" sz="2000" dirty="0" err="1">
                <a:solidFill>
                  <a:srgbClr val="DB0013"/>
                </a:solidFill>
              </a:rPr>
              <a:t>ae</a:t>
            </a:r>
            <a:endParaRPr lang="en-US" sz="2000" dirty="0">
              <a:solidFill>
                <a:srgbClr val="DB0013"/>
              </a:solidFill>
            </a:endParaRPr>
          </a:p>
          <a:p>
            <a:r>
              <a:rPr lang="en-US" sz="2000" dirty="0" err="1"/>
              <a:t>Duct</a:t>
            </a:r>
            <a:r>
              <a:rPr lang="en-US" sz="2000" dirty="0" err="1">
                <a:solidFill>
                  <a:srgbClr val="DB0013"/>
                </a:solidFill>
              </a:rPr>
              <a:t>ibus</a:t>
            </a:r>
            <a:r>
              <a:rPr lang="en-US" sz="2000" dirty="0"/>
              <a:t> </a:t>
            </a:r>
            <a:r>
              <a:rPr lang="en-US" sz="2000" dirty="0" err="1"/>
              <a:t>lymphatic</a:t>
            </a:r>
            <a:r>
              <a:rPr lang="en-US" sz="2000" dirty="0" err="1">
                <a:solidFill>
                  <a:srgbClr val="DB0013"/>
                </a:solidFill>
              </a:rPr>
              <a:t>is</a:t>
            </a:r>
            <a:r>
              <a:rPr lang="en-US" sz="2000" dirty="0">
                <a:solidFill>
                  <a:srgbClr val="DB0013"/>
                </a:solidFill>
              </a:rPr>
              <a:t>	   </a:t>
            </a:r>
            <a:r>
              <a:rPr lang="en-US" sz="2000" dirty="0" err="1">
                <a:solidFill>
                  <a:srgbClr val="000000"/>
                </a:solidFill>
              </a:rPr>
              <a:t>Gen</a:t>
            </a:r>
            <a:r>
              <a:rPr lang="en-US" sz="2000" dirty="0" err="1">
                <a:solidFill>
                  <a:srgbClr val="DB0013"/>
                </a:solidFill>
              </a:rPr>
              <a:t>ibus</a:t>
            </a:r>
            <a:r>
              <a:rPr lang="en-US" sz="2000" dirty="0">
                <a:solidFill>
                  <a:srgbClr val="DB0013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dextr</a:t>
            </a:r>
            <a:r>
              <a:rPr lang="en-US" sz="2000" dirty="0" err="1">
                <a:solidFill>
                  <a:srgbClr val="DB0013"/>
                </a:solidFill>
              </a:rPr>
              <a:t>is</a:t>
            </a:r>
            <a:r>
              <a:rPr lang="en-US" sz="2000" dirty="0">
                <a:solidFill>
                  <a:srgbClr val="DB0013"/>
                </a:solidFill>
              </a:rPr>
              <a:t>	</a:t>
            </a:r>
            <a:r>
              <a:rPr lang="en-US" sz="2000" dirty="0" err="1">
                <a:solidFill>
                  <a:srgbClr val="000000"/>
                </a:solidFill>
              </a:rPr>
              <a:t>Faci</a:t>
            </a:r>
            <a:r>
              <a:rPr lang="en-US" sz="2000" dirty="0" err="1">
                <a:solidFill>
                  <a:srgbClr val="DB0013"/>
                </a:solidFill>
              </a:rPr>
              <a:t>ebus</a:t>
            </a:r>
            <a:r>
              <a:rPr lang="en-US" sz="2000" dirty="0">
                <a:solidFill>
                  <a:srgbClr val="DB0013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palatin</a:t>
            </a:r>
            <a:r>
              <a:rPr lang="en-US" sz="2000" dirty="0" err="1">
                <a:solidFill>
                  <a:srgbClr val="DB0013"/>
                </a:solidFill>
              </a:rPr>
              <a:t>is</a:t>
            </a:r>
            <a:endParaRPr lang="en-US" sz="2000" dirty="0">
              <a:solidFill>
                <a:srgbClr val="DB0013"/>
              </a:solidFill>
            </a:endParaRPr>
          </a:p>
          <a:p>
            <a:endParaRPr lang="en-US" dirty="0">
              <a:solidFill>
                <a:srgbClr val="DB0013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06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sk-SK" dirty="0">
                <a:solidFill>
                  <a:srgbClr val="AD0101"/>
                </a:solidFill>
              </a:rPr>
              <a:t>Fill in all forms</a:t>
            </a:r>
            <a:endParaRPr lang="en-GB" dirty="0">
              <a:solidFill>
                <a:srgbClr val="AD010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951037"/>
            <a:ext cx="2057400" cy="4525963"/>
          </a:xfrm>
        </p:spPr>
        <p:txBody>
          <a:bodyPr>
            <a:norm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margo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ars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egio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xtremitas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oramen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analis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phalanx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tendo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B1BC-BF7E-4D87-94AA-B57C502B97F4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764512"/>
              </p:ext>
            </p:extLst>
          </p:nvPr>
        </p:nvGraphicFramePr>
        <p:xfrm>
          <a:off x="2286000" y="1397000"/>
          <a:ext cx="65199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4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3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2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Gen. </a:t>
                      </a:r>
                      <a:r>
                        <a:rPr lang="sk-SK" dirty="0" err="1"/>
                        <a:t>sg</a:t>
                      </a:r>
                      <a:r>
                        <a:rPr lang="sk-SK" dirty="0"/>
                        <a:t>.</a:t>
                      </a:r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Gender</a:t>
                      </a:r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Paradigm</a:t>
                      </a:r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Nom</a:t>
                      </a:r>
                      <a:r>
                        <a:rPr lang="sk-SK" dirty="0"/>
                        <a:t>. </a:t>
                      </a:r>
                      <a:r>
                        <a:rPr lang="sk-SK" dirty="0" err="1"/>
                        <a:t>Pl</a:t>
                      </a:r>
                      <a:r>
                        <a:rPr lang="sk-SK" dirty="0"/>
                        <a:t>.</a:t>
                      </a:r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Gen. </a:t>
                      </a:r>
                      <a:r>
                        <a:rPr lang="sk-SK" dirty="0" err="1"/>
                        <a:t>pl</a:t>
                      </a:r>
                      <a:r>
                        <a:rPr lang="sk-SK" dirty="0"/>
                        <a:t>.</a:t>
                      </a:r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2209800" y="1905000"/>
            <a:ext cx="1540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err="1">
                <a:latin typeface="Times New Roman" pitchFamily="18" charset="0"/>
                <a:cs typeface="Times New Roman" pitchFamily="18" charset="0"/>
              </a:rPr>
              <a:t>marginis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3927157" y="1905000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4572000" y="1915180"/>
            <a:ext cx="1082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dolor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5715000" y="1905000"/>
            <a:ext cx="1521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margines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7315200" y="1905000"/>
            <a:ext cx="1678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marginum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2209800" y="2448580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err="1">
                <a:latin typeface="Times New Roman" pitchFamily="18" charset="0"/>
                <a:cs typeface="Times New Roman" pitchFamily="18" charset="0"/>
              </a:rPr>
              <a:t>partis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3962400" y="244858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4572000" y="2448580"/>
            <a:ext cx="1154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pelvis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5715000" y="2448580"/>
            <a:ext cx="1040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partes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7315200" y="2448580"/>
            <a:ext cx="1348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partium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2209800" y="2981980"/>
            <a:ext cx="1393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err="1">
                <a:latin typeface="Times New Roman" pitchFamily="18" charset="0"/>
                <a:cs typeface="Times New Roman" pitchFamily="18" charset="0"/>
              </a:rPr>
              <a:t>regionis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3962400" y="298198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4572000" y="2981980"/>
            <a:ext cx="1082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dolor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5752517" y="2971800"/>
            <a:ext cx="14302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regiones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7315200" y="2971800"/>
            <a:ext cx="1587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regionum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2057400" y="3515380"/>
            <a:ext cx="2012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err="1">
                <a:latin typeface="Times New Roman" pitchFamily="18" charset="0"/>
                <a:cs typeface="Times New Roman" pitchFamily="18" charset="0"/>
              </a:rPr>
              <a:t>extremitatis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BlokTextu 23"/>
          <p:cNvSpPr txBox="1"/>
          <p:nvPr/>
        </p:nvSpPr>
        <p:spPr>
          <a:xfrm>
            <a:off x="4038600" y="350520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4572000" y="3515380"/>
            <a:ext cx="1082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dolor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783589" y="3505200"/>
            <a:ext cx="1341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ex-at-es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BlokTextu 26"/>
          <p:cNvSpPr txBox="1"/>
          <p:nvPr/>
        </p:nvSpPr>
        <p:spPr>
          <a:xfrm>
            <a:off x="7307575" y="3505200"/>
            <a:ext cx="1498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ex-at-um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2209800" y="3972580"/>
            <a:ext cx="1661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err="1">
                <a:latin typeface="Times New Roman" pitchFamily="18" charset="0"/>
                <a:cs typeface="Times New Roman" pitchFamily="18" charset="0"/>
              </a:rPr>
              <a:t>foraminis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3962400" y="397258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BlokTextu 29"/>
          <p:cNvSpPr txBox="1"/>
          <p:nvPr/>
        </p:nvSpPr>
        <p:spPr>
          <a:xfrm>
            <a:off x="4421915" y="3972580"/>
            <a:ext cx="1281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corpus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5791200" y="3972580"/>
            <a:ext cx="1493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foramina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BlokTextu 31"/>
          <p:cNvSpPr txBox="1"/>
          <p:nvPr/>
        </p:nvSpPr>
        <p:spPr>
          <a:xfrm>
            <a:off x="7345393" y="3962400"/>
            <a:ext cx="1779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foraminum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BlokTextu 32"/>
          <p:cNvSpPr txBox="1"/>
          <p:nvPr/>
        </p:nvSpPr>
        <p:spPr>
          <a:xfrm>
            <a:off x="2209800" y="4505980"/>
            <a:ext cx="1241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canalis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BlokTextu 33"/>
          <p:cNvSpPr txBox="1"/>
          <p:nvPr/>
        </p:nvSpPr>
        <p:spPr>
          <a:xfrm>
            <a:off x="3962400" y="4505980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BlokTextu 34"/>
          <p:cNvSpPr txBox="1"/>
          <p:nvPr/>
        </p:nvSpPr>
        <p:spPr>
          <a:xfrm>
            <a:off x="4588397" y="4505980"/>
            <a:ext cx="1154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pelvis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BlokTextu 35"/>
          <p:cNvSpPr txBox="1"/>
          <p:nvPr/>
        </p:nvSpPr>
        <p:spPr>
          <a:xfrm>
            <a:off x="5839630" y="4495800"/>
            <a:ext cx="1266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canales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7343650" y="4495800"/>
            <a:ext cx="1505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canalium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BlokTextu 37"/>
          <p:cNvSpPr txBox="1"/>
          <p:nvPr/>
        </p:nvSpPr>
        <p:spPr>
          <a:xfrm>
            <a:off x="2209800" y="5039380"/>
            <a:ext cx="1662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err="1">
                <a:latin typeface="Times New Roman" pitchFamily="18" charset="0"/>
                <a:cs typeface="Times New Roman" pitchFamily="18" charset="0"/>
              </a:rPr>
              <a:t>phalangis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BlokTextu 38"/>
          <p:cNvSpPr txBox="1"/>
          <p:nvPr/>
        </p:nvSpPr>
        <p:spPr>
          <a:xfrm>
            <a:off x="3962400" y="503938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BlokTextu 39"/>
          <p:cNvSpPr txBox="1"/>
          <p:nvPr/>
        </p:nvSpPr>
        <p:spPr>
          <a:xfrm>
            <a:off x="4572000" y="5039380"/>
            <a:ext cx="1082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dolor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BlokTextu 40"/>
          <p:cNvSpPr txBox="1"/>
          <p:nvPr/>
        </p:nvSpPr>
        <p:spPr>
          <a:xfrm>
            <a:off x="5791200" y="5029200"/>
            <a:ext cx="16612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phalanges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BlokTextu 41"/>
          <p:cNvSpPr txBox="1"/>
          <p:nvPr/>
        </p:nvSpPr>
        <p:spPr>
          <a:xfrm>
            <a:off x="7315200" y="5029200"/>
            <a:ext cx="1821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phalangum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BlokTextu 37"/>
          <p:cNvSpPr txBox="1"/>
          <p:nvPr/>
        </p:nvSpPr>
        <p:spPr>
          <a:xfrm>
            <a:off x="2212115" y="5503495"/>
            <a:ext cx="14019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tendinis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BlokTextu 33"/>
          <p:cNvSpPr txBox="1"/>
          <p:nvPr/>
        </p:nvSpPr>
        <p:spPr>
          <a:xfrm>
            <a:off x="3941625" y="5503495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BlokTextu 39"/>
          <p:cNvSpPr txBox="1"/>
          <p:nvPr/>
        </p:nvSpPr>
        <p:spPr>
          <a:xfrm>
            <a:off x="4551225" y="5503495"/>
            <a:ext cx="1082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dolor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BlokTextu 40"/>
          <p:cNvSpPr txBox="1"/>
          <p:nvPr/>
        </p:nvSpPr>
        <p:spPr>
          <a:xfrm>
            <a:off x="5793515" y="5503495"/>
            <a:ext cx="1381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tendines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BlokTextu 41"/>
          <p:cNvSpPr txBox="1"/>
          <p:nvPr/>
        </p:nvSpPr>
        <p:spPr>
          <a:xfrm>
            <a:off x="7317515" y="5503495"/>
            <a:ext cx="15410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tendinum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57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sk-SK" dirty="0">
                <a:solidFill>
                  <a:srgbClr val="AD0101"/>
                </a:solidFill>
              </a:rPr>
              <a:t>Fill in all forms</a:t>
            </a:r>
            <a:endParaRPr lang="en-GB" dirty="0">
              <a:solidFill>
                <a:srgbClr val="AD010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951037"/>
            <a:ext cx="2057400" cy="4525963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abdomen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extensor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tuber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os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basis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dens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unguis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vas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B1BC-BF7E-4D87-94AA-B57C502B97F4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31724"/>
              </p:ext>
            </p:extLst>
          </p:nvPr>
        </p:nvGraphicFramePr>
        <p:xfrm>
          <a:off x="2286000" y="1397000"/>
          <a:ext cx="6629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0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2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Gen. </a:t>
                      </a:r>
                      <a:r>
                        <a:rPr lang="sk-SK" dirty="0" err="1"/>
                        <a:t>sg</a:t>
                      </a:r>
                      <a:r>
                        <a:rPr lang="sk-SK" dirty="0"/>
                        <a:t>.</a:t>
                      </a:r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Gender</a:t>
                      </a:r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Paradigm</a:t>
                      </a:r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Nom</a:t>
                      </a:r>
                      <a:r>
                        <a:rPr lang="sk-SK" dirty="0"/>
                        <a:t>. </a:t>
                      </a:r>
                      <a:r>
                        <a:rPr lang="sk-SK" dirty="0" err="1"/>
                        <a:t>Pl</a:t>
                      </a:r>
                      <a:r>
                        <a:rPr lang="sk-SK" dirty="0"/>
                        <a:t>.</a:t>
                      </a:r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Gen. </a:t>
                      </a:r>
                      <a:r>
                        <a:rPr lang="sk-SK" dirty="0" err="1"/>
                        <a:t>pl</a:t>
                      </a:r>
                      <a:r>
                        <a:rPr lang="sk-SK" dirty="0"/>
                        <a:t>.</a:t>
                      </a:r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2209800" y="1905000"/>
            <a:ext cx="1781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abdominis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3927157" y="1905000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4421915" y="1915180"/>
            <a:ext cx="1281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corpus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5715000" y="1905000"/>
            <a:ext cx="1600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abdomina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7315200" y="1905000"/>
            <a:ext cx="1900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abdominum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2209800" y="2448580"/>
            <a:ext cx="1720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extensoris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3962400" y="2448580"/>
            <a:ext cx="523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4572000" y="2448580"/>
            <a:ext cx="1082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dolor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5715000" y="2448580"/>
            <a:ext cx="1700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extensores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7315200" y="2448580"/>
            <a:ext cx="1859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extensorum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2209800" y="2981980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tuberis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3962400" y="2981980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4433460" y="2981980"/>
            <a:ext cx="1281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corpus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5752517" y="2971800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tubera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7315200" y="2971800"/>
            <a:ext cx="1381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tuberum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2057400" y="3515380"/>
            <a:ext cx="1561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ossis/oris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BlokTextu 23"/>
          <p:cNvSpPr txBox="1"/>
          <p:nvPr/>
        </p:nvSpPr>
        <p:spPr>
          <a:xfrm>
            <a:off x="4038600" y="3505200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4421915" y="3515380"/>
            <a:ext cx="1281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corpus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783589" y="3505200"/>
            <a:ext cx="1361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ossa/ora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BlokTextu 26"/>
          <p:cNvSpPr txBox="1"/>
          <p:nvPr/>
        </p:nvSpPr>
        <p:spPr>
          <a:xfrm>
            <a:off x="7169035" y="3505200"/>
            <a:ext cx="2059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ossium/orum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2209800" y="3972580"/>
            <a:ext cx="943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basis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3962400" y="3972580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BlokTextu 29"/>
          <p:cNvSpPr txBox="1"/>
          <p:nvPr/>
        </p:nvSpPr>
        <p:spPr>
          <a:xfrm>
            <a:off x="4572000" y="3972580"/>
            <a:ext cx="1154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pelvis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5791200" y="3972580"/>
            <a:ext cx="96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bases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BlokTextu 31"/>
          <p:cNvSpPr txBox="1"/>
          <p:nvPr/>
        </p:nvSpPr>
        <p:spPr>
          <a:xfrm>
            <a:off x="7345393" y="3962400"/>
            <a:ext cx="12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basium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BlokTextu 32"/>
          <p:cNvSpPr txBox="1"/>
          <p:nvPr/>
        </p:nvSpPr>
        <p:spPr>
          <a:xfrm>
            <a:off x="2209800" y="4505980"/>
            <a:ext cx="1102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dentis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BlokTextu 33"/>
          <p:cNvSpPr txBox="1"/>
          <p:nvPr/>
        </p:nvSpPr>
        <p:spPr>
          <a:xfrm>
            <a:off x="3962400" y="4505980"/>
            <a:ext cx="523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BlokTextu 34"/>
          <p:cNvSpPr txBox="1"/>
          <p:nvPr/>
        </p:nvSpPr>
        <p:spPr>
          <a:xfrm>
            <a:off x="4588397" y="4505980"/>
            <a:ext cx="1154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pelvis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BlokTextu 35"/>
          <p:cNvSpPr txBox="1"/>
          <p:nvPr/>
        </p:nvSpPr>
        <p:spPr>
          <a:xfrm>
            <a:off x="5839630" y="4495800"/>
            <a:ext cx="11019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dentes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7343650" y="4495800"/>
            <a:ext cx="13614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dentium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BlokTextu 37"/>
          <p:cNvSpPr txBox="1"/>
          <p:nvPr/>
        </p:nvSpPr>
        <p:spPr>
          <a:xfrm>
            <a:off x="2209800" y="5039380"/>
            <a:ext cx="1202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unguis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BlokTextu 38"/>
          <p:cNvSpPr txBox="1"/>
          <p:nvPr/>
        </p:nvSpPr>
        <p:spPr>
          <a:xfrm>
            <a:off x="3962400" y="5039380"/>
            <a:ext cx="523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BlokTextu 40"/>
          <p:cNvSpPr txBox="1"/>
          <p:nvPr/>
        </p:nvSpPr>
        <p:spPr>
          <a:xfrm>
            <a:off x="5791200" y="5029200"/>
            <a:ext cx="12019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ungues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BlokTextu 41"/>
          <p:cNvSpPr txBox="1"/>
          <p:nvPr/>
        </p:nvSpPr>
        <p:spPr>
          <a:xfrm>
            <a:off x="7315200" y="5029200"/>
            <a:ext cx="1461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unguium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BlokTextu 37"/>
          <p:cNvSpPr txBox="1"/>
          <p:nvPr/>
        </p:nvSpPr>
        <p:spPr>
          <a:xfrm>
            <a:off x="2212115" y="5503495"/>
            <a:ext cx="922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vasis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BlokTextu 33"/>
          <p:cNvSpPr txBox="1"/>
          <p:nvPr/>
        </p:nvSpPr>
        <p:spPr>
          <a:xfrm>
            <a:off x="3941625" y="5503495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BlokTextu 39"/>
          <p:cNvSpPr txBox="1"/>
          <p:nvPr/>
        </p:nvSpPr>
        <p:spPr>
          <a:xfrm>
            <a:off x="4366505" y="5503495"/>
            <a:ext cx="13815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corpus/</a:t>
            </a:r>
          </a:p>
          <a:p>
            <a:r>
              <a:rPr lang="en-GB" sz="2800" i="1" dirty="0">
                <a:latin typeface="Times New Roman" pitchFamily="18" charset="0"/>
                <a:cs typeface="Times New Roman" pitchFamily="18" charset="0"/>
              </a:rPr>
              <a:t>septum</a:t>
            </a:r>
          </a:p>
        </p:txBody>
      </p:sp>
      <p:sp>
        <p:nvSpPr>
          <p:cNvPr id="46" name="BlokTextu 40"/>
          <p:cNvSpPr txBox="1"/>
          <p:nvPr/>
        </p:nvSpPr>
        <p:spPr>
          <a:xfrm>
            <a:off x="5793515" y="5503495"/>
            <a:ext cx="835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vasa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BlokTextu 41"/>
          <p:cNvSpPr txBox="1"/>
          <p:nvPr/>
        </p:nvSpPr>
        <p:spPr>
          <a:xfrm>
            <a:off x="7317515" y="5503495"/>
            <a:ext cx="14340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vasorum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BlokTextu 34"/>
          <p:cNvSpPr txBox="1"/>
          <p:nvPr/>
        </p:nvSpPr>
        <p:spPr>
          <a:xfrm>
            <a:off x="4613802" y="5027820"/>
            <a:ext cx="1154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pelvis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83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DB0013"/>
                </a:solidFill>
              </a:rPr>
              <a:t>Form phrases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6000"/>
            <a:ext cx="8229600" cy="5530273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>
                <a:solidFill>
                  <a:srgbClr val="DB0013"/>
                </a:solidFill>
              </a:rPr>
              <a:t>Cortex</a:t>
            </a:r>
            <a:r>
              <a:rPr lang="en-US" dirty="0">
                <a:solidFill>
                  <a:srgbClr val="DB0013"/>
                </a:solidFill>
              </a:rPr>
              <a:t> </a:t>
            </a:r>
            <a:r>
              <a:rPr lang="en-US" dirty="0"/>
              <a:t>+ </a:t>
            </a:r>
            <a:r>
              <a:rPr lang="en-US" dirty="0" err="1"/>
              <a:t>ren</a:t>
            </a:r>
            <a:r>
              <a:rPr lang="en-US" dirty="0"/>
              <a:t>, lien, cerebellum, </a:t>
            </a:r>
            <a:r>
              <a:rPr lang="en-US" dirty="0" err="1"/>
              <a:t>ovarium</a:t>
            </a:r>
            <a:endParaRPr lang="en-US" dirty="0"/>
          </a:p>
          <a:p>
            <a:r>
              <a:rPr lang="en-US" i="1" dirty="0">
                <a:solidFill>
                  <a:srgbClr val="DB0013"/>
                </a:solidFill>
              </a:rPr>
              <a:t>Carcinoma</a:t>
            </a:r>
            <a:r>
              <a:rPr lang="en-US" dirty="0">
                <a:solidFill>
                  <a:srgbClr val="DB0013"/>
                </a:solidFill>
              </a:rPr>
              <a:t> </a:t>
            </a:r>
            <a:r>
              <a:rPr lang="en-US" dirty="0"/>
              <a:t>+ ureter, uterus, urethra, tuba </a:t>
            </a:r>
            <a:r>
              <a:rPr lang="en-US" dirty="0" err="1"/>
              <a:t>uterina</a:t>
            </a:r>
            <a:r>
              <a:rPr lang="en-US" dirty="0"/>
              <a:t>, </a:t>
            </a:r>
            <a:r>
              <a:rPr lang="en-US" dirty="0" err="1"/>
              <a:t>vesica</a:t>
            </a:r>
            <a:r>
              <a:rPr lang="en-US" dirty="0"/>
              <a:t> </a:t>
            </a:r>
            <a:r>
              <a:rPr lang="en-US" dirty="0" err="1"/>
              <a:t>urinaria</a:t>
            </a:r>
            <a:endParaRPr lang="en-US" dirty="0"/>
          </a:p>
          <a:p>
            <a:r>
              <a:rPr lang="en-US" i="1" dirty="0" err="1">
                <a:solidFill>
                  <a:srgbClr val="DB0013"/>
                </a:solidFill>
              </a:rPr>
              <a:t>Fractura</a:t>
            </a:r>
            <a:r>
              <a:rPr lang="en-US" dirty="0">
                <a:solidFill>
                  <a:srgbClr val="DB0013"/>
                </a:solidFill>
              </a:rPr>
              <a:t> </a:t>
            </a:r>
            <a:r>
              <a:rPr lang="en-US" dirty="0"/>
              <a:t>+ occiput, femur </a:t>
            </a:r>
            <a:r>
              <a:rPr lang="en-US" dirty="0" err="1"/>
              <a:t>dextrum</a:t>
            </a:r>
            <a:r>
              <a:rPr lang="en-US" dirty="0"/>
              <a:t>, caput </a:t>
            </a:r>
            <a:r>
              <a:rPr lang="en-US" dirty="0" err="1"/>
              <a:t>femoris</a:t>
            </a:r>
            <a:r>
              <a:rPr lang="en-US" dirty="0"/>
              <a:t>, thorax, costae </a:t>
            </a:r>
            <a:r>
              <a:rPr lang="en-US" dirty="0" err="1"/>
              <a:t>verae</a:t>
            </a:r>
            <a:endParaRPr lang="en-US" dirty="0"/>
          </a:p>
          <a:p>
            <a:r>
              <a:rPr lang="en-US" i="1" dirty="0">
                <a:solidFill>
                  <a:srgbClr val="DB0013"/>
                </a:solidFill>
              </a:rPr>
              <a:t>Apex</a:t>
            </a:r>
            <a:r>
              <a:rPr lang="en-US" dirty="0"/>
              <a:t> + </a:t>
            </a:r>
            <a:r>
              <a:rPr lang="en-US" dirty="0" err="1"/>
              <a:t>cor</a:t>
            </a:r>
            <a:r>
              <a:rPr lang="en-US" dirty="0"/>
              <a:t>, </a:t>
            </a:r>
            <a:r>
              <a:rPr lang="en-US" dirty="0" err="1"/>
              <a:t>pulmo</a:t>
            </a:r>
            <a:r>
              <a:rPr lang="en-US" dirty="0"/>
              <a:t>, </a:t>
            </a:r>
            <a:r>
              <a:rPr lang="en-US" dirty="0" err="1"/>
              <a:t>prostata</a:t>
            </a:r>
            <a:r>
              <a:rPr lang="en-US" dirty="0"/>
              <a:t>, </a:t>
            </a:r>
            <a:r>
              <a:rPr lang="en-US" dirty="0" err="1"/>
              <a:t>vesica</a:t>
            </a:r>
            <a:r>
              <a:rPr lang="en-US" dirty="0"/>
              <a:t> </a:t>
            </a:r>
            <a:r>
              <a:rPr lang="en-US" dirty="0" err="1"/>
              <a:t>urinaria</a:t>
            </a:r>
            <a:r>
              <a:rPr lang="en-US" dirty="0"/>
              <a:t>, lingua </a:t>
            </a:r>
          </a:p>
          <a:p>
            <a:r>
              <a:rPr lang="en-US" i="1" dirty="0">
                <a:solidFill>
                  <a:srgbClr val="DB0013"/>
                </a:solidFill>
              </a:rPr>
              <a:t>Basis</a:t>
            </a:r>
            <a:r>
              <a:rPr lang="en-US" dirty="0"/>
              <a:t> + </a:t>
            </a:r>
            <a:r>
              <a:rPr lang="en-US" dirty="0" err="1"/>
              <a:t>cor</a:t>
            </a:r>
            <a:r>
              <a:rPr lang="en-US" dirty="0"/>
              <a:t>, </a:t>
            </a:r>
            <a:r>
              <a:rPr lang="en-US" dirty="0" err="1"/>
              <a:t>pulmo</a:t>
            </a:r>
            <a:r>
              <a:rPr lang="en-US" dirty="0"/>
              <a:t> </a:t>
            </a:r>
            <a:r>
              <a:rPr lang="en-US" dirty="0" err="1"/>
              <a:t>dexter</a:t>
            </a:r>
            <a:r>
              <a:rPr lang="en-US" dirty="0"/>
              <a:t>, cranium, phalanges </a:t>
            </a:r>
            <a:r>
              <a:rPr lang="en-US" dirty="0" err="1"/>
              <a:t>digitorum</a:t>
            </a:r>
            <a:endParaRPr lang="en-US" dirty="0"/>
          </a:p>
          <a:p>
            <a:r>
              <a:rPr lang="en-US" i="1" dirty="0">
                <a:solidFill>
                  <a:srgbClr val="DB0013"/>
                </a:solidFill>
              </a:rPr>
              <a:t>Caput</a:t>
            </a:r>
            <a:r>
              <a:rPr lang="en-US" dirty="0"/>
              <a:t> + femur </a:t>
            </a:r>
            <a:r>
              <a:rPr lang="en-US" dirty="0" err="1"/>
              <a:t>sinistrum</a:t>
            </a:r>
            <a:r>
              <a:rPr lang="en-US" dirty="0"/>
              <a:t>, costa </a:t>
            </a:r>
            <a:r>
              <a:rPr lang="en-US" dirty="0" err="1"/>
              <a:t>spuria</a:t>
            </a:r>
            <a:r>
              <a:rPr lang="en-US" dirty="0"/>
              <a:t>, </a:t>
            </a:r>
            <a:r>
              <a:rPr lang="en-US" dirty="0" err="1"/>
              <a:t>humerus</a:t>
            </a:r>
            <a:r>
              <a:rPr lang="en-US" dirty="0"/>
              <a:t>, pancreas, fibula </a:t>
            </a:r>
            <a:r>
              <a:rPr lang="en-US" dirty="0" err="1"/>
              <a:t>dextra</a:t>
            </a:r>
            <a:r>
              <a:rPr lang="en-US" dirty="0"/>
              <a:t>, </a:t>
            </a:r>
            <a:r>
              <a:rPr lang="en-US" dirty="0" err="1"/>
              <a:t>os</a:t>
            </a:r>
            <a:r>
              <a:rPr lang="en-US" dirty="0"/>
              <a:t> metacarpi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46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6563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DB0013"/>
                </a:solidFill>
              </a:rPr>
              <a:t>Form phrases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7655"/>
            <a:ext cx="8229600" cy="5295367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Cambria"/>
                <a:cs typeface="Cambria"/>
              </a:rPr>
              <a:t>Basis + </a:t>
            </a:r>
            <a:r>
              <a:rPr lang="en-US" dirty="0" err="1">
                <a:latin typeface="Cambria"/>
                <a:cs typeface="Cambria"/>
              </a:rPr>
              <a:t>os</a:t>
            </a:r>
            <a:r>
              <a:rPr lang="en-US" dirty="0">
                <a:latin typeface="Cambria"/>
                <a:cs typeface="Cambria"/>
              </a:rPr>
              <a:t> + </a:t>
            </a:r>
            <a:r>
              <a:rPr lang="en-US" dirty="0" err="1">
                <a:latin typeface="Cambria"/>
                <a:cs typeface="Cambria"/>
              </a:rPr>
              <a:t>sacer</a:t>
            </a:r>
            <a:r>
              <a:rPr lang="en-US" dirty="0">
                <a:latin typeface="Cambria"/>
                <a:cs typeface="Cambria"/>
              </a:rPr>
              <a:t>, a, um</a:t>
            </a:r>
          </a:p>
          <a:p>
            <a:pPr marL="0" indent="0">
              <a:buNone/>
            </a:pPr>
            <a:endParaRPr lang="en-US" dirty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</a:rPr>
              <a:t>Pars + apex + dens</a:t>
            </a:r>
          </a:p>
          <a:p>
            <a:pPr marL="0" indent="0">
              <a:buNone/>
            </a:pPr>
            <a:endParaRPr lang="en-US" dirty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</a:rPr>
              <a:t>Sclerosis + </a:t>
            </a:r>
            <a:r>
              <a:rPr lang="en-US" dirty="0" err="1">
                <a:latin typeface="Cambria"/>
                <a:cs typeface="Cambria"/>
              </a:rPr>
              <a:t>arteriae</a:t>
            </a:r>
            <a:r>
              <a:rPr lang="en-US" dirty="0">
                <a:latin typeface="Cambria"/>
                <a:cs typeface="Cambria"/>
              </a:rPr>
              <a:t> (pl.) + </a:t>
            </a:r>
            <a:r>
              <a:rPr lang="en-US" dirty="0" err="1">
                <a:latin typeface="Cambria"/>
                <a:cs typeface="Cambria"/>
              </a:rPr>
              <a:t>coronarius</a:t>
            </a:r>
            <a:r>
              <a:rPr lang="en-US" dirty="0">
                <a:latin typeface="Cambria"/>
                <a:cs typeface="Cambria"/>
              </a:rPr>
              <a:t>, a, um</a:t>
            </a:r>
          </a:p>
          <a:p>
            <a:pPr marL="0" indent="0">
              <a:buNone/>
            </a:pPr>
            <a:endParaRPr lang="en-US" dirty="0">
              <a:latin typeface="Cambria"/>
              <a:cs typeface="Cambria"/>
            </a:endParaRPr>
          </a:p>
          <a:p>
            <a:r>
              <a:rPr lang="en-US" dirty="0" err="1">
                <a:latin typeface="Cambria"/>
                <a:cs typeface="Cambria"/>
              </a:rPr>
              <a:t>Calculosis</a:t>
            </a:r>
            <a:r>
              <a:rPr lang="en-US" dirty="0">
                <a:latin typeface="Cambria"/>
                <a:cs typeface="Cambria"/>
              </a:rPr>
              <a:t> + </a:t>
            </a:r>
            <a:r>
              <a:rPr lang="en-US" dirty="0" err="1">
                <a:latin typeface="Cambria"/>
                <a:cs typeface="Cambria"/>
              </a:rPr>
              <a:t>vesica</a:t>
            </a:r>
            <a:r>
              <a:rPr lang="en-US" dirty="0">
                <a:latin typeface="Cambria"/>
                <a:cs typeface="Cambria"/>
              </a:rPr>
              <a:t> + </a:t>
            </a:r>
            <a:r>
              <a:rPr lang="en-US" dirty="0" err="1">
                <a:latin typeface="Cambria"/>
                <a:cs typeface="Cambria"/>
              </a:rPr>
              <a:t>urinarius</a:t>
            </a:r>
            <a:r>
              <a:rPr lang="en-US" dirty="0">
                <a:latin typeface="Cambria"/>
                <a:cs typeface="Cambria"/>
              </a:rPr>
              <a:t>, a, um</a:t>
            </a:r>
          </a:p>
          <a:p>
            <a:pPr marL="0" indent="0">
              <a:buNone/>
            </a:pPr>
            <a:endParaRPr lang="en-US" dirty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</a:rPr>
              <a:t>Stenosis + </a:t>
            </a:r>
            <a:r>
              <a:rPr lang="en-US" dirty="0" err="1">
                <a:latin typeface="Cambria"/>
                <a:cs typeface="Cambria"/>
              </a:rPr>
              <a:t>ostium</a:t>
            </a:r>
            <a:r>
              <a:rPr lang="en-US" dirty="0">
                <a:latin typeface="Cambria"/>
                <a:cs typeface="Cambria"/>
              </a:rPr>
              <a:t> + </a:t>
            </a:r>
            <a:r>
              <a:rPr lang="en-US" dirty="0" err="1">
                <a:latin typeface="Cambria"/>
                <a:cs typeface="Cambria"/>
              </a:rPr>
              <a:t>venosus</a:t>
            </a:r>
            <a:r>
              <a:rPr lang="en-US" dirty="0">
                <a:latin typeface="Cambria"/>
                <a:cs typeface="Cambria"/>
              </a:rPr>
              <a:t>, a, um</a:t>
            </a:r>
          </a:p>
          <a:p>
            <a:pPr marL="0" indent="0">
              <a:buNone/>
            </a:pPr>
            <a:endParaRPr lang="en-US" dirty="0">
              <a:latin typeface="Cambria"/>
              <a:cs typeface="Cambria"/>
            </a:endParaRPr>
          </a:p>
          <a:p>
            <a:r>
              <a:rPr lang="en-US" dirty="0" err="1">
                <a:latin typeface="Cambria"/>
                <a:cs typeface="Cambria"/>
              </a:rPr>
              <a:t>Canalis</a:t>
            </a:r>
            <a:r>
              <a:rPr lang="en-US" dirty="0">
                <a:latin typeface="Cambria"/>
                <a:cs typeface="Cambria"/>
              </a:rPr>
              <a:t> + cervix + uterus</a:t>
            </a:r>
          </a:p>
          <a:p>
            <a:endParaRPr lang="en-US" dirty="0">
              <a:latin typeface="Cambria"/>
              <a:cs typeface="Cambria"/>
            </a:endParaRPr>
          </a:p>
          <a:p>
            <a:r>
              <a:rPr lang="en-US" dirty="0" err="1">
                <a:latin typeface="Cambria"/>
                <a:cs typeface="Cambria"/>
              </a:rPr>
              <a:t>Therapia</a:t>
            </a:r>
            <a:r>
              <a:rPr lang="en-US" dirty="0">
                <a:latin typeface="Cambria"/>
                <a:cs typeface="Cambria"/>
              </a:rPr>
              <a:t> + </a:t>
            </a:r>
            <a:r>
              <a:rPr lang="en-US" dirty="0" err="1">
                <a:latin typeface="Cambria"/>
                <a:cs typeface="Cambria"/>
              </a:rPr>
              <a:t>nephrosis</a:t>
            </a:r>
            <a:r>
              <a:rPr lang="en-US" dirty="0">
                <a:latin typeface="Cambria"/>
                <a:cs typeface="Cambria"/>
              </a:rPr>
              <a:t> + </a:t>
            </a:r>
            <a:r>
              <a:rPr lang="en-US" dirty="0" err="1">
                <a:latin typeface="Cambria"/>
                <a:cs typeface="Cambria"/>
              </a:rPr>
              <a:t>chronica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828955" y="1460390"/>
            <a:ext cx="8229600" cy="525765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DB0013"/>
                </a:solidFill>
              </a:rPr>
              <a:t>Basis </a:t>
            </a:r>
            <a:r>
              <a:rPr lang="en-US" b="1" dirty="0" err="1">
                <a:solidFill>
                  <a:srgbClr val="DB0013"/>
                </a:solidFill>
              </a:rPr>
              <a:t>ossis</a:t>
            </a:r>
            <a:r>
              <a:rPr lang="en-US" b="1" dirty="0">
                <a:solidFill>
                  <a:srgbClr val="DB0013"/>
                </a:solidFill>
              </a:rPr>
              <a:t> </a:t>
            </a:r>
            <a:r>
              <a:rPr lang="en-US" b="1" dirty="0" err="1">
                <a:solidFill>
                  <a:srgbClr val="DB0013"/>
                </a:solidFill>
              </a:rPr>
              <a:t>sacri</a:t>
            </a:r>
            <a:endParaRPr lang="en-US" b="1" dirty="0">
              <a:solidFill>
                <a:srgbClr val="DB0013"/>
              </a:solidFill>
            </a:endParaRPr>
          </a:p>
          <a:p>
            <a:pPr marL="0" indent="0">
              <a:buFont typeface="Arial"/>
              <a:buNone/>
            </a:pPr>
            <a:endParaRPr lang="en-US" b="1" dirty="0">
              <a:solidFill>
                <a:srgbClr val="DB0013"/>
              </a:solidFill>
            </a:endParaRPr>
          </a:p>
          <a:p>
            <a:r>
              <a:rPr lang="en-US" b="1" dirty="0">
                <a:solidFill>
                  <a:srgbClr val="DB0013"/>
                </a:solidFill>
              </a:rPr>
              <a:t>Pars </a:t>
            </a:r>
            <a:r>
              <a:rPr lang="en-US" b="1" dirty="0" err="1">
                <a:solidFill>
                  <a:srgbClr val="DB0013"/>
                </a:solidFill>
              </a:rPr>
              <a:t>apicis</a:t>
            </a:r>
            <a:r>
              <a:rPr lang="en-US" b="1" dirty="0">
                <a:solidFill>
                  <a:srgbClr val="DB0013"/>
                </a:solidFill>
              </a:rPr>
              <a:t> </a:t>
            </a:r>
            <a:r>
              <a:rPr lang="en-US" b="1" dirty="0" err="1">
                <a:solidFill>
                  <a:srgbClr val="DB0013"/>
                </a:solidFill>
              </a:rPr>
              <a:t>dentis</a:t>
            </a:r>
            <a:endParaRPr lang="en-US" b="1" dirty="0">
              <a:solidFill>
                <a:srgbClr val="DB0013"/>
              </a:solidFill>
            </a:endParaRPr>
          </a:p>
          <a:p>
            <a:pPr marL="0" indent="0">
              <a:buFont typeface="Arial"/>
              <a:buNone/>
            </a:pPr>
            <a:endParaRPr lang="en-US" b="1" dirty="0">
              <a:solidFill>
                <a:srgbClr val="DB0013"/>
              </a:solidFill>
            </a:endParaRPr>
          </a:p>
          <a:p>
            <a:r>
              <a:rPr lang="en-US" b="1" dirty="0">
                <a:solidFill>
                  <a:srgbClr val="DB0013"/>
                </a:solidFill>
              </a:rPr>
              <a:t>Sclerosis </a:t>
            </a:r>
            <a:r>
              <a:rPr lang="en-US" b="1" dirty="0" err="1">
                <a:solidFill>
                  <a:srgbClr val="DB0013"/>
                </a:solidFill>
              </a:rPr>
              <a:t>arteriarum</a:t>
            </a:r>
            <a:r>
              <a:rPr lang="en-US" b="1" dirty="0">
                <a:solidFill>
                  <a:srgbClr val="DB0013"/>
                </a:solidFill>
              </a:rPr>
              <a:t> </a:t>
            </a:r>
            <a:r>
              <a:rPr lang="en-US" b="1" dirty="0" err="1">
                <a:solidFill>
                  <a:srgbClr val="DB0013"/>
                </a:solidFill>
              </a:rPr>
              <a:t>coronariarum</a:t>
            </a:r>
            <a:endParaRPr lang="en-US" b="1" dirty="0">
              <a:solidFill>
                <a:srgbClr val="DB0013"/>
              </a:solidFill>
            </a:endParaRPr>
          </a:p>
          <a:p>
            <a:pPr marL="0" indent="0">
              <a:buFont typeface="Arial"/>
              <a:buNone/>
            </a:pPr>
            <a:endParaRPr lang="en-US" b="1" dirty="0">
              <a:solidFill>
                <a:srgbClr val="DB0013"/>
              </a:solidFill>
            </a:endParaRPr>
          </a:p>
          <a:p>
            <a:r>
              <a:rPr lang="en-US" b="1" dirty="0" err="1">
                <a:solidFill>
                  <a:srgbClr val="DB0013"/>
                </a:solidFill>
              </a:rPr>
              <a:t>Calculosis</a:t>
            </a:r>
            <a:r>
              <a:rPr lang="en-US" b="1" dirty="0">
                <a:solidFill>
                  <a:srgbClr val="DB0013"/>
                </a:solidFill>
              </a:rPr>
              <a:t> </a:t>
            </a:r>
            <a:r>
              <a:rPr lang="en-US" b="1" dirty="0" err="1">
                <a:solidFill>
                  <a:srgbClr val="DB0013"/>
                </a:solidFill>
              </a:rPr>
              <a:t>vesicae</a:t>
            </a:r>
            <a:r>
              <a:rPr lang="en-US" b="1" dirty="0">
                <a:solidFill>
                  <a:srgbClr val="DB0013"/>
                </a:solidFill>
              </a:rPr>
              <a:t> </a:t>
            </a:r>
            <a:r>
              <a:rPr lang="en-US" b="1" dirty="0" err="1">
                <a:solidFill>
                  <a:srgbClr val="DB0013"/>
                </a:solidFill>
              </a:rPr>
              <a:t>urinariae</a:t>
            </a:r>
            <a:endParaRPr lang="en-US" b="1" dirty="0">
              <a:solidFill>
                <a:srgbClr val="DB0013"/>
              </a:solidFill>
            </a:endParaRPr>
          </a:p>
          <a:p>
            <a:pPr marL="0" indent="0">
              <a:buFont typeface="Arial"/>
              <a:buNone/>
            </a:pPr>
            <a:endParaRPr lang="en-US" b="1" dirty="0">
              <a:solidFill>
                <a:srgbClr val="DB0013"/>
              </a:solidFill>
            </a:endParaRPr>
          </a:p>
          <a:p>
            <a:r>
              <a:rPr lang="en-US" b="1" dirty="0">
                <a:solidFill>
                  <a:srgbClr val="DB0013"/>
                </a:solidFill>
              </a:rPr>
              <a:t>Stenosis </a:t>
            </a:r>
            <a:r>
              <a:rPr lang="en-US" b="1" dirty="0" err="1">
                <a:solidFill>
                  <a:srgbClr val="DB0013"/>
                </a:solidFill>
              </a:rPr>
              <a:t>ostii</a:t>
            </a:r>
            <a:r>
              <a:rPr lang="en-US" b="1" dirty="0">
                <a:solidFill>
                  <a:srgbClr val="DB0013"/>
                </a:solidFill>
              </a:rPr>
              <a:t> </a:t>
            </a:r>
            <a:r>
              <a:rPr lang="en-US" b="1" dirty="0" err="1">
                <a:solidFill>
                  <a:srgbClr val="DB0013"/>
                </a:solidFill>
              </a:rPr>
              <a:t>venosi</a:t>
            </a:r>
            <a:endParaRPr lang="en-US" b="1" dirty="0">
              <a:solidFill>
                <a:srgbClr val="DB0013"/>
              </a:solidFill>
            </a:endParaRPr>
          </a:p>
          <a:p>
            <a:pPr marL="0" indent="0">
              <a:buFont typeface="Arial"/>
              <a:buNone/>
            </a:pPr>
            <a:endParaRPr lang="en-US" b="1" dirty="0">
              <a:solidFill>
                <a:srgbClr val="DB0013"/>
              </a:solidFill>
            </a:endParaRPr>
          </a:p>
          <a:p>
            <a:r>
              <a:rPr lang="en-US" b="1" dirty="0" err="1">
                <a:solidFill>
                  <a:srgbClr val="DB0013"/>
                </a:solidFill>
              </a:rPr>
              <a:t>Canalis</a:t>
            </a:r>
            <a:r>
              <a:rPr lang="en-US" b="1" dirty="0">
                <a:solidFill>
                  <a:srgbClr val="DB0013"/>
                </a:solidFill>
              </a:rPr>
              <a:t> </a:t>
            </a:r>
            <a:r>
              <a:rPr lang="en-US" b="1" dirty="0" err="1">
                <a:solidFill>
                  <a:srgbClr val="DB0013"/>
                </a:solidFill>
              </a:rPr>
              <a:t>cervicis</a:t>
            </a:r>
            <a:r>
              <a:rPr lang="en-US" b="1" dirty="0">
                <a:solidFill>
                  <a:srgbClr val="DB0013"/>
                </a:solidFill>
              </a:rPr>
              <a:t> uteri</a:t>
            </a:r>
          </a:p>
          <a:p>
            <a:endParaRPr lang="en-US" b="1" dirty="0">
              <a:solidFill>
                <a:srgbClr val="DB0013"/>
              </a:solidFill>
            </a:endParaRPr>
          </a:p>
          <a:p>
            <a:r>
              <a:rPr lang="en-US" b="1" dirty="0" err="1">
                <a:solidFill>
                  <a:srgbClr val="DB0013"/>
                </a:solidFill>
              </a:rPr>
              <a:t>Therapia</a:t>
            </a:r>
            <a:r>
              <a:rPr lang="en-US" b="1" dirty="0">
                <a:solidFill>
                  <a:srgbClr val="DB0013"/>
                </a:solidFill>
              </a:rPr>
              <a:t> </a:t>
            </a:r>
            <a:r>
              <a:rPr lang="en-US" b="1" dirty="0" err="1">
                <a:solidFill>
                  <a:srgbClr val="DB0013"/>
                </a:solidFill>
              </a:rPr>
              <a:t>nephrosis</a:t>
            </a:r>
            <a:r>
              <a:rPr lang="en-US" b="1" dirty="0">
                <a:solidFill>
                  <a:srgbClr val="DB0013"/>
                </a:solidFill>
              </a:rPr>
              <a:t>/</a:t>
            </a:r>
            <a:r>
              <a:rPr lang="en-US" b="1" dirty="0" err="1">
                <a:solidFill>
                  <a:srgbClr val="DB0013"/>
                </a:solidFill>
              </a:rPr>
              <a:t>nephroseos</a:t>
            </a:r>
            <a:r>
              <a:rPr lang="en-US" b="1" dirty="0">
                <a:solidFill>
                  <a:srgbClr val="DB0013"/>
                </a:solidFill>
              </a:rPr>
              <a:t> </a:t>
            </a:r>
            <a:r>
              <a:rPr lang="en-US" b="1" dirty="0" err="1">
                <a:solidFill>
                  <a:srgbClr val="DB0013"/>
                </a:solidFill>
              </a:rPr>
              <a:t>chronicae</a:t>
            </a:r>
            <a:endParaRPr lang="en-US" b="1" dirty="0">
              <a:solidFill>
                <a:srgbClr val="DB0013"/>
              </a:solidFill>
            </a:endParaRPr>
          </a:p>
          <a:p>
            <a:endParaRPr lang="en-US" b="1" dirty="0">
              <a:solidFill>
                <a:srgbClr val="DB0013"/>
              </a:solidFill>
            </a:endParaRPr>
          </a:p>
          <a:p>
            <a:endParaRPr lang="en-US" b="1" dirty="0">
              <a:solidFill>
                <a:srgbClr val="DB00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71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726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DB0013"/>
                </a:solidFill>
              </a:rPr>
              <a:t>Match and form phrases</a:t>
            </a:r>
          </a:p>
        </p:txBody>
      </p:sp>
      <p:pic>
        <p:nvPicPr>
          <p:cNvPr id="4" name="Content Placeholder 3" descr="1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818" r="-11818"/>
          <a:stretch>
            <a:fillRect/>
          </a:stretch>
        </p:blipFill>
        <p:spPr>
          <a:xfrm>
            <a:off x="457200" y="1092364"/>
            <a:ext cx="8229600" cy="5502786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3345574" y="1597583"/>
            <a:ext cx="1884446" cy="2457820"/>
          </a:xfrm>
          <a:prstGeom prst="straightConnector1">
            <a:avLst/>
          </a:prstGeom>
          <a:ln>
            <a:solidFill>
              <a:srgbClr val="DB001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402389" y="2227908"/>
            <a:ext cx="1884446" cy="2457820"/>
          </a:xfrm>
          <a:prstGeom prst="straightConnector1">
            <a:avLst/>
          </a:prstGeom>
          <a:ln>
            <a:solidFill>
              <a:srgbClr val="DB001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418239" y="2789958"/>
            <a:ext cx="2002956" cy="2863028"/>
          </a:xfrm>
          <a:prstGeom prst="straightConnector1">
            <a:avLst/>
          </a:prstGeom>
          <a:ln>
            <a:solidFill>
              <a:srgbClr val="DB001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270229" y="1597583"/>
            <a:ext cx="2057571" cy="2020874"/>
          </a:xfrm>
          <a:prstGeom prst="straightConnector1">
            <a:avLst/>
          </a:prstGeom>
          <a:ln>
            <a:solidFill>
              <a:srgbClr val="DB001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229264" y="2608020"/>
            <a:ext cx="2098536" cy="1542965"/>
          </a:xfrm>
          <a:prstGeom prst="straightConnector1">
            <a:avLst/>
          </a:prstGeom>
          <a:ln>
            <a:solidFill>
              <a:srgbClr val="DB001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270229" y="4685728"/>
            <a:ext cx="2150966" cy="1556604"/>
          </a:xfrm>
          <a:prstGeom prst="straightConnector1">
            <a:avLst/>
          </a:prstGeom>
          <a:ln>
            <a:solidFill>
              <a:srgbClr val="DB001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131484" y="5175076"/>
            <a:ext cx="2289711" cy="1053618"/>
          </a:xfrm>
          <a:prstGeom prst="straightConnector1">
            <a:avLst/>
          </a:prstGeom>
          <a:ln>
            <a:solidFill>
              <a:srgbClr val="DB001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345574" y="2102801"/>
            <a:ext cx="1982226" cy="3101802"/>
          </a:xfrm>
          <a:prstGeom prst="straightConnector1">
            <a:avLst/>
          </a:prstGeom>
          <a:ln>
            <a:solidFill>
              <a:srgbClr val="DB001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270229" y="3156433"/>
            <a:ext cx="2150966" cy="462024"/>
          </a:xfrm>
          <a:prstGeom prst="straightConnector1">
            <a:avLst/>
          </a:prstGeom>
          <a:ln>
            <a:solidFill>
              <a:srgbClr val="DB001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438969" y="3156433"/>
            <a:ext cx="1982226" cy="2496553"/>
          </a:xfrm>
          <a:prstGeom prst="straightConnector1">
            <a:avLst/>
          </a:prstGeom>
          <a:ln>
            <a:solidFill>
              <a:srgbClr val="DB001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91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cs-CZ" sz="3200" b="1" dirty="0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3200" b="1" dirty="0" err="1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Find</a:t>
            </a:r>
            <a:r>
              <a:rPr lang="cs-CZ" sz="3200" b="1" dirty="0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correct</a:t>
            </a:r>
            <a:r>
              <a:rPr lang="cs-CZ" sz="3200" b="1" dirty="0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cs-CZ" sz="3200" b="1" dirty="0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cs-CZ" sz="3200" b="1" dirty="0" err="1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adjective</a:t>
            </a:r>
            <a:r>
              <a:rPr lang="cs-CZ" sz="3200" b="1" dirty="0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cs-CZ" sz="3200" b="1" dirty="0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3200" b="1" dirty="0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3200" b="1" dirty="0" err="1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cs-CZ" sz="3200" b="1" dirty="0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phrases</a:t>
            </a:r>
            <a:r>
              <a:rPr lang="cs-CZ" sz="3200" b="1" dirty="0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cs-CZ" sz="3200" b="1" dirty="0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nom</a:t>
            </a:r>
            <a:r>
              <a:rPr lang="cs-CZ" sz="3200" b="1" dirty="0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3200" b="1" dirty="0" err="1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cs-CZ" sz="3200" b="1" dirty="0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3200" b="1" dirty="0">
              <a:solidFill>
                <a:srgbClr val="DB0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76800"/>
          </a:xfrm>
        </p:spPr>
        <p:txBody>
          <a:bodyPr numCol="1"/>
          <a:lstStyle/>
          <a:p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margo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i="1" dirty="0" err="1">
                <a:latin typeface="Times New Roman" pitchFamily="18" charset="0"/>
                <a:cs typeface="Times New Roman" pitchFamily="18" charset="0"/>
              </a:rPr>
              <a:t>dexter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, a, um)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pars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i="1" dirty="0" err="1">
                <a:latin typeface="Times New Roman" pitchFamily="18" charset="0"/>
                <a:cs typeface="Times New Roman" pitchFamily="18" charset="0"/>
              </a:rPr>
              <a:t>uterinus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, a, um)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femur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i="1" dirty="0" err="1">
                <a:latin typeface="Times New Roman" pitchFamily="18" charset="0"/>
                <a:cs typeface="Times New Roman" pitchFamily="18" charset="0"/>
              </a:rPr>
              <a:t>sinister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, a, um)</a:t>
            </a:r>
          </a:p>
          <a:p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regio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i="1" dirty="0" err="1">
                <a:latin typeface="Times New Roman" pitchFamily="18" charset="0"/>
                <a:cs typeface="Times New Roman" pitchFamily="18" charset="0"/>
              </a:rPr>
              <a:t>thoracicus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, a, um)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os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i="1" dirty="0" err="1">
                <a:latin typeface="Times New Roman" pitchFamily="18" charset="0"/>
                <a:cs typeface="Times New Roman" pitchFamily="18" charset="0"/>
              </a:rPr>
              <a:t>longus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, a, um)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irrhosis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chronicus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, a, um)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pelvis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i="1" dirty="0" err="1">
                <a:latin typeface="Times New Roman" pitchFamily="18" charset="0"/>
                <a:cs typeface="Times New Roman" pitchFamily="18" charset="0"/>
              </a:rPr>
              <a:t>masculinus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, a, um)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canalis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i="1" dirty="0" err="1">
                <a:latin typeface="Times New Roman" pitchFamily="18" charset="0"/>
                <a:cs typeface="Times New Roman" pitchFamily="18" charset="0"/>
              </a:rPr>
              <a:t>nutricius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, a, um)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rete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i="1" dirty="0" err="1">
                <a:latin typeface="Times New Roman" pitchFamily="18" charset="0"/>
                <a:cs typeface="Times New Roman" pitchFamily="18" charset="0"/>
              </a:rPr>
              <a:t>venosus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, a, um)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B1BC-BF7E-4D87-94AA-B57C502B97F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Ovál 4"/>
          <p:cNvSpPr/>
          <p:nvPr/>
        </p:nvSpPr>
        <p:spPr>
          <a:xfrm>
            <a:off x="2286000" y="15240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ál 5"/>
          <p:cNvSpPr/>
          <p:nvPr/>
        </p:nvSpPr>
        <p:spPr>
          <a:xfrm>
            <a:off x="2743200" y="20574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ál 6"/>
          <p:cNvSpPr/>
          <p:nvPr/>
        </p:nvSpPr>
        <p:spPr>
          <a:xfrm>
            <a:off x="3277067" y="2590800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ál 7"/>
          <p:cNvSpPr/>
          <p:nvPr/>
        </p:nvSpPr>
        <p:spPr>
          <a:xfrm>
            <a:off x="3214508" y="31242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ál 8"/>
          <p:cNvSpPr/>
          <p:nvPr/>
        </p:nvSpPr>
        <p:spPr>
          <a:xfrm>
            <a:off x="2667000" y="36576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ál 9"/>
          <p:cNvSpPr/>
          <p:nvPr/>
        </p:nvSpPr>
        <p:spPr>
          <a:xfrm>
            <a:off x="3657600" y="41148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ál 10"/>
          <p:cNvSpPr/>
          <p:nvPr/>
        </p:nvSpPr>
        <p:spPr>
          <a:xfrm>
            <a:off x="3352800" y="46482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ál 11"/>
          <p:cNvSpPr/>
          <p:nvPr/>
        </p:nvSpPr>
        <p:spPr>
          <a:xfrm>
            <a:off x="2819400" y="51816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ál 12"/>
          <p:cNvSpPr/>
          <p:nvPr/>
        </p:nvSpPr>
        <p:spPr>
          <a:xfrm>
            <a:off x="3048000" y="5715000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Zástupný symbol obsahu 2"/>
          <p:cNvSpPr txBox="1">
            <a:spLocks/>
          </p:cNvSpPr>
          <p:nvPr/>
        </p:nvSpPr>
        <p:spPr>
          <a:xfrm>
            <a:off x="4928628" y="1558820"/>
            <a:ext cx="8686800" cy="48768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marginis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err="1">
                <a:latin typeface="Times New Roman" pitchFamily="18" charset="0"/>
                <a:cs typeface="Times New Roman" pitchFamily="18" charset="0"/>
              </a:rPr>
              <a:t>dextri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partis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err="1">
                <a:latin typeface="Times New Roman" pitchFamily="18" charset="0"/>
                <a:cs typeface="Times New Roman" pitchFamily="18" charset="0"/>
              </a:rPr>
              <a:t>uterinae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femoris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err="1">
                <a:latin typeface="Times New Roman" pitchFamily="18" charset="0"/>
                <a:cs typeface="Times New Roman" pitchFamily="18" charset="0"/>
              </a:rPr>
              <a:t>sinistri</a:t>
            </a:r>
            <a:endParaRPr lang="cs-CZ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regionis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thoracicae</a:t>
            </a:r>
            <a:endParaRPr lang="cs-CZ" sz="28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ossis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err="1">
                <a:latin typeface="Times New Roman" pitchFamily="18" charset="0"/>
                <a:cs typeface="Times New Roman" pitchFamily="18" charset="0"/>
              </a:rPr>
              <a:t>longi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cirrhosis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chronicae</a:t>
            </a:r>
            <a:endParaRPr lang="en-US" sz="28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pelvis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err="1">
                <a:latin typeface="Times New Roman" pitchFamily="18" charset="0"/>
                <a:cs typeface="Times New Roman" pitchFamily="18" charset="0"/>
              </a:rPr>
              <a:t>masculinae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canalis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err="1">
                <a:latin typeface="Times New Roman" pitchFamily="18" charset="0"/>
                <a:cs typeface="Times New Roman" pitchFamily="18" charset="0"/>
              </a:rPr>
              <a:t>nutricii</a:t>
            </a:r>
            <a:endParaRPr lang="cs-CZ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retis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err="1">
                <a:latin typeface="Times New Roman" pitchFamily="18" charset="0"/>
                <a:cs typeface="Times New Roman" pitchFamily="18" charset="0"/>
              </a:rPr>
              <a:t>venosi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/>
              <a:buNone/>
            </a:pPr>
            <a:endParaRPr lang="cs-CZ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9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9253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DB0013"/>
                </a:solidFill>
              </a:rPr>
              <a:t>Fill in the missing endings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40" y="1149585"/>
            <a:ext cx="9123760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dirty="0" err="1">
                <a:latin typeface="Cambria"/>
                <a:cs typeface="Cambria"/>
              </a:rPr>
              <a:t>Partes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hypophys</a:t>
            </a:r>
            <a:endParaRPr lang="en-US" sz="2800" dirty="0">
              <a:latin typeface="Cambria"/>
              <a:cs typeface="Cambria"/>
            </a:endParaRP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Cambria"/>
                <a:cs typeface="Cambria"/>
              </a:rPr>
              <a:t>Symptomata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tuberculos</a:t>
            </a:r>
            <a:endParaRPr lang="en-US" sz="2800" dirty="0">
              <a:latin typeface="Cambria"/>
              <a:cs typeface="Cambria"/>
            </a:endParaRP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Cambria"/>
                <a:cs typeface="Cambria"/>
              </a:rPr>
              <a:t>Resectio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radic</a:t>
            </a:r>
            <a:r>
              <a:rPr lang="en-US" sz="2800" dirty="0">
                <a:latin typeface="Cambria"/>
                <a:cs typeface="Cambria"/>
              </a:rPr>
              <a:t>    dent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Cambria"/>
                <a:cs typeface="Cambria"/>
              </a:rPr>
              <a:t>Sub </a:t>
            </a:r>
            <a:r>
              <a:rPr lang="en-US" sz="2800" dirty="0" err="1">
                <a:latin typeface="Cambria"/>
                <a:cs typeface="Cambria"/>
              </a:rPr>
              <a:t>calcar</a:t>
            </a:r>
            <a:r>
              <a:rPr lang="en-US" sz="2800" dirty="0">
                <a:latin typeface="Cambria"/>
                <a:cs typeface="Cambria"/>
              </a:rPr>
              <a:t>    </a:t>
            </a:r>
            <a:r>
              <a:rPr lang="en-US" sz="2800" dirty="0" err="1">
                <a:latin typeface="Cambria"/>
                <a:cs typeface="Cambria"/>
              </a:rPr>
              <a:t>av</a:t>
            </a:r>
            <a:endParaRPr lang="en-US" sz="2800" dirty="0">
              <a:latin typeface="Cambria"/>
              <a:cs typeface="Cambria"/>
            </a:endParaRP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Cambria"/>
                <a:cs typeface="Cambria"/>
              </a:rPr>
              <a:t>Amputatio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ped</a:t>
            </a:r>
            <a:r>
              <a:rPr lang="en-US" sz="2800" dirty="0">
                <a:latin typeface="Cambria"/>
                <a:cs typeface="Cambria"/>
              </a:rPr>
              <a:t>    </a:t>
            </a:r>
            <a:r>
              <a:rPr lang="en-US" sz="2800" dirty="0" err="1">
                <a:latin typeface="Cambria"/>
                <a:cs typeface="Cambria"/>
              </a:rPr>
              <a:t>dextr</a:t>
            </a:r>
            <a:r>
              <a:rPr lang="en-US" sz="2800" dirty="0">
                <a:latin typeface="Cambria"/>
                <a:cs typeface="Cambria"/>
              </a:rPr>
              <a:t>   cum </a:t>
            </a:r>
            <a:r>
              <a:rPr lang="en-US" sz="2800" dirty="0" err="1">
                <a:latin typeface="Cambria"/>
                <a:cs typeface="Cambria"/>
              </a:rPr>
              <a:t>narcos</a:t>
            </a:r>
            <a:endParaRPr lang="en-US" sz="2800" dirty="0">
              <a:latin typeface="Cambria"/>
              <a:cs typeface="Cambria"/>
            </a:endParaRP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Cambria"/>
                <a:cs typeface="Cambria"/>
              </a:rPr>
              <a:t>Febris</a:t>
            </a:r>
            <a:r>
              <a:rPr lang="en-US" sz="2800" dirty="0">
                <a:latin typeface="Cambria"/>
                <a:cs typeface="Cambria"/>
              </a:rPr>
              <a:t> cum </a:t>
            </a:r>
            <a:r>
              <a:rPr lang="en-US" sz="2800" dirty="0" err="1">
                <a:latin typeface="Cambria"/>
                <a:cs typeface="Cambria"/>
              </a:rPr>
              <a:t>tuss</a:t>
            </a:r>
            <a:r>
              <a:rPr lang="en-US" sz="2800" dirty="0">
                <a:latin typeface="Cambria"/>
                <a:cs typeface="Cambria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Cambria"/>
                <a:cs typeface="Cambria"/>
              </a:rPr>
              <a:t>Aether</a:t>
            </a:r>
            <a:r>
              <a:rPr lang="en-US" sz="2800" dirty="0">
                <a:latin typeface="Cambria"/>
                <a:cs typeface="Cambria"/>
              </a:rPr>
              <a:t> pro </a:t>
            </a:r>
            <a:r>
              <a:rPr lang="en-US" sz="2800" dirty="0" err="1">
                <a:latin typeface="Cambria"/>
                <a:cs typeface="Cambria"/>
              </a:rPr>
              <a:t>anaesthes</a:t>
            </a:r>
            <a:endParaRPr lang="en-US" sz="2800" dirty="0">
              <a:latin typeface="Cambria"/>
              <a:cs typeface="Cambria"/>
            </a:endParaRP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Cambria"/>
                <a:cs typeface="Cambria"/>
              </a:rPr>
              <a:t>Fractura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pelv</a:t>
            </a:r>
            <a:r>
              <a:rPr lang="en-US" sz="2800" dirty="0">
                <a:latin typeface="Cambria"/>
                <a:cs typeface="Cambria"/>
              </a:rPr>
              <a:t>    cum </a:t>
            </a:r>
            <a:r>
              <a:rPr lang="en-US" sz="2800" dirty="0" err="1">
                <a:latin typeface="Cambria"/>
                <a:cs typeface="Cambria"/>
              </a:rPr>
              <a:t>haemorrhagi</a:t>
            </a:r>
            <a:r>
              <a:rPr lang="en-US" sz="2800" dirty="0">
                <a:latin typeface="Cambria"/>
                <a:cs typeface="Cambria"/>
              </a:rPr>
              <a:t>    in </a:t>
            </a:r>
            <a:r>
              <a:rPr lang="en-US" sz="2800" dirty="0" err="1">
                <a:latin typeface="Cambria"/>
                <a:cs typeface="Cambria"/>
              </a:rPr>
              <a:t>cavitat</a:t>
            </a:r>
            <a:r>
              <a:rPr lang="en-US" sz="2800" dirty="0">
                <a:latin typeface="Cambria"/>
                <a:cs typeface="Cambria"/>
              </a:rPr>
              <a:t>    </a:t>
            </a:r>
            <a:r>
              <a:rPr lang="en-US" sz="2800" dirty="0" err="1">
                <a:latin typeface="Cambria"/>
                <a:cs typeface="Cambria"/>
              </a:rPr>
              <a:t>abdomin</a:t>
            </a:r>
            <a:endParaRPr lang="en-US" sz="2800" dirty="0">
              <a:latin typeface="Cambria"/>
              <a:cs typeface="Cambria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Cambria"/>
                <a:cs typeface="Cambria"/>
              </a:rPr>
              <a:t>Cochlear </a:t>
            </a:r>
            <a:r>
              <a:rPr lang="en-US" sz="2800" dirty="0" err="1">
                <a:latin typeface="Cambria"/>
                <a:cs typeface="Cambria"/>
              </a:rPr>
              <a:t>plen</a:t>
            </a:r>
            <a:r>
              <a:rPr lang="en-US" sz="2800" dirty="0">
                <a:latin typeface="Cambria"/>
                <a:cs typeface="Cambria"/>
              </a:rPr>
              <a:t>       </a:t>
            </a:r>
            <a:r>
              <a:rPr lang="en-US" sz="2800" dirty="0" err="1">
                <a:latin typeface="Cambria"/>
                <a:cs typeface="Cambria"/>
              </a:rPr>
              <a:t>mell</a:t>
            </a:r>
            <a:r>
              <a:rPr lang="en-US" sz="2800" dirty="0">
                <a:latin typeface="Cambria"/>
                <a:cs typeface="Cambria"/>
              </a:rPr>
              <a:t>    pro </a:t>
            </a:r>
            <a:r>
              <a:rPr lang="en-US" sz="2800" dirty="0" err="1">
                <a:latin typeface="Cambria"/>
                <a:cs typeface="Cambria"/>
              </a:rPr>
              <a:t>tuss</a:t>
            </a:r>
            <a:r>
              <a:rPr lang="en-US" sz="2800" dirty="0">
                <a:latin typeface="Cambria"/>
                <a:cs typeface="Cambria"/>
              </a:rPr>
              <a:t>   chronic</a:t>
            </a: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Cambria"/>
                <a:cs typeface="Cambria"/>
              </a:rPr>
              <a:t>Cystis</a:t>
            </a:r>
            <a:r>
              <a:rPr lang="en-US" sz="2800" dirty="0">
                <a:latin typeface="Cambria"/>
                <a:cs typeface="Cambria"/>
              </a:rPr>
              <a:t> benign       </a:t>
            </a:r>
            <a:r>
              <a:rPr lang="en-US" sz="2800" dirty="0" err="1">
                <a:latin typeface="Cambria"/>
                <a:cs typeface="Cambria"/>
              </a:rPr>
              <a:t>corpor</a:t>
            </a:r>
            <a:r>
              <a:rPr lang="en-US" sz="2800" dirty="0">
                <a:latin typeface="Cambria"/>
                <a:cs typeface="Cambria"/>
              </a:rPr>
              <a:t>       </a:t>
            </a:r>
            <a:r>
              <a:rPr lang="en-US" sz="2800" dirty="0" err="1">
                <a:latin typeface="Cambria"/>
                <a:cs typeface="Cambria"/>
              </a:rPr>
              <a:t>uter</a:t>
            </a:r>
            <a:endParaRPr lang="en-US" sz="2800" dirty="0">
              <a:latin typeface="Cambria"/>
              <a:cs typeface="Cambria"/>
            </a:endParaRP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Cambria"/>
                <a:cs typeface="Cambria"/>
              </a:rPr>
              <a:t>Myomat</a:t>
            </a:r>
            <a:r>
              <a:rPr lang="en-US" sz="2800" dirty="0">
                <a:latin typeface="Cambria"/>
                <a:cs typeface="Cambria"/>
              </a:rPr>
              <a:t>      (pl.) cum </a:t>
            </a:r>
            <a:r>
              <a:rPr lang="en-US" sz="2800" dirty="0" err="1">
                <a:latin typeface="Cambria"/>
                <a:cs typeface="Cambria"/>
              </a:rPr>
              <a:t>prognos</a:t>
            </a:r>
            <a:r>
              <a:rPr lang="en-US" sz="2800" dirty="0">
                <a:latin typeface="Cambria"/>
                <a:cs typeface="Cambria"/>
              </a:rPr>
              <a:t>       bon</a:t>
            </a: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Cambria"/>
                <a:cs typeface="Cambria"/>
              </a:rPr>
              <a:t>Haemodialysis</a:t>
            </a:r>
            <a:r>
              <a:rPr lang="en-US" sz="2800" dirty="0">
                <a:latin typeface="Cambria"/>
                <a:cs typeface="Cambria"/>
              </a:rPr>
              <a:t> propter function        </a:t>
            </a:r>
            <a:r>
              <a:rPr lang="en-US" sz="2800" dirty="0" err="1">
                <a:latin typeface="Cambria"/>
                <a:cs typeface="Cambria"/>
              </a:rPr>
              <a:t>ren</a:t>
            </a:r>
            <a:r>
              <a:rPr lang="en-US" sz="2800" dirty="0">
                <a:latin typeface="Cambria"/>
                <a:cs typeface="Cambria"/>
              </a:rPr>
              <a:t>        (pl.) </a:t>
            </a:r>
            <a:r>
              <a:rPr lang="en-US" sz="2800" dirty="0" err="1">
                <a:latin typeface="Cambria"/>
                <a:cs typeface="Cambria"/>
              </a:rPr>
              <a:t>laes</a:t>
            </a:r>
            <a:endParaRPr lang="en-US" sz="2800" dirty="0">
              <a:latin typeface="Cambria"/>
              <a:cs typeface="Cambria"/>
            </a:endParaRP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Cambria"/>
                <a:cs typeface="Cambria"/>
              </a:rPr>
              <a:t>Metastas</a:t>
            </a:r>
            <a:r>
              <a:rPr lang="en-US" sz="2800" dirty="0">
                <a:latin typeface="Cambria"/>
                <a:cs typeface="Cambria"/>
              </a:rPr>
              <a:t>        (pl.) </a:t>
            </a:r>
            <a:r>
              <a:rPr lang="en-US" sz="2800" dirty="0" err="1">
                <a:latin typeface="Cambria"/>
                <a:cs typeface="Cambria"/>
              </a:rPr>
              <a:t>carcinomatos</a:t>
            </a:r>
            <a:r>
              <a:rPr lang="en-US" sz="2800" dirty="0">
                <a:latin typeface="Cambria"/>
                <a:cs typeface="Cambria"/>
              </a:rPr>
              <a:t>        in stomach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36626" y="1064550"/>
            <a:ext cx="1244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is/</a:t>
            </a:r>
            <a:r>
              <a:rPr lang="en-US" sz="2800" dirty="0" err="1">
                <a:solidFill>
                  <a:srgbClr val="DB0013"/>
                </a:solidFill>
              </a:rPr>
              <a:t>eos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86354" y="1486773"/>
            <a:ext cx="492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00179" y="1924958"/>
            <a:ext cx="492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is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67629" y="1913413"/>
            <a:ext cx="492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is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33427" y="2369473"/>
            <a:ext cx="293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DB0013"/>
                </a:solidFill>
              </a:rPr>
              <a:t>i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8124" y="2353708"/>
            <a:ext cx="492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is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3477" y="2772933"/>
            <a:ext cx="492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is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40212" y="2770823"/>
            <a:ext cx="293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DB0013"/>
                </a:solidFill>
              </a:rPr>
              <a:t>i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2225" y="2770823"/>
            <a:ext cx="293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DB0013"/>
                </a:solidFill>
              </a:rPr>
              <a:t>i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57040" y="3226883"/>
            <a:ext cx="293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DB0013"/>
                </a:solidFill>
              </a:rPr>
              <a:t>i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12170" y="3636448"/>
            <a:ext cx="514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DB0013"/>
                </a:solidFill>
              </a:rPr>
              <a:t>ia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98933" y="4074633"/>
            <a:ext cx="492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is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13506" y="4061834"/>
            <a:ext cx="426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34190" y="4049890"/>
            <a:ext cx="426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755075" y="4060978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is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24816" y="4478018"/>
            <a:ext cx="683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um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58873" y="4491673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is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02452" y="4500138"/>
            <a:ext cx="264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DB0013"/>
                </a:solidFill>
              </a:rPr>
              <a:t>i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83135" y="4493384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21669" y="4893739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77915" y="4907394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is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91517" y="4907394"/>
            <a:ext cx="264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DB0013"/>
                </a:solidFill>
              </a:rPr>
              <a:t>i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56818" y="5335059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13856" y="5335089"/>
            <a:ext cx="264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i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04715" y="5335089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96850" y="5760589"/>
            <a:ext cx="683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DB0013"/>
                </a:solidFill>
              </a:rPr>
              <a:t>em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32410" y="5762784"/>
            <a:ext cx="683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um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290442" y="5762784"/>
            <a:ext cx="683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am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729113" y="6190449"/>
            <a:ext cx="563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DB0013"/>
                </a:solidFill>
              </a:rPr>
              <a:t>es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43976" y="6183929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DB0013"/>
                </a:solidFill>
              </a:rPr>
              <a:t>ae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85667" y="6184545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8143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62"/>
            <a:ext cx="8229600" cy="1143000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DB0013"/>
                </a:solidFill>
                <a:latin typeface="Cambria"/>
                <a:cs typeface="Cambria"/>
              </a:rPr>
              <a:t>Translate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15" y="1197564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ambria"/>
                <a:cs typeface="Cambria"/>
              </a:rPr>
              <a:t>Death on the operating table</a:t>
            </a:r>
          </a:p>
          <a:p>
            <a:pPr marL="0" indent="0">
              <a:buNone/>
            </a:pPr>
            <a:endParaRPr lang="en-US" sz="2400" dirty="0">
              <a:latin typeface="Cambria"/>
              <a:cs typeface="Cambria"/>
            </a:endParaRPr>
          </a:p>
          <a:p>
            <a:r>
              <a:rPr lang="en-US" sz="2400" dirty="0">
                <a:latin typeface="Cambria"/>
                <a:cs typeface="Cambria"/>
              </a:rPr>
              <a:t>Profound part of the parotid gland</a:t>
            </a:r>
          </a:p>
          <a:p>
            <a:pPr marL="0" indent="0">
              <a:buNone/>
            </a:pPr>
            <a:endParaRPr lang="en-US" sz="2400" dirty="0">
              <a:latin typeface="Cambria"/>
              <a:cs typeface="Cambria"/>
            </a:endParaRPr>
          </a:p>
          <a:p>
            <a:r>
              <a:rPr lang="en-US" sz="2400" dirty="0">
                <a:latin typeface="Cambria"/>
                <a:cs typeface="Cambria"/>
              </a:rPr>
              <a:t>Symptoms of tuberculosis</a:t>
            </a:r>
          </a:p>
          <a:p>
            <a:pPr marL="0" indent="0">
              <a:buNone/>
            </a:pPr>
            <a:endParaRPr lang="en-US" sz="2400" dirty="0">
              <a:latin typeface="Cambria"/>
              <a:cs typeface="Cambria"/>
            </a:endParaRPr>
          </a:p>
          <a:p>
            <a:r>
              <a:rPr lang="en-US" sz="2400" dirty="0">
                <a:latin typeface="Cambria"/>
                <a:cs typeface="Cambria"/>
              </a:rPr>
              <a:t>With narcosis</a:t>
            </a:r>
          </a:p>
          <a:p>
            <a:pPr marL="0" indent="0">
              <a:buNone/>
            </a:pPr>
            <a:endParaRPr lang="en-US" sz="2400" dirty="0">
              <a:latin typeface="Cambria"/>
              <a:cs typeface="Cambria"/>
            </a:endParaRPr>
          </a:p>
          <a:p>
            <a:r>
              <a:rPr lang="en-US" sz="2400" dirty="0">
                <a:latin typeface="Cambria"/>
                <a:cs typeface="Cambria"/>
              </a:rPr>
              <a:t>Lobes and parts of the </a:t>
            </a:r>
            <a:r>
              <a:rPr lang="en-US" sz="2400" dirty="0" err="1">
                <a:latin typeface="Cambria"/>
                <a:cs typeface="Cambria"/>
              </a:rPr>
              <a:t>hypophysis</a:t>
            </a:r>
            <a:endParaRPr lang="en-US" sz="2400" dirty="0">
              <a:latin typeface="Cambria"/>
              <a:cs typeface="Cambria"/>
            </a:endParaRPr>
          </a:p>
          <a:p>
            <a:pPr marL="0" indent="0">
              <a:buNone/>
            </a:pPr>
            <a:endParaRPr lang="en-US" sz="2400" dirty="0">
              <a:latin typeface="Cambria"/>
              <a:cs typeface="Cambria"/>
            </a:endParaRPr>
          </a:p>
          <a:p>
            <a:r>
              <a:rPr lang="en-US" sz="2400" dirty="0">
                <a:latin typeface="Cambria"/>
                <a:cs typeface="Cambria"/>
              </a:rPr>
              <a:t>Antibiotics against the whooping cough</a:t>
            </a:r>
          </a:p>
          <a:p>
            <a:pPr marL="0" indent="0">
              <a:buNone/>
            </a:pPr>
            <a:endParaRPr lang="en-US" sz="2400" dirty="0">
              <a:latin typeface="Cambria"/>
              <a:cs typeface="Cambri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400" y="160808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DB0013"/>
                </a:solidFill>
                <a:latin typeface="Calibri"/>
                <a:cs typeface="Calibri"/>
              </a:rPr>
              <a:t>Mors in tabula</a:t>
            </a:r>
          </a:p>
          <a:p>
            <a:pPr marL="0" indent="0">
              <a:buFont typeface="Arial"/>
              <a:buNone/>
            </a:pPr>
            <a:endParaRPr lang="en-US" sz="24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r>
              <a:rPr lang="en-US" sz="2400" b="1" dirty="0">
                <a:solidFill>
                  <a:srgbClr val="DB0013"/>
                </a:solidFill>
                <a:latin typeface="Calibri"/>
                <a:cs typeface="Calibri"/>
              </a:rPr>
              <a:t>Pars </a:t>
            </a:r>
            <a:r>
              <a:rPr lang="en-US" sz="2400" b="1" dirty="0" err="1">
                <a:solidFill>
                  <a:srgbClr val="DB0013"/>
                </a:solidFill>
                <a:latin typeface="Calibri"/>
                <a:cs typeface="Calibri"/>
              </a:rPr>
              <a:t>profunda</a:t>
            </a:r>
            <a:r>
              <a:rPr lang="en-US" sz="2400" b="1" dirty="0">
                <a:solidFill>
                  <a:srgbClr val="DB0013"/>
                </a:solidFill>
                <a:latin typeface="Calibri"/>
                <a:cs typeface="Calibri"/>
              </a:rPr>
              <a:t> (</a:t>
            </a:r>
            <a:r>
              <a:rPr lang="en-US" sz="2400" b="1" dirty="0" err="1">
                <a:solidFill>
                  <a:srgbClr val="DB0013"/>
                </a:solidFill>
                <a:latin typeface="Calibri"/>
                <a:cs typeface="Calibri"/>
              </a:rPr>
              <a:t>glandulae</a:t>
            </a:r>
            <a:r>
              <a:rPr lang="en-US" sz="2400" b="1" dirty="0">
                <a:solidFill>
                  <a:srgbClr val="DB0013"/>
                </a:solidFill>
                <a:latin typeface="Calibri"/>
                <a:cs typeface="Calibri"/>
              </a:rPr>
              <a:t>) </a:t>
            </a:r>
            <a:r>
              <a:rPr lang="en-US" sz="2400" b="1" dirty="0" err="1">
                <a:solidFill>
                  <a:srgbClr val="DB0013"/>
                </a:solidFill>
                <a:latin typeface="Calibri"/>
                <a:cs typeface="Calibri"/>
              </a:rPr>
              <a:t>parotidis</a:t>
            </a:r>
            <a:endParaRPr lang="en-US" sz="24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pPr marL="0" indent="0">
              <a:buFont typeface="Arial"/>
              <a:buNone/>
            </a:pPr>
            <a:endParaRPr lang="en-US" sz="24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r>
              <a:rPr lang="en-US" sz="2400" b="1" dirty="0" err="1">
                <a:solidFill>
                  <a:srgbClr val="DB0013"/>
                </a:solidFill>
                <a:latin typeface="Calibri"/>
                <a:cs typeface="Calibri"/>
              </a:rPr>
              <a:t>Symptomata</a:t>
            </a:r>
            <a:r>
              <a:rPr lang="en-US" sz="2400" b="1" dirty="0">
                <a:solidFill>
                  <a:srgbClr val="DB0013"/>
                </a:solidFill>
                <a:latin typeface="Calibri"/>
                <a:cs typeface="Calibri"/>
              </a:rPr>
              <a:t> tuberculosis</a:t>
            </a:r>
          </a:p>
          <a:p>
            <a:pPr marL="0" indent="0">
              <a:buFont typeface="Arial"/>
              <a:buNone/>
            </a:pPr>
            <a:endParaRPr lang="en-US" sz="24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r>
              <a:rPr lang="en-US" sz="2400" b="1" dirty="0">
                <a:solidFill>
                  <a:srgbClr val="DB0013"/>
                </a:solidFill>
                <a:latin typeface="Calibri"/>
                <a:cs typeface="Calibri"/>
              </a:rPr>
              <a:t>Cum </a:t>
            </a:r>
            <a:r>
              <a:rPr lang="en-US" sz="2400" b="1" dirty="0" err="1">
                <a:solidFill>
                  <a:srgbClr val="DB0013"/>
                </a:solidFill>
                <a:latin typeface="Calibri"/>
                <a:cs typeface="Calibri"/>
              </a:rPr>
              <a:t>narcosi</a:t>
            </a:r>
            <a:endParaRPr lang="en-US" sz="24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pPr marL="0" indent="0">
              <a:buFont typeface="Arial"/>
              <a:buNone/>
            </a:pPr>
            <a:endParaRPr lang="en-US" sz="24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r>
              <a:rPr lang="en-US" sz="2400" b="1" dirty="0" err="1">
                <a:solidFill>
                  <a:srgbClr val="DB0013"/>
                </a:solidFill>
                <a:latin typeface="Calibri"/>
                <a:cs typeface="Calibri"/>
              </a:rPr>
              <a:t>Lobi</a:t>
            </a:r>
            <a:r>
              <a:rPr lang="en-US" sz="2400" b="1" dirty="0">
                <a:solidFill>
                  <a:srgbClr val="DB0013"/>
                </a:solidFill>
                <a:latin typeface="Calibri"/>
                <a:cs typeface="Calibri"/>
              </a:rPr>
              <a:t> et </a:t>
            </a:r>
            <a:r>
              <a:rPr lang="en-US" sz="2400" b="1" dirty="0" err="1">
                <a:solidFill>
                  <a:srgbClr val="DB0013"/>
                </a:solidFill>
                <a:latin typeface="Calibri"/>
                <a:cs typeface="Calibri"/>
              </a:rPr>
              <a:t>partes</a:t>
            </a:r>
            <a:r>
              <a:rPr lang="en-US" sz="2400" b="1" dirty="0">
                <a:solidFill>
                  <a:srgbClr val="DB0013"/>
                </a:solidFill>
                <a:latin typeface="Calibri"/>
                <a:cs typeface="Calibri"/>
              </a:rPr>
              <a:t> </a:t>
            </a:r>
            <a:r>
              <a:rPr lang="en-US" sz="2400" b="1" dirty="0" err="1">
                <a:solidFill>
                  <a:srgbClr val="DB0013"/>
                </a:solidFill>
                <a:latin typeface="Calibri"/>
                <a:cs typeface="Calibri"/>
              </a:rPr>
              <a:t>hypophysis</a:t>
            </a:r>
            <a:r>
              <a:rPr lang="en-US" sz="2400" b="1" dirty="0">
                <a:solidFill>
                  <a:srgbClr val="DB0013"/>
                </a:solidFill>
                <a:latin typeface="Calibri"/>
                <a:cs typeface="Calibri"/>
              </a:rPr>
              <a:t>/</a:t>
            </a:r>
            <a:r>
              <a:rPr lang="en-US" sz="2400" b="1" dirty="0" err="1">
                <a:solidFill>
                  <a:srgbClr val="DB0013"/>
                </a:solidFill>
                <a:latin typeface="Calibri"/>
                <a:cs typeface="Calibri"/>
              </a:rPr>
              <a:t>hypophyseos</a:t>
            </a:r>
            <a:endParaRPr lang="en-US" sz="24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pPr marL="0" indent="0">
              <a:buFont typeface="Arial"/>
              <a:buNone/>
            </a:pPr>
            <a:endParaRPr lang="en-US" sz="24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r>
              <a:rPr lang="en-US" sz="2400" b="1" dirty="0">
                <a:solidFill>
                  <a:srgbClr val="DB0013"/>
                </a:solidFill>
                <a:latin typeface="Calibri"/>
                <a:cs typeface="Calibri"/>
              </a:rPr>
              <a:t>(</a:t>
            </a:r>
            <a:r>
              <a:rPr lang="en-US" sz="2400" b="1" dirty="0" err="1">
                <a:solidFill>
                  <a:srgbClr val="DB0013"/>
                </a:solidFill>
                <a:latin typeface="Calibri"/>
                <a:cs typeface="Calibri"/>
              </a:rPr>
              <a:t>Remedia</a:t>
            </a:r>
            <a:r>
              <a:rPr lang="en-US" sz="2400" b="1" dirty="0">
                <a:solidFill>
                  <a:srgbClr val="DB0013"/>
                </a:solidFill>
                <a:latin typeface="Calibri"/>
                <a:cs typeface="Calibri"/>
              </a:rPr>
              <a:t>) </a:t>
            </a:r>
            <a:r>
              <a:rPr lang="en-US" sz="2400" b="1" dirty="0" err="1">
                <a:solidFill>
                  <a:srgbClr val="DB0013"/>
                </a:solidFill>
                <a:latin typeface="Calibri"/>
                <a:cs typeface="Calibri"/>
              </a:rPr>
              <a:t>antibiotica</a:t>
            </a:r>
            <a:r>
              <a:rPr lang="en-US" sz="2400" b="1" dirty="0">
                <a:solidFill>
                  <a:srgbClr val="DB0013"/>
                </a:solidFill>
                <a:latin typeface="Calibri"/>
                <a:cs typeface="Calibri"/>
              </a:rPr>
              <a:t> contra </a:t>
            </a:r>
            <a:r>
              <a:rPr lang="en-US" sz="2400" b="1" dirty="0" err="1">
                <a:solidFill>
                  <a:srgbClr val="DB0013"/>
                </a:solidFill>
                <a:latin typeface="Calibri"/>
                <a:cs typeface="Calibri"/>
              </a:rPr>
              <a:t>pertussim</a:t>
            </a:r>
            <a:endParaRPr lang="en-US" sz="24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pPr marL="0" indent="0">
              <a:buFont typeface="Arial"/>
              <a:buNone/>
            </a:pPr>
            <a:endParaRPr lang="en-US" sz="2400" b="1" dirty="0">
              <a:solidFill>
                <a:srgbClr val="DB0013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544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ŽLTA2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ŽLTA2.thmx</Template>
  <TotalTime>385</TotalTime>
  <Words>917</Words>
  <Application>Microsoft Office PowerPoint</Application>
  <PresentationFormat>Předvádění na obrazovce (4:3)</PresentationFormat>
  <Paragraphs>343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ＭＳ Ｐゴシック</vt:lpstr>
      <vt:lpstr>Arial</vt:lpstr>
      <vt:lpstr>Calibri</vt:lpstr>
      <vt:lpstr>Cambria</vt:lpstr>
      <vt:lpstr>Times New Roman</vt:lpstr>
      <vt:lpstr>ŽLTA2</vt:lpstr>
      <vt:lpstr>Basic medical terminology</vt:lpstr>
      <vt:lpstr>Fill in all forms</vt:lpstr>
      <vt:lpstr>Fill in all forms</vt:lpstr>
      <vt:lpstr>Form phrases</vt:lpstr>
      <vt:lpstr>Form phrases</vt:lpstr>
      <vt:lpstr>Match and form phrases</vt:lpstr>
      <vt:lpstr>1. Find correct form of adjective,  2. Change phrases into nom. pl.</vt:lpstr>
      <vt:lpstr>Fill in the missing endings</vt:lpstr>
      <vt:lpstr>Translate</vt:lpstr>
      <vt:lpstr>Translate</vt:lpstr>
      <vt:lpstr>Fill in what is missing</vt:lpstr>
      <vt:lpstr>Form phrases</vt:lpstr>
      <vt:lpstr>Give the full form of abbreviated words</vt:lpstr>
      <vt:lpstr>Prezentace aplikace PowerPoint</vt:lpstr>
      <vt:lpstr>Latin 4th and 5th declension</vt:lpstr>
      <vt:lpstr>Endings</vt:lpstr>
      <vt:lpstr>Connection with adjective</vt:lpstr>
    </vt:vector>
  </TitlesOfParts>
  <Company>Hokkaido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medical terminology</dc:title>
  <dc:creator>Pepina Artimová</dc:creator>
  <cp:lastModifiedBy>Pavel Ševčík</cp:lastModifiedBy>
  <cp:revision>27</cp:revision>
  <dcterms:created xsi:type="dcterms:W3CDTF">2013-11-15T12:18:17Z</dcterms:created>
  <dcterms:modified xsi:type="dcterms:W3CDTF">2016-11-15T16:52:00Z</dcterms:modified>
</cp:coreProperties>
</file>