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9"/>
  </p:notesMasterIdLst>
  <p:sldIdLst>
    <p:sldId id="256" r:id="rId2"/>
    <p:sldId id="257" r:id="rId3"/>
    <p:sldId id="258" r:id="rId4"/>
    <p:sldId id="263" r:id="rId5"/>
    <p:sldId id="267" r:id="rId6"/>
    <p:sldId id="274" r:id="rId7"/>
    <p:sldId id="259" r:id="rId8"/>
    <p:sldId id="268" r:id="rId9"/>
    <p:sldId id="272" r:id="rId10"/>
    <p:sldId id="273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497B1-D159-DF47-A421-0BA9CD7EBEE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730B4-F498-2C4C-9D65-543975714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3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medical terminology</a:t>
            </a:r>
          </a:p>
        </p:txBody>
      </p:sp>
    </p:spTree>
    <p:extLst>
      <p:ext uri="{BB962C8B-B14F-4D97-AF65-F5344CB8AC3E}">
        <p14:creationId xmlns:p14="http://schemas.microsoft.com/office/powerpoint/2010/main" val="3316361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14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BC0000"/>
                </a:solidFill>
              </a:rPr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6332"/>
            <a:ext cx="8229600" cy="5062747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ambria"/>
                <a:cs typeface="Cambria"/>
              </a:rPr>
              <a:t>Internal ear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Network of carpus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In acute fever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Canine teeth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Venous network of the eyeball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Symptoms of organic psychosis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Symptoms of </a:t>
            </a:r>
            <a:r>
              <a:rPr lang="en-US" dirty="0" err="1">
                <a:latin typeface="Cambria"/>
                <a:cs typeface="Cambria"/>
              </a:rPr>
              <a:t>synarthrosis</a:t>
            </a:r>
            <a:endParaRPr lang="en-US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3765" y="1515200"/>
            <a:ext cx="8229600" cy="5062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Auris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interna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Rete carpi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In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febri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acuta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Dens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caninus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Rete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venosum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bulbi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oculi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Symptomata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psychosis/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eos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organicae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Symptomata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synarthrosis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/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eos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065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CB0202"/>
                </a:solidFill>
              </a:rPr>
              <a:t>Fill in what is missing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85568"/>
              </p:ext>
            </p:extLst>
          </p:nvPr>
        </p:nvGraphicFramePr>
        <p:xfrm>
          <a:off x="457199" y="1732660"/>
          <a:ext cx="7261949" cy="4328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66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6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8379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Nom.sg</a:t>
                      </a:r>
                      <a:r>
                        <a:rPr lang="en-US" sz="2200" b="1" dirty="0"/>
                        <a:t>.</a:t>
                      </a:r>
                      <a:endParaRPr lang="en-US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Gen.sg</a:t>
                      </a:r>
                      <a:r>
                        <a:rPr lang="en-US" sz="2200" b="1" dirty="0"/>
                        <a:t>.</a:t>
                      </a:r>
                      <a:endParaRPr lang="en-US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Gen.</a:t>
                      </a:r>
                      <a:endParaRPr lang="en-US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Meaning</a:t>
                      </a:r>
                      <a:endParaRPr lang="en-US" sz="2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379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distensio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f.</a:t>
                      </a:r>
                    </a:p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osteosynthesis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Surgical</a:t>
                      </a:r>
                      <a:r>
                        <a:rPr lang="en-US" sz="2000" b="1" baseline="0" dirty="0"/>
                        <a:t> procedure to fix broken bones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f.</a:t>
                      </a:r>
                      <a:endParaRPr lang="en-US" sz="22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lesion, injury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dysfunctio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spasmi</a:t>
                      </a:r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n.</a:t>
                      </a:r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solidFill>
                            <a:srgbClr val="000000"/>
                          </a:solidFill>
                        </a:rPr>
                        <a:t>structurae</a:t>
                      </a:r>
                      <a:endParaRPr lang="en-US" sz="2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innervatio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000000"/>
                          </a:solidFill>
                        </a:rPr>
                        <a:t>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21885" y="2178760"/>
            <a:ext cx="162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distensionis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8097" y="2165567"/>
            <a:ext cx="1386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abnormal </a:t>
            </a:r>
          </a:p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stretching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3331" y="2966111"/>
            <a:ext cx="1931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osteosynthesis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331" y="3923916"/>
            <a:ext cx="881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laesio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22199" y="3944740"/>
            <a:ext cx="1236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laesionis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4693" y="4344666"/>
            <a:ext cx="1777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dysfunctionis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3263" y="480916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spasmus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9913" y="5660710"/>
            <a:ext cx="1621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inervationis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6519" y="5241906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structura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86224" y="2966111"/>
            <a:ext cx="327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f.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86224" y="5193785"/>
            <a:ext cx="327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f.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88097" y="4344850"/>
            <a:ext cx="1582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dysfunction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88097" y="4792464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spasm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88097" y="5214787"/>
            <a:ext cx="1289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structure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88097" y="5660710"/>
            <a:ext cx="1582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innervation</a:t>
            </a:r>
          </a:p>
        </p:txBody>
      </p:sp>
    </p:spTree>
    <p:extLst>
      <p:ext uri="{BB962C8B-B14F-4D97-AF65-F5344CB8AC3E}">
        <p14:creationId xmlns:p14="http://schemas.microsoft.com/office/powerpoint/2010/main" val="3645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DB0013"/>
                </a:solidFill>
              </a:rPr>
              <a:t>Form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Laesio</a:t>
            </a:r>
            <a:r>
              <a:rPr lang="en-US" dirty="0"/>
              <a:t> + </a:t>
            </a:r>
            <a:r>
              <a:rPr lang="en-US" dirty="0" err="1"/>
              <a:t>musculi</a:t>
            </a:r>
            <a:r>
              <a:rPr lang="en-US" dirty="0"/>
              <a:t> (pl.) + </a:t>
            </a:r>
            <a:r>
              <a:rPr lang="en-US" dirty="0" err="1"/>
              <a:t>glutaeus</a:t>
            </a:r>
            <a:r>
              <a:rPr lang="en-US" dirty="0"/>
              <a:t>, a, um</a:t>
            </a:r>
          </a:p>
          <a:p>
            <a:r>
              <a:rPr lang="en-US" dirty="0" err="1"/>
              <a:t>Structura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+ masseter</a:t>
            </a:r>
          </a:p>
          <a:p>
            <a:r>
              <a:rPr lang="en-US" dirty="0" err="1"/>
              <a:t>Distensio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+ </a:t>
            </a:r>
            <a:r>
              <a:rPr lang="en-US" dirty="0" err="1"/>
              <a:t>obliquus</a:t>
            </a:r>
            <a:r>
              <a:rPr lang="en-US" dirty="0"/>
              <a:t>, a, um + </a:t>
            </a:r>
            <a:r>
              <a:rPr lang="en-US" dirty="0" err="1"/>
              <a:t>externus</a:t>
            </a:r>
            <a:r>
              <a:rPr lang="en-US" dirty="0"/>
              <a:t>, a, um + abdomen</a:t>
            </a:r>
          </a:p>
          <a:p>
            <a:r>
              <a:rPr lang="en-US" dirty="0" err="1"/>
              <a:t>Spasmus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+ rectus, a, um + abdomen</a:t>
            </a:r>
          </a:p>
          <a:p>
            <a:r>
              <a:rPr lang="en-US" dirty="0"/>
              <a:t>Status post + </a:t>
            </a:r>
            <a:r>
              <a:rPr lang="en-US" dirty="0" err="1"/>
              <a:t>osteosynthesis</a:t>
            </a:r>
            <a:r>
              <a:rPr lang="en-US" dirty="0"/>
              <a:t> + </a:t>
            </a:r>
            <a:r>
              <a:rPr lang="en-US" dirty="0" err="1"/>
              <a:t>os</a:t>
            </a:r>
            <a:r>
              <a:rPr lang="en-US" dirty="0"/>
              <a:t> (pl.)</a:t>
            </a:r>
          </a:p>
          <a:p>
            <a:r>
              <a:rPr lang="en-US" dirty="0" err="1"/>
              <a:t>Dysfunctio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(pl.) + carpus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94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DB0013"/>
                </a:solidFill>
              </a:rPr>
              <a:t>Give the full form of abbreviated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Vulnus</a:t>
            </a:r>
            <a:r>
              <a:rPr lang="en-US" dirty="0"/>
              <a:t> reg. </a:t>
            </a:r>
            <a:r>
              <a:rPr lang="en-US" dirty="0" err="1"/>
              <a:t>coxae</a:t>
            </a:r>
            <a:r>
              <a:rPr lang="en-US" dirty="0"/>
              <a:t> l. sin.</a:t>
            </a:r>
          </a:p>
          <a:p>
            <a:r>
              <a:rPr lang="en-US" dirty="0" err="1"/>
              <a:t>Varices</a:t>
            </a:r>
            <a:r>
              <a:rPr lang="en-US" dirty="0"/>
              <a:t> </a:t>
            </a:r>
            <a:r>
              <a:rPr lang="en-US" dirty="0" err="1"/>
              <a:t>extremitatum</a:t>
            </a:r>
            <a:r>
              <a:rPr lang="en-US" dirty="0"/>
              <a:t> l. </a:t>
            </a:r>
            <a:r>
              <a:rPr lang="en-US" dirty="0" err="1"/>
              <a:t>utr</a:t>
            </a:r>
            <a:r>
              <a:rPr lang="en-US" dirty="0"/>
              <a:t>.</a:t>
            </a:r>
          </a:p>
          <a:p>
            <a:r>
              <a:rPr lang="en-US" dirty="0" err="1"/>
              <a:t>Ulcus</a:t>
            </a:r>
            <a:r>
              <a:rPr lang="en-US" dirty="0"/>
              <a:t> chron. </a:t>
            </a:r>
            <a:r>
              <a:rPr lang="en-US" dirty="0" err="1"/>
              <a:t>cruris</a:t>
            </a:r>
            <a:r>
              <a:rPr lang="en-US" dirty="0"/>
              <a:t> l. dx. </a:t>
            </a:r>
            <a:r>
              <a:rPr lang="en-US" dirty="0" err="1"/>
              <a:t>Posttraumaticum</a:t>
            </a:r>
            <a:endParaRPr lang="en-US" dirty="0"/>
          </a:p>
          <a:p>
            <a:r>
              <a:rPr lang="en-US" dirty="0"/>
              <a:t>Vv. </a:t>
            </a:r>
            <a:r>
              <a:rPr lang="en-US" dirty="0" err="1"/>
              <a:t>lacera</a:t>
            </a:r>
            <a:r>
              <a:rPr lang="en-US" dirty="0"/>
              <a:t> reg. </a:t>
            </a:r>
            <a:r>
              <a:rPr lang="en-US" dirty="0" err="1"/>
              <a:t>pedis</a:t>
            </a:r>
            <a:endParaRPr lang="en-US" dirty="0"/>
          </a:p>
          <a:p>
            <a:r>
              <a:rPr lang="en-US" dirty="0"/>
              <a:t>V. </a:t>
            </a:r>
            <a:r>
              <a:rPr lang="en-US" dirty="0" err="1"/>
              <a:t>contusum</a:t>
            </a:r>
            <a:r>
              <a:rPr lang="en-US" dirty="0"/>
              <a:t> </a:t>
            </a:r>
            <a:r>
              <a:rPr lang="en-US" dirty="0" err="1"/>
              <a:t>regionis</a:t>
            </a:r>
            <a:r>
              <a:rPr lang="en-US" dirty="0"/>
              <a:t> </a:t>
            </a:r>
            <a:r>
              <a:rPr lang="en-US" dirty="0" err="1"/>
              <a:t>femoris</a:t>
            </a:r>
            <a:r>
              <a:rPr lang="en-US" dirty="0"/>
              <a:t> l. dx.</a:t>
            </a:r>
          </a:p>
          <a:p>
            <a:r>
              <a:rPr lang="en-US" dirty="0" err="1"/>
              <a:t>Oedema</a:t>
            </a:r>
            <a:r>
              <a:rPr lang="en-US" dirty="0"/>
              <a:t> </a:t>
            </a:r>
            <a:r>
              <a:rPr lang="en-US" dirty="0" err="1"/>
              <a:t>pedis</a:t>
            </a:r>
            <a:r>
              <a:rPr lang="en-US" dirty="0"/>
              <a:t> et </a:t>
            </a:r>
            <a:r>
              <a:rPr lang="en-US" dirty="0" err="1"/>
              <a:t>cruris</a:t>
            </a:r>
            <a:r>
              <a:rPr lang="en-US" dirty="0"/>
              <a:t> l. </a:t>
            </a:r>
            <a:r>
              <a:rPr lang="en-US" dirty="0" err="1"/>
              <a:t>utr</a:t>
            </a:r>
            <a:r>
              <a:rPr lang="en-US" dirty="0"/>
              <a:t>. post </a:t>
            </a:r>
            <a:r>
              <a:rPr lang="en-US" dirty="0" err="1"/>
              <a:t>vulnus</a:t>
            </a:r>
            <a:r>
              <a:rPr lang="en-US" dirty="0"/>
              <a:t> </a:t>
            </a:r>
            <a:r>
              <a:rPr lang="en-US" dirty="0" err="1"/>
              <a:t>morsum</a:t>
            </a:r>
            <a:endParaRPr lang="en-US" dirty="0"/>
          </a:p>
          <a:p>
            <a:r>
              <a:rPr lang="en-US" dirty="0" err="1"/>
              <a:t>Amputatio</a:t>
            </a:r>
            <a:r>
              <a:rPr lang="en-US" dirty="0"/>
              <a:t> </a:t>
            </a:r>
            <a:r>
              <a:rPr lang="en-US" dirty="0" err="1"/>
              <a:t>phalangis</a:t>
            </a:r>
            <a:r>
              <a:rPr lang="en-US" dirty="0"/>
              <a:t> </a:t>
            </a:r>
            <a:r>
              <a:rPr lang="en-US" dirty="0" err="1"/>
              <a:t>digiti</a:t>
            </a:r>
            <a:r>
              <a:rPr lang="en-US" dirty="0"/>
              <a:t> III. et IV. </a:t>
            </a:r>
            <a:r>
              <a:rPr lang="en-US" dirty="0" err="1"/>
              <a:t>pedis</a:t>
            </a:r>
            <a:r>
              <a:rPr lang="en-US" dirty="0"/>
              <a:t> l. sin.</a:t>
            </a:r>
          </a:p>
          <a:p>
            <a:r>
              <a:rPr lang="en-US" dirty="0"/>
              <a:t>Status post </a:t>
            </a:r>
            <a:r>
              <a:rPr lang="en-US" dirty="0" err="1"/>
              <a:t>luxationem</a:t>
            </a:r>
            <a:r>
              <a:rPr lang="en-US" dirty="0"/>
              <a:t> </a:t>
            </a:r>
            <a:r>
              <a:rPr lang="en-US" dirty="0" err="1"/>
              <a:t>colli</a:t>
            </a:r>
            <a:r>
              <a:rPr lang="en-US" dirty="0"/>
              <a:t> </a:t>
            </a:r>
            <a:r>
              <a:rPr lang="en-US" dirty="0" err="1"/>
              <a:t>femoris</a:t>
            </a:r>
            <a:r>
              <a:rPr lang="en-US" dirty="0"/>
              <a:t> l. dx.</a:t>
            </a:r>
          </a:p>
          <a:p>
            <a:r>
              <a:rPr lang="en-US" dirty="0" err="1"/>
              <a:t>Fractura</a:t>
            </a:r>
            <a:r>
              <a:rPr lang="en-US" dirty="0"/>
              <a:t> </a:t>
            </a:r>
            <a:r>
              <a:rPr lang="en-US" dirty="0" err="1"/>
              <a:t>baseos</a:t>
            </a:r>
            <a:r>
              <a:rPr lang="en-US" dirty="0"/>
              <a:t> </a:t>
            </a:r>
            <a:r>
              <a:rPr lang="en-US" dirty="0" err="1"/>
              <a:t>phalangis</a:t>
            </a:r>
            <a:r>
              <a:rPr lang="en-US" dirty="0"/>
              <a:t> </a:t>
            </a:r>
            <a:r>
              <a:rPr lang="en-US" dirty="0" err="1"/>
              <a:t>digiti</a:t>
            </a:r>
            <a:r>
              <a:rPr lang="en-US" dirty="0"/>
              <a:t> V.</a:t>
            </a:r>
          </a:p>
        </p:txBody>
      </p:sp>
    </p:spTree>
    <p:extLst>
      <p:ext uri="{BB962C8B-B14F-4D97-AF65-F5344CB8AC3E}">
        <p14:creationId xmlns:p14="http://schemas.microsoft.com/office/powerpoint/2010/main" val="1356004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158484"/>
            <a:ext cx="9144000" cy="1589842"/>
          </a:xfrm>
          <a:prstGeom prst="rect">
            <a:avLst/>
          </a:prstGeom>
        </p:spPr>
      </p:pic>
      <p:pic>
        <p:nvPicPr>
          <p:cNvPr id="6" name="Picture 5" descr="4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772" y="1800538"/>
            <a:ext cx="6042146" cy="50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915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Latin 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declension</a:t>
            </a:r>
          </a:p>
          <a:p>
            <a:pPr lvl="1"/>
            <a:r>
              <a:rPr lang="en-US" dirty="0"/>
              <a:t>Gender: masculine + neuter (only </a:t>
            </a:r>
            <a:r>
              <a:rPr lang="en-US" dirty="0">
                <a:solidFill>
                  <a:srgbClr val="DB0013"/>
                </a:solidFill>
              </a:rPr>
              <a:t>genu, us n.</a:t>
            </a:r>
            <a:r>
              <a:rPr lang="en-US" dirty="0"/>
              <a:t> </a:t>
            </a:r>
            <a:r>
              <a:rPr lang="en-US" i="1" dirty="0"/>
              <a:t>knee, </a:t>
            </a:r>
            <a:r>
              <a:rPr lang="en-US" dirty="0" err="1">
                <a:solidFill>
                  <a:srgbClr val="DB0013"/>
                </a:solidFill>
              </a:rPr>
              <a:t>cornu</a:t>
            </a:r>
            <a:r>
              <a:rPr lang="en-US" dirty="0">
                <a:solidFill>
                  <a:srgbClr val="DB0013"/>
                </a:solidFill>
              </a:rPr>
              <a:t>, us, n. </a:t>
            </a:r>
            <a:r>
              <a:rPr lang="en-US" i="1" dirty="0"/>
              <a:t>horn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/>
              <a:t>. -us           /  -u</a:t>
            </a:r>
          </a:p>
          <a:p>
            <a:pPr lvl="1"/>
            <a:r>
              <a:rPr lang="en-US" dirty="0"/>
              <a:t>Gen. </a:t>
            </a:r>
            <a:r>
              <a:rPr lang="en-US" dirty="0" err="1"/>
              <a:t>sg</a:t>
            </a:r>
            <a:r>
              <a:rPr lang="en-US" dirty="0"/>
              <a:t>.  -us           /   -us</a:t>
            </a:r>
          </a:p>
          <a:p>
            <a:pPr lvl="1"/>
            <a:r>
              <a:rPr lang="en-US" dirty="0"/>
              <a:t>Female gender exception (</a:t>
            </a:r>
            <a:r>
              <a:rPr lang="en-US" dirty="0" err="1">
                <a:solidFill>
                  <a:srgbClr val="DB0013"/>
                </a:solidFill>
              </a:rPr>
              <a:t>manus</a:t>
            </a:r>
            <a:r>
              <a:rPr lang="en-US" dirty="0">
                <a:solidFill>
                  <a:srgbClr val="DB0013"/>
                </a:solidFill>
              </a:rPr>
              <a:t>, us, f.</a:t>
            </a:r>
            <a:r>
              <a:rPr lang="en-US" dirty="0"/>
              <a:t> </a:t>
            </a:r>
            <a:r>
              <a:rPr lang="en-US" i="1" dirty="0"/>
              <a:t>hand)</a:t>
            </a:r>
            <a:r>
              <a:rPr lang="en-US" dirty="0"/>
              <a:t>  </a:t>
            </a:r>
          </a:p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declension</a:t>
            </a:r>
          </a:p>
          <a:p>
            <a:pPr lvl="1"/>
            <a:r>
              <a:rPr lang="en-US" dirty="0"/>
              <a:t>Gender: feminine, no neuter</a:t>
            </a:r>
          </a:p>
          <a:p>
            <a:pPr lvl="1"/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/>
              <a:t>. -</a:t>
            </a:r>
            <a:r>
              <a:rPr lang="en-US" dirty="0" err="1"/>
              <a:t>es</a:t>
            </a:r>
            <a:endParaRPr lang="en-US" dirty="0"/>
          </a:p>
          <a:p>
            <a:pPr lvl="1"/>
            <a:r>
              <a:rPr lang="en-US" dirty="0"/>
              <a:t>Gen. </a:t>
            </a:r>
            <a:r>
              <a:rPr lang="en-US" dirty="0" err="1"/>
              <a:t>sg</a:t>
            </a:r>
            <a:r>
              <a:rPr lang="en-US" dirty="0"/>
              <a:t>.   -</a:t>
            </a:r>
            <a:r>
              <a:rPr lang="en-US" dirty="0" err="1"/>
              <a:t>ei</a:t>
            </a:r>
            <a:endParaRPr lang="en-US" dirty="0"/>
          </a:p>
          <a:p>
            <a:pPr lvl="1"/>
            <a:r>
              <a:rPr lang="en-US" dirty="0"/>
              <a:t>Masculine gender exception (</a:t>
            </a:r>
            <a:r>
              <a:rPr lang="en-US" dirty="0">
                <a:solidFill>
                  <a:srgbClr val="DB0013"/>
                </a:solidFill>
              </a:rPr>
              <a:t>dies, </a:t>
            </a:r>
            <a:r>
              <a:rPr lang="en-US" dirty="0" err="1">
                <a:solidFill>
                  <a:srgbClr val="DB0013"/>
                </a:solidFill>
              </a:rPr>
              <a:t>ei</a:t>
            </a:r>
            <a:r>
              <a:rPr lang="en-US" dirty="0">
                <a:solidFill>
                  <a:srgbClr val="DB0013"/>
                </a:solidFill>
              </a:rPr>
              <a:t>, m.</a:t>
            </a:r>
            <a:r>
              <a:rPr lang="en-US" dirty="0"/>
              <a:t> </a:t>
            </a:r>
            <a:r>
              <a:rPr lang="en-US" i="1" dirty="0"/>
              <a:t>day)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78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Endings</a:t>
            </a:r>
          </a:p>
        </p:txBody>
      </p:sp>
      <p:pic>
        <p:nvPicPr>
          <p:cNvPr id="4" name="Content Placeholder 3" descr="ENDINGS ANGL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3" t="8397" r="13000" b="31445"/>
          <a:stretch/>
        </p:blipFill>
        <p:spPr>
          <a:xfrm>
            <a:off x="0" y="1538947"/>
            <a:ext cx="9184619" cy="5106799"/>
          </a:xfrm>
        </p:spPr>
      </p:pic>
    </p:spTree>
    <p:extLst>
      <p:ext uri="{BB962C8B-B14F-4D97-AF65-F5344CB8AC3E}">
        <p14:creationId xmlns:p14="http://schemas.microsoft.com/office/powerpoint/2010/main" val="2397741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with adjective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2265"/>
          </a:xfrm>
        </p:spPr>
        <p:txBody>
          <a:bodyPr>
            <a:normAutofit/>
          </a:bodyPr>
          <a:lstStyle/>
          <a:p>
            <a:r>
              <a:rPr lang="en-US" sz="2600" dirty="0" err="1"/>
              <a:t>Ductus</a:t>
            </a:r>
            <a:r>
              <a:rPr lang="en-US" sz="2600" dirty="0"/>
              <a:t> (</a:t>
            </a:r>
            <a:r>
              <a:rPr lang="en-US" sz="2600" i="1" dirty="0" err="1"/>
              <a:t>lymphaticus</a:t>
            </a:r>
            <a:r>
              <a:rPr lang="en-US" sz="2600" i="1" dirty="0"/>
              <a:t>, a, um</a:t>
            </a:r>
            <a:r>
              <a:rPr lang="en-US" sz="2600" dirty="0"/>
              <a:t>)</a:t>
            </a:r>
          </a:p>
          <a:p>
            <a:r>
              <a:rPr lang="en-US" sz="2600" dirty="0"/>
              <a:t>Genu (</a:t>
            </a:r>
            <a:r>
              <a:rPr lang="en-US" sz="2600" i="1" dirty="0" err="1"/>
              <a:t>dexter</a:t>
            </a:r>
            <a:r>
              <a:rPr lang="en-US" sz="2600" i="1" dirty="0"/>
              <a:t>, a, um</a:t>
            </a:r>
            <a:r>
              <a:rPr lang="en-US" sz="2600" dirty="0"/>
              <a:t>)</a:t>
            </a:r>
          </a:p>
          <a:p>
            <a:r>
              <a:rPr lang="en-US" sz="2600" dirty="0" err="1"/>
              <a:t>Facies</a:t>
            </a:r>
            <a:r>
              <a:rPr lang="en-US" sz="2600" dirty="0"/>
              <a:t> (</a:t>
            </a:r>
            <a:r>
              <a:rPr lang="en-US" sz="2600" i="1" dirty="0" err="1"/>
              <a:t>pelvicus</a:t>
            </a:r>
            <a:r>
              <a:rPr lang="en-US" sz="2600" i="1" dirty="0"/>
              <a:t>, a, um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Oval 3"/>
          <p:cNvSpPr/>
          <p:nvPr/>
        </p:nvSpPr>
        <p:spPr>
          <a:xfrm>
            <a:off x="3271789" y="1678851"/>
            <a:ext cx="408971" cy="387428"/>
          </a:xfrm>
          <a:prstGeom prst="ellipse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38499" y="2166612"/>
            <a:ext cx="557903" cy="374927"/>
          </a:xfrm>
          <a:prstGeom prst="ellipse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50987" y="2644639"/>
            <a:ext cx="359327" cy="374931"/>
          </a:xfrm>
          <a:prstGeom prst="ellipse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0675" y="3056369"/>
            <a:ext cx="87498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Sg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us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us</a:t>
            </a:r>
            <a:r>
              <a:rPr lang="en-US" sz="2000" dirty="0">
                <a:solidFill>
                  <a:srgbClr val="DB0013"/>
                </a:solidFill>
              </a:rPr>
              <a:t>	   </a:t>
            </a:r>
            <a:r>
              <a:rPr lang="en-US" sz="2000" dirty="0">
                <a:solidFill>
                  <a:srgbClr val="000000"/>
                </a:solidFill>
              </a:rPr>
              <a:t>Gen</a:t>
            </a:r>
            <a:r>
              <a:rPr lang="en-US" sz="2000" dirty="0">
                <a:solidFill>
                  <a:srgbClr val="DB0013"/>
                </a:solidFill>
              </a:rPr>
              <a:t>u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um</a:t>
            </a:r>
            <a:r>
              <a:rPr lang="en-US" sz="2000" dirty="0">
                <a:solidFill>
                  <a:srgbClr val="DB0013"/>
                </a:solidFill>
              </a:rPr>
              <a:t>		</a:t>
            </a:r>
            <a:r>
              <a:rPr lang="en-US" sz="2000" dirty="0" err="1">
                <a:solidFill>
                  <a:srgbClr val="000000"/>
                </a:solidFill>
              </a:rPr>
              <a:t>Faci</a:t>
            </a:r>
            <a:r>
              <a:rPr lang="en-US" sz="2000" dirty="0" err="1">
                <a:solidFill>
                  <a:srgbClr val="DB0013"/>
                </a:solidFill>
              </a:rPr>
              <a:t>es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a</a:t>
            </a:r>
            <a:endParaRPr lang="en-US" sz="2000" dirty="0"/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us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i</a:t>
            </a:r>
            <a:r>
              <a:rPr lang="en-US" sz="2000" dirty="0">
                <a:solidFill>
                  <a:srgbClr val="DB0013"/>
                </a:solidFill>
              </a:rPr>
              <a:t>	   </a:t>
            </a:r>
            <a:r>
              <a:rPr lang="en-US" sz="2000" dirty="0">
                <a:solidFill>
                  <a:srgbClr val="000000"/>
                </a:solidFill>
              </a:rPr>
              <a:t>Gen</a:t>
            </a:r>
            <a:r>
              <a:rPr lang="en-US" sz="2000" dirty="0">
                <a:solidFill>
                  <a:srgbClr val="DB0013"/>
                </a:solidFill>
              </a:rPr>
              <a:t>us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i</a:t>
            </a:r>
            <a:r>
              <a:rPr lang="en-US" sz="2000" dirty="0">
                <a:solidFill>
                  <a:srgbClr val="DB0013"/>
                </a:solidFill>
              </a:rPr>
              <a:t>		</a:t>
            </a:r>
            <a:r>
              <a:rPr lang="en-US" sz="2000" dirty="0" err="1">
                <a:solidFill>
                  <a:srgbClr val="000000"/>
                </a:solidFill>
              </a:rPr>
              <a:t>Faci</a:t>
            </a:r>
            <a:r>
              <a:rPr lang="en-US" sz="2000" dirty="0" err="1">
                <a:solidFill>
                  <a:srgbClr val="DB0013"/>
                </a:solidFill>
              </a:rPr>
              <a:t>ei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ae</a:t>
            </a:r>
            <a:endParaRPr lang="en-US" sz="2000" dirty="0">
              <a:solidFill>
                <a:srgbClr val="DB0013"/>
              </a:solidFill>
            </a:endParaRPr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um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um</a:t>
            </a:r>
            <a:r>
              <a:rPr lang="en-US" sz="2000" dirty="0">
                <a:solidFill>
                  <a:srgbClr val="DB0013"/>
                </a:solidFill>
              </a:rPr>
              <a:t>	   </a:t>
            </a:r>
            <a:r>
              <a:rPr lang="en-US" sz="2000" dirty="0">
                <a:solidFill>
                  <a:srgbClr val="000000"/>
                </a:solidFill>
              </a:rPr>
              <a:t>Gen</a:t>
            </a:r>
            <a:r>
              <a:rPr lang="en-US" sz="2000" dirty="0">
                <a:solidFill>
                  <a:srgbClr val="DB0013"/>
                </a:solidFill>
              </a:rPr>
              <a:t>u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um</a:t>
            </a:r>
            <a:r>
              <a:rPr lang="en-US" sz="2000" dirty="0">
                <a:solidFill>
                  <a:srgbClr val="DB0013"/>
                </a:solidFill>
              </a:rPr>
              <a:t>		</a:t>
            </a:r>
            <a:r>
              <a:rPr lang="en-US" sz="2000" dirty="0" err="1">
                <a:solidFill>
                  <a:srgbClr val="000000"/>
                </a:solidFill>
              </a:rPr>
              <a:t>Faci</a:t>
            </a:r>
            <a:r>
              <a:rPr lang="en-US" sz="2000" dirty="0" err="1">
                <a:solidFill>
                  <a:srgbClr val="DB0013"/>
                </a:solidFill>
              </a:rPr>
              <a:t>em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am</a:t>
            </a:r>
            <a:endParaRPr lang="en-US" sz="2000" dirty="0">
              <a:solidFill>
                <a:srgbClr val="DB0013"/>
              </a:solidFill>
            </a:endParaRPr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u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o</a:t>
            </a:r>
            <a:r>
              <a:rPr lang="en-US" sz="2000" dirty="0">
                <a:solidFill>
                  <a:srgbClr val="DB0013"/>
                </a:solidFill>
              </a:rPr>
              <a:t> 	   </a:t>
            </a:r>
            <a:r>
              <a:rPr lang="en-US" sz="2000" dirty="0">
                <a:solidFill>
                  <a:srgbClr val="000000"/>
                </a:solidFill>
              </a:rPr>
              <a:t>Gen</a:t>
            </a:r>
            <a:r>
              <a:rPr lang="en-US" sz="2000" dirty="0">
                <a:solidFill>
                  <a:srgbClr val="DB0013"/>
                </a:solidFill>
              </a:rPr>
              <a:t>u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o</a:t>
            </a:r>
            <a:r>
              <a:rPr lang="en-US" sz="2000" dirty="0">
                <a:solidFill>
                  <a:srgbClr val="DB0013"/>
                </a:solidFill>
              </a:rPr>
              <a:t>		</a:t>
            </a:r>
            <a:r>
              <a:rPr lang="en-US" sz="2000" dirty="0">
                <a:solidFill>
                  <a:srgbClr val="000000"/>
                </a:solidFill>
              </a:rPr>
              <a:t>Faci</a:t>
            </a:r>
            <a:r>
              <a:rPr lang="en-US" sz="2000" dirty="0">
                <a:solidFill>
                  <a:srgbClr val="DB0013"/>
                </a:solidFill>
              </a:rPr>
              <a:t>e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a</a:t>
            </a:r>
            <a:endParaRPr lang="en-US" sz="2000" dirty="0">
              <a:solidFill>
                <a:srgbClr val="DB0013"/>
              </a:solidFill>
            </a:endParaRPr>
          </a:p>
          <a:p>
            <a:endParaRPr lang="en-US" sz="2000" dirty="0">
              <a:solidFill>
                <a:srgbClr val="DB0013"/>
              </a:solidFill>
            </a:endParaRPr>
          </a:p>
          <a:p>
            <a:r>
              <a:rPr lang="en-US" sz="2000" dirty="0">
                <a:solidFill>
                  <a:srgbClr val="DB0013"/>
                </a:solidFill>
              </a:rPr>
              <a:t>Pl.</a:t>
            </a:r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us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i</a:t>
            </a:r>
            <a:r>
              <a:rPr lang="en-US" sz="2000" dirty="0">
                <a:solidFill>
                  <a:srgbClr val="DB0013"/>
                </a:solidFill>
              </a:rPr>
              <a:t>	   </a:t>
            </a:r>
            <a:r>
              <a:rPr lang="en-US" sz="2000" dirty="0" err="1">
                <a:solidFill>
                  <a:srgbClr val="000000"/>
                </a:solidFill>
              </a:rPr>
              <a:t>Gen</a:t>
            </a:r>
            <a:r>
              <a:rPr lang="en-US" sz="2000" dirty="0" err="1">
                <a:solidFill>
                  <a:srgbClr val="DB0013"/>
                </a:solidFill>
              </a:rPr>
              <a:t>ua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a</a:t>
            </a:r>
            <a:r>
              <a:rPr lang="en-US" sz="2000" dirty="0">
                <a:solidFill>
                  <a:srgbClr val="DB0013"/>
                </a:solidFill>
              </a:rPr>
              <a:t>		</a:t>
            </a:r>
            <a:r>
              <a:rPr lang="en-US" sz="2000" dirty="0" err="1">
                <a:solidFill>
                  <a:srgbClr val="000000"/>
                </a:solidFill>
              </a:rPr>
              <a:t>Faci</a:t>
            </a:r>
            <a:r>
              <a:rPr lang="en-US" sz="2000" dirty="0" err="1">
                <a:solidFill>
                  <a:srgbClr val="DB0013"/>
                </a:solidFill>
              </a:rPr>
              <a:t>es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ae</a:t>
            </a:r>
            <a:endParaRPr lang="en-US" sz="2000" dirty="0">
              <a:solidFill>
                <a:srgbClr val="DB0013"/>
              </a:solidFill>
            </a:endParaRPr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uum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orum</a:t>
            </a:r>
            <a:r>
              <a:rPr lang="en-US" sz="2000" dirty="0">
                <a:solidFill>
                  <a:srgbClr val="DB0013"/>
                </a:solidFill>
              </a:rPr>
              <a:t>	   </a:t>
            </a:r>
            <a:r>
              <a:rPr lang="en-US" sz="2000" dirty="0" err="1">
                <a:solidFill>
                  <a:srgbClr val="000000"/>
                </a:solidFill>
              </a:rPr>
              <a:t>Gen</a:t>
            </a:r>
            <a:r>
              <a:rPr lang="en-US" sz="2000" dirty="0" err="1">
                <a:solidFill>
                  <a:srgbClr val="DB0013"/>
                </a:solidFill>
              </a:rPr>
              <a:t>uum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orum</a:t>
            </a:r>
            <a:r>
              <a:rPr lang="en-US" sz="2000" dirty="0">
                <a:solidFill>
                  <a:srgbClr val="DB0013"/>
                </a:solidFill>
              </a:rPr>
              <a:t>	</a:t>
            </a:r>
            <a:r>
              <a:rPr lang="en-US" sz="2000" dirty="0" err="1">
                <a:solidFill>
                  <a:srgbClr val="000000"/>
                </a:solidFill>
              </a:rPr>
              <a:t>Faci</a:t>
            </a:r>
            <a:r>
              <a:rPr lang="en-US" sz="2000" dirty="0" err="1">
                <a:solidFill>
                  <a:srgbClr val="DB0013"/>
                </a:solidFill>
              </a:rPr>
              <a:t>erum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arum</a:t>
            </a:r>
            <a:endParaRPr lang="en-US" sz="2000" dirty="0">
              <a:solidFill>
                <a:srgbClr val="DB0013"/>
              </a:solidFill>
            </a:endParaRPr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us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os</a:t>
            </a:r>
            <a:r>
              <a:rPr lang="en-US" sz="2000" dirty="0">
                <a:solidFill>
                  <a:srgbClr val="DB0013"/>
                </a:solidFill>
              </a:rPr>
              <a:t>	   </a:t>
            </a:r>
            <a:r>
              <a:rPr lang="en-US" sz="2000" dirty="0" err="1">
                <a:solidFill>
                  <a:srgbClr val="000000"/>
                </a:solidFill>
              </a:rPr>
              <a:t>Gen</a:t>
            </a:r>
            <a:r>
              <a:rPr lang="en-US" sz="2000" dirty="0" err="1">
                <a:solidFill>
                  <a:srgbClr val="DB0013"/>
                </a:solidFill>
              </a:rPr>
              <a:t>ua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a</a:t>
            </a:r>
            <a:r>
              <a:rPr lang="en-US" sz="2000" dirty="0">
                <a:solidFill>
                  <a:srgbClr val="DB0013"/>
                </a:solidFill>
              </a:rPr>
              <a:t>		</a:t>
            </a:r>
            <a:r>
              <a:rPr lang="en-US" sz="2000" dirty="0" err="1">
                <a:solidFill>
                  <a:srgbClr val="000000"/>
                </a:solidFill>
              </a:rPr>
              <a:t>Faci</a:t>
            </a:r>
            <a:r>
              <a:rPr lang="en-US" sz="2000" dirty="0" err="1">
                <a:solidFill>
                  <a:srgbClr val="DB0013"/>
                </a:solidFill>
              </a:rPr>
              <a:t>es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ae</a:t>
            </a:r>
            <a:endParaRPr lang="en-US" sz="2000" dirty="0">
              <a:solidFill>
                <a:srgbClr val="DB0013"/>
              </a:solidFill>
            </a:endParaRPr>
          </a:p>
          <a:p>
            <a:r>
              <a:rPr lang="en-US" sz="2000" dirty="0" err="1"/>
              <a:t>Duct</a:t>
            </a:r>
            <a:r>
              <a:rPr lang="en-US" sz="2000" dirty="0" err="1">
                <a:solidFill>
                  <a:srgbClr val="DB0013"/>
                </a:solidFill>
              </a:rPr>
              <a:t>ibus</a:t>
            </a:r>
            <a:r>
              <a:rPr lang="en-US" sz="2000" dirty="0"/>
              <a:t> </a:t>
            </a:r>
            <a:r>
              <a:rPr lang="en-US" sz="2000" dirty="0" err="1"/>
              <a:t>lymphatic</a:t>
            </a:r>
            <a:r>
              <a:rPr lang="en-US" sz="2000" dirty="0" err="1">
                <a:solidFill>
                  <a:srgbClr val="DB0013"/>
                </a:solidFill>
              </a:rPr>
              <a:t>is</a:t>
            </a:r>
            <a:r>
              <a:rPr lang="en-US" sz="2000" dirty="0">
                <a:solidFill>
                  <a:srgbClr val="DB0013"/>
                </a:solidFill>
              </a:rPr>
              <a:t>	   </a:t>
            </a:r>
            <a:r>
              <a:rPr lang="en-US" sz="2000" dirty="0" err="1">
                <a:solidFill>
                  <a:srgbClr val="000000"/>
                </a:solidFill>
              </a:rPr>
              <a:t>Gen</a:t>
            </a:r>
            <a:r>
              <a:rPr lang="en-US" sz="2000" dirty="0" err="1">
                <a:solidFill>
                  <a:srgbClr val="DB0013"/>
                </a:solidFill>
              </a:rPr>
              <a:t>ibus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dextr</a:t>
            </a:r>
            <a:r>
              <a:rPr lang="en-US" sz="2000" dirty="0" err="1">
                <a:solidFill>
                  <a:srgbClr val="DB0013"/>
                </a:solidFill>
              </a:rPr>
              <a:t>is</a:t>
            </a:r>
            <a:r>
              <a:rPr lang="en-US" sz="2000" dirty="0">
                <a:solidFill>
                  <a:srgbClr val="DB0013"/>
                </a:solidFill>
              </a:rPr>
              <a:t>	</a:t>
            </a:r>
            <a:r>
              <a:rPr lang="en-US" sz="2000" dirty="0" err="1">
                <a:solidFill>
                  <a:srgbClr val="000000"/>
                </a:solidFill>
              </a:rPr>
              <a:t>Faci</a:t>
            </a:r>
            <a:r>
              <a:rPr lang="en-US" sz="2000" dirty="0" err="1">
                <a:solidFill>
                  <a:srgbClr val="DB0013"/>
                </a:solidFill>
              </a:rPr>
              <a:t>ebus</a:t>
            </a:r>
            <a:r>
              <a:rPr lang="en-US" sz="2000" dirty="0">
                <a:solidFill>
                  <a:srgbClr val="DB0013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palatin</a:t>
            </a:r>
            <a:r>
              <a:rPr lang="en-US" sz="2000" dirty="0" err="1">
                <a:solidFill>
                  <a:srgbClr val="DB0013"/>
                </a:solidFill>
              </a:rPr>
              <a:t>is</a:t>
            </a:r>
            <a:endParaRPr lang="en-US" sz="2000" dirty="0">
              <a:solidFill>
                <a:srgbClr val="DB0013"/>
              </a:solidFill>
            </a:endParaRPr>
          </a:p>
          <a:p>
            <a:endParaRPr lang="en-US" dirty="0">
              <a:solidFill>
                <a:srgbClr val="DB001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6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sk-SK" dirty="0">
                <a:solidFill>
                  <a:srgbClr val="AD0101"/>
                </a:solidFill>
              </a:rPr>
              <a:t>Fill in all forms</a:t>
            </a:r>
            <a:endParaRPr lang="en-GB" dirty="0">
              <a:solidFill>
                <a:srgbClr val="AD010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951037"/>
            <a:ext cx="2057400" cy="4525963"/>
          </a:xfrm>
        </p:spPr>
        <p:txBody>
          <a:bodyPr>
            <a:norm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margo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ars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egio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xtremitas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oramen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analis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phalanx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tendo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764512"/>
              </p:ext>
            </p:extLst>
          </p:nvPr>
        </p:nvGraphicFramePr>
        <p:xfrm>
          <a:off x="2286000" y="1397000"/>
          <a:ext cx="6519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sg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Gender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Paradigm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/>
                        <a:t>Nom</a:t>
                      </a:r>
                      <a:r>
                        <a:rPr lang="sk-SK" dirty="0"/>
                        <a:t>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2209800" y="1905000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marginis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27157" y="190500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572000" y="19151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715000" y="1905000"/>
            <a:ext cx="1521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margines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315200" y="1905000"/>
            <a:ext cx="1678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marginum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2209800" y="2448580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partis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962400" y="24485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0" y="24485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715000" y="2448580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partes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7315200" y="2448580"/>
            <a:ext cx="1348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partium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2209800" y="2981980"/>
            <a:ext cx="1393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regionis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3962400" y="29819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572000" y="29819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752517" y="2971800"/>
            <a:ext cx="1430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regiones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7315200" y="2971800"/>
            <a:ext cx="158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regionum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057400" y="3515380"/>
            <a:ext cx="2012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extremitatis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038600" y="350520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572000" y="35153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783589" y="3505200"/>
            <a:ext cx="1341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ex-at-es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307575" y="3505200"/>
            <a:ext cx="149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ex-at-um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209800" y="3972580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foraminis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3962400" y="397258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4421915" y="39725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791200" y="3972580"/>
            <a:ext cx="14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foramina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7345393" y="3962400"/>
            <a:ext cx="177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foraminum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2209800" y="4505980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canalis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3962400" y="450598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588397" y="45059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5839630" y="4495800"/>
            <a:ext cx="1266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canales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7343650" y="4495800"/>
            <a:ext cx="1505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canalium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2209800" y="5039380"/>
            <a:ext cx="1662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phalangis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BlokTextu 38"/>
          <p:cNvSpPr txBox="1"/>
          <p:nvPr/>
        </p:nvSpPr>
        <p:spPr>
          <a:xfrm>
            <a:off x="3962400" y="50393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BlokTextu 39"/>
          <p:cNvSpPr txBox="1"/>
          <p:nvPr/>
        </p:nvSpPr>
        <p:spPr>
          <a:xfrm>
            <a:off x="4572000" y="50393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BlokTextu 40"/>
          <p:cNvSpPr txBox="1"/>
          <p:nvPr/>
        </p:nvSpPr>
        <p:spPr>
          <a:xfrm>
            <a:off x="5791200" y="5029200"/>
            <a:ext cx="1661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phalanges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7315200" y="5029200"/>
            <a:ext cx="1821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phalangum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BlokTextu 37"/>
          <p:cNvSpPr txBox="1"/>
          <p:nvPr/>
        </p:nvSpPr>
        <p:spPr>
          <a:xfrm>
            <a:off x="2212115" y="5503495"/>
            <a:ext cx="1401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tendinis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BlokTextu 33"/>
          <p:cNvSpPr txBox="1"/>
          <p:nvPr/>
        </p:nvSpPr>
        <p:spPr>
          <a:xfrm>
            <a:off x="3941625" y="55034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BlokTextu 39"/>
          <p:cNvSpPr txBox="1"/>
          <p:nvPr/>
        </p:nvSpPr>
        <p:spPr>
          <a:xfrm>
            <a:off x="4551225" y="5503495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BlokTextu 40"/>
          <p:cNvSpPr txBox="1"/>
          <p:nvPr/>
        </p:nvSpPr>
        <p:spPr>
          <a:xfrm>
            <a:off x="5793515" y="5503495"/>
            <a:ext cx="138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tendines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BlokTextu 41"/>
          <p:cNvSpPr txBox="1"/>
          <p:nvPr/>
        </p:nvSpPr>
        <p:spPr>
          <a:xfrm>
            <a:off x="7317515" y="5503495"/>
            <a:ext cx="1541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tendinum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sk-SK" dirty="0">
                <a:solidFill>
                  <a:srgbClr val="AD0101"/>
                </a:solidFill>
              </a:rPr>
              <a:t>Fill in all forms</a:t>
            </a:r>
            <a:endParaRPr lang="en-GB" dirty="0">
              <a:solidFill>
                <a:srgbClr val="AD010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951037"/>
            <a:ext cx="2057400" cy="452596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abdomen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extensor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tuber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basis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dens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unguis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vas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31724"/>
              </p:ext>
            </p:extLst>
          </p:nvPr>
        </p:nvGraphicFramePr>
        <p:xfrm>
          <a:off x="2286000" y="1397000"/>
          <a:ext cx="6629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sg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Gender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Paradigm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/>
                        <a:t>Nom</a:t>
                      </a:r>
                      <a:r>
                        <a:rPr lang="sk-SK" dirty="0"/>
                        <a:t>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2209800" y="1905000"/>
            <a:ext cx="1781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abdominis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27157" y="190500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421915" y="19151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715000" y="1905000"/>
            <a:ext cx="1600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abdomina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315200" y="1905000"/>
            <a:ext cx="1900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abdominum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2209800" y="2448580"/>
            <a:ext cx="1720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extensoris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962400" y="24485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0" y="24485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715000" y="2448580"/>
            <a:ext cx="1700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extensores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7315200" y="2448580"/>
            <a:ext cx="185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extensorum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2209800" y="298198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tuberis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3962400" y="298198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433460" y="29819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752517" y="2971800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tubera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7315200" y="2971800"/>
            <a:ext cx="138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tuberum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057400" y="3515380"/>
            <a:ext cx="1561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ossis/oris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038600" y="350520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421915" y="35153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783589" y="3505200"/>
            <a:ext cx="1361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ossa/ora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169035" y="3505200"/>
            <a:ext cx="205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ossium/orum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209800" y="3972580"/>
            <a:ext cx="943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basis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3962400" y="397258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4572000" y="39725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791200" y="3972580"/>
            <a:ext cx="96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bases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7345393" y="3962400"/>
            <a:ext cx="12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basium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2209800" y="4505980"/>
            <a:ext cx="1102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dentis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3962400" y="45059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588397" y="45059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5839630" y="4495800"/>
            <a:ext cx="1101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dentes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7343650" y="4495800"/>
            <a:ext cx="1361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dentium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2209800" y="5039380"/>
            <a:ext cx="120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unguis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BlokTextu 38"/>
          <p:cNvSpPr txBox="1"/>
          <p:nvPr/>
        </p:nvSpPr>
        <p:spPr>
          <a:xfrm>
            <a:off x="3962400" y="50393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BlokTextu 40"/>
          <p:cNvSpPr txBox="1"/>
          <p:nvPr/>
        </p:nvSpPr>
        <p:spPr>
          <a:xfrm>
            <a:off x="5791200" y="5029200"/>
            <a:ext cx="1201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ungues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7315200" y="5029200"/>
            <a:ext cx="1461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unguium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BlokTextu 37"/>
          <p:cNvSpPr txBox="1"/>
          <p:nvPr/>
        </p:nvSpPr>
        <p:spPr>
          <a:xfrm>
            <a:off x="2212115" y="5503495"/>
            <a:ext cx="922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vasis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BlokTextu 33"/>
          <p:cNvSpPr txBox="1"/>
          <p:nvPr/>
        </p:nvSpPr>
        <p:spPr>
          <a:xfrm>
            <a:off x="3941625" y="5503495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BlokTextu 39"/>
          <p:cNvSpPr txBox="1"/>
          <p:nvPr/>
        </p:nvSpPr>
        <p:spPr>
          <a:xfrm>
            <a:off x="4366505" y="5503495"/>
            <a:ext cx="13815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corpus/</a:t>
            </a:r>
          </a:p>
          <a:p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septum</a:t>
            </a:r>
          </a:p>
        </p:txBody>
      </p:sp>
      <p:sp>
        <p:nvSpPr>
          <p:cNvPr id="46" name="BlokTextu 40"/>
          <p:cNvSpPr txBox="1"/>
          <p:nvPr/>
        </p:nvSpPr>
        <p:spPr>
          <a:xfrm>
            <a:off x="5793515" y="5503495"/>
            <a:ext cx="835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vasa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BlokTextu 41"/>
          <p:cNvSpPr txBox="1"/>
          <p:nvPr/>
        </p:nvSpPr>
        <p:spPr>
          <a:xfrm>
            <a:off x="7317515" y="5503495"/>
            <a:ext cx="1434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vasorum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BlokTextu 34"/>
          <p:cNvSpPr txBox="1"/>
          <p:nvPr/>
        </p:nvSpPr>
        <p:spPr>
          <a:xfrm>
            <a:off x="4613802" y="502782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3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DB0013"/>
                </a:solidFill>
              </a:rPr>
              <a:t>Form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5530273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DB0013"/>
                </a:solidFill>
              </a:rPr>
              <a:t>Cortex</a:t>
            </a:r>
            <a:r>
              <a:rPr lang="en-US" dirty="0">
                <a:solidFill>
                  <a:srgbClr val="DB0013"/>
                </a:solidFill>
              </a:rPr>
              <a:t> </a:t>
            </a:r>
            <a:r>
              <a:rPr lang="en-US" dirty="0"/>
              <a:t>+ </a:t>
            </a:r>
            <a:r>
              <a:rPr lang="en-US" dirty="0" err="1"/>
              <a:t>ren</a:t>
            </a:r>
            <a:r>
              <a:rPr lang="en-US" dirty="0"/>
              <a:t>, lien, cerebellum, </a:t>
            </a:r>
            <a:r>
              <a:rPr lang="en-US" dirty="0" err="1"/>
              <a:t>ovarium</a:t>
            </a:r>
            <a:endParaRPr lang="en-US" dirty="0"/>
          </a:p>
          <a:p>
            <a:r>
              <a:rPr lang="en-US" i="1" dirty="0">
                <a:solidFill>
                  <a:srgbClr val="DB0013"/>
                </a:solidFill>
              </a:rPr>
              <a:t>Carcinoma</a:t>
            </a:r>
            <a:r>
              <a:rPr lang="en-US" dirty="0">
                <a:solidFill>
                  <a:srgbClr val="DB0013"/>
                </a:solidFill>
              </a:rPr>
              <a:t> </a:t>
            </a:r>
            <a:r>
              <a:rPr lang="en-US" dirty="0"/>
              <a:t>+ ureter, uterus, urethra, tuba </a:t>
            </a:r>
            <a:r>
              <a:rPr lang="en-US" dirty="0" err="1"/>
              <a:t>uterina</a:t>
            </a:r>
            <a:r>
              <a:rPr lang="en-US" dirty="0"/>
              <a:t>, </a:t>
            </a:r>
            <a:r>
              <a:rPr lang="en-US" dirty="0" err="1"/>
              <a:t>vesica</a:t>
            </a:r>
            <a:r>
              <a:rPr lang="en-US" dirty="0"/>
              <a:t> </a:t>
            </a:r>
            <a:r>
              <a:rPr lang="en-US" dirty="0" err="1"/>
              <a:t>urinaria</a:t>
            </a:r>
            <a:endParaRPr lang="en-US" dirty="0"/>
          </a:p>
          <a:p>
            <a:r>
              <a:rPr lang="en-US" i="1" dirty="0" err="1">
                <a:solidFill>
                  <a:srgbClr val="DB0013"/>
                </a:solidFill>
              </a:rPr>
              <a:t>Fractura</a:t>
            </a:r>
            <a:r>
              <a:rPr lang="en-US" dirty="0">
                <a:solidFill>
                  <a:srgbClr val="DB0013"/>
                </a:solidFill>
              </a:rPr>
              <a:t> </a:t>
            </a:r>
            <a:r>
              <a:rPr lang="en-US" dirty="0"/>
              <a:t>+ occiput, femur </a:t>
            </a:r>
            <a:r>
              <a:rPr lang="en-US" dirty="0" err="1"/>
              <a:t>dextrum</a:t>
            </a:r>
            <a:r>
              <a:rPr lang="en-US" dirty="0"/>
              <a:t>, caput </a:t>
            </a:r>
            <a:r>
              <a:rPr lang="en-US" dirty="0" err="1"/>
              <a:t>femoris</a:t>
            </a:r>
            <a:r>
              <a:rPr lang="en-US" dirty="0"/>
              <a:t>, thorax, costae </a:t>
            </a:r>
            <a:r>
              <a:rPr lang="en-US" dirty="0" err="1"/>
              <a:t>verae</a:t>
            </a:r>
            <a:endParaRPr lang="en-US" dirty="0"/>
          </a:p>
          <a:p>
            <a:r>
              <a:rPr lang="en-US" i="1" dirty="0">
                <a:solidFill>
                  <a:srgbClr val="DB0013"/>
                </a:solidFill>
              </a:rPr>
              <a:t>Apex</a:t>
            </a:r>
            <a:r>
              <a:rPr lang="en-US" dirty="0"/>
              <a:t> + </a:t>
            </a:r>
            <a:r>
              <a:rPr lang="en-US" dirty="0" err="1"/>
              <a:t>cor</a:t>
            </a:r>
            <a:r>
              <a:rPr lang="en-US" dirty="0"/>
              <a:t>, </a:t>
            </a:r>
            <a:r>
              <a:rPr lang="en-US" dirty="0" err="1"/>
              <a:t>pulmo</a:t>
            </a:r>
            <a:r>
              <a:rPr lang="en-US" dirty="0"/>
              <a:t>, </a:t>
            </a:r>
            <a:r>
              <a:rPr lang="en-US" dirty="0" err="1"/>
              <a:t>prostata</a:t>
            </a:r>
            <a:r>
              <a:rPr lang="en-US" dirty="0"/>
              <a:t>, </a:t>
            </a:r>
            <a:r>
              <a:rPr lang="en-US" dirty="0" err="1"/>
              <a:t>vesica</a:t>
            </a:r>
            <a:r>
              <a:rPr lang="en-US" dirty="0"/>
              <a:t> </a:t>
            </a:r>
            <a:r>
              <a:rPr lang="en-US" dirty="0" err="1"/>
              <a:t>urinaria</a:t>
            </a:r>
            <a:r>
              <a:rPr lang="en-US" dirty="0"/>
              <a:t>, lingua </a:t>
            </a:r>
          </a:p>
          <a:p>
            <a:r>
              <a:rPr lang="en-US" i="1" dirty="0">
                <a:solidFill>
                  <a:srgbClr val="DB0013"/>
                </a:solidFill>
              </a:rPr>
              <a:t>Basis</a:t>
            </a:r>
            <a:r>
              <a:rPr lang="en-US" dirty="0"/>
              <a:t> + </a:t>
            </a:r>
            <a:r>
              <a:rPr lang="en-US" dirty="0" err="1"/>
              <a:t>cor</a:t>
            </a:r>
            <a:r>
              <a:rPr lang="en-US" dirty="0"/>
              <a:t>, </a:t>
            </a:r>
            <a:r>
              <a:rPr lang="en-US" dirty="0" err="1"/>
              <a:t>pulmo</a:t>
            </a:r>
            <a:r>
              <a:rPr lang="en-US" dirty="0"/>
              <a:t> </a:t>
            </a:r>
            <a:r>
              <a:rPr lang="en-US" dirty="0" err="1"/>
              <a:t>dexter</a:t>
            </a:r>
            <a:r>
              <a:rPr lang="en-US" dirty="0"/>
              <a:t>, cranium, phalanges </a:t>
            </a:r>
            <a:r>
              <a:rPr lang="en-US" dirty="0" err="1"/>
              <a:t>digitorum</a:t>
            </a:r>
            <a:endParaRPr lang="en-US" dirty="0"/>
          </a:p>
          <a:p>
            <a:r>
              <a:rPr lang="en-US" i="1" dirty="0">
                <a:solidFill>
                  <a:srgbClr val="DB0013"/>
                </a:solidFill>
              </a:rPr>
              <a:t>Caput</a:t>
            </a:r>
            <a:r>
              <a:rPr lang="en-US" dirty="0"/>
              <a:t> + femur </a:t>
            </a:r>
            <a:r>
              <a:rPr lang="en-US" dirty="0" err="1"/>
              <a:t>sinistrum</a:t>
            </a:r>
            <a:r>
              <a:rPr lang="en-US" dirty="0"/>
              <a:t>, costa </a:t>
            </a:r>
            <a:r>
              <a:rPr lang="en-US" dirty="0" err="1"/>
              <a:t>spuria</a:t>
            </a:r>
            <a:r>
              <a:rPr lang="en-US" dirty="0"/>
              <a:t>, </a:t>
            </a:r>
            <a:r>
              <a:rPr lang="en-US" dirty="0" err="1"/>
              <a:t>humerus</a:t>
            </a:r>
            <a:r>
              <a:rPr lang="en-US" dirty="0"/>
              <a:t>, pancreas, fibula </a:t>
            </a:r>
            <a:r>
              <a:rPr lang="en-US" dirty="0" err="1"/>
              <a:t>dextra</a:t>
            </a:r>
            <a:r>
              <a:rPr lang="en-US" dirty="0"/>
              <a:t>, </a:t>
            </a:r>
            <a:r>
              <a:rPr lang="en-US" dirty="0" err="1"/>
              <a:t>os</a:t>
            </a:r>
            <a:r>
              <a:rPr lang="en-US" dirty="0"/>
              <a:t> metacarpi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6563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DB0013"/>
                </a:solidFill>
              </a:rPr>
              <a:t>Form phrases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7655"/>
            <a:ext cx="8229600" cy="5295367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ambria"/>
                <a:cs typeface="Cambria"/>
              </a:rPr>
              <a:t>Basis + </a:t>
            </a:r>
            <a:r>
              <a:rPr lang="en-US" dirty="0" err="1">
                <a:latin typeface="Cambria"/>
                <a:cs typeface="Cambria"/>
              </a:rPr>
              <a:t>os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sacer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Pars + apex + dens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Sclerosis + </a:t>
            </a:r>
            <a:r>
              <a:rPr lang="en-US" dirty="0" err="1">
                <a:latin typeface="Cambria"/>
                <a:cs typeface="Cambria"/>
              </a:rPr>
              <a:t>arteriae</a:t>
            </a:r>
            <a:r>
              <a:rPr lang="en-US" dirty="0">
                <a:latin typeface="Cambria"/>
                <a:cs typeface="Cambria"/>
              </a:rPr>
              <a:t> (pl.) + </a:t>
            </a:r>
            <a:r>
              <a:rPr lang="en-US" dirty="0" err="1">
                <a:latin typeface="Cambria"/>
                <a:cs typeface="Cambria"/>
              </a:rPr>
              <a:t>coronarius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Calculosis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vesica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urinarius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Stenosis + </a:t>
            </a:r>
            <a:r>
              <a:rPr lang="en-US" dirty="0" err="1">
                <a:latin typeface="Cambria"/>
                <a:cs typeface="Cambria"/>
              </a:rPr>
              <a:t>ostium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venosus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Canalis</a:t>
            </a:r>
            <a:r>
              <a:rPr lang="en-US" dirty="0">
                <a:latin typeface="Cambria"/>
                <a:cs typeface="Cambria"/>
              </a:rPr>
              <a:t> + cervix + uterus</a:t>
            </a:r>
          </a:p>
          <a:p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Therapia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nephrosis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chronica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828955" y="1460390"/>
            <a:ext cx="8229600" cy="52576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DB0013"/>
                </a:solidFill>
              </a:rPr>
              <a:t>Basis </a:t>
            </a:r>
            <a:r>
              <a:rPr lang="en-US" b="1" dirty="0" err="1">
                <a:solidFill>
                  <a:srgbClr val="DB0013"/>
                </a:solidFill>
              </a:rPr>
              <a:t>ossis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sacri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>
                <a:solidFill>
                  <a:srgbClr val="DB0013"/>
                </a:solidFill>
              </a:rPr>
              <a:t>Pars </a:t>
            </a:r>
            <a:r>
              <a:rPr lang="en-US" b="1" dirty="0" err="1">
                <a:solidFill>
                  <a:srgbClr val="DB0013"/>
                </a:solidFill>
              </a:rPr>
              <a:t>apicis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dentis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>
                <a:solidFill>
                  <a:srgbClr val="DB0013"/>
                </a:solidFill>
              </a:rPr>
              <a:t>Sclerosis </a:t>
            </a:r>
            <a:r>
              <a:rPr lang="en-US" b="1" dirty="0" err="1">
                <a:solidFill>
                  <a:srgbClr val="DB0013"/>
                </a:solidFill>
              </a:rPr>
              <a:t>arteriarum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coronariarum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 err="1">
                <a:solidFill>
                  <a:srgbClr val="DB0013"/>
                </a:solidFill>
              </a:rPr>
              <a:t>Calculosis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vesicae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urinariae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>
                <a:solidFill>
                  <a:srgbClr val="DB0013"/>
                </a:solidFill>
              </a:rPr>
              <a:t>Stenosis </a:t>
            </a:r>
            <a:r>
              <a:rPr lang="en-US" b="1" dirty="0" err="1">
                <a:solidFill>
                  <a:srgbClr val="DB0013"/>
                </a:solidFill>
              </a:rPr>
              <a:t>ostii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venosi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 err="1">
                <a:solidFill>
                  <a:srgbClr val="DB0013"/>
                </a:solidFill>
              </a:rPr>
              <a:t>Canalis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cervicis</a:t>
            </a:r>
            <a:r>
              <a:rPr lang="en-US" b="1" dirty="0">
                <a:solidFill>
                  <a:srgbClr val="DB0013"/>
                </a:solidFill>
              </a:rPr>
              <a:t> uteri</a:t>
            </a:r>
          </a:p>
          <a:p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 err="1">
                <a:solidFill>
                  <a:srgbClr val="DB0013"/>
                </a:solidFill>
              </a:rPr>
              <a:t>Therapia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nephrosis</a:t>
            </a:r>
            <a:r>
              <a:rPr lang="en-US" b="1" dirty="0">
                <a:solidFill>
                  <a:srgbClr val="DB0013"/>
                </a:solidFill>
              </a:rPr>
              <a:t>/</a:t>
            </a:r>
            <a:r>
              <a:rPr lang="en-US" b="1" dirty="0" err="1">
                <a:solidFill>
                  <a:srgbClr val="DB0013"/>
                </a:solidFill>
              </a:rPr>
              <a:t>nephroseos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chronicae</a:t>
            </a:r>
            <a:endParaRPr lang="en-US" b="1" dirty="0">
              <a:solidFill>
                <a:srgbClr val="DB0013"/>
              </a:solidFill>
            </a:endParaRPr>
          </a:p>
          <a:p>
            <a:endParaRPr lang="en-US" b="1" dirty="0">
              <a:solidFill>
                <a:srgbClr val="DB0013"/>
              </a:solidFill>
            </a:endParaRPr>
          </a:p>
          <a:p>
            <a:endParaRPr lang="en-US" b="1" dirty="0">
              <a:solidFill>
                <a:srgbClr val="DB00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1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72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DB0013"/>
                </a:solidFill>
              </a:rPr>
              <a:t>Match and form phrases</a:t>
            </a:r>
          </a:p>
        </p:txBody>
      </p:sp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18" r="-11818"/>
          <a:stretch>
            <a:fillRect/>
          </a:stretch>
        </p:blipFill>
        <p:spPr>
          <a:xfrm>
            <a:off x="457200" y="1092364"/>
            <a:ext cx="8229600" cy="5502786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3345574" y="1597583"/>
            <a:ext cx="1884446" cy="2457820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02389" y="2227908"/>
            <a:ext cx="1884446" cy="2457820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18239" y="2789958"/>
            <a:ext cx="2002956" cy="2863028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70229" y="1597583"/>
            <a:ext cx="2057571" cy="2020874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29264" y="2608020"/>
            <a:ext cx="2098536" cy="1542965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70229" y="4685728"/>
            <a:ext cx="2150966" cy="1556604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131484" y="5175076"/>
            <a:ext cx="2289711" cy="1053618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345574" y="2102801"/>
            <a:ext cx="1982226" cy="3101802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70229" y="3156433"/>
            <a:ext cx="2150966" cy="462024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438969" y="3156433"/>
            <a:ext cx="1982226" cy="2496553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91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phrases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b="1" dirty="0">
              <a:solidFill>
                <a:srgbClr val="DB0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76800"/>
          </a:xfrm>
        </p:spPr>
        <p:txBody>
          <a:bodyPr numCol="1"/>
          <a:lstStyle/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margo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dexter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pars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uterinus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femur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sinister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regio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thoracicus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longus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irrhosis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chronicus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masculinus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canalis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nutricius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rete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venosus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Ovál 4"/>
          <p:cNvSpPr/>
          <p:nvPr/>
        </p:nvSpPr>
        <p:spPr>
          <a:xfrm>
            <a:off x="2286000" y="1524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ál 5"/>
          <p:cNvSpPr/>
          <p:nvPr/>
        </p:nvSpPr>
        <p:spPr>
          <a:xfrm>
            <a:off x="2743200" y="20574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ál 6"/>
          <p:cNvSpPr/>
          <p:nvPr/>
        </p:nvSpPr>
        <p:spPr>
          <a:xfrm>
            <a:off x="3277067" y="25908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7"/>
          <p:cNvSpPr/>
          <p:nvPr/>
        </p:nvSpPr>
        <p:spPr>
          <a:xfrm>
            <a:off x="3214508" y="3124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8"/>
          <p:cNvSpPr/>
          <p:nvPr/>
        </p:nvSpPr>
        <p:spPr>
          <a:xfrm>
            <a:off x="2667000" y="3657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/>
          <p:cNvSpPr/>
          <p:nvPr/>
        </p:nvSpPr>
        <p:spPr>
          <a:xfrm>
            <a:off x="3657600" y="41148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10"/>
          <p:cNvSpPr/>
          <p:nvPr/>
        </p:nvSpPr>
        <p:spPr>
          <a:xfrm>
            <a:off x="3352800" y="4648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ál 11"/>
          <p:cNvSpPr/>
          <p:nvPr/>
        </p:nvSpPr>
        <p:spPr>
          <a:xfrm>
            <a:off x="2819400" y="5181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12"/>
          <p:cNvSpPr/>
          <p:nvPr/>
        </p:nvSpPr>
        <p:spPr>
          <a:xfrm>
            <a:off x="3048000" y="57150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4928628" y="1558820"/>
            <a:ext cx="8686800" cy="4876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marginis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dextri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partis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uterinae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femoris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sinistri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regionis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thoracicae</a:t>
            </a:r>
            <a:endParaRPr lang="cs-CZ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ossis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longi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cirrhosis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chronicae</a:t>
            </a: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masculinae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canalis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nutricii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retis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venosi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None/>
            </a:pP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9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25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DB0013"/>
                </a:solidFill>
              </a:rPr>
              <a:t>Fill in the missing endings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0" y="1149585"/>
            <a:ext cx="912376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Partes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hypophys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Symptomata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tuberculos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Resectio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radic</a:t>
            </a:r>
            <a:r>
              <a:rPr lang="en-US" sz="2800" dirty="0">
                <a:latin typeface="Cambria"/>
                <a:cs typeface="Cambria"/>
              </a:rPr>
              <a:t>    dent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Cambria"/>
                <a:cs typeface="Cambria"/>
              </a:rPr>
              <a:t>Sub </a:t>
            </a:r>
            <a:r>
              <a:rPr lang="en-US" sz="2800" dirty="0" err="1">
                <a:latin typeface="Cambria"/>
                <a:cs typeface="Cambria"/>
              </a:rPr>
              <a:t>calcar</a:t>
            </a:r>
            <a:r>
              <a:rPr lang="en-US" sz="2800" dirty="0">
                <a:latin typeface="Cambria"/>
                <a:cs typeface="Cambria"/>
              </a:rPr>
              <a:t>    </a:t>
            </a:r>
            <a:r>
              <a:rPr lang="en-US" sz="2800" dirty="0" err="1">
                <a:latin typeface="Cambria"/>
                <a:cs typeface="Cambria"/>
              </a:rPr>
              <a:t>av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Amputatio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ped</a:t>
            </a:r>
            <a:r>
              <a:rPr lang="en-US" sz="2800" dirty="0">
                <a:latin typeface="Cambria"/>
                <a:cs typeface="Cambria"/>
              </a:rPr>
              <a:t>    </a:t>
            </a:r>
            <a:r>
              <a:rPr lang="en-US" sz="2800" dirty="0" err="1">
                <a:latin typeface="Cambria"/>
                <a:cs typeface="Cambria"/>
              </a:rPr>
              <a:t>dextr</a:t>
            </a:r>
            <a:r>
              <a:rPr lang="en-US" sz="2800" dirty="0">
                <a:latin typeface="Cambria"/>
                <a:cs typeface="Cambria"/>
              </a:rPr>
              <a:t>   cum </a:t>
            </a:r>
            <a:r>
              <a:rPr lang="en-US" sz="2800" dirty="0" err="1">
                <a:latin typeface="Cambria"/>
                <a:cs typeface="Cambria"/>
              </a:rPr>
              <a:t>narcos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Febris</a:t>
            </a:r>
            <a:r>
              <a:rPr lang="en-US" sz="2800" dirty="0">
                <a:latin typeface="Cambria"/>
                <a:cs typeface="Cambria"/>
              </a:rPr>
              <a:t> cum </a:t>
            </a:r>
            <a:r>
              <a:rPr lang="en-US" sz="2800" dirty="0" err="1">
                <a:latin typeface="Cambria"/>
                <a:cs typeface="Cambria"/>
              </a:rPr>
              <a:t>tuss</a:t>
            </a:r>
            <a:r>
              <a:rPr lang="en-US" sz="2800" dirty="0">
                <a:latin typeface="Cambria"/>
                <a:cs typeface="Cambria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Aether</a:t>
            </a:r>
            <a:r>
              <a:rPr lang="en-US" sz="2800" dirty="0">
                <a:latin typeface="Cambria"/>
                <a:cs typeface="Cambria"/>
              </a:rPr>
              <a:t> pro </a:t>
            </a:r>
            <a:r>
              <a:rPr lang="en-US" sz="2800" dirty="0" err="1">
                <a:latin typeface="Cambria"/>
                <a:cs typeface="Cambria"/>
              </a:rPr>
              <a:t>anaesthes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Fractura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pelv</a:t>
            </a:r>
            <a:r>
              <a:rPr lang="en-US" sz="2800" dirty="0">
                <a:latin typeface="Cambria"/>
                <a:cs typeface="Cambria"/>
              </a:rPr>
              <a:t>    cum </a:t>
            </a:r>
            <a:r>
              <a:rPr lang="en-US" sz="2800" dirty="0" err="1">
                <a:latin typeface="Cambria"/>
                <a:cs typeface="Cambria"/>
              </a:rPr>
              <a:t>haemorrhagi</a:t>
            </a:r>
            <a:r>
              <a:rPr lang="en-US" sz="2800" dirty="0">
                <a:latin typeface="Cambria"/>
                <a:cs typeface="Cambria"/>
              </a:rPr>
              <a:t>    in </a:t>
            </a:r>
            <a:r>
              <a:rPr lang="en-US" sz="2800" dirty="0" err="1">
                <a:latin typeface="Cambria"/>
                <a:cs typeface="Cambria"/>
              </a:rPr>
              <a:t>cavitat</a:t>
            </a:r>
            <a:r>
              <a:rPr lang="en-US" sz="2800" dirty="0">
                <a:latin typeface="Cambria"/>
                <a:cs typeface="Cambria"/>
              </a:rPr>
              <a:t>    </a:t>
            </a:r>
            <a:r>
              <a:rPr lang="en-US" sz="2800" dirty="0" err="1">
                <a:latin typeface="Cambria"/>
                <a:cs typeface="Cambria"/>
              </a:rPr>
              <a:t>abdomin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Cambria"/>
                <a:cs typeface="Cambria"/>
              </a:rPr>
              <a:t>Cochlear </a:t>
            </a:r>
            <a:r>
              <a:rPr lang="en-US" sz="2800" dirty="0" err="1">
                <a:latin typeface="Cambria"/>
                <a:cs typeface="Cambria"/>
              </a:rPr>
              <a:t>plen</a:t>
            </a:r>
            <a:r>
              <a:rPr lang="en-US" sz="2800" dirty="0">
                <a:latin typeface="Cambria"/>
                <a:cs typeface="Cambria"/>
              </a:rPr>
              <a:t>       </a:t>
            </a:r>
            <a:r>
              <a:rPr lang="en-US" sz="2800" dirty="0" err="1">
                <a:latin typeface="Cambria"/>
                <a:cs typeface="Cambria"/>
              </a:rPr>
              <a:t>mell</a:t>
            </a:r>
            <a:r>
              <a:rPr lang="en-US" sz="2800" dirty="0">
                <a:latin typeface="Cambria"/>
                <a:cs typeface="Cambria"/>
              </a:rPr>
              <a:t>    pro </a:t>
            </a:r>
            <a:r>
              <a:rPr lang="en-US" sz="2800" dirty="0" err="1">
                <a:latin typeface="Cambria"/>
                <a:cs typeface="Cambria"/>
              </a:rPr>
              <a:t>tuss</a:t>
            </a:r>
            <a:r>
              <a:rPr lang="en-US" sz="2800" dirty="0">
                <a:latin typeface="Cambria"/>
                <a:cs typeface="Cambria"/>
              </a:rPr>
              <a:t>   chronic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Cystis</a:t>
            </a:r>
            <a:r>
              <a:rPr lang="en-US" sz="2800" dirty="0">
                <a:latin typeface="Cambria"/>
                <a:cs typeface="Cambria"/>
              </a:rPr>
              <a:t> benign       </a:t>
            </a:r>
            <a:r>
              <a:rPr lang="en-US" sz="2800" dirty="0" err="1">
                <a:latin typeface="Cambria"/>
                <a:cs typeface="Cambria"/>
              </a:rPr>
              <a:t>corpor</a:t>
            </a:r>
            <a:r>
              <a:rPr lang="en-US" sz="2800" dirty="0">
                <a:latin typeface="Cambria"/>
                <a:cs typeface="Cambria"/>
              </a:rPr>
              <a:t>       </a:t>
            </a:r>
            <a:r>
              <a:rPr lang="en-US" sz="2800" dirty="0" err="1">
                <a:latin typeface="Cambria"/>
                <a:cs typeface="Cambria"/>
              </a:rPr>
              <a:t>uter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Myomat</a:t>
            </a:r>
            <a:r>
              <a:rPr lang="en-US" sz="2800" dirty="0">
                <a:latin typeface="Cambria"/>
                <a:cs typeface="Cambria"/>
              </a:rPr>
              <a:t>      (pl.) cum </a:t>
            </a:r>
            <a:r>
              <a:rPr lang="en-US" sz="2800" dirty="0" err="1">
                <a:latin typeface="Cambria"/>
                <a:cs typeface="Cambria"/>
              </a:rPr>
              <a:t>prognos</a:t>
            </a:r>
            <a:r>
              <a:rPr lang="en-US" sz="2800" dirty="0">
                <a:latin typeface="Cambria"/>
                <a:cs typeface="Cambria"/>
              </a:rPr>
              <a:t>       bon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Haemodialysis</a:t>
            </a:r>
            <a:r>
              <a:rPr lang="en-US" sz="2800" dirty="0">
                <a:latin typeface="Cambria"/>
                <a:cs typeface="Cambria"/>
              </a:rPr>
              <a:t> propter function        </a:t>
            </a:r>
            <a:r>
              <a:rPr lang="en-US" sz="2800" dirty="0" err="1">
                <a:latin typeface="Cambria"/>
                <a:cs typeface="Cambria"/>
              </a:rPr>
              <a:t>ren</a:t>
            </a:r>
            <a:r>
              <a:rPr lang="en-US" sz="2800" dirty="0">
                <a:latin typeface="Cambria"/>
                <a:cs typeface="Cambria"/>
              </a:rPr>
              <a:t>        (pl.) </a:t>
            </a:r>
            <a:r>
              <a:rPr lang="en-US" sz="2800" dirty="0" err="1">
                <a:latin typeface="Cambria"/>
                <a:cs typeface="Cambria"/>
              </a:rPr>
              <a:t>laes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Metastas</a:t>
            </a:r>
            <a:r>
              <a:rPr lang="en-US" sz="2800" dirty="0">
                <a:latin typeface="Cambria"/>
                <a:cs typeface="Cambria"/>
              </a:rPr>
              <a:t>        (pl.) </a:t>
            </a:r>
            <a:r>
              <a:rPr lang="en-US" sz="2800" dirty="0" err="1">
                <a:latin typeface="Cambria"/>
                <a:cs typeface="Cambria"/>
              </a:rPr>
              <a:t>carcinomatos</a:t>
            </a:r>
            <a:r>
              <a:rPr lang="en-US" sz="2800" dirty="0">
                <a:latin typeface="Cambria"/>
                <a:cs typeface="Cambria"/>
              </a:rPr>
              <a:t>        in stomach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36626" y="1064550"/>
            <a:ext cx="124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is/</a:t>
            </a:r>
            <a:r>
              <a:rPr lang="en-US" sz="2800" dirty="0" err="1">
                <a:solidFill>
                  <a:srgbClr val="DB0013"/>
                </a:solidFill>
              </a:rPr>
              <a:t>eos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6354" y="148677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0179" y="1924958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7629" y="191341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33427" y="236947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8124" y="2353708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3477" y="277293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40212" y="277082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2225" y="277082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57040" y="322688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12170" y="3636448"/>
            <a:ext cx="51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ia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98933" y="407463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13506" y="4061834"/>
            <a:ext cx="426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34190" y="4049890"/>
            <a:ext cx="426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755075" y="4060978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24816" y="4478018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um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58873" y="4491673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02452" y="4500138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83135" y="4493384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21669" y="4893739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7915" y="4907394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91517" y="4907394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56818" y="5335059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13856" y="5335089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04715" y="5335089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96850" y="5760589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em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32410" y="5762784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um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90442" y="5762784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29113" y="6190449"/>
            <a:ext cx="563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es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3976" y="6183929"/>
            <a:ext cx="584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ae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85667" y="6184545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8143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62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DB0013"/>
                </a:solidFill>
                <a:latin typeface="Cambria"/>
                <a:cs typeface="Cambria"/>
              </a:rPr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15" y="1197564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mbria"/>
                <a:cs typeface="Cambria"/>
              </a:rPr>
              <a:t>Death on the operating table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Profound part of the parotid gland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Symptoms of tuberculosis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With narcosis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Lobes and parts of the </a:t>
            </a:r>
            <a:r>
              <a:rPr lang="en-US" sz="2400" dirty="0" err="1">
                <a:latin typeface="Cambria"/>
                <a:cs typeface="Cambria"/>
              </a:rPr>
              <a:t>hypophysis</a:t>
            </a:r>
            <a:endParaRPr lang="en-U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Antibiotics against the whooping cough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400" y="16080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Mors in tabula</a:t>
            </a: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Pars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profunda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(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glandulae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)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parotidis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Symptomata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tuberculosis</a:t>
            </a: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Cum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narcosi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Lobi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et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partes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hypophysis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/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hypophyseos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(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Remedia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)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antibiotica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contra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pertussim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544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Ž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385</TotalTime>
  <Words>917</Words>
  <Application>Microsoft Office PowerPoint</Application>
  <PresentationFormat>Předvádění na obrazovce (4:3)</PresentationFormat>
  <Paragraphs>343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Cambria</vt:lpstr>
      <vt:lpstr>Times New Roman</vt:lpstr>
      <vt:lpstr>ŽLTA2</vt:lpstr>
      <vt:lpstr>Basic medical terminology</vt:lpstr>
      <vt:lpstr>Fill in all forms</vt:lpstr>
      <vt:lpstr>Fill in all forms</vt:lpstr>
      <vt:lpstr>Form phrases</vt:lpstr>
      <vt:lpstr>Form phrases</vt:lpstr>
      <vt:lpstr>Match and form phrases</vt:lpstr>
      <vt:lpstr>1. Find correct form of adjective,  2. Change phrases into nom. pl.</vt:lpstr>
      <vt:lpstr>Fill in the missing endings</vt:lpstr>
      <vt:lpstr>Translate</vt:lpstr>
      <vt:lpstr>Translate</vt:lpstr>
      <vt:lpstr>Fill in what is missing</vt:lpstr>
      <vt:lpstr>Form phrases</vt:lpstr>
      <vt:lpstr>Give the full form of abbreviated words</vt:lpstr>
      <vt:lpstr>Prezentace aplikace PowerPoint</vt:lpstr>
      <vt:lpstr>Latin 4th and 5th declension</vt:lpstr>
      <vt:lpstr>Endings</vt:lpstr>
      <vt:lpstr>Connection with adjective</vt:lpstr>
    </vt:vector>
  </TitlesOfParts>
  <Company>Hokkaido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Pepina Artimová</dc:creator>
  <cp:lastModifiedBy>Pavel Ševčík</cp:lastModifiedBy>
  <cp:revision>27</cp:revision>
  <dcterms:created xsi:type="dcterms:W3CDTF">2013-11-15T12:18:17Z</dcterms:created>
  <dcterms:modified xsi:type="dcterms:W3CDTF">2016-11-15T16:52:00Z</dcterms:modified>
</cp:coreProperties>
</file>