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8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EA9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407B-4BDF-447C-9CCF-F411ADC8033F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9E8BD-AA63-4CC9-AD5D-52FC8DD397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73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vulnus</a:t>
            </a:r>
            <a:r>
              <a:rPr lang="en-US" dirty="0" smtClean="0"/>
              <a:t> </a:t>
            </a:r>
            <a:r>
              <a:rPr lang="en-US" dirty="0" err="1" smtClean="0"/>
              <a:t>sclopetarium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r>
              <a:rPr lang="en-US" dirty="0" smtClean="0"/>
              <a:t>/ B </a:t>
            </a:r>
            <a:r>
              <a:rPr lang="en-US" dirty="0" err="1" smtClean="0"/>
              <a:t>vulnera</a:t>
            </a:r>
            <a:r>
              <a:rPr lang="en-US" dirty="0" smtClean="0"/>
              <a:t> </a:t>
            </a:r>
            <a:r>
              <a:rPr lang="en-US" dirty="0" err="1" smtClean="0"/>
              <a:t>secta</a:t>
            </a:r>
            <a:r>
              <a:rPr lang="en-US" dirty="0" smtClean="0"/>
              <a:t> </a:t>
            </a:r>
            <a:r>
              <a:rPr lang="en-US" dirty="0" err="1" smtClean="0"/>
              <a:t>antebrachii</a:t>
            </a:r>
            <a:r>
              <a:rPr lang="en-US" dirty="0" smtClean="0"/>
              <a:t>, (</a:t>
            </a:r>
            <a:r>
              <a:rPr lang="en-US" dirty="0" err="1" smtClean="0"/>
              <a:t>vidno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jednu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ranu</a:t>
            </a:r>
            <a:r>
              <a:rPr lang="en-US" baseline="0" dirty="0" smtClean="0"/>
              <a:t>!)/ C </a:t>
            </a:r>
            <a:r>
              <a:rPr lang="en-US" baseline="0" dirty="0" err="1" smtClean="0"/>
              <a:t>oedema</a:t>
            </a:r>
            <a:r>
              <a:rPr lang="en-US" baseline="0" dirty="0" smtClean="0"/>
              <a:t> propter </a:t>
            </a:r>
            <a:r>
              <a:rPr lang="en-US" baseline="0" dirty="0" err="1" smtClean="0"/>
              <a:t>vulnus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contusum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femoris</a:t>
            </a:r>
            <a:r>
              <a:rPr lang="en-US" baseline="0" dirty="0" smtClean="0"/>
              <a:t>/ D corpora </a:t>
            </a:r>
            <a:r>
              <a:rPr lang="en-US" baseline="0" dirty="0" err="1" smtClean="0"/>
              <a:t>aliena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vulneribus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punctis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abdominis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často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dostanu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rany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kúsky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látky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odevu</a:t>
            </a:r>
            <a:r>
              <a:rPr lang="en-US" baseline="0" dirty="0" smtClean="0"/>
              <a:t>) /E </a:t>
            </a:r>
            <a:r>
              <a:rPr lang="en-US" baseline="0" dirty="0" err="1" smtClean="0"/>
              <a:t>sutura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vulneris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laceri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capitis</a:t>
            </a:r>
            <a:r>
              <a:rPr lang="en-US" baseline="0" dirty="0" smtClean="0"/>
              <a:t> / F </a:t>
            </a:r>
            <a:r>
              <a:rPr lang="en-US" baseline="0" dirty="0" err="1" smtClean="0"/>
              <a:t>Infectio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vulnere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scisso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secundi</a:t>
            </a:r>
            <a:r>
              <a:rPr lang="en-US" baseline="0" dirty="0" smtClean="0"/>
              <a:t> / G sepsis post </a:t>
            </a:r>
            <a:r>
              <a:rPr lang="en-US" baseline="0" dirty="0" err="1" smtClean="0"/>
              <a:t>vulnera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morsa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capitis</a:t>
            </a:r>
            <a:r>
              <a:rPr lang="en-US" baseline="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vidno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jednu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ranu</a:t>
            </a:r>
            <a:r>
              <a:rPr lang="en-US" baseline="0" dirty="0" smtClean="0"/>
              <a:t>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 </a:t>
            </a:r>
            <a:r>
              <a:rPr lang="en-US" dirty="0" err="1" smtClean="0"/>
              <a:t>tomuto</a:t>
            </a:r>
            <a:r>
              <a:rPr lang="en-US" dirty="0" smtClean="0"/>
              <a:t> </a:t>
            </a:r>
            <a:r>
              <a:rPr lang="en-US" dirty="0" err="1" smtClean="0"/>
              <a:t>cvičeniu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majú</a:t>
            </a:r>
            <a:r>
              <a:rPr lang="en-US" baseline="0" dirty="0" smtClean="0"/>
              <a:t> extra Handout (7a), </a:t>
            </a:r>
            <a:r>
              <a:rPr lang="en-US" baseline="0" dirty="0" err="1" smtClean="0"/>
              <a:t>pracuje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skupine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1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1F679AE-7613-4741-B2B3-58D4A536018E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79AE-7613-4741-B2B3-58D4A536018E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1F679AE-7613-4741-B2B3-58D4A536018E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1F679AE-7613-4741-B2B3-58D4A536018E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E25F94-59A5-40AA-BDFF-42EAC0D6B88A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1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341438"/>
            <a:ext cx="8626475" cy="496728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cs-CZ" altLang="cs-CZ" sz="2800" dirty="0" smtClean="0">
                <a:latin typeface="Century Schoolbook" panose="02040604050505020304" pitchFamily="18" charset="0"/>
              </a:rPr>
              <a:t>genitive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singular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ending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b="1" i="1" dirty="0" smtClean="0">
                <a:latin typeface="Century Schoolbook" panose="02040604050505020304" pitchFamily="18" charset="0"/>
              </a:rPr>
              <a:t>-</a:t>
            </a:r>
            <a:r>
              <a:rPr lang="cs-CZ" altLang="cs-CZ" sz="2800" b="1" i="1" dirty="0" err="1" smtClean="0">
                <a:latin typeface="Century Schoolbook" panose="02040604050505020304" pitchFamily="18" charset="0"/>
              </a:rPr>
              <a:t>ei</a:t>
            </a: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cs-CZ" sz="2800" dirty="0" err="1" smtClean="0">
                <a:latin typeface="Century Schoolbook" panose="02040604050505020304" pitchFamily="18" charset="0"/>
              </a:rPr>
              <a:t>paradigm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word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: </a:t>
            </a:r>
            <a:r>
              <a:rPr lang="cs-CZ" altLang="cs-CZ" sz="2800" i="1" dirty="0" err="1" smtClean="0">
                <a:latin typeface="Century Schoolbook" panose="02040604050505020304" pitchFamily="18" charset="0"/>
              </a:rPr>
              <a:t>faciēs</a:t>
            </a:r>
            <a:r>
              <a:rPr lang="cs-CZ" altLang="cs-CZ" sz="2800" i="1" dirty="0" smtClean="0">
                <a:latin typeface="Century Schoolbook" panose="02040604050505020304" pitchFamily="18" charset="0"/>
              </a:rPr>
              <a:t> =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face, front part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dirty="0" err="1" smtClean="0">
                <a:latin typeface="Century Schoolbook" panose="02040604050505020304" pitchFamily="18" charset="0"/>
              </a:rPr>
              <a:t>all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the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nouns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of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the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5</a:t>
            </a:r>
            <a:r>
              <a:rPr lang="cs-CZ" altLang="cs-CZ" sz="2800" baseline="30000" dirty="0" smtClean="0">
                <a:latin typeface="Century Schoolbook" panose="02040604050505020304" pitchFamily="18" charset="0"/>
              </a:rPr>
              <a:t>th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declension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are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of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feminine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gender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 smtClean="0">
                <a:latin typeface="Century Schoolbook" panose="02040604050505020304" pitchFamily="18" charset="0"/>
              </a:rPr>
              <a:t>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233958"/>
              </p:ext>
            </p:extLst>
          </p:nvPr>
        </p:nvGraphicFramePr>
        <p:xfrm>
          <a:off x="1763688" y="3185875"/>
          <a:ext cx="4896495" cy="279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110"/>
                <a:gridCol w="1709887"/>
                <a:gridCol w="2098498"/>
              </a:tblGrid>
              <a:tr h="558101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singular</a:t>
                      </a:r>
                      <a:endParaRPr lang="cs-CZ" sz="280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plural</a:t>
                      </a:r>
                      <a:endParaRPr lang="cs-CZ" sz="2800" dirty="0"/>
                    </a:p>
                  </a:txBody>
                  <a:tcPr marL="91452" marR="91452" anchor="ctr"/>
                </a:tc>
              </a:tr>
              <a:tr h="558101"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nom</a:t>
                      </a:r>
                      <a:r>
                        <a:rPr lang="cs-CZ" sz="2800" dirty="0" smtClean="0"/>
                        <a:t>.</a:t>
                      </a:r>
                      <a:endParaRPr lang="cs-CZ" sz="280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r>
                        <a:rPr lang="cs-CZ" altLang="cs-CZ" sz="2800" i="0" dirty="0" err="1" smtClean="0"/>
                        <a:t>faci-ēs</a:t>
                      </a:r>
                      <a:endParaRPr lang="cs-CZ" sz="2800" i="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i="0" dirty="0" err="1" smtClean="0"/>
                        <a:t>faci-ēs</a:t>
                      </a:r>
                      <a:endParaRPr lang="cs-CZ" sz="2800" i="0" dirty="0" smtClean="0"/>
                    </a:p>
                  </a:txBody>
                  <a:tcPr marL="91452" marR="91452" anchor="ctr"/>
                </a:tc>
              </a:tr>
              <a:tr h="558101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gen.</a:t>
                      </a:r>
                      <a:endParaRPr lang="cs-CZ" sz="280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r>
                        <a:rPr lang="cs-CZ" altLang="cs-CZ" sz="2800" i="0" dirty="0" err="1" smtClean="0"/>
                        <a:t>faci-ēī</a:t>
                      </a:r>
                      <a:endParaRPr lang="cs-CZ" sz="2800" i="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i="0" dirty="0" err="1" smtClean="0"/>
                        <a:t>faci-ērum</a:t>
                      </a:r>
                      <a:endParaRPr lang="cs-CZ" sz="2800" i="0" dirty="0"/>
                    </a:p>
                  </a:txBody>
                  <a:tcPr marL="91452" marR="91452" anchor="ctr"/>
                </a:tc>
              </a:tr>
              <a:tr h="558101"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ak</a:t>
                      </a:r>
                      <a:r>
                        <a:rPr lang="cs-CZ" sz="2800" dirty="0" smtClean="0"/>
                        <a:t>.</a:t>
                      </a:r>
                      <a:endParaRPr lang="cs-CZ" sz="280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r>
                        <a:rPr lang="cs-CZ" sz="2800" i="0" dirty="0" err="1" smtClean="0"/>
                        <a:t>faci-em</a:t>
                      </a:r>
                      <a:endParaRPr lang="cs-CZ" sz="2800" i="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i="0" dirty="0" err="1" smtClean="0"/>
                        <a:t>faci-ēs</a:t>
                      </a:r>
                      <a:endParaRPr lang="cs-CZ" sz="2800" i="0" dirty="0" smtClean="0"/>
                    </a:p>
                  </a:txBody>
                  <a:tcPr marL="91452" marR="91452" anchor="ctr"/>
                </a:tc>
              </a:tr>
              <a:tr h="558101"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abl</a:t>
                      </a:r>
                      <a:r>
                        <a:rPr lang="cs-CZ" sz="2800" dirty="0" smtClean="0"/>
                        <a:t>.</a:t>
                      </a:r>
                      <a:endParaRPr lang="cs-CZ" sz="280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r>
                        <a:rPr lang="cs-CZ" altLang="cs-CZ" sz="2800" i="0" dirty="0" err="1" smtClean="0"/>
                        <a:t>faci</a:t>
                      </a:r>
                      <a:r>
                        <a:rPr lang="cs-CZ" altLang="cs-CZ" sz="2800" i="0" dirty="0" smtClean="0"/>
                        <a:t>-ē</a:t>
                      </a:r>
                      <a:endParaRPr lang="cs-CZ" sz="2800" i="0" dirty="0"/>
                    </a:p>
                  </a:txBody>
                  <a:tcPr marL="91452" marR="9145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i="0" dirty="0" err="1" smtClean="0"/>
                        <a:t>faci-ēbus</a:t>
                      </a:r>
                      <a:endParaRPr lang="cs-CZ" sz="2800" i="0" dirty="0" smtClean="0"/>
                    </a:p>
                  </a:txBody>
                  <a:tcPr marL="91452" marR="91452"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07950" y="6381750"/>
            <a:ext cx="9144000" cy="3416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5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5</a:t>
            </a:r>
            <a:r>
              <a:rPr lang="cs-CZ" altLang="cs-CZ" sz="3500" baseline="300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th</a:t>
            </a:r>
            <a:r>
              <a:rPr lang="cs-CZ" altLang="cs-CZ" sz="35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 </a:t>
            </a:r>
            <a:r>
              <a:rPr lang="cs-CZ" altLang="cs-CZ" sz="3500" dirty="0" err="1">
                <a:solidFill>
                  <a:schemeClr val="accent3"/>
                </a:solidFill>
                <a:latin typeface="Century Schoolbook" panose="02040604050505020304" pitchFamily="18" charset="0"/>
              </a:rPr>
              <a:t>declension</a:t>
            </a: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11796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NDINGS 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99033" cy="59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442984" y="1260615"/>
            <a:ext cx="504056" cy="42484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22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12" y="2910191"/>
            <a:ext cx="5169717" cy="2761673"/>
          </a:xfrm>
          <a:prstGeom prst="rect">
            <a:avLst/>
          </a:prstGeom>
        </p:spPr>
      </p:pic>
      <p:pic>
        <p:nvPicPr>
          <p:cNvPr id="4" name="Obrázek 8" descr="bullet450_AWVqk_16269.jpg"/>
          <p:cNvPicPr>
            <a:picLocks noChangeAspect="1"/>
          </p:cNvPicPr>
          <p:nvPr/>
        </p:nvPicPr>
        <p:blipFill rotWithShape="1">
          <a:blip r:embed="rId4" cstate="print"/>
          <a:srcRect l="5825" t="4546"/>
          <a:stretch/>
        </p:blipFill>
        <p:spPr bwMode="auto">
          <a:xfrm>
            <a:off x="7" y="5"/>
            <a:ext cx="286639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747816" y="-126995"/>
            <a:ext cx="3344141" cy="3047999"/>
            <a:chOff x="590" y="1714"/>
            <a:chExt cx="2399" cy="221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" y="1714"/>
              <a:ext cx="2400" cy="2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90" y="1714"/>
              <a:ext cx="2400" cy="2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9" name="Obrázek 3" descr="fil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6977" y="0"/>
            <a:ext cx="3417023" cy="2921004"/>
          </a:xfrm>
          <a:prstGeom prst="rect">
            <a:avLst/>
          </a:prstGeom>
        </p:spPr>
      </p:pic>
      <p:pic>
        <p:nvPicPr>
          <p:cNvPr id="10" name="Obrázek 3" descr="06250921500033.jpg"/>
          <p:cNvPicPr>
            <a:picLocks noChangeAspect="1"/>
          </p:cNvPicPr>
          <p:nvPr/>
        </p:nvPicPr>
        <p:blipFill rotWithShape="1">
          <a:blip r:embed="rId7" cstate="print"/>
          <a:srcRect l="5873" r="14516"/>
          <a:stretch/>
        </p:blipFill>
        <p:spPr>
          <a:xfrm>
            <a:off x="-57175" y="2910832"/>
            <a:ext cx="2804992" cy="402798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6977" y="2909459"/>
            <a:ext cx="3417022" cy="27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7815" y="5310909"/>
            <a:ext cx="4130515" cy="162790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2455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2455" y="3045689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793995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51727" y="3043381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93995" y="5380179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90490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93169" y="3043381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Decide what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726" y="162410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Patient 1 has shot wound in his left lower leg</a:t>
            </a:r>
          </a:p>
          <a:p>
            <a:r>
              <a:rPr lang="en-US" dirty="0" smtClean="0">
                <a:latin typeface="Cambria"/>
                <a:cs typeface="Cambria"/>
              </a:rPr>
              <a:t>Patient 2 tore her upper lip</a:t>
            </a:r>
          </a:p>
          <a:p>
            <a:r>
              <a:rPr lang="en-US" dirty="0" smtClean="0">
                <a:latin typeface="Cambria"/>
                <a:cs typeface="Cambria"/>
              </a:rPr>
              <a:t>Patient 2 suffered brain concussion</a:t>
            </a:r>
          </a:p>
          <a:p>
            <a:r>
              <a:rPr lang="en-US" dirty="0" smtClean="0">
                <a:latin typeface="Cambria"/>
                <a:cs typeface="Cambria"/>
              </a:rPr>
              <a:t>Patient 3 has open fracture of his left forearm with contusion and tear wound on the lower leg</a:t>
            </a:r>
          </a:p>
          <a:p>
            <a:r>
              <a:rPr lang="en-US" dirty="0" smtClean="0">
                <a:latin typeface="Cambria"/>
                <a:cs typeface="Cambria"/>
              </a:rPr>
              <a:t>Patient 4 broke her heel bone</a:t>
            </a:r>
          </a:p>
          <a:p>
            <a:r>
              <a:rPr lang="en-US" dirty="0" smtClean="0">
                <a:latin typeface="Cambria"/>
                <a:cs typeface="Cambria"/>
              </a:rPr>
              <a:t>Patient 4 had simple fracture of the third thoracic vertebra</a:t>
            </a:r>
          </a:p>
          <a:p>
            <a:r>
              <a:rPr lang="en-US" dirty="0" smtClean="0">
                <a:latin typeface="Cambria"/>
                <a:cs typeface="Cambria"/>
              </a:rPr>
              <a:t>Patient 4 has cut wound in the region of the left elbow bone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428" y="1959075"/>
            <a:ext cx="547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43" y="1527948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843" y="2442348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843" y="2883373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428" y="3717032"/>
            <a:ext cx="547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843" y="4221088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438" y="4970950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accent3"/>
                </a:solidFill>
              </a:rPr>
              <a:t>Names of muscles by fiber direction</a:t>
            </a:r>
            <a:endParaRPr lang="en-US" sz="3400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172" b="14172"/>
          <a:stretch>
            <a:fillRect/>
          </a:stretch>
        </p:blipFill>
        <p:spPr>
          <a:xfrm>
            <a:off x="209025" y="1194509"/>
            <a:ext cx="8640960" cy="4842210"/>
          </a:xfrm>
          <a:solidFill>
            <a:srgbClr val="FFCC99"/>
          </a:solidFill>
        </p:spPr>
      </p:pic>
      <p:sp>
        <p:nvSpPr>
          <p:cNvPr id="25" name="TextBox 24"/>
          <p:cNvSpPr txBox="1"/>
          <p:nvPr/>
        </p:nvSpPr>
        <p:spPr>
          <a:xfrm>
            <a:off x="5351107" y="5996128"/>
            <a:ext cx="324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55638" y="6361709"/>
            <a:ext cx="378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internus</a:t>
            </a:r>
            <a:r>
              <a:rPr lang="en-US" dirty="0" smtClean="0"/>
              <a:t> </a:t>
            </a:r>
            <a:r>
              <a:rPr lang="en-US" dirty="0" err="1" smtClean="0"/>
              <a:t>obliquus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8518" y="6361709"/>
            <a:ext cx="39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/>
              <a:t>e</a:t>
            </a:r>
            <a:r>
              <a:rPr lang="en-US" dirty="0" err="1" smtClean="0"/>
              <a:t>xternus</a:t>
            </a:r>
            <a:r>
              <a:rPr lang="en-US" dirty="0" smtClean="0"/>
              <a:t> </a:t>
            </a:r>
            <a:r>
              <a:rPr lang="en-US" dirty="0" err="1" smtClean="0"/>
              <a:t>obliquus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478" y="5996128"/>
            <a:ext cx="324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/>
              <a:t>r</a:t>
            </a:r>
            <a:r>
              <a:rPr lang="en-US" dirty="0" smtClean="0"/>
              <a:t>ectus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6918097" y="3177595"/>
            <a:ext cx="1974383" cy="40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6548326" y="2612194"/>
            <a:ext cx="2373516" cy="40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6706306" y="1844824"/>
            <a:ext cx="1892665" cy="40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339102" y="3100868"/>
            <a:ext cx="1827169" cy="40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/>
          <p:cNvSpPr txBox="1"/>
          <p:nvPr/>
        </p:nvSpPr>
        <p:spPr>
          <a:xfrm>
            <a:off x="1737926" y="3019449"/>
            <a:ext cx="3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Obdélník 36"/>
          <p:cNvSpPr/>
          <p:nvPr/>
        </p:nvSpPr>
        <p:spPr>
          <a:xfrm>
            <a:off x="244583" y="3751779"/>
            <a:ext cx="1678074" cy="40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/>
        </p:nvSpPr>
        <p:spPr>
          <a:xfrm>
            <a:off x="1579945" y="3645024"/>
            <a:ext cx="3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Obdélník 37"/>
          <p:cNvSpPr/>
          <p:nvPr/>
        </p:nvSpPr>
        <p:spPr>
          <a:xfrm>
            <a:off x="325936" y="4261602"/>
            <a:ext cx="1569970" cy="40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/>
        </p:nvSpPr>
        <p:spPr>
          <a:xfrm>
            <a:off x="1611776" y="4219900"/>
            <a:ext cx="3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Obdélník 38"/>
          <p:cNvSpPr/>
          <p:nvPr/>
        </p:nvSpPr>
        <p:spPr>
          <a:xfrm>
            <a:off x="300353" y="5517232"/>
            <a:ext cx="1678074" cy="597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7066250" y="5517232"/>
            <a:ext cx="1754221" cy="591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6864287" y="3177595"/>
            <a:ext cx="31596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6" idx="1"/>
          </p:cNvCxnSpPr>
          <p:nvPr/>
        </p:nvCxnSpPr>
        <p:spPr>
          <a:xfrm flipH="1" flipV="1">
            <a:off x="1769757" y="3955406"/>
            <a:ext cx="3585881" cy="259096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016033" y="3294805"/>
            <a:ext cx="3284313" cy="306690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bdélník 42"/>
          <p:cNvSpPr/>
          <p:nvPr/>
        </p:nvSpPr>
        <p:spPr>
          <a:xfrm>
            <a:off x="6056960" y="5661248"/>
            <a:ext cx="982082" cy="45719"/>
          </a:xfrm>
          <a:prstGeom prst="rect">
            <a:avLst/>
          </a:prstGeom>
          <a:solidFill>
            <a:srgbClr val="FFCC99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2016034" y="5615529"/>
            <a:ext cx="1475846" cy="45719"/>
          </a:xfrm>
          <a:prstGeom prst="rect">
            <a:avLst/>
          </a:prstGeom>
          <a:solidFill>
            <a:srgbClr val="FFCC99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376359" y="3508123"/>
            <a:ext cx="4487928" cy="260631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3" idx="2"/>
          </p:cNvCxnSpPr>
          <p:nvPr/>
        </p:nvCxnSpPr>
        <p:spPr>
          <a:xfrm flipH="1" flipV="1">
            <a:off x="1769757" y="4589232"/>
            <a:ext cx="1017703" cy="177379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-U- and -E- </a:t>
            </a:r>
            <a:r>
              <a:rPr lang="cs-CZ" dirty="0" err="1" smtClean="0"/>
              <a:t>stems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Century Schoolbook" panose="02040604050505020304" pitchFamily="18" charset="0"/>
              </a:rPr>
              <a:t>Latin </a:t>
            </a:r>
            <a:r>
              <a:rPr lang="cs-CZ" dirty="0" err="1" smtClean="0">
                <a:latin typeface="Century Schoolbook" panose="02040604050505020304" pitchFamily="18" charset="0"/>
              </a:rPr>
              <a:t>nouns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of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the</a:t>
            </a:r>
            <a:r>
              <a:rPr lang="cs-CZ" dirty="0" smtClean="0">
                <a:latin typeface="Century Schoolbook" panose="02040604050505020304" pitchFamily="18" charset="0"/>
              </a:rPr>
              <a:t> 4</a:t>
            </a:r>
            <a:r>
              <a:rPr lang="cs-CZ" baseline="30000" dirty="0" smtClean="0">
                <a:latin typeface="Century Schoolbook" panose="02040604050505020304" pitchFamily="18" charset="0"/>
              </a:rPr>
              <a:t>th</a:t>
            </a:r>
            <a:r>
              <a:rPr lang="cs-CZ" dirty="0" smtClean="0">
                <a:latin typeface="Century Schoolbook" panose="02040604050505020304" pitchFamily="18" charset="0"/>
              </a:rPr>
              <a:t> and 5</a:t>
            </a:r>
            <a:r>
              <a:rPr lang="cs-CZ" baseline="30000" dirty="0" smtClean="0">
                <a:latin typeface="Century Schoolbook" panose="02040604050505020304" pitchFamily="18" charset="0"/>
              </a:rPr>
              <a:t>th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declension</a:t>
            </a:r>
            <a:endParaRPr lang="cs-CZ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9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5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4</a:t>
            </a:r>
            <a:r>
              <a:rPr lang="cs-CZ" altLang="cs-CZ" sz="3500" baseline="300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th</a:t>
            </a:r>
            <a:r>
              <a:rPr lang="cs-CZ" altLang="cs-CZ" sz="35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 </a:t>
            </a:r>
            <a:r>
              <a:rPr lang="cs-CZ" altLang="cs-CZ" sz="3500" dirty="0" err="1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declension</a:t>
            </a:r>
            <a:endParaRPr lang="cs-CZ" altLang="cs-CZ" sz="3500" dirty="0" smtClean="0">
              <a:solidFill>
                <a:schemeClr val="accent3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341438"/>
            <a:ext cx="8770937" cy="540067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800" dirty="0" smtClean="0"/>
              <a:t>genitive </a:t>
            </a:r>
            <a:r>
              <a:rPr lang="cs-CZ" altLang="cs-CZ" sz="2800" dirty="0" err="1" smtClean="0"/>
              <a:t>singular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ending</a:t>
            </a:r>
            <a:r>
              <a:rPr lang="cs-CZ" altLang="cs-CZ" sz="2800" dirty="0" smtClean="0"/>
              <a:t> </a:t>
            </a:r>
            <a:r>
              <a:rPr lang="cs-CZ" altLang="cs-CZ" sz="2800" b="1" i="1" dirty="0" smtClean="0"/>
              <a:t>-</a:t>
            </a:r>
            <a:r>
              <a:rPr lang="cs-CZ" altLang="cs-CZ" sz="2800" b="1" i="1" dirty="0" err="1"/>
              <a:t>ūs</a:t>
            </a:r>
            <a:r>
              <a:rPr lang="cs-CZ" altLang="cs-CZ" sz="2800" dirty="0"/>
              <a:t> </a:t>
            </a:r>
            <a:endParaRPr lang="cs-CZ" altLang="cs-CZ" sz="2800" dirty="0" smtClean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800" dirty="0" err="1" smtClean="0"/>
              <a:t>mostly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masculine</a:t>
            </a:r>
            <a:r>
              <a:rPr lang="cs-CZ" altLang="cs-CZ" sz="2800" dirty="0" smtClean="0"/>
              <a:t> gender: 	</a:t>
            </a:r>
            <a:r>
              <a:rPr lang="cs-CZ" altLang="cs-CZ" sz="2800" b="1" i="1" dirty="0" smtClean="0"/>
              <a:t>-</a:t>
            </a:r>
            <a:r>
              <a:rPr lang="cs-CZ" altLang="cs-CZ" sz="2800" b="1" i="1" dirty="0" err="1" smtClean="0"/>
              <a:t>us</a:t>
            </a:r>
            <a:r>
              <a:rPr lang="cs-CZ" altLang="cs-CZ" sz="2800" b="1" i="1" dirty="0" smtClean="0"/>
              <a:t>/-</a:t>
            </a:r>
            <a:r>
              <a:rPr lang="cs-CZ" altLang="cs-CZ" sz="2800" b="1" i="1" dirty="0" err="1" smtClean="0"/>
              <a:t>ūs</a:t>
            </a:r>
            <a:r>
              <a:rPr lang="cs-CZ" altLang="cs-CZ" sz="2800" dirty="0" smtClean="0"/>
              <a:t> 	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800" dirty="0" err="1" smtClean="0"/>
              <a:t>paradigm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word</a:t>
            </a:r>
            <a:r>
              <a:rPr lang="cs-CZ" altLang="cs-CZ" sz="2800" dirty="0" smtClean="0"/>
              <a:t>:  </a:t>
            </a:r>
            <a:r>
              <a:rPr lang="cs-CZ" altLang="cs-CZ" sz="2800" i="1" dirty="0" err="1" smtClean="0"/>
              <a:t>ductus</a:t>
            </a:r>
            <a:r>
              <a:rPr lang="cs-CZ" altLang="cs-CZ" sz="2800" i="1" dirty="0" smtClean="0"/>
              <a:t> </a:t>
            </a:r>
            <a:r>
              <a:rPr lang="cs-CZ" altLang="cs-CZ" sz="2800" dirty="0" smtClean="0"/>
              <a:t>= </a:t>
            </a:r>
            <a:r>
              <a:rPr lang="cs-CZ" altLang="cs-CZ" sz="2800" dirty="0" err="1" smtClean="0"/>
              <a:t>duct</a:t>
            </a:r>
            <a:endParaRPr lang="cs-CZ" altLang="cs-CZ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 smtClean="0"/>
              <a:t>	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 smtClean="0"/>
              <a:t>	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800" dirty="0"/>
          </a:p>
          <a:p>
            <a:pPr>
              <a:lnSpc>
                <a:spcPct val="80000"/>
              </a:lnSpc>
              <a:defRPr/>
            </a:pPr>
            <a:r>
              <a:rPr lang="cs-CZ" altLang="cs-CZ" sz="2800" dirty="0" err="1" smtClean="0"/>
              <a:t>There</a:t>
            </a:r>
            <a:r>
              <a:rPr lang="cs-CZ" altLang="cs-CZ" sz="2800" dirty="0" smtClean="0"/>
              <a:t> are 2 </a:t>
            </a:r>
            <a:r>
              <a:rPr lang="cs-CZ" altLang="cs-CZ" sz="2800" dirty="0" err="1" smtClean="0"/>
              <a:t>nouns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that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have</a:t>
            </a:r>
            <a:r>
              <a:rPr lang="cs-CZ" altLang="cs-CZ" sz="2800" dirty="0" smtClean="0"/>
              <a:t> ablative </a:t>
            </a:r>
            <a:r>
              <a:rPr lang="cs-CZ" altLang="cs-CZ" sz="2800" dirty="0" err="1" smtClean="0"/>
              <a:t>plural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ending</a:t>
            </a:r>
            <a:r>
              <a:rPr lang="cs-CZ" altLang="cs-CZ" sz="2800" dirty="0" smtClean="0"/>
              <a:t> -</a:t>
            </a:r>
            <a:r>
              <a:rPr lang="cs-CZ" altLang="cs-CZ" sz="2800" dirty="0" err="1" smtClean="0"/>
              <a:t>ubus</a:t>
            </a:r>
            <a:r>
              <a:rPr lang="cs-CZ" altLang="cs-CZ" sz="2800" dirty="0" smtClean="0"/>
              <a:t>: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 smtClean="0"/>
              <a:t>	</a:t>
            </a:r>
            <a:r>
              <a:rPr lang="cs-CZ" altLang="cs-CZ" sz="2800" dirty="0" err="1" smtClean="0"/>
              <a:t>arcus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us</a:t>
            </a:r>
            <a:r>
              <a:rPr lang="cs-CZ" altLang="cs-CZ" sz="2800" dirty="0" smtClean="0"/>
              <a:t>, m. = </a:t>
            </a:r>
            <a:r>
              <a:rPr lang="cs-CZ" altLang="cs-CZ" sz="2800" dirty="0" err="1" smtClean="0"/>
              <a:t>bow</a:t>
            </a:r>
            <a:endParaRPr lang="cs-CZ" altLang="cs-CZ" sz="2800" dirty="0" smtClean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 smtClean="0"/>
              <a:t>	</a:t>
            </a:r>
            <a:r>
              <a:rPr lang="cs-CZ" altLang="cs-CZ" sz="2800" dirty="0" err="1" smtClean="0"/>
              <a:t>artus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us</a:t>
            </a:r>
            <a:r>
              <a:rPr lang="cs-CZ" altLang="cs-CZ" sz="2800" dirty="0" smtClean="0"/>
              <a:t>, m. = </a:t>
            </a:r>
            <a:r>
              <a:rPr lang="cs-CZ" altLang="cs-CZ" sz="2800" dirty="0" err="1" smtClean="0"/>
              <a:t>member</a:t>
            </a:r>
            <a:r>
              <a:rPr lang="cs-CZ" altLang="cs-CZ" sz="2800" dirty="0" smtClean="0"/>
              <a:t>, joint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35233"/>
              </p:ext>
            </p:extLst>
          </p:nvPr>
        </p:nvGraphicFramePr>
        <p:xfrm>
          <a:off x="323850" y="2595235"/>
          <a:ext cx="5040313" cy="228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16"/>
                <a:gridCol w="1920458"/>
                <a:gridCol w="2232139"/>
              </a:tblGrid>
              <a:tr h="45737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singular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plural</a:t>
                      </a:r>
                      <a:endParaRPr lang="cs-CZ" sz="2400" dirty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nom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duct-us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/>
                        <a:t>duct-ūs</a:t>
                      </a:r>
                      <a:endParaRPr lang="cs-CZ" sz="2400" dirty="0" smtClean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gen.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duct-ūs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duct-uum</a:t>
                      </a:r>
                      <a:endParaRPr lang="cs-CZ" sz="2400" dirty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ak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duct</a:t>
                      </a:r>
                      <a:r>
                        <a:rPr lang="cs-CZ" sz="2400" dirty="0" smtClean="0"/>
                        <a:t>-um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/>
                        <a:t>duct-ūs</a:t>
                      </a:r>
                      <a:endParaRPr lang="cs-CZ" sz="2400" dirty="0" smtClean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abl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duct</a:t>
                      </a:r>
                      <a:r>
                        <a:rPr lang="cs-CZ" sz="2400" dirty="0" smtClean="0"/>
                        <a:t>-ū</a:t>
                      </a:r>
                      <a:endParaRPr lang="cs-CZ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duct-ibus</a:t>
                      </a:r>
                      <a:endParaRPr lang="cs-CZ" sz="2400" dirty="0"/>
                    </a:p>
                  </a:txBody>
                  <a:tcPr marL="91436" marR="91436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364163" y="2565400"/>
            <a:ext cx="3586162" cy="11757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dirty="0" err="1" smtClean="0">
                <a:latin typeface="+mj-lt"/>
              </a:rPr>
              <a:t>There</a:t>
            </a:r>
            <a:r>
              <a:rPr lang="cs-CZ" altLang="cs-CZ" sz="2200" dirty="0" smtClean="0">
                <a:latin typeface="+mj-lt"/>
              </a:rPr>
              <a:t> are </a:t>
            </a:r>
            <a:r>
              <a:rPr lang="cs-CZ" altLang="cs-CZ" sz="2200" dirty="0" err="1" smtClean="0">
                <a:latin typeface="+mj-lt"/>
              </a:rPr>
              <a:t>only</a:t>
            </a:r>
            <a:r>
              <a:rPr lang="cs-CZ" altLang="cs-CZ" sz="2200" dirty="0" smtClean="0">
                <a:latin typeface="+mj-lt"/>
              </a:rPr>
              <a:t> </a:t>
            </a:r>
            <a:r>
              <a:rPr lang="cs-CZ" altLang="cs-CZ" sz="2200" dirty="0" err="1" smtClean="0">
                <a:latin typeface="+mj-lt"/>
              </a:rPr>
              <a:t>few</a:t>
            </a:r>
            <a:r>
              <a:rPr lang="cs-CZ" altLang="cs-CZ" sz="2200" dirty="0" smtClean="0">
                <a:latin typeface="+mj-lt"/>
              </a:rPr>
              <a:t> </a:t>
            </a:r>
            <a:r>
              <a:rPr lang="cs-CZ" altLang="cs-CZ" sz="2200" dirty="0" err="1" smtClean="0">
                <a:latin typeface="+mj-lt"/>
              </a:rPr>
              <a:t>exceptions</a:t>
            </a:r>
            <a:r>
              <a:rPr lang="cs-CZ" altLang="cs-CZ" sz="2200" dirty="0" smtClean="0">
                <a:latin typeface="+mj-lt"/>
              </a:rPr>
              <a:t> </a:t>
            </a:r>
            <a:r>
              <a:rPr lang="cs-CZ" altLang="cs-CZ" sz="2200" dirty="0" err="1" smtClean="0">
                <a:latin typeface="+mj-lt"/>
              </a:rPr>
              <a:t>of</a:t>
            </a:r>
            <a:r>
              <a:rPr lang="cs-CZ" altLang="cs-CZ" sz="2200" dirty="0" smtClean="0">
                <a:latin typeface="+mj-lt"/>
              </a:rPr>
              <a:t> </a:t>
            </a:r>
            <a:r>
              <a:rPr lang="cs-CZ" altLang="cs-CZ" sz="2200" dirty="0" err="1" smtClean="0">
                <a:latin typeface="+mj-lt"/>
              </a:rPr>
              <a:t>feminine</a:t>
            </a:r>
            <a:r>
              <a:rPr lang="cs-CZ" altLang="cs-CZ" sz="2200" dirty="0" smtClean="0">
                <a:latin typeface="+mj-lt"/>
              </a:rPr>
              <a:t> gender: </a:t>
            </a:r>
            <a:endParaRPr lang="cs-CZ" altLang="cs-CZ" sz="22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i="1" dirty="0" err="1">
                <a:latin typeface="+mj-lt"/>
              </a:rPr>
              <a:t>manus</a:t>
            </a:r>
            <a:r>
              <a:rPr lang="cs-CZ" altLang="cs-CZ" sz="2200" i="1" dirty="0">
                <a:latin typeface="+mj-lt"/>
              </a:rPr>
              <a:t>, </a:t>
            </a:r>
            <a:r>
              <a:rPr lang="cs-CZ" sz="2200" i="1" dirty="0" err="1">
                <a:latin typeface="+mj-lt"/>
              </a:rPr>
              <a:t>ūs</a:t>
            </a:r>
            <a:r>
              <a:rPr lang="cs-CZ" altLang="cs-CZ" sz="2200" i="1" dirty="0">
                <a:latin typeface="+mj-lt"/>
              </a:rPr>
              <a:t>, f. </a:t>
            </a:r>
            <a:r>
              <a:rPr lang="cs-CZ" altLang="cs-CZ" sz="2200" dirty="0" smtClean="0">
                <a:latin typeface="+mj-lt"/>
              </a:rPr>
              <a:t>-</a:t>
            </a:r>
            <a:r>
              <a:rPr lang="cs-CZ" altLang="cs-CZ" sz="2200" dirty="0" smtClean="0">
                <a:latin typeface="+mj-lt"/>
              </a:rPr>
              <a:t>hand</a:t>
            </a:r>
            <a:endParaRPr lang="cs-CZ" alt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Schoolbook" panose="02040604050505020304" pitchFamily="18" charset="0"/>
              </a:rPr>
              <a:t>Decide</a:t>
            </a:r>
            <a:r>
              <a:rPr lang="cs-CZ" dirty="0" smtClean="0">
                <a:latin typeface="Century Schoolbook" panose="02040604050505020304" pitchFamily="18" charset="0"/>
              </a:rPr>
              <a:t> on </a:t>
            </a:r>
            <a:r>
              <a:rPr lang="cs-CZ" dirty="0" err="1" smtClean="0">
                <a:latin typeface="Century Schoolbook" panose="02040604050505020304" pitchFamily="18" charset="0"/>
              </a:rPr>
              <a:t>the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declension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of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the</a:t>
            </a:r>
            <a:r>
              <a:rPr lang="cs-CZ" dirty="0" smtClean="0">
                <a:latin typeface="Century Schoolbook" panose="02040604050505020304" pitchFamily="18" charset="0"/>
              </a:rPr>
              <a:t> </a:t>
            </a:r>
            <a:r>
              <a:rPr lang="cs-CZ" dirty="0" err="1" smtClean="0">
                <a:latin typeface="Century Schoolbook" panose="02040604050505020304" pitchFamily="18" charset="0"/>
              </a:rPr>
              <a:t>nouns</a:t>
            </a:r>
            <a:endParaRPr lang="cs-CZ" dirty="0">
              <a:latin typeface="Century Schoolbook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>
                <a:latin typeface="Century Schoolbook" panose="02040604050505020304" pitchFamily="18" charset="0"/>
              </a:rPr>
              <a:t>tractus</a:t>
            </a:r>
            <a:r>
              <a:rPr lang="cs-CZ" dirty="0" smtClean="0">
                <a:latin typeface="Century Schoolbook" panose="02040604050505020304" pitchFamily="18" charset="0"/>
              </a:rPr>
              <a:t>, </a:t>
            </a:r>
            <a:r>
              <a:rPr lang="cs-CZ" dirty="0" err="1" smtClean="0">
                <a:latin typeface="Century Schoolbook" panose="02040604050505020304" pitchFamily="18" charset="0"/>
              </a:rPr>
              <a:t>us</a:t>
            </a:r>
            <a:r>
              <a:rPr lang="cs-CZ" dirty="0" smtClean="0">
                <a:latin typeface="Century Schoolbook" panose="02040604050505020304" pitchFamily="18" charset="0"/>
              </a:rPr>
              <a:t>, m.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musculus</a:t>
            </a:r>
            <a:r>
              <a:rPr lang="cs-CZ" dirty="0" smtClean="0">
                <a:latin typeface="Century Schoolbook" panose="02040604050505020304" pitchFamily="18" charset="0"/>
              </a:rPr>
              <a:t>, i, m.</a:t>
            </a:r>
          </a:p>
          <a:p>
            <a:r>
              <a:rPr lang="cs-CZ" dirty="0" smtClean="0">
                <a:latin typeface="Century Schoolbook" panose="02040604050505020304" pitchFamily="18" charset="0"/>
              </a:rPr>
              <a:t>corpus, </a:t>
            </a:r>
            <a:r>
              <a:rPr lang="cs-CZ" dirty="0" err="1" smtClean="0">
                <a:latin typeface="Century Schoolbook" panose="02040604050505020304" pitchFamily="18" charset="0"/>
              </a:rPr>
              <a:t>corporis</a:t>
            </a:r>
            <a:r>
              <a:rPr lang="cs-CZ" dirty="0" smtClean="0">
                <a:latin typeface="Century Schoolbook" panose="02040604050505020304" pitchFamily="18" charset="0"/>
              </a:rPr>
              <a:t>, n.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ulcus</a:t>
            </a:r>
            <a:r>
              <a:rPr lang="cs-CZ" dirty="0" smtClean="0">
                <a:latin typeface="Century Schoolbook" panose="02040604050505020304" pitchFamily="18" charset="0"/>
              </a:rPr>
              <a:t>, </a:t>
            </a:r>
            <a:r>
              <a:rPr lang="cs-CZ" dirty="0" err="1" smtClean="0">
                <a:latin typeface="Century Schoolbook" panose="02040604050505020304" pitchFamily="18" charset="0"/>
              </a:rPr>
              <a:t>eris</a:t>
            </a:r>
            <a:r>
              <a:rPr lang="cs-CZ" dirty="0" smtClean="0">
                <a:latin typeface="Century Schoolbook" panose="02040604050505020304" pitchFamily="18" charset="0"/>
              </a:rPr>
              <a:t>, n.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manus</a:t>
            </a:r>
            <a:r>
              <a:rPr lang="cs-CZ" dirty="0" smtClean="0">
                <a:latin typeface="Century Schoolbook" panose="02040604050505020304" pitchFamily="18" charset="0"/>
              </a:rPr>
              <a:t>, </a:t>
            </a:r>
            <a:r>
              <a:rPr lang="cs-CZ" dirty="0" err="1" smtClean="0">
                <a:latin typeface="Century Schoolbook" panose="02040604050505020304" pitchFamily="18" charset="0"/>
              </a:rPr>
              <a:t>us</a:t>
            </a:r>
            <a:r>
              <a:rPr lang="cs-CZ" dirty="0" smtClean="0">
                <a:latin typeface="Century Schoolbook" panose="02040604050505020304" pitchFamily="18" charset="0"/>
              </a:rPr>
              <a:t>, f.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visus</a:t>
            </a:r>
            <a:r>
              <a:rPr lang="cs-CZ" dirty="0" smtClean="0">
                <a:latin typeface="Century Schoolbook" panose="02040604050505020304" pitchFamily="18" charset="0"/>
              </a:rPr>
              <a:t>, </a:t>
            </a:r>
            <a:r>
              <a:rPr lang="cs-CZ" dirty="0" err="1" smtClean="0">
                <a:latin typeface="Century Schoolbook" panose="02040604050505020304" pitchFamily="18" charset="0"/>
              </a:rPr>
              <a:t>us</a:t>
            </a:r>
            <a:r>
              <a:rPr lang="cs-CZ" dirty="0" smtClean="0">
                <a:latin typeface="Century Schoolbook" panose="02040604050505020304" pitchFamily="18" charset="0"/>
              </a:rPr>
              <a:t>, m.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nervus</a:t>
            </a:r>
            <a:r>
              <a:rPr lang="cs-CZ" dirty="0" smtClean="0">
                <a:latin typeface="Century Schoolbook" panose="02040604050505020304" pitchFamily="18" charset="0"/>
              </a:rPr>
              <a:t>, i, m.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methodus</a:t>
            </a:r>
            <a:r>
              <a:rPr lang="cs-CZ" dirty="0" smtClean="0">
                <a:latin typeface="Century Schoolbook" panose="02040604050505020304" pitchFamily="18" charset="0"/>
              </a:rPr>
              <a:t>, i, f.</a:t>
            </a:r>
          </a:p>
          <a:p>
            <a:r>
              <a:rPr lang="cs-CZ" dirty="0" err="1" smtClean="0">
                <a:latin typeface="Century Schoolbook" panose="02040604050505020304" pitchFamily="18" charset="0"/>
              </a:rPr>
              <a:t>crus</a:t>
            </a:r>
            <a:r>
              <a:rPr lang="cs-CZ" dirty="0" smtClean="0">
                <a:latin typeface="Century Schoolbook" panose="02040604050505020304" pitchFamily="18" charset="0"/>
              </a:rPr>
              <a:t>, </a:t>
            </a:r>
            <a:r>
              <a:rPr lang="cs-CZ" dirty="0" err="1" smtClean="0">
                <a:latin typeface="Century Schoolbook" panose="02040604050505020304" pitchFamily="18" charset="0"/>
              </a:rPr>
              <a:t>cruris</a:t>
            </a:r>
            <a:r>
              <a:rPr lang="cs-CZ" dirty="0" smtClean="0">
                <a:latin typeface="Century Schoolbook" panose="02040604050505020304" pitchFamily="18" charset="0"/>
              </a:rPr>
              <a:t>, n.</a:t>
            </a:r>
            <a:endParaRPr lang="cs-CZ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4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341438"/>
            <a:ext cx="8626475" cy="54006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2800" dirty="0" smtClean="0">
                <a:latin typeface="Century Schoolbook" panose="02040604050505020304" pitchFamily="18" charset="0"/>
              </a:rPr>
              <a:t>genitive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singular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ending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b="1" i="1" dirty="0" smtClean="0">
                <a:latin typeface="Century Schoolbook" panose="02040604050505020304" pitchFamily="18" charset="0"/>
              </a:rPr>
              <a:t>-</a:t>
            </a:r>
            <a:r>
              <a:rPr lang="cs-CZ" altLang="cs-CZ" sz="2800" b="1" i="1" dirty="0" err="1" smtClean="0">
                <a:latin typeface="Century Schoolbook" panose="02040604050505020304" pitchFamily="18" charset="0"/>
              </a:rPr>
              <a:t>ūs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800" dirty="0" err="1" smtClean="0">
                <a:latin typeface="Century Schoolbook" panose="02040604050505020304" pitchFamily="18" charset="0"/>
              </a:rPr>
              <a:t>paradigm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word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: </a:t>
            </a:r>
            <a:r>
              <a:rPr lang="cs-CZ" altLang="cs-CZ" sz="2800" i="1" dirty="0" err="1" smtClean="0">
                <a:latin typeface="Century Schoolbook" panose="02040604050505020304" pitchFamily="18" charset="0"/>
              </a:rPr>
              <a:t>genū</a:t>
            </a:r>
            <a:r>
              <a:rPr lang="cs-CZ" altLang="cs-CZ" sz="2800" i="1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=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knee</a:t>
            </a: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latin typeface="Century Schoolbook" panose="02040604050505020304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latin typeface="Century Schoolbook" panose="02040604050505020304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>
              <a:latin typeface="Century Schoolbook" panose="020406040505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latin typeface="Century Schoolbook" panose="02040604050505020304" pitchFamily="18" charset="0"/>
              </a:rPr>
              <a:t>In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the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4th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declension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there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are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only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two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 </a:t>
            </a:r>
            <a:r>
              <a:rPr lang="cs-CZ" altLang="cs-CZ" sz="2800" dirty="0" err="1" smtClean="0">
                <a:latin typeface="Century Schoolbook" panose="02040604050505020304" pitchFamily="18" charset="0"/>
              </a:rPr>
              <a:t>neuters</a:t>
            </a:r>
            <a:r>
              <a:rPr lang="cs-CZ" altLang="cs-CZ" sz="2800" dirty="0" smtClean="0">
                <a:latin typeface="Century Schoolbook" panose="02040604050505020304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cs-CZ" altLang="cs-CZ" sz="2300" dirty="0" smtClean="0">
                <a:latin typeface="Century Schoolbook" panose="02040604050505020304" pitchFamily="18" charset="0"/>
              </a:rPr>
              <a:t>genu, </a:t>
            </a:r>
            <a:r>
              <a:rPr lang="cs-CZ" altLang="cs-CZ" sz="2300" dirty="0" err="1" smtClean="0">
                <a:latin typeface="Century Schoolbook" panose="02040604050505020304" pitchFamily="18" charset="0"/>
              </a:rPr>
              <a:t>us</a:t>
            </a:r>
            <a:r>
              <a:rPr lang="cs-CZ" altLang="cs-CZ" sz="2300" dirty="0" smtClean="0">
                <a:latin typeface="Century Schoolbook" panose="02040604050505020304" pitchFamily="18" charset="0"/>
              </a:rPr>
              <a:t>, n = </a:t>
            </a:r>
            <a:r>
              <a:rPr lang="cs-CZ" altLang="cs-CZ" sz="2300" dirty="0" err="1" smtClean="0">
                <a:latin typeface="Century Schoolbook" panose="02040604050505020304" pitchFamily="18" charset="0"/>
              </a:rPr>
              <a:t>knee</a:t>
            </a:r>
            <a:endParaRPr lang="cs-CZ" altLang="cs-CZ" sz="2300" dirty="0" smtClean="0">
              <a:latin typeface="Century Schoolbook" panose="020406040505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cs-CZ" sz="2300" dirty="0" err="1" smtClean="0">
                <a:latin typeface="Century Schoolbook" panose="02040604050505020304" pitchFamily="18" charset="0"/>
              </a:rPr>
              <a:t>cornu</a:t>
            </a:r>
            <a:r>
              <a:rPr lang="cs-CZ" altLang="cs-CZ" sz="2300" dirty="0" smtClean="0">
                <a:latin typeface="Century Schoolbook" panose="02040604050505020304" pitchFamily="18" charset="0"/>
              </a:rPr>
              <a:t>, </a:t>
            </a:r>
            <a:r>
              <a:rPr lang="cs-CZ" altLang="cs-CZ" sz="2300" dirty="0" err="1" smtClean="0">
                <a:latin typeface="Century Schoolbook" panose="02040604050505020304" pitchFamily="18" charset="0"/>
              </a:rPr>
              <a:t>us</a:t>
            </a:r>
            <a:r>
              <a:rPr lang="cs-CZ" altLang="cs-CZ" sz="2300" dirty="0" smtClean="0">
                <a:latin typeface="Century Schoolbook" panose="02040604050505020304" pitchFamily="18" charset="0"/>
              </a:rPr>
              <a:t>, n. = </a:t>
            </a:r>
            <a:r>
              <a:rPr lang="cs-CZ" altLang="cs-CZ" sz="2300" dirty="0" err="1" smtClean="0">
                <a:latin typeface="Century Schoolbook" panose="02040604050505020304" pitchFamily="18" charset="0"/>
              </a:rPr>
              <a:t>horn</a:t>
            </a:r>
            <a:endParaRPr lang="cs-CZ" altLang="cs-CZ" sz="23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>
              <a:latin typeface="Century Schoolbook" panose="02040604050505020304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43400"/>
              </p:ext>
            </p:extLst>
          </p:nvPr>
        </p:nvGraphicFramePr>
        <p:xfrm>
          <a:off x="1331913" y="2636838"/>
          <a:ext cx="48244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80"/>
                <a:gridCol w="1728148"/>
                <a:gridCol w="2160184"/>
              </a:tblGrid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singular</a:t>
                      </a:r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plural</a:t>
                      </a:r>
                      <a:endParaRPr lang="cs-CZ" sz="240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nom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altLang="cs-CZ" sz="2400" i="0" dirty="0" smtClean="0"/>
                        <a:t>gen-ū</a:t>
                      </a:r>
                      <a:endParaRPr lang="cs-CZ" sz="2400" i="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altLang="cs-CZ" sz="2400" i="0" dirty="0" smtClean="0"/>
                        <a:t>gen-</a:t>
                      </a:r>
                      <a:r>
                        <a:rPr lang="cs-CZ" altLang="cs-CZ" sz="2400" i="0" dirty="0" err="1" smtClean="0"/>
                        <a:t>ua</a:t>
                      </a:r>
                      <a:endParaRPr lang="cs-CZ" sz="2400" i="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gen.</a:t>
                      </a:r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i="0" dirty="0" smtClean="0"/>
                        <a:t>gen-</a:t>
                      </a:r>
                      <a:r>
                        <a:rPr lang="cs-CZ" altLang="cs-CZ" sz="2400" i="0" dirty="0" err="1" smtClean="0"/>
                        <a:t>ū</a:t>
                      </a:r>
                      <a:r>
                        <a:rPr lang="cs-CZ" sz="2400" dirty="0" err="1" smtClean="0"/>
                        <a:t>s</a:t>
                      </a:r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gen-</a:t>
                      </a:r>
                      <a:r>
                        <a:rPr lang="cs-CZ" sz="2400" dirty="0" err="1" smtClean="0"/>
                        <a:t>uum</a:t>
                      </a:r>
                      <a:endParaRPr lang="cs-CZ" sz="240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ak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altLang="cs-CZ" sz="2400" i="0" dirty="0" smtClean="0"/>
                        <a:t>gen-ū</a:t>
                      </a:r>
                      <a:endParaRPr lang="cs-CZ" sz="2400" i="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altLang="cs-CZ" sz="2400" i="0" dirty="0" smtClean="0"/>
                        <a:t>gen-</a:t>
                      </a:r>
                      <a:r>
                        <a:rPr lang="cs-CZ" altLang="cs-CZ" sz="2400" i="0" dirty="0" err="1" smtClean="0"/>
                        <a:t>ua</a:t>
                      </a:r>
                      <a:endParaRPr lang="cs-CZ" sz="2400" i="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abl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altLang="cs-CZ" sz="2400" i="0" dirty="0" smtClean="0"/>
                        <a:t>gen-ū</a:t>
                      </a:r>
                      <a:endParaRPr lang="cs-CZ" sz="2400" i="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gen-</a:t>
                      </a:r>
                      <a:r>
                        <a:rPr lang="cs-CZ" sz="2400" dirty="0" err="1" smtClean="0"/>
                        <a:t>ibus</a:t>
                      </a:r>
                      <a:endParaRPr lang="cs-CZ" sz="2400" dirty="0"/>
                    </a:p>
                  </a:txBody>
                  <a:tcPr marL="91438" marR="91438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500" dirty="0">
                <a:solidFill>
                  <a:schemeClr val="accent3"/>
                </a:solidFill>
                <a:latin typeface="Century Schoolbook" panose="02040604050505020304" pitchFamily="18" charset="0"/>
              </a:rPr>
              <a:t>4</a:t>
            </a:r>
            <a:r>
              <a:rPr lang="cs-CZ" altLang="cs-CZ" sz="3500" baseline="30000" dirty="0">
                <a:solidFill>
                  <a:schemeClr val="accent3"/>
                </a:solidFill>
                <a:latin typeface="Century Schoolbook" panose="02040604050505020304" pitchFamily="18" charset="0"/>
              </a:rPr>
              <a:t>th</a:t>
            </a:r>
            <a:r>
              <a:rPr lang="cs-CZ" altLang="cs-CZ" sz="3500" dirty="0">
                <a:solidFill>
                  <a:schemeClr val="accent3"/>
                </a:solidFill>
                <a:latin typeface="Century Schoolbook" panose="02040604050505020304" pitchFamily="18" charset="0"/>
              </a:rPr>
              <a:t> </a:t>
            </a:r>
            <a:r>
              <a:rPr lang="cs-CZ" altLang="cs-CZ" sz="3500" dirty="0" err="1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declension</a:t>
            </a:r>
            <a:r>
              <a:rPr lang="cs-CZ" altLang="cs-CZ" sz="3500" dirty="0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 - </a:t>
            </a:r>
            <a:r>
              <a:rPr lang="cs-CZ" altLang="cs-CZ" sz="3500" dirty="0" err="1" smtClean="0">
                <a:solidFill>
                  <a:schemeClr val="accent3"/>
                </a:solidFill>
                <a:latin typeface="Century Schoolbook" panose="02040604050505020304" pitchFamily="18" charset="0"/>
              </a:rPr>
              <a:t>neuters</a:t>
            </a:r>
            <a:endParaRPr lang="cs-CZ" sz="3500" b="1" dirty="0"/>
          </a:p>
        </p:txBody>
      </p:sp>
    </p:spTree>
    <p:extLst>
      <p:ext uri="{BB962C8B-B14F-4D97-AF65-F5344CB8AC3E}">
        <p14:creationId xmlns:p14="http://schemas.microsoft.com/office/powerpoint/2010/main" val="12617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NDINGS 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99033" cy="59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452320" y="1268760"/>
            <a:ext cx="504056" cy="42484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956376" y="1260615"/>
            <a:ext cx="504056" cy="42484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436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</TotalTime>
  <Words>397</Words>
  <Application>Microsoft Office PowerPoint</Application>
  <PresentationFormat>Předvádění na obrazovce (4:3)</PresentationFormat>
  <Paragraphs>128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Administrativní</vt:lpstr>
      <vt:lpstr>Prezentace aplikace PowerPoint</vt:lpstr>
      <vt:lpstr>Prezentace aplikace PowerPoint</vt:lpstr>
      <vt:lpstr>Decide what is correct</vt:lpstr>
      <vt:lpstr>Names of muscles by fiber direction</vt:lpstr>
      <vt:lpstr>Latin nouns of the 4th and 5th declension</vt:lpstr>
      <vt:lpstr>4th declension</vt:lpstr>
      <vt:lpstr>Decide on the declension of the nouns</vt:lpstr>
      <vt:lpstr>4th declension - neuters</vt:lpstr>
      <vt:lpstr>Prezentace aplikace PowerPoint</vt:lpstr>
      <vt:lpstr>5th declension</vt:lpstr>
      <vt:lpstr>Prezentace aplikace PowerPoint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Ševčíková Tereza</dc:creator>
  <cp:lastModifiedBy>lektor</cp:lastModifiedBy>
  <cp:revision>9</cp:revision>
  <dcterms:created xsi:type="dcterms:W3CDTF">2015-11-18T08:14:21Z</dcterms:created>
  <dcterms:modified xsi:type="dcterms:W3CDTF">2016-11-23T07:44:47Z</dcterms:modified>
</cp:coreProperties>
</file>