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71" r:id="rId3"/>
    <p:sldId id="272" r:id="rId4"/>
    <p:sldId id="273" r:id="rId5"/>
    <p:sldId id="274" r:id="rId6"/>
    <p:sldId id="281" r:id="rId7"/>
    <p:sldId id="275" r:id="rId8"/>
    <p:sldId id="276" r:id="rId9"/>
    <p:sldId id="277" r:id="rId10"/>
    <p:sldId id="278" r:id="rId11"/>
    <p:sldId id="279" r:id="rId12"/>
    <p:sldId id="280" r:id="rId13"/>
    <p:sldId id="257" r:id="rId14"/>
    <p:sldId id="260" r:id="rId15"/>
    <p:sldId id="261" r:id="rId16"/>
    <p:sldId id="262" r:id="rId17"/>
    <p:sldId id="263" r:id="rId18"/>
    <p:sldId id="264" r:id="rId19"/>
    <p:sldId id="265" r:id="rId20"/>
    <p:sldId id="266" r:id="rId21"/>
    <p:sldId id="269" r:id="rId22"/>
    <p:sldId id="267" r:id="rId23"/>
    <p:sldId id="268" r:id="rId2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21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E190E7-CD6E-4035-8B1B-9849B3F851C0}" type="datetimeFigureOut">
              <a:rPr lang="cs-CZ" smtClean="0"/>
              <a:t>04.12.2016</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50A853-4D5D-4955-A71A-5A95C167B371}" type="slidenum">
              <a:rPr lang="cs-CZ" smtClean="0"/>
              <a:t>‹#›</a:t>
            </a:fld>
            <a:endParaRPr lang="cs-CZ"/>
          </a:p>
        </p:txBody>
      </p:sp>
    </p:spTree>
    <p:extLst>
      <p:ext uri="{BB962C8B-B14F-4D97-AF65-F5344CB8AC3E}">
        <p14:creationId xmlns:p14="http://schemas.microsoft.com/office/powerpoint/2010/main" val="4125477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Identifikujte</a:t>
            </a:r>
            <a:r>
              <a:rPr lang="en-US" dirty="0"/>
              <a:t> </a:t>
            </a:r>
            <a:r>
              <a:rPr lang="en-US" dirty="0" err="1"/>
              <a:t>pád</a:t>
            </a:r>
            <a:r>
              <a:rPr lang="en-US" baseline="0" dirty="0"/>
              <a:t> a </a:t>
            </a:r>
            <a:r>
              <a:rPr lang="en-US" baseline="0" dirty="0" err="1"/>
              <a:t>číslo</a:t>
            </a:r>
            <a:endParaRPr lang="en-US" dirty="0"/>
          </a:p>
        </p:txBody>
      </p:sp>
      <p:sp>
        <p:nvSpPr>
          <p:cNvPr id="4" name="Slide Number Placeholder 3"/>
          <p:cNvSpPr>
            <a:spLocks noGrp="1"/>
          </p:cNvSpPr>
          <p:nvPr>
            <p:ph type="sldNum" sz="quarter" idx="10"/>
          </p:nvPr>
        </p:nvSpPr>
        <p:spPr/>
        <p:txBody>
          <a:bodyPr/>
          <a:lstStyle/>
          <a:p>
            <a:fld id="{AB7C4DCC-D955-6E4E-A719-9AF46AB40ACE}" type="slidenum">
              <a:rPr lang="en-US" smtClean="0"/>
              <a:t>9</a:t>
            </a:fld>
            <a:endParaRPr lang="en-US"/>
          </a:p>
        </p:txBody>
      </p:sp>
    </p:spTree>
    <p:extLst>
      <p:ext uri="{BB962C8B-B14F-4D97-AF65-F5344CB8AC3E}">
        <p14:creationId xmlns:p14="http://schemas.microsoft.com/office/powerpoint/2010/main" val="1232835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E3F56-18FB-834D-83D9-E9ADF949C7F5}" type="slidenum">
              <a:rPr lang="en-US" smtClean="0"/>
              <a:t>22</a:t>
            </a:fld>
            <a:endParaRPr lang="en-US"/>
          </a:p>
        </p:txBody>
      </p:sp>
    </p:spTree>
    <p:extLst>
      <p:ext uri="{BB962C8B-B14F-4D97-AF65-F5344CB8AC3E}">
        <p14:creationId xmlns:p14="http://schemas.microsoft.com/office/powerpoint/2010/main" val="3971130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Kliknutím lze upravit styl předlohy.</a:t>
            </a:r>
            <a:endParaRPr kumimoji="0" lang="en-US"/>
          </a:p>
        </p:txBody>
      </p:sp>
      <p:sp>
        <p:nvSpPr>
          <p:cNvPr id="28" name="Zástupný symbol pro datum 27"/>
          <p:cNvSpPr>
            <a:spLocks noGrp="1"/>
          </p:cNvSpPr>
          <p:nvPr>
            <p:ph type="dt" sz="half" idx="10"/>
          </p:nvPr>
        </p:nvSpPr>
        <p:spPr/>
        <p:txBody>
          <a:bodyPr/>
          <a:lstStyle/>
          <a:p>
            <a:fld id="{81F94914-43C3-4C22-8443-920F7C2A605D}" type="datetimeFigureOut">
              <a:rPr lang="cs-CZ" smtClean="0"/>
              <a:t>04.12.2016</a:t>
            </a:fld>
            <a:endParaRPr lang="cs-CZ"/>
          </a:p>
        </p:txBody>
      </p:sp>
      <p:sp>
        <p:nvSpPr>
          <p:cNvPr id="17" name="Zástupný symbol pro zápatí 16"/>
          <p:cNvSpPr>
            <a:spLocks noGrp="1"/>
          </p:cNvSpPr>
          <p:nvPr>
            <p:ph type="ftr" sz="quarter" idx="11"/>
          </p:nvPr>
        </p:nvSpPr>
        <p:spPr/>
        <p:txBody>
          <a:bodyPr/>
          <a:lstStyle/>
          <a:p>
            <a:endParaRPr lang="cs-CZ"/>
          </a:p>
        </p:txBody>
      </p:sp>
      <p:sp>
        <p:nvSpPr>
          <p:cNvPr id="7" name="Přímá spojnice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á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á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Zástupný symbol pro číslo snímk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3014956-8811-4FDD-9329-BE1535694024}" type="slidenum">
              <a:rPr lang="cs-CZ" smtClean="0"/>
              <a:t>‹#›</a:t>
            </a:fld>
            <a:endParaRPr lang="cs-CZ"/>
          </a:p>
        </p:txBody>
      </p:sp>
      <p:sp>
        <p:nvSpPr>
          <p:cNvPr id="8" name="Nadpis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81F94914-43C3-4C22-8443-920F7C2A605D}" type="datetimeFigureOut">
              <a:rPr lang="cs-CZ" smtClean="0"/>
              <a:t>04.12.2016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3014956-8811-4FDD-9329-BE1535694024}"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2"/>
      </p:bgRef>
    </p:bg>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Přímá spojnice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á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6915912" y="3009901"/>
            <a:ext cx="457200" cy="441325"/>
          </a:xfrm>
        </p:spPr>
        <p:txBody>
          <a:bodyPr/>
          <a:lstStyle/>
          <a:p>
            <a:fld id="{33014956-8811-4FDD-9329-BE1535694024}" type="slidenum">
              <a:rPr lang="cs-CZ" smtClean="0"/>
              <a:t>‹#›</a:t>
            </a:fld>
            <a:endParaRPr lang="cs-CZ"/>
          </a:p>
        </p:txBody>
      </p:sp>
      <p:sp>
        <p:nvSpPr>
          <p:cNvPr id="3" name="Zástupný symbol pro svislý text 2"/>
          <p:cNvSpPr>
            <a:spLocks noGrp="1"/>
          </p:cNvSpPr>
          <p:nvPr>
            <p:ph type="body" orient="vert" idx="1"/>
          </p:nvPr>
        </p:nvSpPr>
        <p:spPr>
          <a:xfrm>
            <a:off x="304800" y="304800"/>
            <a:ext cx="6553200" cy="5821366"/>
          </a:xfrm>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81F94914-43C3-4C22-8443-920F7C2A605D}" type="datetimeFigureOut">
              <a:rPr lang="cs-CZ" smtClean="0"/>
              <a:t>04.12.2016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2" name="Svislý nadpis 1"/>
          <p:cNvSpPr>
            <a:spLocks noGrp="1"/>
          </p:cNvSpPr>
          <p:nvPr>
            <p:ph type="title" orient="vert"/>
          </p:nvPr>
        </p:nvSpPr>
        <p:spPr>
          <a:xfrm>
            <a:off x="7391400" y="304801"/>
            <a:ext cx="1447800" cy="5851525"/>
          </a:xfrm>
        </p:spPr>
        <p:txBody>
          <a:bodyPr vert="eaVert"/>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chemeClr val="accent3">
                    <a:shade val="75000"/>
                  </a:schemeClr>
                </a:solidFill>
              </a:defRPr>
            </a:lvl1pPr>
          </a:lstStyle>
          <a:p>
            <a:r>
              <a:rPr kumimoji="0" lang="cs-CZ"/>
              <a:t>Kliknutím lze upravit styl.</a:t>
            </a:r>
            <a:endParaRPr kumimoji="0" lang="en-US"/>
          </a:p>
        </p:txBody>
      </p:sp>
      <p:sp>
        <p:nvSpPr>
          <p:cNvPr id="4" name="Zástupný symbol pro datum 3"/>
          <p:cNvSpPr>
            <a:spLocks noGrp="1"/>
          </p:cNvSpPr>
          <p:nvPr>
            <p:ph type="dt" sz="half" idx="10"/>
          </p:nvPr>
        </p:nvSpPr>
        <p:spPr/>
        <p:txBody>
          <a:bodyPr/>
          <a:lstStyle/>
          <a:p>
            <a:fld id="{81F94914-43C3-4C22-8443-920F7C2A605D}" type="datetimeFigureOut">
              <a:rPr lang="cs-CZ" smtClean="0"/>
              <a:t>04.12.2016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a:xfrm>
            <a:off x="4361688" y="1026372"/>
            <a:ext cx="457200" cy="441325"/>
          </a:xfrm>
        </p:spPr>
        <p:txBody>
          <a:bodyPr/>
          <a:lstStyle/>
          <a:p>
            <a:fld id="{33014956-8811-4FDD-9329-BE1535694024}" type="slidenum">
              <a:rPr lang="cs-CZ" smtClean="0"/>
              <a:t>‹#›</a:t>
            </a:fld>
            <a:endParaRPr lang="cs-CZ"/>
          </a:p>
        </p:txBody>
      </p:sp>
      <p:sp>
        <p:nvSpPr>
          <p:cNvPr id="8" name="Zástupný symbol pro obsah 7"/>
          <p:cNvSpPr>
            <a:spLocks noGrp="1"/>
          </p:cNvSpPr>
          <p:nvPr>
            <p:ph sz="quarter" idx="1"/>
          </p:nvPr>
        </p:nvSpPr>
        <p:spPr>
          <a:xfrm>
            <a:off x="301752" y="1527048"/>
            <a:ext cx="8503920" cy="45720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Kliknutím lze upravit styly předlohy textu.</a:t>
            </a:r>
          </a:p>
        </p:txBody>
      </p:sp>
      <p:sp>
        <p:nvSpPr>
          <p:cNvPr id="13" name="Obdélní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Obdélní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Zástupný symbol pro zápatí 4"/>
          <p:cNvSpPr>
            <a:spLocks noGrp="1"/>
          </p:cNvSpPr>
          <p:nvPr>
            <p:ph type="ftr" sz="quarter" idx="11"/>
          </p:nvPr>
        </p:nvSpPr>
        <p:spPr/>
        <p:txBody>
          <a:bodyPr/>
          <a:lstStyle/>
          <a:p>
            <a:endParaRPr lang="cs-CZ"/>
          </a:p>
        </p:txBody>
      </p:sp>
      <p:sp>
        <p:nvSpPr>
          <p:cNvPr id="4" name="Zástupný symbol pro datum 3"/>
          <p:cNvSpPr>
            <a:spLocks noGrp="1"/>
          </p:cNvSpPr>
          <p:nvPr>
            <p:ph type="dt" sz="half" idx="10"/>
          </p:nvPr>
        </p:nvSpPr>
        <p:spPr/>
        <p:txBody>
          <a:bodyPr/>
          <a:lstStyle/>
          <a:p>
            <a:fld id="{81F94914-43C3-4C22-8443-920F7C2A605D}" type="datetimeFigureOut">
              <a:rPr lang="cs-CZ" smtClean="0"/>
              <a:t>04.12.2016</a:t>
            </a:fld>
            <a:endParaRPr lang="cs-CZ"/>
          </a:p>
        </p:txBody>
      </p:sp>
      <p:sp>
        <p:nvSpPr>
          <p:cNvPr id="8" name="Přímá spojnice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á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3014956-8811-4FDD-9329-BE1535694024}" type="slidenum">
              <a:rPr lang="cs-CZ" smtClean="0"/>
              <a:t>‹#›</a:t>
            </a:fld>
            <a:endParaRPr lang="cs-CZ"/>
          </a:p>
        </p:txBody>
      </p:sp>
      <p:sp>
        <p:nvSpPr>
          <p:cNvPr id="2" name="Nadpis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758952"/>
          </a:xfrm>
        </p:spPr>
        <p:txBody>
          <a:bodyPr/>
          <a:lstStyle/>
          <a:p>
            <a:r>
              <a:rPr kumimoji="0" lang="cs-CZ"/>
              <a:t>Kliknutím lze upravit styl.</a:t>
            </a:r>
            <a:endParaRPr kumimoji="0" lang="en-US"/>
          </a:p>
        </p:txBody>
      </p:sp>
      <p:sp>
        <p:nvSpPr>
          <p:cNvPr id="5" name="Zástupný symbol pro datum 4"/>
          <p:cNvSpPr>
            <a:spLocks noGrp="1"/>
          </p:cNvSpPr>
          <p:nvPr>
            <p:ph type="dt" sz="half" idx="10"/>
          </p:nvPr>
        </p:nvSpPr>
        <p:spPr>
          <a:xfrm>
            <a:off x="5791200" y="6409944"/>
            <a:ext cx="3044952" cy="365760"/>
          </a:xfrm>
        </p:spPr>
        <p:txBody>
          <a:bodyPr/>
          <a:lstStyle/>
          <a:p>
            <a:fld id="{81F94914-43C3-4C22-8443-920F7C2A605D}" type="datetimeFigureOut">
              <a:rPr lang="cs-CZ" smtClean="0"/>
              <a:t>04.12.2016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3014956-8811-4FDD-9329-BE1535694024}" type="slidenum">
              <a:rPr lang="cs-CZ" smtClean="0"/>
              <a:t>‹#›</a:t>
            </a:fld>
            <a:endParaRPr lang="cs-CZ"/>
          </a:p>
        </p:txBody>
      </p:sp>
      <p:sp>
        <p:nvSpPr>
          <p:cNvPr id="8" name="Přímá spojnice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Zástupný symbol pro obsah 9"/>
          <p:cNvSpPr>
            <a:spLocks noGrp="1"/>
          </p:cNvSpPr>
          <p:nvPr>
            <p:ph sz="half" idx="1"/>
          </p:nvPr>
        </p:nvSpPr>
        <p:spPr>
          <a:xfrm>
            <a:off x="301752" y="1371600"/>
            <a:ext cx="4038600" cy="4681728"/>
          </a:xfrm>
        </p:spPr>
        <p:txBody>
          <a:bodyPr/>
          <a:lstStyle>
            <a:lvl1pPr>
              <a:defRPr sz="2500"/>
            </a:lvl1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2" name="Zástupný symbol pro obsah 11"/>
          <p:cNvSpPr>
            <a:spLocks noGrp="1"/>
          </p:cNvSpPr>
          <p:nvPr>
            <p:ph sz="half" idx="2"/>
          </p:nvPr>
        </p:nvSpPr>
        <p:spPr>
          <a:xfrm>
            <a:off x="4800600" y="1371600"/>
            <a:ext cx="4038600" cy="4681728"/>
          </a:xfrm>
        </p:spPr>
        <p:txBody>
          <a:bodyPr/>
          <a:lstStyle>
            <a:lvl1pPr>
              <a:defRPr sz="2500"/>
            </a:lvl1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1">
        <a:schemeClr val="bg2"/>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Obdélní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Obdélní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Obdélní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Kliknutím lze upravit styly předlohy textu.</a:t>
            </a:r>
          </a:p>
        </p:txBody>
      </p:sp>
      <p:sp>
        <p:nvSpPr>
          <p:cNvPr id="4" name="Zástupný symbol pro tex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cs-CZ"/>
              <a:t>Kliknutím lze upravit styly předlohy textu.</a:t>
            </a:r>
          </a:p>
        </p:txBody>
      </p:sp>
      <p:sp>
        <p:nvSpPr>
          <p:cNvPr id="7" name="Zástupný symbol pro datum 6"/>
          <p:cNvSpPr>
            <a:spLocks noGrp="1"/>
          </p:cNvSpPr>
          <p:nvPr>
            <p:ph type="dt" sz="half" idx="10"/>
          </p:nvPr>
        </p:nvSpPr>
        <p:spPr/>
        <p:txBody>
          <a:bodyPr/>
          <a:lstStyle/>
          <a:p>
            <a:fld id="{81F94914-43C3-4C22-8443-920F7C2A605D}" type="datetimeFigureOut">
              <a:rPr lang="cs-CZ" smtClean="0"/>
              <a:t>04.12.2016</a:t>
            </a:fld>
            <a:endParaRPr lang="cs-CZ"/>
          </a:p>
        </p:txBody>
      </p:sp>
      <p:sp>
        <p:nvSpPr>
          <p:cNvPr id="8" name="Zástupný symbol pro zápatí 7"/>
          <p:cNvSpPr>
            <a:spLocks noGrp="1"/>
          </p:cNvSpPr>
          <p:nvPr>
            <p:ph type="ftr" sz="quarter" idx="11"/>
          </p:nvPr>
        </p:nvSpPr>
        <p:spPr>
          <a:xfrm>
            <a:off x="304800" y="6409944"/>
            <a:ext cx="3581400" cy="365760"/>
          </a:xfrm>
        </p:spPr>
        <p:txBody>
          <a:bodyPr/>
          <a:lstStyle/>
          <a:p>
            <a:endParaRPr lang="cs-CZ"/>
          </a:p>
        </p:txBody>
      </p:sp>
      <p:sp>
        <p:nvSpPr>
          <p:cNvPr id="15" name="Přímá spojnice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Zástupný symbol pro obsah 23"/>
          <p:cNvSpPr>
            <a:spLocks noGrp="1"/>
          </p:cNvSpPr>
          <p:nvPr>
            <p:ph sz="quarter" idx="2"/>
          </p:nvPr>
        </p:nvSpPr>
        <p:spPr>
          <a:xfrm>
            <a:off x="301752" y="2471383"/>
            <a:ext cx="4041648" cy="3818404"/>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6" name="Zástupný symbol pro obsah 25"/>
          <p:cNvSpPr>
            <a:spLocks noGrp="1"/>
          </p:cNvSpPr>
          <p:nvPr>
            <p:ph sz="quarter" idx="4"/>
          </p:nvPr>
        </p:nvSpPr>
        <p:spPr>
          <a:xfrm>
            <a:off x="4800600" y="2471383"/>
            <a:ext cx="4038600" cy="3822192"/>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5" name="Ová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á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Zástupný symbol pro číslo snímku 8"/>
          <p:cNvSpPr>
            <a:spLocks noGrp="1"/>
          </p:cNvSpPr>
          <p:nvPr>
            <p:ph type="sldNum" sz="quarter" idx="12"/>
          </p:nvPr>
        </p:nvSpPr>
        <p:spPr>
          <a:xfrm>
            <a:off x="4343400" y="1042416"/>
            <a:ext cx="457200" cy="441325"/>
          </a:xfrm>
        </p:spPr>
        <p:txBody>
          <a:bodyPr/>
          <a:lstStyle>
            <a:lvl1pPr algn="ctr">
              <a:defRPr/>
            </a:lvl1pPr>
          </a:lstStyle>
          <a:p>
            <a:fld id="{33014956-8811-4FDD-9329-BE1535694024}" type="slidenum">
              <a:rPr lang="cs-CZ" smtClean="0"/>
              <a:t>‹#›</a:t>
            </a:fld>
            <a:endParaRPr lang="cs-CZ"/>
          </a:p>
        </p:txBody>
      </p:sp>
      <p:sp>
        <p:nvSpPr>
          <p:cNvPr id="23" name="Nadpis 22"/>
          <p:cNvSpPr>
            <a:spLocks noGrp="1"/>
          </p:cNvSpPr>
          <p:nvPr>
            <p:ph type="title"/>
          </p:nvPr>
        </p:nvSpPr>
        <p:spPr/>
        <p:txBody>
          <a:bodyPr rtlCol="0" anchor="b" anchorCtr="0"/>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datum 2"/>
          <p:cNvSpPr>
            <a:spLocks noGrp="1"/>
          </p:cNvSpPr>
          <p:nvPr>
            <p:ph type="dt" sz="half" idx="10"/>
          </p:nvPr>
        </p:nvSpPr>
        <p:spPr/>
        <p:txBody>
          <a:bodyPr/>
          <a:lstStyle/>
          <a:p>
            <a:fld id="{81F94914-43C3-4C22-8443-920F7C2A605D}" type="datetimeFigureOut">
              <a:rPr lang="cs-CZ" smtClean="0"/>
              <a:t>04.12.2016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a:xfrm>
            <a:off x="4343400" y="1036020"/>
            <a:ext cx="457200" cy="441325"/>
          </a:xfrm>
        </p:spPr>
        <p:txBody>
          <a:bodyPr/>
          <a:lstStyle/>
          <a:p>
            <a:fld id="{33014956-8811-4FDD-9329-BE1535694024}"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Obdélní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Obdélní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Zástupný symbol pro datum 1"/>
          <p:cNvSpPr>
            <a:spLocks noGrp="1"/>
          </p:cNvSpPr>
          <p:nvPr>
            <p:ph type="dt" sz="half" idx="10"/>
          </p:nvPr>
        </p:nvSpPr>
        <p:spPr/>
        <p:txBody>
          <a:bodyPr/>
          <a:lstStyle/>
          <a:p>
            <a:fld id="{81F94914-43C3-4C22-8443-920F7C2A605D}" type="datetimeFigureOut">
              <a:rPr lang="cs-CZ" smtClean="0"/>
              <a:t>04.12.2016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3014956-8811-4FDD-9329-BE1535694024}"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9" name="Obdélní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bdélní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cs-CZ"/>
              <a:t>Kliknutím lze upravit styl.</a:t>
            </a:r>
            <a:endParaRPr kumimoji="0" lang="en-US"/>
          </a:p>
        </p:txBody>
      </p:sp>
      <p:sp>
        <p:nvSpPr>
          <p:cNvPr id="3" name="Zástupný symbol pro tex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cs-CZ"/>
              <a:t>Kliknutím lze upravit styly předlohy textu.</a:t>
            </a:r>
          </a:p>
        </p:txBody>
      </p:sp>
      <p:sp>
        <p:nvSpPr>
          <p:cNvPr id="8" name="Obdélní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římá spojnice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Zástupný symbol pro obsah 19"/>
          <p:cNvSpPr>
            <a:spLocks noGrp="1"/>
          </p:cNvSpPr>
          <p:nvPr>
            <p:ph sz="quarter" idx="1"/>
          </p:nvPr>
        </p:nvSpPr>
        <p:spPr>
          <a:xfrm>
            <a:off x="3124200" y="685800"/>
            <a:ext cx="5638800" cy="54102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0" name="Ová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3014956-8811-4FDD-9329-BE1535694024}" type="slidenum">
              <a:rPr lang="cs-CZ" smtClean="0"/>
              <a:t>‹#›</a:t>
            </a:fld>
            <a:endParaRPr lang="cs-CZ"/>
          </a:p>
        </p:txBody>
      </p:sp>
      <p:sp>
        <p:nvSpPr>
          <p:cNvPr id="21" name="Obdélní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p:txBody>
          <a:bodyPr/>
          <a:lstStyle/>
          <a:p>
            <a:fld id="{81F94914-43C3-4C22-8443-920F7C2A605D}" type="datetimeFigureOut">
              <a:rPr lang="cs-CZ" smtClean="0"/>
              <a:t>04.12.2016</a:t>
            </a:fld>
            <a:endParaRPr lang="cs-CZ"/>
          </a:p>
        </p:txBody>
      </p:sp>
      <p:sp>
        <p:nvSpPr>
          <p:cNvPr id="6" name="Zástupný symbol pro zápatí 5"/>
          <p:cNvSpPr>
            <a:spLocks noGrp="1"/>
          </p:cNvSpPr>
          <p:nvPr>
            <p:ph type="ftr" sz="quarter" idx="11"/>
          </p:nvPr>
        </p:nvSpPr>
        <p:spPr>
          <a:xfrm>
            <a:off x="301752" y="6410848"/>
            <a:ext cx="3383280" cy="365760"/>
          </a:xfrm>
        </p:spPr>
        <p:txBody>
          <a:bodyPr/>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1" name="Přímá spojnice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Obdélní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bdélní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á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á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p>
            <a:fld id="{33014956-8811-4FDD-9329-BE1535694024}" type="slidenum">
              <a:rPr lang="cs-CZ" smtClean="0"/>
              <a:t>‹#›</a:t>
            </a:fld>
            <a:endParaRPr lang="cs-CZ"/>
          </a:p>
        </p:txBody>
      </p:sp>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cs-CZ"/>
              <a:t>Kliknutím lze upravit styl.</a:t>
            </a:r>
            <a:endParaRPr kumimoji="0" lang="en-US"/>
          </a:p>
        </p:txBody>
      </p:sp>
      <p:sp>
        <p:nvSpPr>
          <p:cNvPr id="3" name="Zástupný symbol pro obrázek 2"/>
          <p:cNvSpPr>
            <a:spLocks noGrp="1"/>
          </p:cNvSpPr>
          <p:nvPr>
            <p:ph type="pic" idx="1"/>
          </p:nvPr>
        </p:nvSpPr>
        <p:spPr>
          <a:xfrm>
            <a:off x="3000375" y="609600"/>
            <a:ext cx="5867400" cy="4267200"/>
          </a:xfrm>
        </p:spPr>
        <p:txBody>
          <a:bodyPr/>
          <a:lstStyle>
            <a:lvl1pPr marL="0" indent="0">
              <a:buNone/>
              <a:defRPr sz="3200"/>
            </a:lvl1pPr>
          </a:lstStyle>
          <a:p>
            <a:r>
              <a:rPr kumimoji="0" lang="cs-CZ"/>
              <a:t>Kliknutím na ikonu přidáte obrázek.</a:t>
            </a:r>
            <a:endParaRPr kumimoji="0" lang="en-US"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cs-CZ"/>
              <a:t>Kliknutím lze upravit styly předlohy textu.</a:t>
            </a:r>
          </a:p>
        </p:txBody>
      </p:sp>
      <p:sp>
        <p:nvSpPr>
          <p:cNvPr id="22" name="Obdélní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a:xfrm>
            <a:off x="5788152" y="6404984"/>
            <a:ext cx="3044952" cy="365760"/>
          </a:xfrm>
        </p:spPr>
        <p:txBody>
          <a:bodyPr/>
          <a:lstStyle/>
          <a:p>
            <a:fld id="{81F94914-43C3-4C22-8443-920F7C2A605D}" type="datetimeFigureOut">
              <a:rPr lang="cs-CZ" smtClean="0"/>
              <a:t>04.12.2016</a:t>
            </a:fld>
            <a:endParaRPr lang="cs-CZ"/>
          </a:p>
        </p:txBody>
      </p:sp>
      <p:sp>
        <p:nvSpPr>
          <p:cNvPr id="6" name="Zástupný symbol pro zápatí 5"/>
          <p:cNvSpPr>
            <a:spLocks noGrp="1"/>
          </p:cNvSpPr>
          <p:nvPr>
            <p:ph type="ftr" sz="quarter" idx="11"/>
          </p:nvPr>
        </p:nvSpPr>
        <p:spPr>
          <a:xfrm>
            <a:off x="301752" y="6410848"/>
            <a:ext cx="3584448" cy="365760"/>
          </a:xfrm>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Zástupný symbol pro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1F94914-43C3-4C22-8443-920F7C2A605D}" type="datetimeFigureOut">
              <a:rPr lang="cs-CZ" smtClean="0"/>
              <a:t>04.12.2016</a:t>
            </a:fld>
            <a:endParaRPr lang="cs-CZ"/>
          </a:p>
        </p:txBody>
      </p:sp>
      <p:sp>
        <p:nvSpPr>
          <p:cNvPr id="3" name="Zástupný symbol pro zápatí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cs-CZ"/>
          </a:p>
        </p:txBody>
      </p:sp>
      <p:sp>
        <p:nvSpPr>
          <p:cNvPr id="8" name="Obdélní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Přímá spojnice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á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3014956-8811-4FDD-9329-BE1535694024}" type="slidenum">
              <a:rPr lang="cs-CZ" smtClean="0"/>
              <a:t>‹#›</a:t>
            </a:fld>
            <a:endParaRPr lang="cs-CZ"/>
          </a:p>
        </p:txBody>
      </p:sp>
      <p:sp>
        <p:nvSpPr>
          <p:cNvPr id="22" name="Zástupný symbol pro nadpis 21"/>
          <p:cNvSpPr>
            <a:spLocks noGrp="1"/>
          </p:cNvSpPr>
          <p:nvPr>
            <p:ph type="title"/>
          </p:nvPr>
        </p:nvSpPr>
        <p:spPr>
          <a:xfrm>
            <a:off x="301752" y="228600"/>
            <a:ext cx="8534400" cy="758952"/>
          </a:xfrm>
          <a:prstGeom prst="rect">
            <a:avLst/>
          </a:prstGeom>
        </p:spPr>
        <p:txBody>
          <a:bodyPr vert="horz" anchor="b">
            <a:normAutofit/>
          </a:bodyPr>
          <a:lstStyle/>
          <a:p>
            <a:r>
              <a:rPr kumimoji="0" lang="cs-CZ"/>
              <a:t>Kliknutím lze upravit styl.</a:t>
            </a:r>
            <a:endParaRPr kumimoji="0" lang="en-US"/>
          </a:p>
        </p:txBody>
      </p:sp>
      <p:sp>
        <p:nvSpPr>
          <p:cNvPr id="13" name="Zástupný symbol pro tex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cs-CZ"/>
              <a:t>Kliknutím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lstStyle/>
          <a:p>
            <a:endParaRPr lang="cs-CZ"/>
          </a:p>
        </p:txBody>
      </p:sp>
      <p:sp>
        <p:nvSpPr>
          <p:cNvPr id="2" name="Nadpis 1"/>
          <p:cNvSpPr>
            <a:spLocks noGrp="1"/>
          </p:cNvSpPr>
          <p:nvPr>
            <p:ph type="ctrTitle"/>
          </p:nvPr>
        </p:nvSpPr>
        <p:spPr/>
        <p:txBody>
          <a:bodyPr/>
          <a:lstStyle/>
          <a:p>
            <a:r>
              <a:rPr lang="cs-CZ" dirty="0" err="1"/>
              <a:t>Revision</a:t>
            </a:r>
            <a:endParaRPr lang="cs-CZ" dirty="0"/>
          </a:p>
        </p:txBody>
      </p:sp>
    </p:spTree>
    <p:extLst>
      <p:ext uri="{BB962C8B-B14F-4D97-AF65-F5344CB8AC3E}">
        <p14:creationId xmlns:p14="http://schemas.microsoft.com/office/powerpoint/2010/main" val="1507668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57200" y="0"/>
            <a:ext cx="8229600" cy="1052736"/>
          </a:xfrm>
        </p:spPr>
        <p:txBody>
          <a:bodyPr>
            <a:noAutofit/>
          </a:bodyPr>
          <a:lstStyle/>
          <a:p>
            <a:pPr algn="l" fontAlgn="auto">
              <a:spcAft>
                <a:spcPts val="0"/>
              </a:spcAft>
              <a:defRPr/>
            </a:pPr>
            <a:br>
              <a:rPr lang="cs-CZ" sz="2400" dirty="0"/>
            </a:br>
            <a:endParaRPr lang="cs-CZ" sz="2400" dirty="0">
              <a:solidFill>
                <a:srgbClr val="FF0000"/>
              </a:solidFill>
            </a:endParaRPr>
          </a:p>
        </p:txBody>
      </p:sp>
      <p:sp>
        <p:nvSpPr>
          <p:cNvPr id="16385" name="Zástupný symbol pro obsah 1"/>
          <p:cNvSpPr>
            <a:spLocks noGrp="1"/>
          </p:cNvSpPr>
          <p:nvPr>
            <p:ph idx="1"/>
          </p:nvPr>
        </p:nvSpPr>
        <p:spPr>
          <a:xfrm>
            <a:off x="457200" y="5132661"/>
            <a:ext cx="8229600" cy="960163"/>
          </a:xfrm>
        </p:spPr>
        <p:txBody>
          <a:bodyPr/>
          <a:lstStyle/>
          <a:p>
            <a:pPr marL="109538" indent="0">
              <a:buFont typeface="Wingdings 3" pitchFamily="18" charset="2"/>
              <a:buNone/>
            </a:pPr>
            <a:endParaRPr lang="cs-CZ" sz="2400" dirty="0">
              <a:latin typeface="+mj-lt"/>
            </a:endParaRPr>
          </a:p>
          <a:p>
            <a:pPr marL="109538" indent="0">
              <a:buFont typeface="Wingdings 3" pitchFamily="18" charset="2"/>
              <a:buNone/>
            </a:pPr>
            <a:endParaRPr lang="cs-CZ" sz="2000" dirty="0">
              <a:latin typeface="+mj-lt"/>
            </a:endParaRPr>
          </a:p>
          <a:p>
            <a:pPr marL="109538" indent="0">
              <a:buFont typeface="Wingdings 3" pitchFamily="18" charset="2"/>
              <a:buNone/>
            </a:pPr>
            <a:endParaRPr lang="cs-CZ" sz="2000" dirty="0">
              <a:latin typeface="+mj-lt"/>
            </a:endParaRPr>
          </a:p>
          <a:p>
            <a:pPr marL="109538" indent="0">
              <a:buFont typeface="Wingdings 3" pitchFamily="18" charset="2"/>
              <a:buNone/>
            </a:pPr>
            <a:endParaRPr lang="cs-CZ" sz="2000" dirty="0">
              <a:latin typeface="+mj-lt"/>
            </a:endParaRPr>
          </a:p>
          <a:p>
            <a:pPr marL="109538" indent="0">
              <a:buFont typeface="Wingdings 3" pitchFamily="18" charset="2"/>
              <a:buNone/>
            </a:pPr>
            <a:endParaRPr lang="cs-CZ" sz="2400" dirty="0">
              <a:latin typeface="+mj-lt"/>
            </a:endParaRPr>
          </a:p>
        </p:txBody>
      </p:sp>
      <p:sp>
        <p:nvSpPr>
          <p:cNvPr id="4" name="Obdélník 3"/>
          <p:cNvSpPr/>
          <p:nvPr/>
        </p:nvSpPr>
        <p:spPr>
          <a:xfrm>
            <a:off x="260935" y="3434165"/>
            <a:ext cx="3029529" cy="1410567"/>
          </a:xfrm>
          <a:prstGeom prst="rect">
            <a:avLst/>
          </a:prstGeom>
          <a:noFill/>
          <a:ln w="6350" cmpd="sng">
            <a:solidFill>
              <a:srgbClr val="CB020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2400" dirty="0" err="1">
                <a:solidFill>
                  <a:srgbClr val="404040"/>
                </a:solidFill>
                <a:latin typeface="+mj-lt"/>
              </a:rPr>
              <a:t>epilepticus</a:t>
            </a:r>
            <a:r>
              <a:rPr lang="cs-CZ" sz="2400" dirty="0">
                <a:solidFill>
                  <a:srgbClr val="404040"/>
                </a:solidFill>
                <a:latin typeface="+mj-lt"/>
              </a:rPr>
              <a:t>, a, um </a:t>
            </a:r>
          </a:p>
          <a:p>
            <a:pPr algn="ctr" fontAlgn="auto">
              <a:spcBef>
                <a:spcPts val="0"/>
              </a:spcBef>
              <a:spcAft>
                <a:spcPts val="0"/>
              </a:spcAft>
              <a:defRPr/>
            </a:pPr>
            <a:r>
              <a:rPr lang="cs-CZ" sz="2400" dirty="0" err="1">
                <a:solidFill>
                  <a:srgbClr val="404040"/>
                </a:solidFill>
                <a:latin typeface="+mj-lt"/>
              </a:rPr>
              <a:t>asthmaticus</a:t>
            </a:r>
            <a:r>
              <a:rPr lang="cs-CZ" sz="2400" dirty="0">
                <a:solidFill>
                  <a:srgbClr val="404040"/>
                </a:solidFill>
                <a:latin typeface="+mj-lt"/>
              </a:rPr>
              <a:t>, a, um </a:t>
            </a:r>
          </a:p>
          <a:p>
            <a:pPr algn="ctr" fontAlgn="auto">
              <a:spcBef>
                <a:spcPts val="0"/>
              </a:spcBef>
              <a:spcAft>
                <a:spcPts val="0"/>
              </a:spcAft>
              <a:defRPr/>
            </a:pPr>
            <a:r>
              <a:rPr lang="cs-CZ" sz="2400" dirty="0" err="1">
                <a:solidFill>
                  <a:srgbClr val="404040"/>
                </a:solidFill>
                <a:latin typeface="+mj-lt"/>
              </a:rPr>
              <a:t>postoperativus</a:t>
            </a:r>
            <a:r>
              <a:rPr lang="cs-CZ" sz="2400" dirty="0">
                <a:solidFill>
                  <a:srgbClr val="404040"/>
                </a:solidFill>
                <a:latin typeface="+mj-lt"/>
              </a:rPr>
              <a:t>, a, um</a:t>
            </a:r>
          </a:p>
        </p:txBody>
      </p:sp>
      <p:sp>
        <p:nvSpPr>
          <p:cNvPr id="5" name="Obdélník 4"/>
          <p:cNvSpPr/>
          <p:nvPr/>
        </p:nvSpPr>
        <p:spPr>
          <a:xfrm>
            <a:off x="3463639" y="3857011"/>
            <a:ext cx="2320637" cy="867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2400" dirty="0" err="1">
                <a:solidFill>
                  <a:srgbClr val="FFFFFF"/>
                </a:solidFill>
                <a:latin typeface="+mj-lt"/>
              </a:rPr>
              <a:t>externus</a:t>
            </a:r>
            <a:r>
              <a:rPr lang="cs-CZ" sz="2400" dirty="0">
                <a:solidFill>
                  <a:srgbClr val="FFFFFF"/>
                </a:solidFill>
                <a:latin typeface="+mj-lt"/>
              </a:rPr>
              <a:t>, a, um </a:t>
            </a:r>
          </a:p>
          <a:p>
            <a:pPr algn="ctr" fontAlgn="auto">
              <a:spcBef>
                <a:spcPts val="0"/>
              </a:spcBef>
              <a:spcAft>
                <a:spcPts val="0"/>
              </a:spcAft>
              <a:defRPr/>
            </a:pPr>
            <a:r>
              <a:rPr lang="cs-CZ" sz="2400" dirty="0" err="1">
                <a:solidFill>
                  <a:srgbClr val="FFFFFF"/>
                </a:solidFill>
                <a:latin typeface="+mj-lt"/>
              </a:rPr>
              <a:t>internus</a:t>
            </a:r>
            <a:r>
              <a:rPr lang="cs-CZ" sz="2400" dirty="0">
                <a:solidFill>
                  <a:srgbClr val="FFFFFF"/>
                </a:solidFill>
                <a:latin typeface="+mj-lt"/>
              </a:rPr>
              <a:t>, a, um</a:t>
            </a:r>
          </a:p>
        </p:txBody>
      </p:sp>
      <p:sp>
        <p:nvSpPr>
          <p:cNvPr id="6" name="Obdélník 5"/>
          <p:cNvSpPr/>
          <p:nvPr/>
        </p:nvSpPr>
        <p:spPr>
          <a:xfrm>
            <a:off x="5945908" y="2428342"/>
            <a:ext cx="3094181" cy="2062840"/>
          </a:xfrm>
          <a:prstGeom prst="rect">
            <a:avLst/>
          </a:prstGeom>
          <a:noFill/>
          <a:ln w="6350" cmpd="sng">
            <a:solidFill>
              <a:srgbClr val="CB020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2400" dirty="0" err="1">
                <a:solidFill>
                  <a:srgbClr val="404040"/>
                </a:solidFill>
                <a:latin typeface="+mj-lt"/>
              </a:rPr>
              <a:t>pallidus</a:t>
            </a:r>
            <a:r>
              <a:rPr lang="cs-CZ" sz="2400" dirty="0">
                <a:solidFill>
                  <a:srgbClr val="404040"/>
                </a:solidFill>
                <a:latin typeface="+mj-lt"/>
              </a:rPr>
              <a:t>, a, um </a:t>
            </a:r>
          </a:p>
          <a:p>
            <a:pPr algn="ctr" fontAlgn="auto">
              <a:spcBef>
                <a:spcPts val="0"/>
              </a:spcBef>
              <a:spcAft>
                <a:spcPts val="0"/>
              </a:spcAft>
              <a:defRPr/>
            </a:pPr>
            <a:r>
              <a:rPr lang="cs-CZ" sz="2400" dirty="0" err="1">
                <a:solidFill>
                  <a:srgbClr val="404040"/>
                </a:solidFill>
                <a:latin typeface="+mj-lt"/>
              </a:rPr>
              <a:t>Hippocraticus</a:t>
            </a:r>
            <a:r>
              <a:rPr lang="cs-CZ" sz="2400" dirty="0">
                <a:solidFill>
                  <a:srgbClr val="404040"/>
                </a:solidFill>
                <a:latin typeface="+mj-lt"/>
              </a:rPr>
              <a:t>, a, um</a:t>
            </a:r>
          </a:p>
          <a:p>
            <a:pPr algn="ctr" fontAlgn="auto">
              <a:spcBef>
                <a:spcPts val="0"/>
              </a:spcBef>
              <a:spcAft>
                <a:spcPts val="0"/>
              </a:spcAft>
              <a:defRPr/>
            </a:pPr>
            <a:r>
              <a:rPr lang="cs-CZ" sz="2400" dirty="0" err="1">
                <a:solidFill>
                  <a:srgbClr val="404040"/>
                </a:solidFill>
                <a:latin typeface="+mj-lt"/>
              </a:rPr>
              <a:t>gastricus</a:t>
            </a:r>
            <a:r>
              <a:rPr lang="cs-CZ" sz="2400" dirty="0">
                <a:solidFill>
                  <a:srgbClr val="404040"/>
                </a:solidFill>
                <a:latin typeface="+mj-lt"/>
              </a:rPr>
              <a:t>, a, um</a:t>
            </a:r>
          </a:p>
          <a:p>
            <a:pPr algn="ctr" fontAlgn="auto">
              <a:spcBef>
                <a:spcPts val="0"/>
              </a:spcBef>
              <a:spcAft>
                <a:spcPts val="0"/>
              </a:spcAft>
              <a:defRPr/>
            </a:pPr>
            <a:r>
              <a:rPr lang="cs-CZ" sz="2400" dirty="0" err="1">
                <a:solidFill>
                  <a:srgbClr val="404040"/>
                </a:solidFill>
                <a:latin typeface="+mj-lt"/>
              </a:rPr>
              <a:t>diaphragmaticus</a:t>
            </a:r>
            <a:r>
              <a:rPr lang="cs-CZ" sz="2400" dirty="0">
                <a:solidFill>
                  <a:srgbClr val="404040"/>
                </a:solidFill>
                <a:latin typeface="+mj-lt"/>
              </a:rPr>
              <a:t>, a, um</a:t>
            </a:r>
          </a:p>
          <a:p>
            <a:pPr algn="ctr" fontAlgn="auto">
              <a:spcBef>
                <a:spcPts val="0"/>
              </a:spcBef>
              <a:spcAft>
                <a:spcPts val="0"/>
              </a:spcAft>
              <a:defRPr/>
            </a:pPr>
            <a:r>
              <a:rPr lang="cs-CZ" sz="2400" dirty="0" err="1">
                <a:solidFill>
                  <a:srgbClr val="404040"/>
                </a:solidFill>
                <a:latin typeface="+mj-lt"/>
              </a:rPr>
              <a:t>aethylicus</a:t>
            </a:r>
            <a:r>
              <a:rPr lang="cs-CZ" sz="2400" dirty="0">
                <a:solidFill>
                  <a:srgbClr val="404040"/>
                </a:solidFill>
                <a:latin typeface="+mj-lt"/>
              </a:rPr>
              <a:t>, a, um</a:t>
            </a:r>
          </a:p>
        </p:txBody>
      </p:sp>
      <p:sp>
        <p:nvSpPr>
          <p:cNvPr id="7" name="Obdélník 6"/>
          <p:cNvSpPr/>
          <p:nvPr/>
        </p:nvSpPr>
        <p:spPr>
          <a:xfrm>
            <a:off x="5945908" y="4606636"/>
            <a:ext cx="3094181" cy="20284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2400" dirty="0" err="1">
                <a:solidFill>
                  <a:srgbClr val="FFFFFF"/>
                </a:solidFill>
                <a:latin typeface="+mj-lt"/>
              </a:rPr>
              <a:t>praematurus</a:t>
            </a:r>
            <a:r>
              <a:rPr lang="cs-CZ" sz="2400" dirty="0">
                <a:solidFill>
                  <a:srgbClr val="FFFFFF"/>
                </a:solidFill>
                <a:latin typeface="+mj-lt"/>
              </a:rPr>
              <a:t>, a, um </a:t>
            </a:r>
          </a:p>
          <a:p>
            <a:pPr algn="ctr" fontAlgn="auto">
              <a:spcBef>
                <a:spcPts val="0"/>
              </a:spcBef>
              <a:spcAft>
                <a:spcPts val="0"/>
              </a:spcAft>
              <a:defRPr/>
            </a:pPr>
            <a:r>
              <a:rPr lang="cs-CZ" sz="2400" dirty="0" err="1">
                <a:solidFill>
                  <a:srgbClr val="FFFFFF"/>
                </a:solidFill>
                <a:latin typeface="+mj-lt"/>
              </a:rPr>
              <a:t>complicatus</a:t>
            </a:r>
            <a:r>
              <a:rPr lang="cs-CZ" sz="2400" dirty="0">
                <a:solidFill>
                  <a:srgbClr val="FFFFFF"/>
                </a:solidFill>
                <a:latin typeface="+mj-lt"/>
              </a:rPr>
              <a:t>, a, um</a:t>
            </a:r>
          </a:p>
          <a:p>
            <a:pPr algn="ctr" fontAlgn="auto">
              <a:spcBef>
                <a:spcPts val="0"/>
              </a:spcBef>
              <a:spcAft>
                <a:spcPts val="0"/>
              </a:spcAft>
              <a:defRPr/>
            </a:pPr>
            <a:r>
              <a:rPr lang="cs-CZ" sz="2400" dirty="0">
                <a:solidFill>
                  <a:srgbClr val="FFFFFF"/>
                </a:solidFill>
                <a:latin typeface="+mj-lt"/>
              </a:rPr>
              <a:t>primus, a, um</a:t>
            </a:r>
          </a:p>
          <a:p>
            <a:pPr algn="ctr" fontAlgn="auto">
              <a:spcBef>
                <a:spcPts val="0"/>
              </a:spcBef>
              <a:spcAft>
                <a:spcPts val="0"/>
              </a:spcAft>
              <a:defRPr/>
            </a:pPr>
            <a:r>
              <a:rPr lang="cs-CZ" sz="2400" dirty="0" err="1">
                <a:solidFill>
                  <a:srgbClr val="FFFFFF"/>
                </a:solidFill>
                <a:latin typeface="+mj-lt"/>
              </a:rPr>
              <a:t>dolorosus</a:t>
            </a:r>
            <a:r>
              <a:rPr lang="cs-CZ" sz="2400" dirty="0">
                <a:solidFill>
                  <a:srgbClr val="FFFFFF"/>
                </a:solidFill>
                <a:latin typeface="+mj-lt"/>
              </a:rPr>
              <a:t>, a, um</a:t>
            </a:r>
          </a:p>
          <a:p>
            <a:pPr algn="ctr" fontAlgn="auto">
              <a:spcBef>
                <a:spcPts val="0"/>
              </a:spcBef>
              <a:spcAft>
                <a:spcPts val="0"/>
              </a:spcAft>
              <a:defRPr/>
            </a:pPr>
            <a:r>
              <a:rPr lang="cs-CZ" sz="2400" dirty="0" err="1">
                <a:solidFill>
                  <a:srgbClr val="FFFFFF"/>
                </a:solidFill>
                <a:latin typeface="+mj-lt"/>
              </a:rPr>
              <a:t>maturus</a:t>
            </a:r>
            <a:r>
              <a:rPr lang="cs-CZ" sz="2400" dirty="0">
                <a:solidFill>
                  <a:srgbClr val="FFFFFF"/>
                </a:solidFill>
                <a:latin typeface="+mj-lt"/>
              </a:rPr>
              <a:t>, a, um</a:t>
            </a:r>
          </a:p>
        </p:txBody>
      </p:sp>
      <p:sp>
        <p:nvSpPr>
          <p:cNvPr id="8" name="Obdélník 7"/>
          <p:cNvSpPr/>
          <p:nvPr/>
        </p:nvSpPr>
        <p:spPr>
          <a:xfrm>
            <a:off x="249390" y="2413280"/>
            <a:ext cx="3029529" cy="908629"/>
          </a:xfrm>
          <a:prstGeom prst="rect">
            <a:avLst/>
          </a:prstGeom>
          <a:solidFill>
            <a:schemeClr val="tx1">
              <a:lumMod val="75000"/>
              <a:lumOff val="25000"/>
            </a:schemeClr>
          </a:solidFill>
          <a:ln w="635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2400" dirty="0" err="1">
                <a:solidFill>
                  <a:schemeClr val="bg1"/>
                </a:solidFill>
                <a:latin typeface="+mj-lt"/>
              </a:rPr>
              <a:t>profundus</a:t>
            </a:r>
            <a:r>
              <a:rPr lang="cs-CZ" sz="2400" dirty="0">
                <a:solidFill>
                  <a:schemeClr val="bg1"/>
                </a:solidFill>
                <a:latin typeface="+mj-lt"/>
              </a:rPr>
              <a:t>, a, um </a:t>
            </a:r>
            <a:r>
              <a:rPr lang="cs-CZ" sz="2400" dirty="0" err="1">
                <a:solidFill>
                  <a:schemeClr val="bg1"/>
                </a:solidFill>
                <a:latin typeface="+mj-lt"/>
              </a:rPr>
              <a:t>dolorosus</a:t>
            </a:r>
            <a:r>
              <a:rPr lang="cs-CZ" sz="2400" dirty="0">
                <a:solidFill>
                  <a:schemeClr val="bg1"/>
                </a:solidFill>
                <a:latin typeface="+mj-lt"/>
              </a:rPr>
              <a:t>, a, um </a:t>
            </a:r>
          </a:p>
        </p:txBody>
      </p:sp>
      <p:sp>
        <p:nvSpPr>
          <p:cNvPr id="9" name="Obdélník 8"/>
          <p:cNvSpPr/>
          <p:nvPr/>
        </p:nvSpPr>
        <p:spPr>
          <a:xfrm>
            <a:off x="237845" y="4963650"/>
            <a:ext cx="3052619" cy="169084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2400" dirty="0" err="1">
                <a:solidFill>
                  <a:srgbClr val="FFFFFF"/>
                </a:solidFill>
                <a:latin typeface="+mj-lt"/>
              </a:rPr>
              <a:t>aromaticus</a:t>
            </a:r>
            <a:r>
              <a:rPr lang="cs-CZ" sz="2400" dirty="0">
                <a:solidFill>
                  <a:srgbClr val="FFFFFF"/>
                </a:solidFill>
                <a:latin typeface="+mj-lt"/>
              </a:rPr>
              <a:t>, a, um </a:t>
            </a:r>
            <a:r>
              <a:rPr lang="cs-CZ" sz="2400" dirty="0" err="1">
                <a:solidFill>
                  <a:srgbClr val="FFFFFF"/>
                </a:solidFill>
                <a:latin typeface="+mj-lt"/>
              </a:rPr>
              <a:t>urologicus</a:t>
            </a:r>
            <a:r>
              <a:rPr lang="cs-CZ" sz="2400" dirty="0">
                <a:solidFill>
                  <a:srgbClr val="FFFFFF"/>
                </a:solidFill>
                <a:latin typeface="+mj-lt"/>
              </a:rPr>
              <a:t>, a, um</a:t>
            </a:r>
          </a:p>
          <a:p>
            <a:pPr algn="ctr" fontAlgn="auto">
              <a:spcBef>
                <a:spcPts val="0"/>
              </a:spcBef>
              <a:spcAft>
                <a:spcPts val="0"/>
              </a:spcAft>
              <a:defRPr/>
            </a:pPr>
            <a:r>
              <a:rPr lang="cs-CZ" sz="2400" dirty="0" err="1">
                <a:solidFill>
                  <a:srgbClr val="FFFFFF"/>
                </a:solidFill>
                <a:latin typeface="+mj-lt"/>
              </a:rPr>
              <a:t>antiasthmaticus</a:t>
            </a:r>
            <a:r>
              <a:rPr lang="cs-CZ" sz="2400" dirty="0">
                <a:solidFill>
                  <a:srgbClr val="FFFFFF"/>
                </a:solidFill>
                <a:latin typeface="+mj-lt"/>
              </a:rPr>
              <a:t>, a, um</a:t>
            </a:r>
          </a:p>
          <a:p>
            <a:pPr algn="ctr" fontAlgn="auto">
              <a:spcBef>
                <a:spcPts val="0"/>
              </a:spcBef>
              <a:spcAft>
                <a:spcPts val="0"/>
              </a:spcAft>
              <a:defRPr/>
            </a:pPr>
            <a:endParaRPr lang="cs-CZ" sz="2400" dirty="0">
              <a:solidFill>
                <a:srgbClr val="FFFFFF"/>
              </a:solidFill>
              <a:latin typeface="+mj-lt"/>
            </a:endParaRPr>
          </a:p>
        </p:txBody>
      </p:sp>
      <p:sp>
        <p:nvSpPr>
          <p:cNvPr id="10" name="Obdélník 9"/>
          <p:cNvSpPr/>
          <p:nvPr/>
        </p:nvSpPr>
        <p:spPr>
          <a:xfrm>
            <a:off x="3463639" y="4881049"/>
            <a:ext cx="2320637" cy="1754059"/>
          </a:xfrm>
          <a:prstGeom prst="rect">
            <a:avLst/>
          </a:prstGeom>
          <a:noFill/>
          <a:ln w="6350" cmpd="sng">
            <a:solidFill>
              <a:srgbClr val="CB020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2400" dirty="0" err="1">
                <a:solidFill>
                  <a:srgbClr val="404040"/>
                </a:solidFill>
                <a:latin typeface="+mj-lt"/>
              </a:rPr>
              <a:t>varus</a:t>
            </a:r>
            <a:r>
              <a:rPr lang="cs-CZ" sz="2400" dirty="0">
                <a:solidFill>
                  <a:srgbClr val="404040"/>
                </a:solidFill>
                <a:latin typeface="+mj-lt"/>
              </a:rPr>
              <a:t>, a, um </a:t>
            </a:r>
            <a:r>
              <a:rPr lang="cs-CZ" sz="2400" dirty="0" err="1">
                <a:solidFill>
                  <a:srgbClr val="404040"/>
                </a:solidFill>
                <a:latin typeface="+mj-lt"/>
              </a:rPr>
              <a:t>valgus</a:t>
            </a:r>
            <a:r>
              <a:rPr lang="cs-CZ" sz="2400" dirty="0">
                <a:solidFill>
                  <a:srgbClr val="404040"/>
                </a:solidFill>
                <a:latin typeface="+mj-lt"/>
              </a:rPr>
              <a:t>, a, um</a:t>
            </a:r>
          </a:p>
          <a:p>
            <a:pPr algn="ctr" fontAlgn="auto">
              <a:spcBef>
                <a:spcPts val="0"/>
              </a:spcBef>
              <a:spcAft>
                <a:spcPts val="0"/>
              </a:spcAft>
              <a:defRPr/>
            </a:pPr>
            <a:r>
              <a:rPr lang="cs-CZ" sz="2400" dirty="0" err="1">
                <a:solidFill>
                  <a:srgbClr val="404040"/>
                </a:solidFill>
                <a:latin typeface="+mj-lt"/>
              </a:rPr>
              <a:t>dexter</a:t>
            </a:r>
            <a:r>
              <a:rPr lang="cs-CZ" sz="2400" dirty="0">
                <a:solidFill>
                  <a:srgbClr val="404040"/>
                </a:solidFill>
                <a:latin typeface="+mj-lt"/>
              </a:rPr>
              <a:t>, a, um</a:t>
            </a:r>
          </a:p>
          <a:p>
            <a:pPr algn="ctr" fontAlgn="auto">
              <a:spcBef>
                <a:spcPts val="0"/>
              </a:spcBef>
              <a:spcAft>
                <a:spcPts val="0"/>
              </a:spcAft>
              <a:defRPr/>
            </a:pPr>
            <a:r>
              <a:rPr lang="cs-CZ" sz="2400" dirty="0" err="1">
                <a:solidFill>
                  <a:srgbClr val="404040"/>
                </a:solidFill>
                <a:latin typeface="+mj-lt"/>
              </a:rPr>
              <a:t>sinister</a:t>
            </a:r>
            <a:r>
              <a:rPr lang="cs-CZ" sz="2400" dirty="0">
                <a:solidFill>
                  <a:srgbClr val="404040"/>
                </a:solidFill>
                <a:latin typeface="+mj-lt"/>
              </a:rPr>
              <a:t>, a, um</a:t>
            </a:r>
          </a:p>
        </p:txBody>
      </p:sp>
      <p:sp>
        <p:nvSpPr>
          <p:cNvPr id="21" name="Nadpis 1"/>
          <p:cNvSpPr txBox="1">
            <a:spLocks/>
          </p:cNvSpPr>
          <p:nvPr/>
        </p:nvSpPr>
        <p:spPr>
          <a:xfrm>
            <a:off x="353291" y="147126"/>
            <a:ext cx="8229600" cy="11430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cs-CZ" sz="3600" b="1" dirty="0" err="1">
                <a:solidFill>
                  <a:srgbClr val="C00000"/>
                </a:solidFill>
                <a:latin typeface="Cambria"/>
                <a:cs typeface="Cambria"/>
              </a:rPr>
              <a:t>Find</a:t>
            </a:r>
            <a:r>
              <a:rPr lang="cs-CZ" sz="3600" b="1" dirty="0">
                <a:solidFill>
                  <a:srgbClr val="C00000"/>
                </a:solidFill>
                <a:latin typeface="Cambria"/>
                <a:cs typeface="Cambria"/>
              </a:rPr>
              <a:t> a </a:t>
            </a:r>
            <a:r>
              <a:rPr lang="cs-CZ" sz="3600" b="1" dirty="0" err="1">
                <a:solidFill>
                  <a:srgbClr val="C00000"/>
                </a:solidFill>
                <a:latin typeface="Cambria"/>
                <a:cs typeface="Cambria"/>
              </a:rPr>
              <a:t>suitable</a:t>
            </a:r>
            <a:r>
              <a:rPr lang="cs-CZ" sz="3600" b="1" dirty="0">
                <a:solidFill>
                  <a:srgbClr val="C00000"/>
                </a:solidFill>
                <a:latin typeface="Cambria"/>
                <a:cs typeface="Cambria"/>
              </a:rPr>
              <a:t> </a:t>
            </a:r>
            <a:r>
              <a:rPr lang="cs-CZ" sz="3600" b="1" dirty="0" err="1">
                <a:solidFill>
                  <a:srgbClr val="C00000"/>
                </a:solidFill>
                <a:latin typeface="Cambria"/>
                <a:cs typeface="Cambria"/>
              </a:rPr>
              <a:t>group</a:t>
            </a:r>
            <a:r>
              <a:rPr lang="cs-CZ" sz="3600" b="1" dirty="0">
                <a:solidFill>
                  <a:srgbClr val="C00000"/>
                </a:solidFill>
                <a:latin typeface="Cambria"/>
                <a:cs typeface="Cambria"/>
              </a:rPr>
              <a:t> of </a:t>
            </a:r>
            <a:r>
              <a:rPr lang="cs-CZ" sz="3600" b="1" dirty="0" err="1">
                <a:solidFill>
                  <a:srgbClr val="C00000"/>
                </a:solidFill>
                <a:latin typeface="Cambria"/>
                <a:cs typeface="Cambria"/>
              </a:rPr>
              <a:t>adjectives</a:t>
            </a:r>
            <a:r>
              <a:rPr lang="cs-CZ" sz="3600" b="1" dirty="0">
                <a:solidFill>
                  <a:srgbClr val="C00000"/>
                </a:solidFill>
                <a:latin typeface="Cambria"/>
                <a:cs typeface="Cambria"/>
              </a:rPr>
              <a:t> </a:t>
            </a:r>
            <a:r>
              <a:rPr lang="cs-CZ" sz="3600" b="1" dirty="0" err="1">
                <a:solidFill>
                  <a:srgbClr val="C00000"/>
                </a:solidFill>
                <a:latin typeface="Cambria"/>
                <a:cs typeface="Cambria"/>
              </a:rPr>
              <a:t>for</a:t>
            </a:r>
            <a:r>
              <a:rPr lang="cs-CZ" sz="3600" b="1" dirty="0">
                <a:solidFill>
                  <a:srgbClr val="C00000"/>
                </a:solidFill>
                <a:latin typeface="Cambria"/>
                <a:cs typeface="Cambria"/>
              </a:rPr>
              <a:t> </a:t>
            </a:r>
            <a:r>
              <a:rPr lang="cs-CZ" sz="3600" b="1" dirty="0" err="1">
                <a:solidFill>
                  <a:srgbClr val="C00000"/>
                </a:solidFill>
                <a:latin typeface="Cambria"/>
                <a:cs typeface="Cambria"/>
              </a:rPr>
              <a:t>each</a:t>
            </a:r>
            <a:r>
              <a:rPr lang="cs-CZ" sz="3600" b="1" dirty="0">
                <a:solidFill>
                  <a:srgbClr val="C00000"/>
                </a:solidFill>
                <a:latin typeface="Cambria"/>
                <a:cs typeface="Cambria"/>
              </a:rPr>
              <a:t> of </a:t>
            </a:r>
            <a:r>
              <a:rPr lang="cs-CZ" sz="3600" b="1" dirty="0" err="1">
                <a:solidFill>
                  <a:srgbClr val="C00000"/>
                </a:solidFill>
                <a:latin typeface="Cambria"/>
                <a:cs typeface="Cambria"/>
              </a:rPr>
              <a:t>the</a:t>
            </a:r>
            <a:r>
              <a:rPr lang="cs-CZ" sz="3600" b="1" dirty="0">
                <a:solidFill>
                  <a:srgbClr val="C00000"/>
                </a:solidFill>
                <a:latin typeface="Cambria"/>
                <a:cs typeface="Cambria"/>
              </a:rPr>
              <a:t> </a:t>
            </a:r>
            <a:r>
              <a:rPr lang="cs-CZ" sz="3600" b="1" dirty="0" err="1">
                <a:solidFill>
                  <a:srgbClr val="C00000"/>
                </a:solidFill>
                <a:latin typeface="Cambria"/>
                <a:cs typeface="Cambria"/>
              </a:rPr>
              <a:t>listed</a:t>
            </a:r>
            <a:r>
              <a:rPr lang="cs-CZ" sz="3600" b="1" dirty="0">
                <a:solidFill>
                  <a:srgbClr val="C00000"/>
                </a:solidFill>
                <a:latin typeface="Cambria"/>
                <a:cs typeface="Cambria"/>
              </a:rPr>
              <a:t> </a:t>
            </a:r>
            <a:r>
              <a:rPr lang="cs-CZ" sz="3600" b="1" dirty="0" err="1">
                <a:solidFill>
                  <a:srgbClr val="C00000"/>
                </a:solidFill>
                <a:latin typeface="Cambria"/>
                <a:cs typeface="Cambria"/>
              </a:rPr>
              <a:t>nouns</a:t>
            </a:r>
            <a:endParaRPr lang="cs-CZ" sz="3600" b="1" dirty="0">
              <a:solidFill>
                <a:srgbClr val="C00000"/>
              </a:solidFill>
              <a:latin typeface="Cambria"/>
              <a:cs typeface="Cambria"/>
            </a:endParaRPr>
          </a:p>
        </p:txBody>
      </p:sp>
      <p:sp>
        <p:nvSpPr>
          <p:cNvPr id="25" name="TextBox 24"/>
          <p:cNvSpPr txBox="1"/>
          <p:nvPr/>
        </p:nvSpPr>
        <p:spPr>
          <a:xfrm>
            <a:off x="284025" y="1250670"/>
            <a:ext cx="8440738" cy="892552"/>
          </a:xfrm>
          <a:prstGeom prst="rect">
            <a:avLst/>
          </a:prstGeom>
          <a:noFill/>
        </p:spPr>
        <p:txBody>
          <a:bodyPr wrap="square" rtlCol="0">
            <a:spAutoFit/>
          </a:bodyPr>
          <a:lstStyle/>
          <a:p>
            <a:pPr marL="109538" indent="0">
              <a:buFont typeface="Wingdings 3" pitchFamily="18" charset="2"/>
              <a:buNone/>
            </a:pPr>
            <a:r>
              <a:rPr lang="cs-CZ" sz="2600" b="1" i="1" dirty="0"/>
              <a:t>genu 	 </a:t>
            </a:r>
            <a:r>
              <a:rPr lang="cs-CZ" sz="2600" b="1" i="1" dirty="0" err="1"/>
              <a:t>decubitus</a:t>
            </a:r>
            <a:r>
              <a:rPr lang="cs-CZ" sz="2600" b="1" i="1" dirty="0"/>
              <a:t>  	 partus 	  facies   usus	status	 species		</a:t>
            </a:r>
            <a:r>
              <a:rPr lang="cs-CZ" sz="2600" b="1" i="1" dirty="0" err="1"/>
              <a:t>pulsus</a:t>
            </a:r>
            <a:endParaRPr lang="cs-CZ" sz="2600" b="1" i="1" dirty="0"/>
          </a:p>
        </p:txBody>
      </p:sp>
      <p:sp>
        <p:nvSpPr>
          <p:cNvPr id="27" name="Obdélník 9"/>
          <p:cNvSpPr/>
          <p:nvPr/>
        </p:nvSpPr>
        <p:spPr>
          <a:xfrm>
            <a:off x="3463639" y="2413280"/>
            <a:ext cx="2320637" cy="1258175"/>
          </a:xfrm>
          <a:prstGeom prst="rect">
            <a:avLst/>
          </a:prstGeom>
          <a:noFill/>
          <a:ln w="6350" cmpd="sng">
            <a:solidFill>
              <a:srgbClr val="CB020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2400" dirty="0" err="1">
                <a:solidFill>
                  <a:srgbClr val="404040"/>
                </a:solidFill>
                <a:latin typeface="+mj-lt"/>
              </a:rPr>
              <a:t>tardus</a:t>
            </a:r>
            <a:r>
              <a:rPr lang="cs-CZ" sz="2400" dirty="0">
                <a:solidFill>
                  <a:srgbClr val="404040"/>
                </a:solidFill>
                <a:latin typeface="+mj-lt"/>
              </a:rPr>
              <a:t>, a, um</a:t>
            </a:r>
          </a:p>
          <a:p>
            <a:pPr algn="ctr" fontAlgn="auto">
              <a:spcBef>
                <a:spcPts val="0"/>
              </a:spcBef>
              <a:spcAft>
                <a:spcPts val="0"/>
              </a:spcAft>
              <a:defRPr/>
            </a:pPr>
            <a:r>
              <a:rPr lang="cs-CZ" sz="2400" dirty="0" err="1">
                <a:solidFill>
                  <a:srgbClr val="404040"/>
                </a:solidFill>
                <a:latin typeface="+mj-lt"/>
              </a:rPr>
              <a:t>durus</a:t>
            </a:r>
            <a:r>
              <a:rPr lang="cs-CZ" sz="2400" dirty="0">
                <a:solidFill>
                  <a:srgbClr val="404040"/>
                </a:solidFill>
                <a:latin typeface="+mj-lt"/>
              </a:rPr>
              <a:t>, a, um</a:t>
            </a:r>
          </a:p>
          <a:p>
            <a:pPr algn="ctr" fontAlgn="auto">
              <a:spcBef>
                <a:spcPts val="0"/>
              </a:spcBef>
              <a:spcAft>
                <a:spcPts val="0"/>
              </a:spcAft>
              <a:defRPr/>
            </a:pPr>
            <a:r>
              <a:rPr lang="cs-CZ" sz="2400" dirty="0" err="1">
                <a:solidFill>
                  <a:srgbClr val="404040"/>
                </a:solidFill>
                <a:latin typeface="+mj-lt"/>
              </a:rPr>
              <a:t>rarus</a:t>
            </a:r>
            <a:r>
              <a:rPr lang="cs-CZ" sz="2400" dirty="0">
                <a:solidFill>
                  <a:srgbClr val="404040"/>
                </a:solidFill>
                <a:latin typeface="+mj-lt"/>
              </a:rPr>
              <a:t>, a, um</a:t>
            </a:r>
          </a:p>
        </p:txBody>
      </p:sp>
      <p:cxnSp>
        <p:nvCxnSpPr>
          <p:cNvPr id="15" name="Straight Connector 14"/>
          <p:cNvCxnSpPr/>
          <p:nvPr/>
        </p:nvCxnSpPr>
        <p:spPr>
          <a:xfrm>
            <a:off x="237845" y="2274455"/>
            <a:ext cx="8802244" cy="11545"/>
          </a:xfrm>
          <a:prstGeom prst="line">
            <a:avLst/>
          </a:prstGeom>
          <a:ln>
            <a:solidFill>
              <a:srgbClr val="CB020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981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lsm-verlag.de/blick/blkface/face/dehydr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8827"/>
            <a:ext cx="3024336" cy="4415089"/>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179512" y="5157192"/>
            <a:ext cx="2880320" cy="769441"/>
          </a:xfrm>
          <a:prstGeom prst="rect">
            <a:avLst/>
          </a:prstGeom>
          <a:noFill/>
        </p:spPr>
        <p:txBody>
          <a:bodyPr wrap="square" rtlCol="0">
            <a:spAutoFit/>
          </a:bodyPr>
          <a:lstStyle/>
          <a:p>
            <a:r>
              <a:rPr lang="cs-CZ" sz="2200" dirty="0">
                <a:solidFill>
                  <a:schemeClr val="accent3">
                    <a:lumMod val="75000"/>
                  </a:schemeClr>
                </a:solidFill>
              </a:rPr>
              <a:t>facies </a:t>
            </a:r>
            <a:r>
              <a:rPr lang="cs-CZ" sz="2200" dirty="0" err="1">
                <a:solidFill>
                  <a:schemeClr val="accent3">
                    <a:lumMod val="75000"/>
                  </a:schemeClr>
                </a:solidFill>
              </a:rPr>
              <a:t>Hippocratica</a:t>
            </a:r>
            <a:r>
              <a:rPr lang="cs-CZ" sz="2200" dirty="0">
                <a:solidFill>
                  <a:schemeClr val="accent3">
                    <a:lumMod val="75000"/>
                  </a:schemeClr>
                </a:solidFill>
              </a:rPr>
              <a:t> / facies </a:t>
            </a:r>
            <a:r>
              <a:rPr lang="cs-CZ" sz="2200" dirty="0" err="1">
                <a:solidFill>
                  <a:schemeClr val="accent3">
                    <a:lumMod val="75000"/>
                  </a:schemeClr>
                </a:solidFill>
              </a:rPr>
              <a:t>abdominalis</a:t>
            </a:r>
            <a:endParaRPr lang="cs-CZ" sz="2200" dirty="0">
              <a:solidFill>
                <a:schemeClr val="accent3">
                  <a:lumMod val="75000"/>
                </a:schemeClr>
              </a:solidFill>
            </a:endParaRPr>
          </a:p>
        </p:txBody>
      </p:sp>
      <p:sp>
        <p:nvSpPr>
          <p:cNvPr id="3" name="TextovéPole 2"/>
          <p:cNvSpPr txBox="1"/>
          <p:nvPr/>
        </p:nvSpPr>
        <p:spPr>
          <a:xfrm>
            <a:off x="3275856" y="201038"/>
            <a:ext cx="5328592" cy="3139321"/>
          </a:xfrm>
          <a:prstGeom prst="rect">
            <a:avLst/>
          </a:prstGeom>
          <a:noFill/>
        </p:spPr>
        <p:txBody>
          <a:bodyPr wrap="square" rtlCol="0">
            <a:spAutoFit/>
          </a:bodyPr>
          <a:lstStyle/>
          <a:p>
            <a:r>
              <a:rPr lang="en-US" dirty="0"/>
              <a:t>The facial expression produced in the by impending death or long illness (accompanied by pain), excessive evacuations, excessive hunger, and the like, e.g.by peritonitis (inflammation of peritoneum) or cholera. Its synonym is </a:t>
            </a:r>
            <a:r>
              <a:rPr lang="en-US" dirty="0">
                <a:solidFill>
                  <a:schemeClr val="accent2"/>
                </a:solidFill>
              </a:rPr>
              <a:t>facies </a:t>
            </a:r>
            <a:r>
              <a:rPr lang="en-US" dirty="0" err="1">
                <a:solidFill>
                  <a:schemeClr val="accent2"/>
                </a:solidFill>
              </a:rPr>
              <a:t>abdominalis</a:t>
            </a:r>
            <a:r>
              <a:rPr lang="en-US" dirty="0"/>
              <a:t>.</a:t>
            </a:r>
          </a:p>
          <a:p>
            <a:endParaRPr lang="en-US" dirty="0"/>
          </a:p>
          <a:p>
            <a:r>
              <a:rPr lang="en-US" dirty="0"/>
              <a:t>The nose is sharp, the eyes sunken, the temples fallen in, the ears cold and drawn in and their lobes distorted, the skin of the face hard, stretched and dry, and the </a:t>
            </a:r>
            <a:r>
              <a:rPr lang="en-US" dirty="0" err="1"/>
              <a:t>colour</a:t>
            </a:r>
            <a:r>
              <a:rPr lang="en-US" dirty="0"/>
              <a:t> of the face pale or dusky.</a:t>
            </a:r>
          </a:p>
        </p:txBody>
      </p:sp>
      <p:pic>
        <p:nvPicPr>
          <p:cNvPr id="5"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3303484"/>
            <a:ext cx="5318185" cy="3415655"/>
          </a:xfrm>
          <a:prstGeom prst="rect">
            <a:avLst/>
          </a:prstGeom>
        </p:spPr>
      </p:pic>
    </p:spTree>
    <p:extLst>
      <p:ext uri="{BB962C8B-B14F-4D97-AF65-F5344CB8AC3E}">
        <p14:creationId xmlns:p14="http://schemas.microsoft.com/office/powerpoint/2010/main" val="2429030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260648"/>
            <a:ext cx="3199619" cy="3999523"/>
          </a:xfrm>
          <a:prstGeom prst="rect">
            <a:avLst/>
          </a:prstGeom>
        </p:spPr>
      </p:pic>
      <p:sp>
        <p:nvSpPr>
          <p:cNvPr id="3" name="TextovéPole 2"/>
          <p:cNvSpPr txBox="1"/>
          <p:nvPr/>
        </p:nvSpPr>
        <p:spPr>
          <a:xfrm>
            <a:off x="5868144" y="4365104"/>
            <a:ext cx="2736304" cy="923330"/>
          </a:xfrm>
          <a:prstGeom prst="rect">
            <a:avLst/>
          </a:prstGeom>
          <a:noFill/>
        </p:spPr>
        <p:txBody>
          <a:bodyPr wrap="square" rtlCol="0">
            <a:spAutoFit/>
          </a:bodyPr>
          <a:lstStyle/>
          <a:p>
            <a:r>
              <a:rPr lang="cs-CZ" dirty="0">
                <a:solidFill>
                  <a:schemeClr val="accent3">
                    <a:lumMod val="75000"/>
                  </a:schemeClr>
                </a:solidFill>
              </a:rPr>
              <a:t>facies </a:t>
            </a:r>
            <a:r>
              <a:rPr lang="cs-CZ" dirty="0" err="1">
                <a:solidFill>
                  <a:schemeClr val="accent3">
                    <a:lumMod val="75000"/>
                  </a:schemeClr>
                </a:solidFill>
              </a:rPr>
              <a:t>dolorosa</a:t>
            </a:r>
            <a:r>
              <a:rPr lang="cs-CZ" dirty="0">
                <a:solidFill>
                  <a:schemeClr val="accent3">
                    <a:lumMod val="75000"/>
                  </a:schemeClr>
                </a:solidFill>
              </a:rPr>
              <a:t> </a:t>
            </a:r>
            <a:r>
              <a:rPr lang="cs-CZ" dirty="0"/>
              <a:t>– </a:t>
            </a:r>
            <a:r>
              <a:rPr lang="cs-CZ" dirty="0" err="1"/>
              <a:t>facial</a:t>
            </a:r>
            <a:r>
              <a:rPr lang="cs-CZ" dirty="0"/>
              <a:t> </a:t>
            </a:r>
            <a:r>
              <a:rPr lang="cs-CZ" dirty="0" err="1"/>
              <a:t>expression</a:t>
            </a:r>
            <a:r>
              <a:rPr lang="cs-CZ" dirty="0"/>
              <a:t> </a:t>
            </a:r>
            <a:r>
              <a:rPr lang="cs-CZ" dirty="0" err="1"/>
              <a:t>showing</a:t>
            </a:r>
            <a:r>
              <a:rPr lang="cs-CZ" dirty="0"/>
              <a:t> </a:t>
            </a:r>
            <a:r>
              <a:rPr lang="cs-CZ" dirty="0" err="1"/>
              <a:t>signs</a:t>
            </a:r>
            <a:r>
              <a:rPr lang="cs-CZ" dirty="0"/>
              <a:t> </a:t>
            </a:r>
            <a:r>
              <a:rPr lang="cs-CZ" dirty="0" err="1"/>
              <a:t>of</a:t>
            </a:r>
            <a:r>
              <a:rPr lang="cs-CZ" dirty="0"/>
              <a:t> </a:t>
            </a:r>
            <a:r>
              <a:rPr lang="cs-CZ" dirty="0" err="1"/>
              <a:t>pain</a:t>
            </a:r>
            <a:endParaRPr lang="cs-CZ" dirty="0"/>
          </a:p>
        </p:txBody>
      </p:sp>
      <p:pic>
        <p:nvPicPr>
          <p:cNvPr id="4" name="Picture 2" descr="http://www.uni-regensburg.de/Fakultaeten/phil_Fak_II/Psychologie/Psy_II/beautycheck/english/durchschnittsgesichter/m(01-32)_g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207" y="294482"/>
            <a:ext cx="3048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594673" y="4333270"/>
            <a:ext cx="3042533" cy="923330"/>
          </a:xfrm>
          <a:prstGeom prst="rect">
            <a:avLst/>
          </a:prstGeom>
          <a:noFill/>
        </p:spPr>
        <p:txBody>
          <a:bodyPr wrap="square" rtlCol="0">
            <a:spAutoFit/>
          </a:bodyPr>
          <a:lstStyle/>
          <a:p>
            <a:r>
              <a:rPr lang="cs-CZ" dirty="0">
                <a:solidFill>
                  <a:schemeClr val="accent3">
                    <a:lumMod val="75000"/>
                  </a:schemeClr>
                </a:solidFill>
              </a:rPr>
              <a:t>facies </a:t>
            </a:r>
            <a:r>
              <a:rPr lang="cs-CZ" dirty="0" err="1">
                <a:solidFill>
                  <a:schemeClr val="accent3">
                    <a:lumMod val="75000"/>
                  </a:schemeClr>
                </a:solidFill>
              </a:rPr>
              <a:t>composita</a:t>
            </a:r>
            <a:r>
              <a:rPr lang="cs-CZ" dirty="0">
                <a:solidFill>
                  <a:schemeClr val="accent3">
                    <a:lumMod val="75000"/>
                  </a:schemeClr>
                </a:solidFill>
              </a:rPr>
              <a:t> </a:t>
            </a:r>
            <a:r>
              <a:rPr lang="cs-CZ" dirty="0"/>
              <a:t>– </a:t>
            </a:r>
            <a:r>
              <a:rPr lang="cs-CZ" dirty="0" err="1"/>
              <a:t>normal</a:t>
            </a:r>
            <a:r>
              <a:rPr lang="cs-CZ" dirty="0"/>
              <a:t>, </a:t>
            </a:r>
            <a:r>
              <a:rPr lang="cs-CZ" dirty="0" err="1"/>
              <a:t>calm</a:t>
            </a:r>
            <a:r>
              <a:rPr lang="cs-CZ" dirty="0"/>
              <a:t> </a:t>
            </a:r>
            <a:r>
              <a:rPr lang="cs-CZ" dirty="0" err="1"/>
              <a:t>facial</a:t>
            </a:r>
            <a:r>
              <a:rPr lang="cs-CZ" dirty="0"/>
              <a:t> </a:t>
            </a:r>
            <a:r>
              <a:rPr lang="cs-CZ" dirty="0" err="1"/>
              <a:t>expression</a:t>
            </a:r>
            <a:r>
              <a:rPr lang="cs-CZ" dirty="0"/>
              <a:t> </a:t>
            </a:r>
            <a:r>
              <a:rPr lang="cs-CZ" dirty="0" err="1"/>
              <a:t>of</a:t>
            </a:r>
            <a:r>
              <a:rPr lang="cs-CZ" dirty="0"/>
              <a:t> </a:t>
            </a:r>
            <a:r>
              <a:rPr lang="cs-CZ" dirty="0" err="1"/>
              <a:t>healthy</a:t>
            </a:r>
            <a:r>
              <a:rPr lang="cs-CZ" dirty="0"/>
              <a:t> person</a:t>
            </a:r>
          </a:p>
        </p:txBody>
      </p:sp>
    </p:spTree>
    <p:extLst>
      <p:ext uri="{BB962C8B-B14F-4D97-AF65-F5344CB8AC3E}">
        <p14:creationId xmlns:p14="http://schemas.microsoft.com/office/powerpoint/2010/main" val="200778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96144"/>
          </a:xfrm>
        </p:spPr>
        <p:txBody>
          <a:bodyPr>
            <a:normAutofit fontScale="90000"/>
          </a:bodyPr>
          <a:lstStyle/>
          <a:p>
            <a:r>
              <a:rPr lang="en-US" dirty="0">
                <a:solidFill>
                  <a:srgbClr val="1782BF"/>
                </a:solidFill>
              </a:rPr>
              <a:t>Form phrases from words in boxes</a:t>
            </a:r>
            <a:br>
              <a:rPr lang="cs-CZ" dirty="0">
                <a:solidFill>
                  <a:srgbClr val="1782BF"/>
                </a:solidFill>
              </a:rPr>
            </a:br>
            <a:r>
              <a:rPr lang="cs-CZ" dirty="0">
                <a:solidFill>
                  <a:srgbClr val="1782BF"/>
                </a:solidFill>
              </a:rPr>
              <a:t>and </a:t>
            </a:r>
            <a:r>
              <a:rPr lang="cs-CZ" dirty="0" err="1">
                <a:solidFill>
                  <a:srgbClr val="1782BF"/>
                </a:solidFill>
              </a:rPr>
              <a:t>translate</a:t>
            </a:r>
            <a:r>
              <a:rPr lang="cs-CZ" dirty="0">
                <a:solidFill>
                  <a:srgbClr val="1782BF"/>
                </a:solidFill>
              </a:rPr>
              <a:t> </a:t>
            </a:r>
            <a:r>
              <a:rPr lang="cs-CZ" dirty="0" err="1">
                <a:solidFill>
                  <a:srgbClr val="1782BF"/>
                </a:solidFill>
              </a:rPr>
              <a:t>them</a:t>
            </a:r>
            <a:r>
              <a:rPr lang="cs-CZ" dirty="0">
                <a:solidFill>
                  <a:srgbClr val="1782BF"/>
                </a:solidFill>
              </a:rPr>
              <a:t> </a:t>
            </a:r>
            <a:r>
              <a:rPr lang="cs-CZ" dirty="0" err="1">
                <a:solidFill>
                  <a:srgbClr val="1782BF"/>
                </a:solidFill>
              </a:rPr>
              <a:t>into</a:t>
            </a:r>
            <a:r>
              <a:rPr lang="cs-CZ" dirty="0">
                <a:solidFill>
                  <a:srgbClr val="1782BF"/>
                </a:solidFill>
              </a:rPr>
              <a:t> </a:t>
            </a:r>
            <a:r>
              <a:rPr lang="cs-CZ" dirty="0" err="1">
                <a:solidFill>
                  <a:srgbClr val="1782BF"/>
                </a:solidFill>
              </a:rPr>
              <a:t>English</a:t>
            </a:r>
            <a:endParaRPr lang="en-US" dirty="0">
              <a:solidFill>
                <a:srgbClr val="1782BF"/>
              </a:solidFill>
            </a:endParaRPr>
          </a:p>
        </p:txBody>
      </p:sp>
      <p:sp>
        <p:nvSpPr>
          <p:cNvPr id="4" name="Rectangle 3"/>
          <p:cNvSpPr/>
          <p:nvPr/>
        </p:nvSpPr>
        <p:spPr>
          <a:xfrm>
            <a:off x="181210" y="1412776"/>
            <a:ext cx="4392488" cy="2448272"/>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r>
              <a:rPr lang="cs-CZ" sz="2400" dirty="0" err="1">
                <a:solidFill>
                  <a:schemeClr val="tx1"/>
                </a:solidFill>
                <a:latin typeface="+mj-lt"/>
              </a:rPr>
              <a:t>medicamentum</a:t>
            </a:r>
            <a:r>
              <a:rPr lang="cs-CZ" sz="2400" dirty="0">
                <a:solidFill>
                  <a:schemeClr val="tx1"/>
                </a:solidFill>
                <a:latin typeface="+mj-lt"/>
              </a:rPr>
              <a:t> (</a:t>
            </a:r>
            <a:r>
              <a:rPr lang="cs-CZ" sz="2400" dirty="0" err="1">
                <a:solidFill>
                  <a:schemeClr val="tx1"/>
                </a:solidFill>
                <a:latin typeface="+mj-lt"/>
              </a:rPr>
              <a:t>pl</a:t>
            </a:r>
            <a:r>
              <a:rPr lang="cs-CZ" sz="2400" dirty="0">
                <a:solidFill>
                  <a:schemeClr val="tx1"/>
                </a:solidFill>
                <a:latin typeface="+mj-lt"/>
              </a:rPr>
              <a:t>.)			</a:t>
            </a:r>
            <a:r>
              <a:rPr lang="cs-CZ" sz="2400" dirty="0" err="1">
                <a:solidFill>
                  <a:schemeClr val="tx1"/>
                </a:solidFill>
                <a:latin typeface="+mj-lt"/>
              </a:rPr>
              <a:t>infectiosus</a:t>
            </a:r>
            <a:r>
              <a:rPr lang="cs-CZ" sz="2400" dirty="0">
                <a:solidFill>
                  <a:schemeClr val="tx1"/>
                </a:solidFill>
                <a:latin typeface="+mj-lt"/>
              </a:rPr>
              <a:t>, a, um </a:t>
            </a:r>
            <a:r>
              <a:rPr lang="cs-CZ" sz="2400" dirty="0" err="1">
                <a:solidFill>
                  <a:schemeClr val="tx1"/>
                </a:solidFill>
                <a:latin typeface="+mj-lt"/>
              </a:rPr>
              <a:t>morbus</a:t>
            </a:r>
            <a:endParaRPr lang="cs-CZ" sz="2400" dirty="0">
              <a:solidFill>
                <a:schemeClr val="tx1"/>
              </a:solidFill>
              <a:latin typeface="+mj-lt"/>
            </a:endParaRPr>
          </a:p>
          <a:p>
            <a:r>
              <a:rPr lang="cs-CZ" sz="2400" dirty="0">
                <a:solidFill>
                  <a:schemeClr val="tx1"/>
                </a:solidFill>
                <a:latin typeface="+mj-lt"/>
              </a:rPr>
              <a:t>		</a:t>
            </a:r>
            <a:r>
              <a:rPr lang="cs-CZ" sz="2400" dirty="0" err="1">
                <a:solidFill>
                  <a:schemeClr val="tx1"/>
                </a:solidFill>
                <a:latin typeface="+mj-lt"/>
              </a:rPr>
              <a:t>contra</a:t>
            </a:r>
            <a:endParaRPr lang="cs-CZ" sz="2400" dirty="0">
              <a:latin typeface="+mj-lt"/>
            </a:endParaRPr>
          </a:p>
          <a:p>
            <a:r>
              <a:rPr lang="cs-CZ" sz="2000" dirty="0" err="1">
                <a:latin typeface="+mj-lt"/>
              </a:rPr>
              <a:t>medicamenta</a:t>
            </a:r>
            <a:r>
              <a:rPr lang="cs-CZ" sz="2000" dirty="0">
                <a:latin typeface="+mj-lt"/>
              </a:rPr>
              <a:t> </a:t>
            </a:r>
            <a:r>
              <a:rPr lang="cs-CZ" sz="2000" dirty="0" err="1">
                <a:latin typeface="+mj-lt"/>
              </a:rPr>
              <a:t>contra</a:t>
            </a:r>
            <a:r>
              <a:rPr lang="cs-CZ" sz="2000" dirty="0">
                <a:latin typeface="+mj-lt"/>
              </a:rPr>
              <a:t> </a:t>
            </a:r>
            <a:r>
              <a:rPr lang="cs-CZ" sz="2000" dirty="0" err="1">
                <a:latin typeface="+mj-lt"/>
              </a:rPr>
              <a:t>morbum</a:t>
            </a:r>
            <a:r>
              <a:rPr lang="cs-CZ" sz="2000" dirty="0">
                <a:latin typeface="+mj-lt"/>
              </a:rPr>
              <a:t> </a:t>
            </a:r>
            <a:r>
              <a:rPr lang="cs-CZ" sz="2000" dirty="0" err="1">
                <a:latin typeface="+mj-lt"/>
              </a:rPr>
              <a:t>infectiosum</a:t>
            </a:r>
            <a:endParaRPr lang="cs-CZ" sz="2000" dirty="0">
              <a:latin typeface="+mj-lt"/>
            </a:endParaRPr>
          </a:p>
          <a:p>
            <a:r>
              <a:rPr lang="cs-CZ" dirty="0" err="1">
                <a:latin typeface="+mj-lt"/>
              </a:rPr>
              <a:t>medicaments</a:t>
            </a:r>
            <a:r>
              <a:rPr lang="cs-CZ" dirty="0">
                <a:latin typeface="+mj-lt"/>
              </a:rPr>
              <a:t> </a:t>
            </a:r>
            <a:r>
              <a:rPr lang="cs-CZ" dirty="0" err="1">
                <a:latin typeface="+mj-lt"/>
              </a:rPr>
              <a:t>against</a:t>
            </a:r>
            <a:r>
              <a:rPr lang="cs-CZ" dirty="0">
                <a:latin typeface="+mj-lt"/>
              </a:rPr>
              <a:t> </a:t>
            </a:r>
            <a:r>
              <a:rPr lang="cs-CZ" dirty="0" err="1">
                <a:latin typeface="+mj-lt"/>
              </a:rPr>
              <a:t>infectious</a:t>
            </a:r>
            <a:r>
              <a:rPr lang="cs-CZ" dirty="0">
                <a:latin typeface="+mj-lt"/>
              </a:rPr>
              <a:t> </a:t>
            </a:r>
            <a:r>
              <a:rPr lang="cs-CZ" dirty="0" err="1">
                <a:latin typeface="+mj-lt"/>
              </a:rPr>
              <a:t>disease</a:t>
            </a:r>
            <a:endParaRPr lang="en-US" dirty="0">
              <a:latin typeface="+mj-lt"/>
            </a:endParaRPr>
          </a:p>
        </p:txBody>
      </p:sp>
      <p:sp>
        <p:nvSpPr>
          <p:cNvPr id="5" name="Rectangle 4"/>
          <p:cNvSpPr/>
          <p:nvPr/>
        </p:nvSpPr>
        <p:spPr>
          <a:xfrm>
            <a:off x="4716016" y="1412776"/>
            <a:ext cx="4248472" cy="2448272"/>
          </a:xfrm>
          <a:prstGeom prst="rect">
            <a:avLst/>
          </a:prstGeom>
        </p:spPr>
        <p:style>
          <a:lnRef idx="0">
            <a:schemeClr val="accent3"/>
          </a:lnRef>
          <a:fillRef idx="3">
            <a:schemeClr val="accent3"/>
          </a:fillRef>
          <a:effectRef idx="3">
            <a:schemeClr val="accent3"/>
          </a:effectRef>
          <a:fontRef idx="minor">
            <a:schemeClr val="lt1"/>
          </a:fontRef>
        </p:style>
        <p:txBody>
          <a:bodyPr rtlCol="0" anchor="t"/>
          <a:lstStyle/>
          <a:p>
            <a:pPr algn="ctr"/>
            <a:r>
              <a:rPr lang="cs-CZ" sz="2400" dirty="0" err="1">
                <a:solidFill>
                  <a:schemeClr val="tx1"/>
                </a:solidFill>
                <a:latin typeface="+mj-lt"/>
              </a:rPr>
              <a:t>acutus</a:t>
            </a:r>
            <a:r>
              <a:rPr lang="cs-CZ" sz="2400" dirty="0">
                <a:solidFill>
                  <a:schemeClr val="tx1"/>
                </a:solidFill>
                <a:latin typeface="+mj-lt"/>
              </a:rPr>
              <a:t>, a, um</a:t>
            </a:r>
          </a:p>
          <a:p>
            <a:pPr algn="r"/>
            <a:r>
              <a:rPr lang="cs-CZ" sz="2400" dirty="0" err="1">
                <a:solidFill>
                  <a:schemeClr val="tx1"/>
                </a:solidFill>
                <a:latin typeface="+mj-lt"/>
              </a:rPr>
              <a:t>pulmo</a:t>
            </a:r>
            <a:endParaRPr lang="cs-CZ" sz="2400" dirty="0">
              <a:solidFill>
                <a:schemeClr val="tx1"/>
              </a:solidFill>
              <a:latin typeface="+mj-lt"/>
            </a:endParaRPr>
          </a:p>
          <a:p>
            <a:r>
              <a:rPr lang="cs-CZ" sz="2400" dirty="0" err="1">
                <a:solidFill>
                  <a:schemeClr val="tx1"/>
                </a:solidFill>
                <a:latin typeface="+mj-lt"/>
              </a:rPr>
              <a:t>dolor</a:t>
            </a:r>
            <a:endParaRPr lang="cs-CZ" sz="2400" dirty="0">
              <a:solidFill>
                <a:schemeClr val="tx1"/>
              </a:solidFill>
              <a:latin typeface="+mj-lt"/>
            </a:endParaRPr>
          </a:p>
          <a:p>
            <a:pPr algn="ctr"/>
            <a:r>
              <a:rPr lang="cs-CZ" sz="2400" dirty="0" err="1">
                <a:solidFill>
                  <a:schemeClr val="tx1"/>
                </a:solidFill>
                <a:latin typeface="+mj-lt"/>
              </a:rPr>
              <a:t>dextrer</a:t>
            </a:r>
            <a:r>
              <a:rPr lang="cs-CZ" sz="2400" dirty="0">
                <a:solidFill>
                  <a:schemeClr val="tx1"/>
                </a:solidFill>
                <a:latin typeface="+mj-lt"/>
              </a:rPr>
              <a:t>, tra </a:t>
            </a:r>
            <a:r>
              <a:rPr lang="cs-CZ" sz="2400" dirty="0" err="1">
                <a:solidFill>
                  <a:schemeClr val="tx1"/>
                </a:solidFill>
                <a:latin typeface="+mj-lt"/>
              </a:rPr>
              <a:t>trum</a:t>
            </a:r>
            <a:endParaRPr lang="cs-CZ" sz="2400" dirty="0">
              <a:solidFill>
                <a:schemeClr val="tx1"/>
              </a:solidFill>
              <a:latin typeface="+mj-lt"/>
            </a:endParaRPr>
          </a:p>
          <a:p>
            <a:pPr>
              <a:spcBef>
                <a:spcPts val="1200"/>
              </a:spcBef>
            </a:pPr>
            <a:r>
              <a:rPr lang="cs-CZ" sz="2200" dirty="0" err="1">
                <a:solidFill>
                  <a:schemeClr val="bg1"/>
                </a:solidFill>
                <a:latin typeface="+mj-lt"/>
              </a:rPr>
              <a:t>dolor</a:t>
            </a:r>
            <a:r>
              <a:rPr lang="cs-CZ" sz="2200" dirty="0">
                <a:solidFill>
                  <a:schemeClr val="bg1"/>
                </a:solidFill>
                <a:latin typeface="+mj-lt"/>
              </a:rPr>
              <a:t> </a:t>
            </a:r>
            <a:r>
              <a:rPr lang="cs-CZ" sz="2200" dirty="0" err="1">
                <a:solidFill>
                  <a:schemeClr val="bg1"/>
                </a:solidFill>
                <a:latin typeface="+mj-lt"/>
              </a:rPr>
              <a:t>acutus</a:t>
            </a:r>
            <a:r>
              <a:rPr lang="cs-CZ" sz="2200" dirty="0">
                <a:solidFill>
                  <a:schemeClr val="bg1"/>
                </a:solidFill>
                <a:latin typeface="+mj-lt"/>
              </a:rPr>
              <a:t> </a:t>
            </a:r>
            <a:r>
              <a:rPr lang="cs-CZ" sz="2200" dirty="0" err="1">
                <a:solidFill>
                  <a:schemeClr val="bg1"/>
                </a:solidFill>
                <a:latin typeface="+mj-lt"/>
              </a:rPr>
              <a:t>pulmonis</a:t>
            </a:r>
            <a:r>
              <a:rPr lang="cs-CZ" sz="2200" dirty="0">
                <a:solidFill>
                  <a:schemeClr val="bg1"/>
                </a:solidFill>
                <a:latin typeface="+mj-lt"/>
              </a:rPr>
              <a:t> </a:t>
            </a:r>
            <a:r>
              <a:rPr lang="cs-CZ" sz="2200" dirty="0" err="1">
                <a:solidFill>
                  <a:schemeClr val="bg1"/>
                </a:solidFill>
                <a:latin typeface="+mj-lt"/>
              </a:rPr>
              <a:t>dextri</a:t>
            </a:r>
            <a:endParaRPr lang="cs-CZ" sz="2200" dirty="0">
              <a:solidFill>
                <a:schemeClr val="bg1"/>
              </a:solidFill>
              <a:latin typeface="+mj-lt"/>
            </a:endParaRPr>
          </a:p>
          <a:p>
            <a:r>
              <a:rPr lang="cs-CZ" sz="2200" dirty="0" err="1">
                <a:solidFill>
                  <a:schemeClr val="bg1"/>
                </a:solidFill>
                <a:latin typeface="+mj-lt"/>
              </a:rPr>
              <a:t>acute</a:t>
            </a:r>
            <a:r>
              <a:rPr lang="cs-CZ" sz="2200" dirty="0">
                <a:solidFill>
                  <a:schemeClr val="bg1"/>
                </a:solidFill>
                <a:latin typeface="+mj-lt"/>
              </a:rPr>
              <a:t> </a:t>
            </a:r>
            <a:r>
              <a:rPr lang="cs-CZ" sz="2200" dirty="0" err="1">
                <a:solidFill>
                  <a:schemeClr val="bg1"/>
                </a:solidFill>
                <a:latin typeface="+mj-lt"/>
              </a:rPr>
              <a:t>pain</a:t>
            </a:r>
            <a:r>
              <a:rPr lang="cs-CZ" sz="2200" dirty="0">
                <a:solidFill>
                  <a:schemeClr val="bg1"/>
                </a:solidFill>
                <a:latin typeface="+mj-lt"/>
              </a:rPr>
              <a:t> </a:t>
            </a:r>
            <a:r>
              <a:rPr lang="cs-CZ" sz="2200" dirty="0" err="1">
                <a:solidFill>
                  <a:schemeClr val="bg1"/>
                </a:solidFill>
                <a:latin typeface="+mj-lt"/>
              </a:rPr>
              <a:t>of</a:t>
            </a:r>
            <a:r>
              <a:rPr lang="cs-CZ" sz="2200" dirty="0">
                <a:solidFill>
                  <a:schemeClr val="bg1"/>
                </a:solidFill>
                <a:latin typeface="+mj-lt"/>
              </a:rPr>
              <a:t> </a:t>
            </a:r>
            <a:r>
              <a:rPr lang="cs-CZ" sz="2200" dirty="0" err="1">
                <a:solidFill>
                  <a:schemeClr val="bg1"/>
                </a:solidFill>
                <a:latin typeface="+mj-lt"/>
              </a:rPr>
              <a:t>right</a:t>
            </a:r>
            <a:r>
              <a:rPr lang="cs-CZ" sz="2200" dirty="0">
                <a:solidFill>
                  <a:schemeClr val="bg1"/>
                </a:solidFill>
                <a:latin typeface="+mj-lt"/>
              </a:rPr>
              <a:t> </a:t>
            </a:r>
            <a:r>
              <a:rPr lang="cs-CZ" sz="2200" dirty="0" err="1">
                <a:solidFill>
                  <a:schemeClr val="bg1"/>
                </a:solidFill>
                <a:latin typeface="+mj-lt"/>
              </a:rPr>
              <a:t>lung</a:t>
            </a:r>
            <a:endParaRPr lang="en-US" sz="2200" dirty="0">
              <a:solidFill>
                <a:schemeClr val="bg1"/>
              </a:solidFill>
              <a:latin typeface="+mj-lt"/>
            </a:endParaRPr>
          </a:p>
        </p:txBody>
      </p:sp>
      <p:sp>
        <p:nvSpPr>
          <p:cNvPr id="6" name="Rectangle 5"/>
          <p:cNvSpPr/>
          <p:nvPr/>
        </p:nvSpPr>
        <p:spPr>
          <a:xfrm>
            <a:off x="179512" y="3933056"/>
            <a:ext cx="4392488" cy="2450052"/>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t"/>
          <a:lstStyle/>
          <a:p>
            <a:r>
              <a:rPr lang="cs-CZ" sz="2400" dirty="0" err="1">
                <a:solidFill>
                  <a:srgbClr val="000000"/>
                </a:solidFill>
                <a:latin typeface="+mj-lt"/>
              </a:rPr>
              <a:t>symptoma</a:t>
            </a:r>
            <a:r>
              <a:rPr lang="cs-CZ" sz="2400" dirty="0">
                <a:solidFill>
                  <a:srgbClr val="000000"/>
                </a:solidFill>
                <a:latin typeface="+mj-lt"/>
              </a:rPr>
              <a:t> (</a:t>
            </a:r>
            <a:r>
              <a:rPr lang="cs-CZ" sz="2400" dirty="0" err="1">
                <a:solidFill>
                  <a:srgbClr val="000000"/>
                </a:solidFill>
                <a:latin typeface="+mj-lt"/>
              </a:rPr>
              <a:t>pl</a:t>
            </a:r>
            <a:r>
              <a:rPr lang="cs-CZ" sz="2400" dirty="0">
                <a:solidFill>
                  <a:srgbClr val="000000"/>
                </a:solidFill>
                <a:latin typeface="+mj-lt"/>
              </a:rPr>
              <a:t>.)</a:t>
            </a:r>
          </a:p>
          <a:p>
            <a:pPr algn="r"/>
            <a:r>
              <a:rPr lang="cs-CZ" sz="2400" dirty="0">
                <a:solidFill>
                  <a:srgbClr val="000000"/>
                </a:solidFill>
                <a:latin typeface="+mj-lt"/>
              </a:rPr>
              <a:t>hepatitis</a:t>
            </a:r>
          </a:p>
          <a:p>
            <a:pPr algn="ctr"/>
            <a:r>
              <a:rPr lang="cs-CZ" sz="2400" dirty="0" err="1">
                <a:solidFill>
                  <a:srgbClr val="000000"/>
                </a:solidFill>
                <a:latin typeface="+mj-lt"/>
              </a:rPr>
              <a:t>acutus</a:t>
            </a:r>
            <a:r>
              <a:rPr lang="cs-CZ" sz="2400" dirty="0">
                <a:solidFill>
                  <a:srgbClr val="000000"/>
                </a:solidFill>
                <a:latin typeface="+mj-lt"/>
              </a:rPr>
              <a:t>, a, um</a:t>
            </a:r>
          </a:p>
          <a:p>
            <a:pPr>
              <a:spcBef>
                <a:spcPts val="2400"/>
              </a:spcBef>
            </a:pPr>
            <a:r>
              <a:rPr lang="cs-CZ" sz="2000" dirty="0" err="1">
                <a:solidFill>
                  <a:schemeClr val="bg1"/>
                </a:solidFill>
                <a:latin typeface="+mj-lt"/>
              </a:rPr>
              <a:t>symptomata</a:t>
            </a:r>
            <a:r>
              <a:rPr lang="cs-CZ" sz="2000" dirty="0">
                <a:solidFill>
                  <a:schemeClr val="bg1"/>
                </a:solidFill>
                <a:latin typeface="+mj-lt"/>
              </a:rPr>
              <a:t> </a:t>
            </a:r>
            <a:r>
              <a:rPr lang="cs-CZ" sz="2000" dirty="0" err="1">
                <a:solidFill>
                  <a:schemeClr val="bg1"/>
                </a:solidFill>
                <a:latin typeface="+mj-lt"/>
              </a:rPr>
              <a:t>hepatitidis</a:t>
            </a:r>
            <a:r>
              <a:rPr lang="cs-CZ" sz="2000" dirty="0">
                <a:solidFill>
                  <a:schemeClr val="bg1"/>
                </a:solidFill>
                <a:latin typeface="+mj-lt"/>
              </a:rPr>
              <a:t> </a:t>
            </a:r>
            <a:r>
              <a:rPr lang="cs-CZ" sz="2000" dirty="0" err="1">
                <a:solidFill>
                  <a:schemeClr val="bg1"/>
                </a:solidFill>
                <a:latin typeface="+mj-lt"/>
              </a:rPr>
              <a:t>acutae</a:t>
            </a:r>
            <a:endParaRPr lang="cs-CZ" sz="2000" dirty="0">
              <a:solidFill>
                <a:schemeClr val="bg1"/>
              </a:solidFill>
              <a:latin typeface="+mj-lt"/>
            </a:endParaRPr>
          </a:p>
          <a:p>
            <a:r>
              <a:rPr lang="cs-CZ" sz="2000" dirty="0" err="1">
                <a:solidFill>
                  <a:schemeClr val="bg1"/>
                </a:solidFill>
                <a:latin typeface="+mj-lt"/>
              </a:rPr>
              <a:t>symptoms</a:t>
            </a:r>
            <a:r>
              <a:rPr lang="cs-CZ" sz="2000" dirty="0">
                <a:solidFill>
                  <a:schemeClr val="bg1"/>
                </a:solidFill>
                <a:latin typeface="+mj-lt"/>
              </a:rPr>
              <a:t> </a:t>
            </a:r>
            <a:r>
              <a:rPr lang="cs-CZ" sz="2000" dirty="0" err="1">
                <a:solidFill>
                  <a:schemeClr val="bg1"/>
                </a:solidFill>
                <a:latin typeface="+mj-lt"/>
              </a:rPr>
              <a:t>of</a:t>
            </a:r>
            <a:r>
              <a:rPr lang="cs-CZ" sz="2000" dirty="0">
                <a:solidFill>
                  <a:schemeClr val="bg1"/>
                </a:solidFill>
                <a:latin typeface="+mj-lt"/>
              </a:rPr>
              <a:t> </a:t>
            </a:r>
            <a:r>
              <a:rPr lang="cs-CZ" sz="2000" dirty="0" err="1">
                <a:solidFill>
                  <a:schemeClr val="bg1"/>
                </a:solidFill>
                <a:latin typeface="+mj-lt"/>
              </a:rPr>
              <a:t>acute</a:t>
            </a:r>
            <a:r>
              <a:rPr lang="cs-CZ" sz="2000" dirty="0">
                <a:solidFill>
                  <a:schemeClr val="bg1"/>
                </a:solidFill>
                <a:latin typeface="+mj-lt"/>
              </a:rPr>
              <a:t> </a:t>
            </a:r>
            <a:r>
              <a:rPr lang="cs-CZ" sz="2000" dirty="0" err="1">
                <a:solidFill>
                  <a:schemeClr val="bg1"/>
                </a:solidFill>
                <a:latin typeface="+mj-lt"/>
              </a:rPr>
              <a:t>inflammation</a:t>
            </a:r>
            <a:r>
              <a:rPr lang="cs-CZ" sz="2000" dirty="0">
                <a:solidFill>
                  <a:schemeClr val="bg1"/>
                </a:solidFill>
                <a:latin typeface="+mj-lt"/>
              </a:rPr>
              <a:t> </a:t>
            </a:r>
            <a:r>
              <a:rPr lang="cs-CZ" sz="2000" dirty="0" err="1">
                <a:solidFill>
                  <a:schemeClr val="bg1"/>
                </a:solidFill>
                <a:latin typeface="+mj-lt"/>
              </a:rPr>
              <a:t>of</a:t>
            </a:r>
            <a:r>
              <a:rPr lang="cs-CZ" sz="2000" dirty="0">
                <a:solidFill>
                  <a:schemeClr val="bg1"/>
                </a:solidFill>
                <a:latin typeface="+mj-lt"/>
              </a:rPr>
              <a:t> </a:t>
            </a:r>
            <a:r>
              <a:rPr lang="cs-CZ" sz="2000" dirty="0" err="1">
                <a:solidFill>
                  <a:schemeClr val="bg1"/>
                </a:solidFill>
                <a:latin typeface="+mj-lt"/>
              </a:rPr>
              <a:t>the</a:t>
            </a:r>
            <a:r>
              <a:rPr lang="cs-CZ" sz="2000" dirty="0">
                <a:solidFill>
                  <a:schemeClr val="bg1"/>
                </a:solidFill>
                <a:latin typeface="+mj-lt"/>
              </a:rPr>
              <a:t> liver </a:t>
            </a:r>
            <a:endParaRPr lang="en-US" sz="2000" dirty="0">
              <a:solidFill>
                <a:schemeClr val="bg1"/>
              </a:solidFill>
              <a:latin typeface="+mj-lt"/>
            </a:endParaRPr>
          </a:p>
        </p:txBody>
      </p:sp>
      <p:sp>
        <p:nvSpPr>
          <p:cNvPr id="7" name="Rectangle 6"/>
          <p:cNvSpPr/>
          <p:nvPr/>
        </p:nvSpPr>
        <p:spPr>
          <a:xfrm>
            <a:off x="4716016" y="3933056"/>
            <a:ext cx="4248472" cy="2448826"/>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cs-CZ" sz="2400" dirty="0" err="1">
                <a:solidFill>
                  <a:schemeClr val="tx1"/>
                </a:solidFill>
                <a:latin typeface="+mj-lt"/>
              </a:rPr>
              <a:t>vulnus</a:t>
            </a:r>
            <a:endParaRPr lang="cs-CZ" sz="2400" dirty="0">
              <a:solidFill>
                <a:schemeClr val="tx1"/>
              </a:solidFill>
              <a:latin typeface="+mj-lt"/>
            </a:endParaRPr>
          </a:p>
          <a:p>
            <a:r>
              <a:rPr lang="cs-CZ" sz="2400" dirty="0">
                <a:solidFill>
                  <a:schemeClr val="tx1"/>
                </a:solidFill>
                <a:latin typeface="+mj-lt"/>
              </a:rPr>
              <a:t>pus				in</a:t>
            </a:r>
          </a:p>
          <a:p>
            <a:pPr algn="ctr"/>
            <a:r>
              <a:rPr lang="cs-CZ" sz="2400" dirty="0" err="1">
                <a:solidFill>
                  <a:schemeClr val="tx1"/>
                </a:solidFill>
                <a:latin typeface="+mj-lt"/>
              </a:rPr>
              <a:t>lacer</a:t>
            </a:r>
            <a:r>
              <a:rPr lang="cs-CZ" sz="2400" dirty="0">
                <a:solidFill>
                  <a:schemeClr val="tx1"/>
                </a:solidFill>
                <a:latin typeface="+mj-lt"/>
              </a:rPr>
              <a:t>, a, um</a:t>
            </a:r>
          </a:p>
          <a:p>
            <a:pPr algn="ctr"/>
            <a:r>
              <a:rPr lang="cs-CZ" sz="2400" dirty="0">
                <a:solidFill>
                  <a:schemeClr val="tx1"/>
                </a:solidFill>
                <a:latin typeface="+mj-lt"/>
              </a:rPr>
              <a:t>	</a:t>
            </a:r>
          </a:p>
          <a:p>
            <a:r>
              <a:rPr lang="cs-CZ" sz="2200" dirty="0">
                <a:solidFill>
                  <a:schemeClr val="bg1"/>
                </a:solidFill>
                <a:latin typeface="+mj-lt"/>
              </a:rPr>
              <a:t>pus in </a:t>
            </a:r>
            <a:r>
              <a:rPr lang="cs-CZ" sz="2200" dirty="0" err="1">
                <a:solidFill>
                  <a:schemeClr val="bg1"/>
                </a:solidFill>
                <a:latin typeface="+mj-lt"/>
              </a:rPr>
              <a:t>vulnere</a:t>
            </a:r>
            <a:r>
              <a:rPr lang="cs-CZ" sz="2200" dirty="0">
                <a:solidFill>
                  <a:schemeClr val="bg1"/>
                </a:solidFill>
                <a:latin typeface="+mj-lt"/>
              </a:rPr>
              <a:t> </a:t>
            </a:r>
            <a:r>
              <a:rPr lang="cs-CZ" sz="2200" dirty="0" err="1">
                <a:solidFill>
                  <a:schemeClr val="bg1"/>
                </a:solidFill>
                <a:latin typeface="+mj-lt"/>
              </a:rPr>
              <a:t>lacero</a:t>
            </a:r>
            <a:endParaRPr lang="cs-CZ" sz="2200" dirty="0">
              <a:solidFill>
                <a:schemeClr val="bg1"/>
              </a:solidFill>
              <a:latin typeface="+mj-lt"/>
            </a:endParaRPr>
          </a:p>
          <a:p>
            <a:r>
              <a:rPr lang="cs-CZ" sz="2200" dirty="0">
                <a:solidFill>
                  <a:schemeClr val="bg1"/>
                </a:solidFill>
                <a:latin typeface="+mj-lt"/>
              </a:rPr>
              <a:t>pus in a </a:t>
            </a:r>
            <a:r>
              <a:rPr lang="cs-CZ" sz="2200" dirty="0" err="1">
                <a:solidFill>
                  <a:schemeClr val="bg1"/>
                </a:solidFill>
                <a:latin typeface="+mj-lt"/>
              </a:rPr>
              <a:t>torn</a:t>
            </a:r>
            <a:r>
              <a:rPr lang="cs-CZ" sz="2200" dirty="0">
                <a:solidFill>
                  <a:schemeClr val="bg1"/>
                </a:solidFill>
                <a:latin typeface="+mj-lt"/>
              </a:rPr>
              <a:t> </a:t>
            </a:r>
            <a:r>
              <a:rPr lang="cs-CZ" sz="2200" dirty="0" err="1">
                <a:solidFill>
                  <a:schemeClr val="bg1"/>
                </a:solidFill>
                <a:latin typeface="+mj-lt"/>
              </a:rPr>
              <a:t>wound</a:t>
            </a:r>
            <a:endParaRPr lang="en-US" sz="2200" dirty="0">
              <a:solidFill>
                <a:schemeClr val="bg1"/>
              </a:solidFill>
              <a:latin typeface="+mj-lt"/>
            </a:endParaRPr>
          </a:p>
        </p:txBody>
      </p:sp>
    </p:spTree>
    <p:extLst>
      <p:ext uri="{BB962C8B-B14F-4D97-AF65-F5344CB8AC3E}">
        <p14:creationId xmlns:p14="http://schemas.microsoft.com/office/powerpoint/2010/main" val="37431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96144"/>
          </a:xfrm>
        </p:spPr>
        <p:txBody>
          <a:bodyPr>
            <a:normAutofit fontScale="90000"/>
          </a:bodyPr>
          <a:lstStyle/>
          <a:p>
            <a:r>
              <a:rPr lang="en-US" dirty="0">
                <a:solidFill>
                  <a:srgbClr val="1782BF"/>
                </a:solidFill>
              </a:rPr>
              <a:t>Form phrases from words in boxes</a:t>
            </a:r>
            <a:br>
              <a:rPr lang="cs-CZ" dirty="0">
                <a:solidFill>
                  <a:srgbClr val="1782BF"/>
                </a:solidFill>
              </a:rPr>
            </a:br>
            <a:r>
              <a:rPr lang="cs-CZ" dirty="0">
                <a:solidFill>
                  <a:srgbClr val="1782BF"/>
                </a:solidFill>
              </a:rPr>
              <a:t>and </a:t>
            </a:r>
            <a:r>
              <a:rPr lang="cs-CZ" dirty="0" err="1">
                <a:solidFill>
                  <a:srgbClr val="1782BF"/>
                </a:solidFill>
              </a:rPr>
              <a:t>translate</a:t>
            </a:r>
            <a:r>
              <a:rPr lang="cs-CZ" dirty="0">
                <a:solidFill>
                  <a:srgbClr val="1782BF"/>
                </a:solidFill>
              </a:rPr>
              <a:t> </a:t>
            </a:r>
            <a:r>
              <a:rPr lang="cs-CZ" dirty="0" err="1">
                <a:solidFill>
                  <a:srgbClr val="1782BF"/>
                </a:solidFill>
              </a:rPr>
              <a:t>them</a:t>
            </a:r>
            <a:r>
              <a:rPr lang="cs-CZ" dirty="0">
                <a:solidFill>
                  <a:srgbClr val="1782BF"/>
                </a:solidFill>
              </a:rPr>
              <a:t> </a:t>
            </a:r>
            <a:r>
              <a:rPr lang="cs-CZ" dirty="0" err="1">
                <a:solidFill>
                  <a:srgbClr val="1782BF"/>
                </a:solidFill>
              </a:rPr>
              <a:t>into</a:t>
            </a:r>
            <a:r>
              <a:rPr lang="cs-CZ" dirty="0">
                <a:solidFill>
                  <a:srgbClr val="1782BF"/>
                </a:solidFill>
              </a:rPr>
              <a:t> </a:t>
            </a:r>
            <a:r>
              <a:rPr lang="cs-CZ" dirty="0" err="1">
                <a:solidFill>
                  <a:srgbClr val="1782BF"/>
                </a:solidFill>
              </a:rPr>
              <a:t>English</a:t>
            </a:r>
            <a:endParaRPr lang="en-US" dirty="0">
              <a:solidFill>
                <a:srgbClr val="1782BF"/>
              </a:solidFill>
            </a:endParaRPr>
          </a:p>
        </p:txBody>
      </p:sp>
      <p:sp>
        <p:nvSpPr>
          <p:cNvPr id="4" name="Rectangle 3"/>
          <p:cNvSpPr/>
          <p:nvPr/>
        </p:nvSpPr>
        <p:spPr>
          <a:xfrm>
            <a:off x="179512" y="1412776"/>
            <a:ext cx="4392488" cy="2448272"/>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r>
              <a:rPr lang="cs-CZ" sz="2400" dirty="0" err="1">
                <a:solidFill>
                  <a:schemeClr val="tx1"/>
                </a:solidFill>
                <a:latin typeface="+mj-lt"/>
              </a:rPr>
              <a:t>decubitus</a:t>
            </a:r>
            <a:r>
              <a:rPr lang="cs-CZ" sz="2400" dirty="0">
                <a:solidFill>
                  <a:schemeClr val="tx1"/>
                </a:solidFill>
                <a:latin typeface="+mj-lt"/>
              </a:rPr>
              <a:t>	</a:t>
            </a:r>
            <a:r>
              <a:rPr lang="cs-CZ" sz="2400" dirty="0" err="1">
                <a:solidFill>
                  <a:schemeClr val="tx1"/>
                </a:solidFill>
                <a:latin typeface="+mj-lt"/>
              </a:rPr>
              <a:t>dexter</a:t>
            </a:r>
            <a:r>
              <a:rPr lang="cs-CZ" sz="2400" dirty="0">
                <a:solidFill>
                  <a:schemeClr val="tx1"/>
                </a:solidFill>
                <a:latin typeface="+mj-lt"/>
              </a:rPr>
              <a:t>, tra, </a:t>
            </a:r>
            <a:r>
              <a:rPr lang="cs-CZ" sz="2400" dirty="0" err="1">
                <a:solidFill>
                  <a:schemeClr val="tx1"/>
                </a:solidFill>
                <a:latin typeface="+mj-lt"/>
              </a:rPr>
              <a:t>trum</a:t>
            </a:r>
            <a:endParaRPr lang="cs-CZ" sz="2400" dirty="0">
              <a:solidFill>
                <a:schemeClr val="tx1"/>
              </a:solidFill>
              <a:latin typeface="+mj-lt"/>
            </a:endParaRPr>
          </a:p>
          <a:p>
            <a:r>
              <a:rPr lang="cs-CZ" sz="2400" dirty="0">
                <a:solidFill>
                  <a:schemeClr val="tx1"/>
                </a:solidFill>
                <a:latin typeface="+mj-lt"/>
              </a:rPr>
              <a:t>	</a:t>
            </a:r>
            <a:r>
              <a:rPr lang="cs-CZ" sz="2400" dirty="0" err="1">
                <a:solidFill>
                  <a:schemeClr val="tx1"/>
                </a:solidFill>
                <a:latin typeface="+mj-lt"/>
              </a:rPr>
              <a:t>regio</a:t>
            </a:r>
            <a:r>
              <a:rPr lang="cs-CZ" sz="2400" dirty="0">
                <a:solidFill>
                  <a:schemeClr val="tx1"/>
                </a:solidFill>
                <a:latin typeface="+mj-lt"/>
              </a:rPr>
              <a:t>			in</a:t>
            </a:r>
          </a:p>
          <a:p>
            <a:r>
              <a:rPr lang="cs-CZ" sz="2400" dirty="0" err="1">
                <a:solidFill>
                  <a:schemeClr val="tx1"/>
                </a:solidFill>
                <a:latin typeface="+mj-lt"/>
              </a:rPr>
              <a:t>scapula</a:t>
            </a:r>
            <a:r>
              <a:rPr lang="cs-CZ" sz="2400" dirty="0">
                <a:solidFill>
                  <a:schemeClr val="tx1"/>
                </a:solidFill>
                <a:latin typeface="+mj-lt"/>
              </a:rPr>
              <a:t>	</a:t>
            </a:r>
            <a:r>
              <a:rPr lang="cs-CZ" sz="2400" dirty="0" err="1">
                <a:solidFill>
                  <a:schemeClr val="tx1"/>
                </a:solidFill>
                <a:latin typeface="+mj-lt"/>
              </a:rPr>
              <a:t>dolorosus</a:t>
            </a:r>
            <a:r>
              <a:rPr lang="cs-CZ" sz="2400" dirty="0">
                <a:solidFill>
                  <a:schemeClr val="tx1"/>
                </a:solidFill>
                <a:latin typeface="+mj-lt"/>
              </a:rPr>
              <a:t>, a, um</a:t>
            </a:r>
          </a:p>
          <a:p>
            <a:pPr>
              <a:spcBef>
                <a:spcPts val="1800"/>
              </a:spcBef>
            </a:pPr>
            <a:r>
              <a:rPr lang="cs-CZ" dirty="0" err="1">
                <a:latin typeface="+mj-lt"/>
              </a:rPr>
              <a:t>decubitus</a:t>
            </a:r>
            <a:r>
              <a:rPr lang="cs-CZ" dirty="0">
                <a:latin typeface="+mj-lt"/>
              </a:rPr>
              <a:t> </a:t>
            </a:r>
            <a:r>
              <a:rPr lang="cs-CZ" dirty="0" err="1">
                <a:latin typeface="+mj-lt"/>
              </a:rPr>
              <a:t>dolorusus</a:t>
            </a:r>
            <a:r>
              <a:rPr lang="cs-CZ" dirty="0">
                <a:latin typeface="+mj-lt"/>
              </a:rPr>
              <a:t> in regione </a:t>
            </a:r>
            <a:r>
              <a:rPr lang="cs-CZ" dirty="0" err="1">
                <a:latin typeface="+mj-lt"/>
              </a:rPr>
              <a:t>scapulae</a:t>
            </a:r>
            <a:r>
              <a:rPr lang="cs-CZ" dirty="0">
                <a:latin typeface="+mj-lt"/>
              </a:rPr>
              <a:t> </a:t>
            </a:r>
            <a:r>
              <a:rPr lang="cs-CZ" dirty="0" err="1">
                <a:latin typeface="+mj-lt"/>
              </a:rPr>
              <a:t>dextrae</a:t>
            </a:r>
            <a:endParaRPr lang="cs-CZ" dirty="0">
              <a:latin typeface="+mj-lt"/>
            </a:endParaRPr>
          </a:p>
          <a:p>
            <a:r>
              <a:rPr lang="cs-CZ" dirty="0" err="1">
                <a:latin typeface="+mj-lt"/>
              </a:rPr>
              <a:t>painful</a:t>
            </a:r>
            <a:r>
              <a:rPr lang="cs-CZ" dirty="0">
                <a:latin typeface="+mj-lt"/>
              </a:rPr>
              <a:t> </a:t>
            </a:r>
            <a:r>
              <a:rPr lang="cs-CZ" dirty="0" err="1">
                <a:latin typeface="+mj-lt"/>
              </a:rPr>
              <a:t>bedsore</a:t>
            </a:r>
            <a:r>
              <a:rPr lang="cs-CZ" dirty="0">
                <a:latin typeface="+mj-lt"/>
              </a:rPr>
              <a:t> in region </a:t>
            </a:r>
            <a:r>
              <a:rPr lang="cs-CZ" dirty="0" err="1">
                <a:latin typeface="+mj-lt"/>
              </a:rPr>
              <a:t>of</a:t>
            </a:r>
            <a:r>
              <a:rPr lang="cs-CZ" dirty="0">
                <a:latin typeface="+mj-lt"/>
              </a:rPr>
              <a:t> </a:t>
            </a:r>
            <a:r>
              <a:rPr lang="cs-CZ" dirty="0" err="1">
                <a:latin typeface="+mj-lt"/>
              </a:rPr>
              <a:t>right</a:t>
            </a:r>
            <a:r>
              <a:rPr lang="cs-CZ" dirty="0">
                <a:latin typeface="+mj-lt"/>
              </a:rPr>
              <a:t> </a:t>
            </a:r>
            <a:r>
              <a:rPr lang="cs-CZ" dirty="0" err="1">
                <a:latin typeface="+mj-lt"/>
              </a:rPr>
              <a:t>shoulder</a:t>
            </a:r>
            <a:r>
              <a:rPr lang="cs-CZ" dirty="0">
                <a:latin typeface="+mj-lt"/>
              </a:rPr>
              <a:t> </a:t>
            </a:r>
            <a:r>
              <a:rPr lang="cs-CZ" dirty="0" err="1">
                <a:latin typeface="+mj-lt"/>
              </a:rPr>
              <a:t>blade</a:t>
            </a:r>
            <a:endParaRPr lang="en-US" dirty="0">
              <a:latin typeface="+mj-lt"/>
            </a:endParaRPr>
          </a:p>
        </p:txBody>
      </p:sp>
      <p:sp>
        <p:nvSpPr>
          <p:cNvPr id="5" name="Rectangle 4"/>
          <p:cNvSpPr/>
          <p:nvPr/>
        </p:nvSpPr>
        <p:spPr>
          <a:xfrm>
            <a:off x="4716016" y="1412776"/>
            <a:ext cx="4248472" cy="2448272"/>
          </a:xfrm>
          <a:prstGeom prst="rect">
            <a:avLst/>
          </a:prstGeom>
        </p:spPr>
        <p:style>
          <a:lnRef idx="0">
            <a:schemeClr val="accent3"/>
          </a:lnRef>
          <a:fillRef idx="3">
            <a:schemeClr val="accent3"/>
          </a:fillRef>
          <a:effectRef idx="3">
            <a:schemeClr val="accent3"/>
          </a:effectRef>
          <a:fontRef idx="minor">
            <a:schemeClr val="lt1"/>
          </a:fontRef>
        </p:style>
        <p:txBody>
          <a:bodyPr rtlCol="0" anchor="t"/>
          <a:lstStyle/>
          <a:p>
            <a:pPr algn="ctr"/>
            <a:r>
              <a:rPr lang="cs-CZ" sz="2400" dirty="0">
                <a:solidFill>
                  <a:schemeClr val="tx1"/>
                </a:solidFill>
                <a:latin typeface="+mj-lt"/>
              </a:rPr>
              <a:t>	</a:t>
            </a:r>
            <a:r>
              <a:rPr lang="cs-CZ" sz="2400" dirty="0" err="1">
                <a:solidFill>
                  <a:schemeClr val="tx1"/>
                </a:solidFill>
                <a:latin typeface="+mj-lt"/>
              </a:rPr>
              <a:t>dens</a:t>
            </a:r>
            <a:endParaRPr lang="cs-CZ" sz="2400" dirty="0">
              <a:solidFill>
                <a:schemeClr val="tx1"/>
              </a:solidFill>
              <a:latin typeface="+mj-lt"/>
            </a:endParaRPr>
          </a:p>
          <a:p>
            <a:pPr algn="ctr"/>
            <a:r>
              <a:rPr lang="cs-CZ" sz="2400" dirty="0">
                <a:solidFill>
                  <a:schemeClr val="tx1"/>
                </a:solidFill>
                <a:latin typeface="+mj-lt"/>
              </a:rPr>
              <a:t>	</a:t>
            </a:r>
            <a:r>
              <a:rPr lang="cs-CZ" sz="2400" dirty="0" err="1">
                <a:solidFill>
                  <a:schemeClr val="tx1"/>
                </a:solidFill>
                <a:latin typeface="+mj-lt"/>
              </a:rPr>
              <a:t>profundus</a:t>
            </a:r>
            <a:r>
              <a:rPr lang="cs-CZ" sz="2400" dirty="0">
                <a:solidFill>
                  <a:schemeClr val="tx1"/>
                </a:solidFill>
                <a:latin typeface="+mj-lt"/>
              </a:rPr>
              <a:t>, a, um</a:t>
            </a:r>
          </a:p>
          <a:p>
            <a:r>
              <a:rPr lang="cs-CZ" sz="2400" dirty="0" err="1">
                <a:solidFill>
                  <a:schemeClr val="tx1"/>
                </a:solidFill>
              </a:rPr>
              <a:t>caries</a:t>
            </a:r>
            <a:endParaRPr lang="cs-CZ" sz="2400" dirty="0">
              <a:solidFill>
                <a:schemeClr val="tx1"/>
              </a:solidFill>
              <a:latin typeface="+mj-lt"/>
            </a:endParaRPr>
          </a:p>
          <a:p>
            <a:pPr algn="r"/>
            <a:r>
              <a:rPr lang="cs-CZ" sz="2400" dirty="0" err="1">
                <a:solidFill>
                  <a:schemeClr val="tx1"/>
                </a:solidFill>
                <a:latin typeface="+mj-lt"/>
              </a:rPr>
              <a:t>caninus</a:t>
            </a:r>
            <a:r>
              <a:rPr lang="cs-CZ" sz="2400" dirty="0">
                <a:solidFill>
                  <a:schemeClr val="tx1"/>
                </a:solidFill>
                <a:latin typeface="+mj-lt"/>
              </a:rPr>
              <a:t>, a, um</a:t>
            </a:r>
          </a:p>
          <a:p>
            <a:r>
              <a:rPr lang="cs-CZ" sz="2100" dirty="0" err="1">
                <a:solidFill>
                  <a:schemeClr val="bg1"/>
                </a:solidFill>
                <a:latin typeface="+mj-lt"/>
              </a:rPr>
              <a:t>caries</a:t>
            </a:r>
            <a:r>
              <a:rPr lang="cs-CZ" sz="2100" dirty="0">
                <a:solidFill>
                  <a:schemeClr val="bg1"/>
                </a:solidFill>
                <a:latin typeface="+mj-lt"/>
              </a:rPr>
              <a:t> </a:t>
            </a:r>
            <a:r>
              <a:rPr lang="cs-CZ" sz="2100" dirty="0" err="1">
                <a:solidFill>
                  <a:schemeClr val="bg1"/>
                </a:solidFill>
                <a:latin typeface="+mj-lt"/>
              </a:rPr>
              <a:t>profunda</a:t>
            </a:r>
            <a:r>
              <a:rPr lang="cs-CZ" sz="2100" dirty="0">
                <a:solidFill>
                  <a:schemeClr val="bg1"/>
                </a:solidFill>
                <a:latin typeface="+mj-lt"/>
              </a:rPr>
              <a:t> </a:t>
            </a:r>
            <a:r>
              <a:rPr lang="cs-CZ" sz="2100" dirty="0" err="1">
                <a:solidFill>
                  <a:schemeClr val="bg1"/>
                </a:solidFill>
                <a:latin typeface="+mj-lt"/>
              </a:rPr>
              <a:t>dentis</a:t>
            </a:r>
            <a:r>
              <a:rPr lang="cs-CZ" sz="2100" dirty="0">
                <a:solidFill>
                  <a:schemeClr val="bg1"/>
                </a:solidFill>
                <a:latin typeface="+mj-lt"/>
              </a:rPr>
              <a:t> </a:t>
            </a:r>
            <a:r>
              <a:rPr lang="cs-CZ" sz="2100" dirty="0" err="1">
                <a:solidFill>
                  <a:schemeClr val="bg1"/>
                </a:solidFill>
                <a:latin typeface="+mj-lt"/>
              </a:rPr>
              <a:t>canini</a:t>
            </a:r>
            <a:endParaRPr lang="cs-CZ" sz="2100" dirty="0">
              <a:solidFill>
                <a:schemeClr val="bg1"/>
              </a:solidFill>
              <a:latin typeface="+mj-lt"/>
            </a:endParaRPr>
          </a:p>
          <a:p>
            <a:r>
              <a:rPr lang="cs-CZ" sz="2100" dirty="0" err="1">
                <a:solidFill>
                  <a:schemeClr val="bg1"/>
                </a:solidFill>
                <a:latin typeface="+mj-lt"/>
              </a:rPr>
              <a:t>deep</a:t>
            </a:r>
            <a:r>
              <a:rPr lang="cs-CZ" sz="2100" dirty="0">
                <a:solidFill>
                  <a:schemeClr val="bg1"/>
                </a:solidFill>
                <a:latin typeface="+mj-lt"/>
              </a:rPr>
              <a:t> </a:t>
            </a:r>
            <a:r>
              <a:rPr lang="cs-CZ" sz="2100" dirty="0" err="1">
                <a:solidFill>
                  <a:schemeClr val="bg1"/>
                </a:solidFill>
                <a:latin typeface="+mj-lt"/>
              </a:rPr>
              <a:t>dental</a:t>
            </a:r>
            <a:r>
              <a:rPr lang="cs-CZ" sz="2100" dirty="0">
                <a:solidFill>
                  <a:schemeClr val="bg1"/>
                </a:solidFill>
                <a:latin typeface="+mj-lt"/>
              </a:rPr>
              <a:t> </a:t>
            </a:r>
            <a:r>
              <a:rPr lang="cs-CZ" sz="2100" dirty="0" err="1">
                <a:solidFill>
                  <a:schemeClr val="bg1"/>
                </a:solidFill>
                <a:latin typeface="+mj-lt"/>
              </a:rPr>
              <a:t>decay</a:t>
            </a:r>
            <a:r>
              <a:rPr lang="cs-CZ" sz="2100" dirty="0">
                <a:solidFill>
                  <a:schemeClr val="bg1"/>
                </a:solidFill>
                <a:latin typeface="+mj-lt"/>
              </a:rPr>
              <a:t> </a:t>
            </a:r>
            <a:r>
              <a:rPr lang="cs-CZ" sz="2100" dirty="0" err="1">
                <a:solidFill>
                  <a:schemeClr val="bg1"/>
                </a:solidFill>
                <a:latin typeface="+mj-lt"/>
              </a:rPr>
              <a:t>of</a:t>
            </a:r>
            <a:r>
              <a:rPr lang="cs-CZ" sz="2100" dirty="0">
                <a:solidFill>
                  <a:schemeClr val="bg1"/>
                </a:solidFill>
                <a:latin typeface="+mj-lt"/>
              </a:rPr>
              <a:t> </a:t>
            </a:r>
            <a:r>
              <a:rPr lang="cs-CZ" sz="2100" dirty="0" err="1">
                <a:solidFill>
                  <a:schemeClr val="bg1"/>
                </a:solidFill>
                <a:latin typeface="+mj-lt"/>
              </a:rPr>
              <a:t>canine</a:t>
            </a:r>
            <a:r>
              <a:rPr lang="cs-CZ" sz="2100" dirty="0">
                <a:solidFill>
                  <a:schemeClr val="bg1"/>
                </a:solidFill>
                <a:latin typeface="+mj-lt"/>
              </a:rPr>
              <a:t> </a:t>
            </a:r>
            <a:r>
              <a:rPr lang="cs-CZ" sz="2100" dirty="0" err="1">
                <a:solidFill>
                  <a:schemeClr val="bg1"/>
                </a:solidFill>
                <a:latin typeface="+mj-lt"/>
              </a:rPr>
              <a:t>tooth</a:t>
            </a:r>
            <a:endParaRPr lang="en-US" sz="2100" dirty="0">
              <a:solidFill>
                <a:schemeClr val="bg1"/>
              </a:solidFill>
              <a:latin typeface="+mj-lt"/>
            </a:endParaRPr>
          </a:p>
        </p:txBody>
      </p:sp>
      <p:sp>
        <p:nvSpPr>
          <p:cNvPr id="6" name="Rectangle 5"/>
          <p:cNvSpPr/>
          <p:nvPr/>
        </p:nvSpPr>
        <p:spPr>
          <a:xfrm>
            <a:off x="179512" y="3933056"/>
            <a:ext cx="4392488" cy="2450052"/>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cs-CZ" sz="2400" dirty="0" err="1">
                <a:solidFill>
                  <a:srgbClr val="000000"/>
                </a:solidFill>
                <a:latin typeface="+mj-lt"/>
              </a:rPr>
              <a:t>exisio</a:t>
            </a:r>
            <a:r>
              <a:rPr lang="en-US" sz="2400" dirty="0">
                <a:solidFill>
                  <a:srgbClr val="000000"/>
                </a:solidFill>
                <a:latin typeface="+mj-lt"/>
              </a:rPr>
              <a:t>     </a:t>
            </a:r>
            <a:r>
              <a:rPr lang="cs-CZ" sz="2400" dirty="0" err="1">
                <a:solidFill>
                  <a:srgbClr val="000000"/>
                </a:solidFill>
                <a:latin typeface="+mj-lt"/>
              </a:rPr>
              <a:t>lacteus</a:t>
            </a:r>
            <a:r>
              <a:rPr lang="cs-CZ" sz="2400" dirty="0">
                <a:solidFill>
                  <a:srgbClr val="000000"/>
                </a:solidFill>
                <a:latin typeface="+mj-lt"/>
              </a:rPr>
              <a:t>, a, um</a:t>
            </a:r>
            <a:endParaRPr lang="en-US" sz="2400" dirty="0">
              <a:solidFill>
                <a:srgbClr val="000000"/>
              </a:solidFill>
              <a:latin typeface="+mj-lt"/>
            </a:endParaRPr>
          </a:p>
          <a:p>
            <a:pPr algn="ctr"/>
            <a:r>
              <a:rPr lang="cs-CZ" sz="2400" dirty="0" err="1">
                <a:solidFill>
                  <a:srgbClr val="000000"/>
                </a:solidFill>
                <a:latin typeface="+mj-lt"/>
              </a:rPr>
              <a:t>caries</a:t>
            </a:r>
            <a:endParaRPr lang="en-US" sz="2400" dirty="0">
              <a:solidFill>
                <a:srgbClr val="000000"/>
              </a:solidFill>
              <a:latin typeface="+mj-lt"/>
            </a:endParaRPr>
          </a:p>
          <a:p>
            <a:pPr algn="ctr"/>
            <a:r>
              <a:rPr lang="cs-CZ" sz="2400" dirty="0" err="1">
                <a:solidFill>
                  <a:srgbClr val="000000"/>
                </a:solidFill>
                <a:latin typeface="+mj-lt"/>
              </a:rPr>
              <a:t>dens</a:t>
            </a:r>
            <a:r>
              <a:rPr lang="cs-CZ" sz="2400" dirty="0">
                <a:solidFill>
                  <a:srgbClr val="000000"/>
                </a:solidFill>
                <a:latin typeface="+mj-lt"/>
              </a:rPr>
              <a:t>		</a:t>
            </a:r>
            <a:r>
              <a:rPr lang="cs-CZ" sz="2400" dirty="0" err="1">
                <a:solidFill>
                  <a:srgbClr val="000000"/>
                </a:solidFill>
                <a:latin typeface="+mj-lt"/>
              </a:rPr>
              <a:t>propter</a:t>
            </a:r>
            <a:endParaRPr lang="cs-CZ" sz="2400" dirty="0">
              <a:solidFill>
                <a:srgbClr val="000000"/>
              </a:solidFill>
              <a:latin typeface="+mj-lt"/>
            </a:endParaRPr>
          </a:p>
          <a:p>
            <a:pPr>
              <a:spcBef>
                <a:spcPts val="2400"/>
              </a:spcBef>
            </a:pPr>
            <a:r>
              <a:rPr lang="cs-CZ" sz="2000" dirty="0" err="1">
                <a:solidFill>
                  <a:schemeClr val="bg1"/>
                </a:solidFill>
                <a:latin typeface="+mj-lt"/>
              </a:rPr>
              <a:t>excisio</a:t>
            </a:r>
            <a:r>
              <a:rPr lang="cs-CZ" sz="2000" dirty="0">
                <a:solidFill>
                  <a:schemeClr val="bg1"/>
                </a:solidFill>
                <a:latin typeface="+mj-lt"/>
              </a:rPr>
              <a:t> </a:t>
            </a:r>
            <a:r>
              <a:rPr lang="cs-CZ" sz="2000" dirty="0" err="1">
                <a:solidFill>
                  <a:schemeClr val="bg1"/>
                </a:solidFill>
                <a:latin typeface="+mj-lt"/>
              </a:rPr>
              <a:t>dentis</a:t>
            </a:r>
            <a:r>
              <a:rPr lang="cs-CZ" sz="2000" dirty="0">
                <a:solidFill>
                  <a:schemeClr val="bg1"/>
                </a:solidFill>
                <a:latin typeface="+mj-lt"/>
              </a:rPr>
              <a:t> </a:t>
            </a:r>
            <a:r>
              <a:rPr lang="cs-CZ" sz="2000" dirty="0" err="1">
                <a:solidFill>
                  <a:schemeClr val="bg1"/>
                </a:solidFill>
                <a:latin typeface="+mj-lt"/>
              </a:rPr>
              <a:t>lactei</a:t>
            </a:r>
            <a:r>
              <a:rPr lang="cs-CZ" sz="2000" dirty="0">
                <a:solidFill>
                  <a:schemeClr val="bg1"/>
                </a:solidFill>
                <a:latin typeface="+mj-lt"/>
              </a:rPr>
              <a:t> </a:t>
            </a:r>
            <a:r>
              <a:rPr lang="cs-CZ" sz="2000" dirty="0" err="1">
                <a:solidFill>
                  <a:schemeClr val="bg1"/>
                </a:solidFill>
                <a:latin typeface="+mj-lt"/>
              </a:rPr>
              <a:t>propter</a:t>
            </a:r>
            <a:r>
              <a:rPr lang="cs-CZ" sz="2000" dirty="0">
                <a:solidFill>
                  <a:schemeClr val="bg1"/>
                </a:solidFill>
                <a:latin typeface="+mj-lt"/>
              </a:rPr>
              <a:t> </a:t>
            </a:r>
            <a:r>
              <a:rPr lang="cs-CZ" sz="2000" dirty="0" err="1">
                <a:solidFill>
                  <a:schemeClr val="bg1"/>
                </a:solidFill>
                <a:latin typeface="+mj-lt"/>
              </a:rPr>
              <a:t>cariem</a:t>
            </a:r>
            <a:endParaRPr lang="cs-CZ" sz="2000" dirty="0">
              <a:solidFill>
                <a:schemeClr val="bg1"/>
              </a:solidFill>
              <a:latin typeface="+mj-lt"/>
            </a:endParaRPr>
          </a:p>
          <a:p>
            <a:r>
              <a:rPr lang="cs-CZ" sz="2000" dirty="0" err="1">
                <a:solidFill>
                  <a:schemeClr val="bg1"/>
                </a:solidFill>
                <a:latin typeface="+mj-lt"/>
              </a:rPr>
              <a:t>excision</a:t>
            </a:r>
            <a:r>
              <a:rPr lang="cs-CZ" sz="2000" dirty="0">
                <a:solidFill>
                  <a:schemeClr val="bg1"/>
                </a:solidFill>
                <a:latin typeface="+mj-lt"/>
              </a:rPr>
              <a:t> </a:t>
            </a:r>
            <a:r>
              <a:rPr lang="cs-CZ" sz="2000" dirty="0" err="1">
                <a:solidFill>
                  <a:schemeClr val="bg1"/>
                </a:solidFill>
                <a:latin typeface="+mj-lt"/>
              </a:rPr>
              <a:t>of</a:t>
            </a:r>
            <a:r>
              <a:rPr lang="cs-CZ" sz="2000" dirty="0">
                <a:solidFill>
                  <a:schemeClr val="bg1"/>
                </a:solidFill>
                <a:latin typeface="+mj-lt"/>
              </a:rPr>
              <a:t> a </a:t>
            </a:r>
            <a:r>
              <a:rPr lang="cs-CZ" sz="2000" dirty="0" err="1">
                <a:solidFill>
                  <a:schemeClr val="bg1"/>
                </a:solidFill>
                <a:latin typeface="+mj-lt"/>
              </a:rPr>
              <a:t>milk</a:t>
            </a:r>
            <a:r>
              <a:rPr lang="cs-CZ" sz="2000" dirty="0">
                <a:solidFill>
                  <a:schemeClr val="bg1"/>
                </a:solidFill>
                <a:latin typeface="+mj-lt"/>
              </a:rPr>
              <a:t> </a:t>
            </a:r>
            <a:r>
              <a:rPr lang="cs-CZ" sz="2000" dirty="0" err="1">
                <a:solidFill>
                  <a:schemeClr val="bg1"/>
                </a:solidFill>
                <a:latin typeface="+mj-lt"/>
              </a:rPr>
              <a:t>tooth</a:t>
            </a:r>
            <a:r>
              <a:rPr lang="cs-CZ" sz="2000" dirty="0">
                <a:solidFill>
                  <a:schemeClr val="bg1"/>
                </a:solidFill>
                <a:latin typeface="+mj-lt"/>
              </a:rPr>
              <a:t> </a:t>
            </a:r>
            <a:r>
              <a:rPr lang="cs-CZ" sz="2000" dirty="0" err="1">
                <a:solidFill>
                  <a:schemeClr val="bg1"/>
                </a:solidFill>
                <a:latin typeface="+mj-lt"/>
              </a:rPr>
              <a:t>because</a:t>
            </a:r>
            <a:r>
              <a:rPr lang="cs-CZ" sz="2000" dirty="0">
                <a:solidFill>
                  <a:schemeClr val="bg1"/>
                </a:solidFill>
                <a:latin typeface="+mj-lt"/>
              </a:rPr>
              <a:t> </a:t>
            </a:r>
            <a:r>
              <a:rPr lang="cs-CZ" sz="2000" dirty="0" err="1">
                <a:solidFill>
                  <a:schemeClr val="bg1"/>
                </a:solidFill>
                <a:latin typeface="+mj-lt"/>
              </a:rPr>
              <a:t>of</a:t>
            </a:r>
            <a:r>
              <a:rPr lang="cs-CZ" sz="2000" dirty="0">
                <a:solidFill>
                  <a:schemeClr val="bg1"/>
                </a:solidFill>
                <a:latin typeface="+mj-lt"/>
              </a:rPr>
              <a:t> </a:t>
            </a:r>
            <a:r>
              <a:rPr lang="cs-CZ" sz="2000" dirty="0" err="1">
                <a:solidFill>
                  <a:schemeClr val="bg1"/>
                </a:solidFill>
                <a:latin typeface="+mj-lt"/>
              </a:rPr>
              <a:t>dental</a:t>
            </a:r>
            <a:r>
              <a:rPr lang="cs-CZ" sz="2000" dirty="0">
                <a:solidFill>
                  <a:schemeClr val="bg1"/>
                </a:solidFill>
                <a:latin typeface="+mj-lt"/>
              </a:rPr>
              <a:t> </a:t>
            </a:r>
            <a:r>
              <a:rPr lang="cs-CZ" sz="2000" dirty="0" err="1">
                <a:solidFill>
                  <a:schemeClr val="bg1"/>
                </a:solidFill>
                <a:latin typeface="+mj-lt"/>
              </a:rPr>
              <a:t>decay</a:t>
            </a:r>
            <a:endParaRPr lang="en-US" sz="2000" dirty="0">
              <a:solidFill>
                <a:schemeClr val="bg1"/>
              </a:solidFill>
              <a:latin typeface="+mj-lt"/>
            </a:endParaRPr>
          </a:p>
        </p:txBody>
      </p:sp>
      <p:sp>
        <p:nvSpPr>
          <p:cNvPr id="7" name="Rectangle 6"/>
          <p:cNvSpPr/>
          <p:nvPr/>
        </p:nvSpPr>
        <p:spPr>
          <a:xfrm>
            <a:off x="4716016" y="3933056"/>
            <a:ext cx="4248472" cy="2448826"/>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cs-CZ" sz="2400" dirty="0" err="1">
                <a:solidFill>
                  <a:schemeClr val="tx1"/>
                </a:solidFill>
                <a:latin typeface="+mj-lt"/>
              </a:rPr>
              <a:t>operatio</a:t>
            </a:r>
            <a:r>
              <a:rPr lang="en-US" sz="2400" dirty="0">
                <a:solidFill>
                  <a:schemeClr val="tx1"/>
                </a:solidFill>
                <a:latin typeface="+mj-lt"/>
              </a:rPr>
              <a:t>    </a:t>
            </a:r>
            <a:r>
              <a:rPr lang="cs-CZ" sz="2400" dirty="0">
                <a:solidFill>
                  <a:schemeClr val="tx1"/>
                </a:solidFill>
                <a:latin typeface="+mj-lt"/>
              </a:rPr>
              <a:t>  	status</a:t>
            </a:r>
            <a:endParaRPr lang="en-US" sz="2400" dirty="0">
              <a:solidFill>
                <a:schemeClr val="tx1"/>
              </a:solidFill>
              <a:latin typeface="+mj-lt"/>
            </a:endParaRPr>
          </a:p>
          <a:p>
            <a:pPr algn="ctr"/>
            <a:r>
              <a:rPr lang="cs-CZ" sz="2400" dirty="0">
                <a:solidFill>
                  <a:schemeClr val="tx1"/>
                </a:solidFill>
                <a:latin typeface="+mj-lt"/>
              </a:rPr>
              <a:t>	femur</a:t>
            </a:r>
          </a:p>
          <a:p>
            <a:r>
              <a:rPr lang="cs-CZ" sz="2400" dirty="0" err="1">
                <a:solidFill>
                  <a:schemeClr val="tx1"/>
                </a:solidFill>
                <a:latin typeface="+mj-lt"/>
              </a:rPr>
              <a:t>fractura</a:t>
            </a:r>
            <a:r>
              <a:rPr lang="cs-CZ" sz="2400" dirty="0">
                <a:solidFill>
                  <a:schemeClr val="tx1"/>
                </a:solidFill>
                <a:latin typeface="+mj-lt"/>
              </a:rPr>
              <a:t>		post</a:t>
            </a:r>
            <a:endParaRPr lang="en-US" sz="2400" dirty="0">
              <a:solidFill>
                <a:schemeClr val="tx1"/>
              </a:solidFill>
              <a:latin typeface="+mj-lt"/>
            </a:endParaRPr>
          </a:p>
          <a:p>
            <a:pPr algn="ctr"/>
            <a:r>
              <a:rPr lang="cs-CZ" sz="2400" dirty="0">
                <a:solidFill>
                  <a:schemeClr val="tx1"/>
                </a:solidFill>
                <a:latin typeface="+mj-lt"/>
              </a:rPr>
              <a:t> </a:t>
            </a:r>
            <a:r>
              <a:rPr lang="cs-CZ" sz="2400" dirty="0" err="1">
                <a:solidFill>
                  <a:schemeClr val="tx1"/>
                </a:solidFill>
                <a:latin typeface="+mj-lt"/>
              </a:rPr>
              <a:t>sinister</a:t>
            </a:r>
            <a:r>
              <a:rPr lang="cs-CZ" sz="2400" dirty="0">
                <a:solidFill>
                  <a:schemeClr val="tx1"/>
                </a:solidFill>
                <a:latin typeface="+mj-lt"/>
              </a:rPr>
              <a:t>, tra, </a:t>
            </a:r>
            <a:r>
              <a:rPr lang="cs-CZ" sz="2400" dirty="0" err="1">
                <a:solidFill>
                  <a:schemeClr val="tx1"/>
                </a:solidFill>
                <a:latin typeface="+mj-lt"/>
              </a:rPr>
              <a:t>trum</a:t>
            </a:r>
            <a:r>
              <a:rPr lang="cs-CZ" sz="2400" dirty="0">
                <a:solidFill>
                  <a:schemeClr val="tx1"/>
                </a:solidFill>
                <a:latin typeface="+mj-lt"/>
              </a:rPr>
              <a:t>	</a:t>
            </a:r>
          </a:p>
          <a:p>
            <a:pPr algn="ctr"/>
            <a:r>
              <a:rPr lang="cs-CZ" sz="2000" dirty="0">
                <a:solidFill>
                  <a:schemeClr val="bg1"/>
                </a:solidFill>
                <a:latin typeface="+mj-lt"/>
              </a:rPr>
              <a:t>status post </a:t>
            </a:r>
            <a:r>
              <a:rPr lang="cs-CZ" sz="2000" dirty="0" err="1">
                <a:solidFill>
                  <a:schemeClr val="bg1"/>
                </a:solidFill>
                <a:latin typeface="+mj-lt"/>
              </a:rPr>
              <a:t>operationem</a:t>
            </a:r>
            <a:r>
              <a:rPr lang="cs-CZ" sz="2000" dirty="0">
                <a:solidFill>
                  <a:schemeClr val="bg1"/>
                </a:solidFill>
                <a:latin typeface="+mj-lt"/>
              </a:rPr>
              <a:t> </a:t>
            </a:r>
            <a:r>
              <a:rPr lang="cs-CZ" sz="2000" dirty="0" err="1">
                <a:solidFill>
                  <a:schemeClr val="bg1"/>
                </a:solidFill>
                <a:latin typeface="+mj-lt"/>
              </a:rPr>
              <a:t>fracturae</a:t>
            </a:r>
            <a:r>
              <a:rPr lang="cs-CZ" sz="2000" dirty="0">
                <a:solidFill>
                  <a:schemeClr val="bg1"/>
                </a:solidFill>
                <a:latin typeface="+mj-lt"/>
              </a:rPr>
              <a:t> </a:t>
            </a:r>
            <a:r>
              <a:rPr lang="cs-CZ" sz="2000" dirty="0" err="1">
                <a:solidFill>
                  <a:schemeClr val="bg1"/>
                </a:solidFill>
                <a:latin typeface="+mj-lt"/>
              </a:rPr>
              <a:t>femoris</a:t>
            </a:r>
            <a:r>
              <a:rPr lang="cs-CZ" sz="2000" dirty="0">
                <a:solidFill>
                  <a:schemeClr val="bg1"/>
                </a:solidFill>
                <a:latin typeface="+mj-lt"/>
              </a:rPr>
              <a:t> </a:t>
            </a:r>
            <a:r>
              <a:rPr lang="cs-CZ" sz="2000" dirty="0" err="1">
                <a:solidFill>
                  <a:schemeClr val="bg1"/>
                </a:solidFill>
                <a:latin typeface="+mj-lt"/>
              </a:rPr>
              <a:t>sinistri</a:t>
            </a:r>
            <a:endParaRPr lang="cs-CZ" sz="2000" dirty="0">
              <a:solidFill>
                <a:schemeClr val="bg1"/>
              </a:solidFill>
              <a:latin typeface="+mj-lt"/>
            </a:endParaRPr>
          </a:p>
          <a:p>
            <a:r>
              <a:rPr lang="cs-CZ" sz="2000" dirty="0" err="1">
                <a:solidFill>
                  <a:schemeClr val="bg1"/>
                </a:solidFill>
                <a:latin typeface="+mj-lt"/>
              </a:rPr>
              <a:t>state</a:t>
            </a:r>
            <a:r>
              <a:rPr lang="cs-CZ" sz="2000" dirty="0">
                <a:solidFill>
                  <a:schemeClr val="bg1"/>
                </a:solidFill>
                <a:latin typeface="+mj-lt"/>
              </a:rPr>
              <a:t> </a:t>
            </a:r>
            <a:r>
              <a:rPr lang="cs-CZ" sz="2000" dirty="0" err="1">
                <a:solidFill>
                  <a:schemeClr val="bg1"/>
                </a:solidFill>
                <a:latin typeface="+mj-lt"/>
              </a:rPr>
              <a:t>after</a:t>
            </a:r>
            <a:r>
              <a:rPr lang="cs-CZ" sz="2000" dirty="0">
                <a:solidFill>
                  <a:schemeClr val="bg1"/>
                </a:solidFill>
                <a:latin typeface="+mj-lt"/>
              </a:rPr>
              <a:t> </a:t>
            </a:r>
            <a:r>
              <a:rPr lang="cs-CZ" sz="2000" dirty="0" err="1">
                <a:solidFill>
                  <a:schemeClr val="bg1"/>
                </a:solidFill>
                <a:latin typeface="+mj-lt"/>
              </a:rPr>
              <a:t>operation</a:t>
            </a:r>
            <a:r>
              <a:rPr lang="cs-CZ" sz="2000" dirty="0">
                <a:solidFill>
                  <a:schemeClr val="bg1"/>
                </a:solidFill>
                <a:latin typeface="+mj-lt"/>
              </a:rPr>
              <a:t> </a:t>
            </a:r>
            <a:r>
              <a:rPr lang="cs-CZ" sz="2000" dirty="0" err="1">
                <a:solidFill>
                  <a:schemeClr val="bg1"/>
                </a:solidFill>
                <a:latin typeface="+mj-lt"/>
              </a:rPr>
              <a:t>of</a:t>
            </a:r>
            <a:r>
              <a:rPr lang="cs-CZ" sz="2000" dirty="0">
                <a:solidFill>
                  <a:schemeClr val="bg1"/>
                </a:solidFill>
                <a:latin typeface="+mj-lt"/>
              </a:rPr>
              <a:t> </a:t>
            </a:r>
            <a:r>
              <a:rPr lang="cs-CZ" sz="2000">
                <a:solidFill>
                  <a:schemeClr val="bg1"/>
                </a:solidFill>
                <a:latin typeface="+mj-lt"/>
              </a:rPr>
              <a:t>left</a:t>
            </a:r>
            <a:r>
              <a:rPr lang="cs-CZ" sz="2000" dirty="0">
                <a:solidFill>
                  <a:schemeClr val="bg1"/>
                </a:solidFill>
                <a:latin typeface="+mj-lt"/>
              </a:rPr>
              <a:t> femur</a:t>
            </a:r>
            <a:endParaRPr lang="en-US" sz="2000" dirty="0">
              <a:solidFill>
                <a:schemeClr val="bg1"/>
              </a:solidFill>
              <a:latin typeface="+mj-lt"/>
            </a:endParaRPr>
          </a:p>
        </p:txBody>
      </p:sp>
      <p:sp>
        <p:nvSpPr>
          <p:cNvPr id="8" name="TextovéPole 7"/>
          <p:cNvSpPr txBox="1"/>
          <p:nvPr/>
        </p:nvSpPr>
        <p:spPr>
          <a:xfrm>
            <a:off x="395536" y="6413929"/>
            <a:ext cx="2736304" cy="369332"/>
          </a:xfrm>
          <a:prstGeom prst="rect">
            <a:avLst/>
          </a:prstGeom>
          <a:noFill/>
        </p:spPr>
        <p:txBody>
          <a:bodyPr wrap="square" rtlCol="0" anchor="ctr">
            <a:spAutoFit/>
          </a:bodyPr>
          <a:lstStyle/>
          <a:p>
            <a:r>
              <a:rPr lang="cs-CZ" dirty="0" err="1"/>
              <a:t>excisio</a:t>
            </a:r>
            <a:r>
              <a:rPr lang="cs-CZ" dirty="0"/>
              <a:t>, </a:t>
            </a:r>
            <a:r>
              <a:rPr lang="cs-CZ" dirty="0" err="1"/>
              <a:t>onis</a:t>
            </a:r>
            <a:r>
              <a:rPr lang="cs-CZ" dirty="0"/>
              <a:t>, f. - </a:t>
            </a:r>
            <a:r>
              <a:rPr lang="cs-CZ" dirty="0" err="1"/>
              <a:t>excision</a:t>
            </a:r>
            <a:endParaRPr lang="cs-CZ" dirty="0"/>
          </a:p>
        </p:txBody>
      </p:sp>
    </p:spTree>
    <p:extLst>
      <p:ext uri="{BB962C8B-B14F-4D97-AF65-F5344CB8AC3E}">
        <p14:creationId xmlns:p14="http://schemas.microsoft.com/office/powerpoint/2010/main" val="223720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Fill in </a:t>
            </a:r>
            <a:r>
              <a:rPr lang="cs-CZ" dirty="0" err="1"/>
              <a:t>correct</a:t>
            </a:r>
            <a:r>
              <a:rPr lang="cs-CZ" dirty="0"/>
              <a:t> </a:t>
            </a:r>
            <a:r>
              <a:rPr lang="cs-CZ" dirty="0" err="1"/>
              <a:t>endings</a:t>
            </a:r>
            <a:endParaRPr lang="cs-CZ" dirty="0"/>
          </a:p>
        </p:txBody>
      </p:sp>
      <p:sp>
        <p:nvSpPr>
          <p:cNvPr id="3" name="Zástupný symbol pro obsah 2"/>
          <p:cNvSpPr>
            <a:spLocks noGrp="1"/>
          </p:cNvSpPr>
          <p:nvPr>
            <p:ph sz="quarter" idx="1"/>
          </p:nvPr>
        </p:nvSpPr>
        <p:spPr/>
        <p:txBody>
          <a:bodyPr/>
          <a:lstStyle/>
          <a:p>
            <a:r>
              <a:rPr lang="cs-CZ" dirty="0" err="1"/>
              <a:t>unguentum</a:t>
            </a:r>
            <a:r>
              <a:rPr lang="cs-CZ" dirty="0"/>
              <a:t> </a:t>
            </a:r>
            <a:r>
              <a:rPr lang="cs-CZ" dirty="0" err="1"/>
              <a:t>contra</a:t>
            </a:r>
            <a:r>
              <a:rPr lang="cs-CZ" dirty="0"/>
              <a:t> </a:t>
            </a:r>
            <a:r>
              <a:rPr lang="cs-CZ" dirty="0" err="1"/>
              <a:t>decubit</a:t>
            </a:r>
            <a:r>
              <a:rPr lang="cs-CZ" dirty="0"/>
              <a:t>...</a:t>
            </a:r>
          </a:p>
          <a:p>
            <a:r>
              <a:rPr lang="cs-CZ" dirty="0"/>
              <a:t>dosis </a:t>
            </a:r>
            <a:r>
              <a:rPr lang="cs-CZ" dirty="0" err="1"/>
              <a:t>medicament</a:t>
            </a:r>
            <a:r>
              <a:rPr lang="cs-CZ" dirty="0"/>
              <a:t>... pro di...</a:t>
            </a:r>
          </a:p>
          <a:p>
            <a:r>
              <a:rPr lang="cs-CZ" dirty="0"/>
              <a:t>exitus post </a:t>
            </a:r>
            <a:r>
              <a:rPr lang="cs-CZ" dirty="0" err="1"/>
              <a:t>infarct</a:t>
            </a:r>
            <a:r>
              <a:rPr lang="cs-CZ" dirty="0"/>
              <a:t>... </a:t>
            </a:r>
            <a:r>
              <a:rPr lang="cs-CZ" dirty="0" err="1"/>
              <a:t>myocardi</a:t>
            </a:r>
            <a:r>
              <a:rPr lang="cs-CZ" dirty="0"/>
              <a:t>... </a:t>
            </a:r>
            <a:r>
              <a:rPr lang="cs-CZ" dirty="0" err="1"/>
              <a:t>acut</a:t>
            </a:r>
            <a:r>
              <a:rPr lang="cs-CZ" dirty="0"/>
              <a:t>...</a:t>
            </a:r>
          </a:p>
          <a:p>
            <a:r>
              <a:rPr lang="cs-CZ" dirty="0" err="1"/>
              <a:t>dolores</a:t>
            </a:r>
            <a:r>
              <a:rPr lang="cs-CZ" dirty="0"/>
              <a:t> </a:t>
            </a:r>
            <a:r>
              <a:rPr lang="cs-CZ" dirty="0" err="1"/>
              <a:t>chronic</a:t>
            </a:r>
            <a:r>
              <a:rPr lang="cs-CZ" dirty="0"/>
              <a:t>... </a:t>
            </a:r>
            <a:r>
              <a:rPr lang="cs-CZ" dirty="0" err="1"/>
              <a:t>dent</a:t>
            </a:r>
            <a:r>
              <a:rPr lang="cs-CZ" dirty="0"/>
              <a:t>... </a:t>
            </a:r>
            <a:r>
              <a:rPr lang="cs-CZ" dirty="0" err="1"/>
              <a:t>incisiv</a:t>
            </a:r>
            <a:r>
              <a:rPr lang="cs-CZ" dirty="0"/>
              <a:t>... </a:t>
            </a:r>
            <a:r>
              <a:rPr lang="cs-CZ" dirty="0" err="1"/>
              <a:t>propter</a:t>
            </a:r>
            <a:r>
              <a:rPr lang="cs-CZ" dirty="0"/>
              <a:t> </a:t>
            </a:r>
            <a:r>
              <a:rPr lang="cs-CZ" dirty="0" err="1"/>
              <a:t>cari</a:t>
            </a:r>
            <a:r>
              <a:rPr lang="cs-CZ" dirty="0"/>
              <a:t>... </a:t>
            </a:r>
            <a:r>
              <a:rPr lang="cs-CZ" dirty="0" err="1"/>
              <a:t>profund</a:t>
            </a:r>
            <a:r>
              <a:rPr lang="cs-CZ" dirty="0"/>
              <a:t>...</a:t>
            </a:r>
          </a:p>
          <a:p>
            <a:r>
              <a:rPr lang="cs-CZ" dirty="0" err="1"/>
              <a:t>mors</a:t>
            </a:r>
            <a:r>
              <a:rPr lang="cs-CZ" dirty="0"/>
              <a:t> post part... </a:t>
            </a:r>
            <a:r>
              <a:rPr lang="cs-CZ" dirty="0" err="1"/>
              <a:t>praematur</a:t>
            </a:r>
            <a:r>
              <a:rPr lang="cs-CZ" dirty="0"/>
              <a:t>...</a:t>
            </a:r>
          </a:p>
          <a:p>
            <a:r>
              <a:rPr lang="cs-CZ" dirty="0" err="1"/>
              <a:t>fractura</a:t>
            </a:r>
            <a:r>
              <a:rPr lang="cs-CZ" dirty="0"/>
              <a:t> </a:t>
            </a:r>
            <a:r>
              <a:rPr lang="cs-CZ" dirty="0" err="1"/>
              <a:t>apert</a:t>
            </a:r>
            <a:r>
              <a:rPr lang="cs-CZ" dirty="0"/>
              <a:t>... genus... </a:t>
            </a:r>
            <a:r>
              <a:rPr lang="cs-CZ" dirty="0" err="1"/>
              <a:t>sinistr</a:t>
            </a:r>
            <a:r>
              <a:rPr lang="cs-CZ" dirty="0"/>
              <a:t>...</a:t>
            </a:r>
          </a:p>
          <a:p>
            <a:r>
              <a:rPr lang="cs-CZ" dirty="0" err="1"/>
              <a:t>vulner</a:t>
            </a:r>
            <a:r>
              <a:rPr lang="cs-CZ" dirty="0"/>
              <a:t>... </a:t>
            </a:r>
            <a:r>
              <a:rPr lang="cs-CZ" dirty="0" err="1"/>
              <a:t>punct</a:t>
            </a:r>
            <a:r>
              <a:rPr lang="cs-CZ" dirty="0"/>
              <a:t>... </a:t>
            </a:r>
            <a:r>
              <a:rPr lang="cs-CZ" dirty="0" err="1"/>
              <a:t>thorac</a:t>
            </a:r>
            <a:r>
              <a:rPr lang="cs-CZ" dirty="0"/>
              <a:t>...</a:t>
            </a:r>
          </a:p>
          <a:p>
            <a:r>
              <a:rPr lang="cs-CZ" dirty="0" err="1"/>
              <a:t>abscessus</a:t>
            </a:r>
            <a:r>
              <a:rPr lang="cs-CZ" dirty="0"/>
              <a:t> </a:t>
            </a:r>
            <a:r>
              <a:rPr lang="cs-CZ" dirty="0" err="1"/>
              <a:t>meat</a:t>
            </a:r>
            <a:r>
              <a:rPr lang="cs-CZ" dirty="0"/>
              <a:t>... </a:t>
            </a:r>
            <a:r>
              <a:rPr lang="cs-CZ" dirty="0" err="1"/>
              <a:t>acustic</a:t>
            </a:r>
            <a:r>
              <a:rPr lang="cs-CZ" dirty="0"/>
              <a:t>... </a:t>
            </a:r>
            <a:r>
              <a:rPr lang="cs-CZ" dirty="0" err="1"/>
              <a:t>extern</a:t>
            </a:r>
            <a:r>
              <a:rPr lang="cs-CZ" dirty="0"/>
              <a:t>...</a:t>
            </a:r>
          </a:p>
          <a:p>
            <a:endParaRPr lang="cs-CZ" dirty="0"/>
          </a:p>
        </p:txBody>
      </p:sp>
      <p:sp>
        <p:nvSpPr>
          <p:cNvPr id="4" name="TextovéPole 3"/>
          <p:cNvSpPr txBox="1"/>
          <p:nvPr/>
        </p:nvSpPr>
        <p:spPr>
          <a:xfrm>
            <a:off x="4283968" y="6340678"/>
            <a:ext cx="4464496" cy="369332"/>
          </a:xfrm>
          <a:prstGeom prst="rect">
            <a:avLst/>
          </a:prstGeom>
          <a:noFill/>
        </p:spPr>
        <p:txBody>
          <a:bodyPr wrap="square" rtlCol="0">
            <a:spAutoFit/>
          </a:bodyPr>
          <a:lstStyle/>
          <a:p>
            <a:pPr algn="r"/>
            <a:r>
              <a:rPr lang="cs-CZ" dirty="0"/>
              <a:t>Unit 6, </a:t>
            </a:r>
            <a:r>
              <a:rPr lang="cs-CZ" dirty="0" err="1"/>
              <a:t>task</a:t>
            </a:r>
            <a:r>
              <a:rPr lang="cs-CZ" dirty="0"/>
              <a:t> 9</a:t>
            </a:r>
          </a:p>
        </p:txBody>
      </p:sp>
    </p:spTree>
    <p:extLst>
      <p:ext uri="{BB962C8B-B14F-4D97-AF65-F5344CB8AC3E}">
        <p14:creationId xmlns:p14="http://schemas.microsoft.com/office/powerpoint/2010/main" val="729398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228600"/>
            <a:ext cx="8856984" cy="896144"/>
          </a:xfrm>
          <a:solidFill>
            <a:schemeClr val="bg1"/>
          </a:solidFill>
        </p:spPr>
        <p:txBody>
          <a:bodyPr>
            <a:noAutofit/>
          </a:bodyPr>
          <a:lstStyle/>
          <a:p>
            <a:r>
              <a:rPr lang="en-US" sz="3000" b="1" dirty="0">
                <a:solidFill>
                  <a:srgbClr val="BC0000"/>
                </a:solidFill>
                <a:latin typeface="Minion Pro Med" panose="02040503050201020203" pitchFamily="18" charset="0"/>
              </a:rPr>
              <a:t>ADJECTIVES of 3</a:t>
            </a:r>
            <a:r>
              <a:rPr lang="en-US" sz="3000" b="1" baseline="30000" dirty="0">
                <a:solidFill>
                  <a:srgbClr val="BC0000"/>
                </a:solidFill>
                <a:latin typeface="Minion Pro Med" panose="02040503050201020203" pitchFamily="18" charset="0"/>
              </a:rPr>
              <a:t>RD</a:t>
            </a:r>
            <a:r>
              <a:rPr lang="en-US" sz="3000" b="1" dirty="0">
                <a:solidFill>
                  <a:srgbClr val="BC0000"/>
                </a:solidFill>
                <a:latin typeface="Minion Pro Med" panose="02040503050201020203" pitchFamily="18" charset="0"/>
              </a:rPr>
              <a:t> DECLENSION</a:t>
            </a:r>
            <a:br>
              <a:rPr lang="cs-CZ" sz="3000" b="1" dirty="0">
                <a:solidFill>
                  <a:srgbClr val="BC0000"/>
                </a:solidFill>
                <a:latin typeface="Minion Pro Med" panose="02040503050201020203" pitchFamily="18" charset="0"/>
              </a:rPr>
            </a:br>
            <a:r>
              <a:rPr lang="en-US" sz="3000" b="1" dirty="0">
                <a:solidFill>
                  <a:srgbClr val="BC0000"/>
                </a:solidFill>
                <a:latin typeface="Minion Pro Med" panose="02040503050201020203" pitchFamily="18" charset="0"/>
              </a:rPr>
              <a:t>/DICTIONARY ENTRY</a:t>
            </a:r>
          </a:p>
        </p:txBody>
      </p:sp>
      <p:sp>
        <p:nvSpPr>
          <p:cNvPr id="5" name="Content Placeholder 4"/>
          <p:cNvSpPr>
            <a:spLocks noGrp="1"/>
          </p:cNvSpPr>
          <p:nvPr>
            <p:ph sz="quarter" idx="1"/>
          </p:nvPr>
        </p:nvSpPr>
        <p:spPr>
          <a:xfrm>
            <a:off x="179512" y="1527048"/>
            <a:ext cx="8856984" cy="4572000"/>
          </a:xfrm>
          <a:noFill/>
        </p:spPr>
        <p:txBody>
          <a:bodyPr>
            <a:normAutofit/>
          </a:bodyPr>
          <a:lstStyle/>
          <a:p>
            <a:r>
              <a:rPr lang="en-US" dirty="0">
                <a:latin typeface="Minion Pro Med" panose="02040503050201020203" pitchFamily="18" charset="0"/>
              </a:rPr>
              <a:t>ADJECTIVES OF 1</a:t>
            </a:r>
            <a:r>
              <a:rPr lang="en-US" baseline="30000" dirty="0">
                <a:latin typeface="Minion Pro Med" panose="02040503050201020203" pitchFamily="18" charset="0"/>
              </a:rPr>
              <a:t>st</a:t>
            </a:r>
            <a:r>
              <a:rPr lang="en-US" dirty="0">
                <a:latin typeface="Minion Pro Med" panose="02040503050201020203" pitchFamily="18" charset="0"/>
              </a:rPr>
              <a:t> and 2</a:t>
            </a:r>
            <a:r>
              <a:rPr lang="en-US" baseline="30000" dirty="0">
                <a:latin typeface="Minion Pro Med" panose="02040503050201020203" pitchFamily="18" charset="0"/>
              </a:rPr>
              <a:t>nd</a:t>
            </a:r>
            <a:r>
              <a:rPr lang="en-US" dirty="0">
                <a:latin typeface="Minion Pro Med" panose="02040503050201020203" pitchFamily="18" charset="0"/>
              </a:rPr>
              <a:t> DECLENSION          </a:t>
            </a:r>
          </a:p>
          <a:p>
            <a:pPr marL="0" indent="0">
              <a:buNone/>
            </a:pPr>
            <a:r>
              <a:rPr lang="en-US" dirty="0">
                <a:latin typeface="Minion Pro Med" panose="02040503050201020203" pitchFamily="18" charset="0"/>
              </a:rPr>
              <a:t>    </a:t>
            </a:r>
            <a:r>
              <a:rPr lang="en-US" dirty="0" err="1">
                <a:latin typeface="Minion Pro Med" panose="02040503050201020203" pitchFamily="18" charset="0"/>
              </a:rPr>
              <a:t>alb</a:t>
            </a:r>
            <a:r>
              <a:rPr lang="en-US" dirty="0" err="1">
                <a:solidFill>
                  <a:srgbClr val="3366FF"/>
                </a:solidFill>
                <a:latin typeface="Minion Pro Med" panose="02040503050201020203" pitchFamily="18" charset="0"/>
              </a:rPr>
              <a:t>us</a:t>
            </a:r>
            <a:r>
              <a:rPr lang="en-US" dirty="0">
                <a:latin typeface="Minion Pro Med" panose="02040503050201020203" pitchFamily="18" charset="0"/>
              </a:rPr>
              <a:t>, </a:t>
            </a:r>
            <a:r>
              <a:rPr lang="en-US" dirty="0">
                <a:solidFill>
                  <a:srgbClr val="FF0000"/>
                </a:solidFill>
                <a:latin typeface="Minion Pro Med" panose="02040503050201020203" pitchFamily="18" charset="0"/>
              </a:rPr>
              <a:t>a</a:t>
            </a:r>
            <a:r>
              <a:rPr lang="en-US" dirty="0">
                <a:latin typeface="Minion Pro Med" panose="02040503050201020203" pitchFamily="18" charset="0"/>
              </a:rPr>
              <a:t>, </a:t>
            </a:r>
            <a:r>
              <a:rPr lang="en-US" dirty="0">
                <a:solidFill>
                  <a:srgbClr val="00B050"/>
                </a:solidFill>
                <a:latin typeface="Minion Pro Med" panose="02040503050201020203" pitchFamily="18" charset="0"/>
              </a:rPr>
              <a:t>um</a:t>
            </a:r>
            <a:r>
              <a:rPr lang="en-US" dirty="0">
                <a:latin typeface="Minion Pro Med" panose="02040503050201020203" pitchFamily="18" charset="0"/>
              </a:rPr>
              <a:t>// </a:t>
            </a:r>
            <a:r>
              <a:rPr lang="en-US" dirty="0" err="1">
                <a:latin typeface="Minion Pro Med" panose="02040503050201020203" pitchFamily="18" charset="0"/>
              </a:rPr>
              <a:t>nig</a:t>
            </a:r>
            <a:r>
              <a:rPr lang="en-US" dirty="0" err="1">
                <a:solidFill>
                  <a:srgbClr val="3366FF"/>
                </a:solidFill>
                <a:latin typeface="Minion Pro Med" panose="02040503050201020203" pitchFamily="18" charset="0"/>
              </a:rPr>
              <a:t>er</a:t>
            </a:r>
            <a:r>
              <a:rPr lang="en-US" dirty="0">
                <a:latin typeface="Minion Pro Med" panose="02040503050201020203" pitchFamily="18" charset="0"/>
              </a:rPr>
              <a:t>, </a:t>
            </a:r>
            <a:r>
              <a:rPr lang="en-US" dirty="0">
                <a:solidFill>
                  <a:srgbClr val="FF0000"/>
                </a:solidFill>
                <a:latin typeface="Minion Pro Med" panose="02040503050201020203" pitchFamily="18" charset="0"/>
              </a:rPr>
              <a:t>a</a:t>
            </a:r>
            <a:r>
              <a:rPr lang="en-US" dirty="0">
                <a:latin typeface="Minion Pro Med" panose="02040503050201020203" pitchFamily="18" charset="0"/>
              </a:rPr>
              <a:t>, </a:t>
            </a:r>
            <a:r>
              <a:rPr lang="en-US" dirty="0">
                <a:solidFill>
                  <a:srgbClr val="00B050"/>
                </a:solidFill>
                <a:latin typeface="Minion Pro Med" panose="02040503050201020203" pitchFamily="18" charset="0"/>
              </a:rPr>
              <a:t>um</a:t>
            </a:r>
            <a:endParaRPr lang="cs-CZ" dirty="0">
              <a:solidFill>
                <a:srgbClr val="00B050"/>
              </a:solidFill>
              <a:latin typeface="Minion Pro Med" panose="02040503050201020203" pitchFamily="18" charset="0"/>
            </a:endParaRPr>
          </a:p>
          <a:p>
            <a:pPr marL="0" indent="0">
              <a:buNone/>
            </a:pPr>
            <a:endParaRPr lang="en-US" dirty="0">
              <a:solidFill>
                <a:srgbClr val="99CC66"/>
              </a:solidFill>
              <a:latin typeface="Minion Pro Med" panose="02040503050201020203" pitchFamily="18" charset="0"/>
            </a:endParaRPr>
          </a:p>
          <a:p>
            <a:r>
              <a:rPr lang="en-US" dirty="0">
                <a:latin typeface="Minion Pro Med" panose="02040503050201020203" pitchFamily="18" charset="0"/>
              </a:rPr>
              <a:t>ADJECTIVES OF 3</a:t>
            </a:r>
            <a:r>
              <a:rPr lang="en-US" baseline="30000" dirty="0">
                <a:latin typeface="Minion Pro Med" panose="02040503050201020203" pitchFamily="18" charset="0"/>
              </a:rPr>
              <a:t>rd</a:t>
            </a:r>
            <a:r>
              <a:rPr lang="en-US" dirty="0">
                <a:latin typeface="Minion Pro Med" panose="02040503050201020203" pitchFamily="18" charset="0"/>
              </a:rPr>
              <a:t> DECLENSION                          </a:t>
            </a:r>
          </a:p>
          <a:p>
            <a:pPr marL="0" indent="0">
              <a:buNone/>
            </a:pPr>
            <a:r>
              <a:rPr lang="en-US" dirty="0">
                <a:latin typeface="Minion Pro Med" panose="02040503050201020203" pitchFamily="18" charset="0"/>
              </a:rPr>
              <a:t>    ac</a:t>
            </a:r>
            <a:r>
              <a:rPr lang="en-US" dirty="0">
                <a:solidFill>
                  <a:srgbClr val="3366FF"/>
                </a:solidFill>
                <a:latin typeface="Minion Pro Med" panose="02040503050201020203" pitchFamily="18" charset="0"/>
              </a:rPr>
              <a:t>er</a:t>
            </a:r>
            <a:r>
              <a:rPr lang="en-US" dirty="0">
                <a:latin typeface="Minion Pro Med" panose="02040503050201020203" pitchFamily="18" charset="0"/>
              </a:rPr>
              <a:t>, </a:t>
            </a:r>
            <a:r>
              <a:rPr lang="en-US" dirty="0">
                <a:solidFill>
                  <a:srgbClr val="FF0000"/>
                </a:solidFill>
                <a:latin typeface="Minion Pro Med" panose="02040503050201020203" pitchFamily="18" charset="0"/>
              </a:rPr>
              <a:t>is</a:t>
            </a:r>
            <a:r>
              <a:rPr lang="en-US" dirty="0">
                <a:latin typeface="Minion Pro Med" panose="02040503050201020203" pitchFamily="18" charset="0"/>
              </a:rPr>
              <a:t>, </a:t>
            </a:r>
            <a:r>
              <a:rPr lang="en-US" dirty="0">
                <a:solidFill>
                  <a:srgbClr val="00B050"/>
                </a:solidFill>
                <a:latin typeface="Minion Pro Med" panose="02040503050201020203" pitchFamily="18" charset="0"/>
              </a:rPr>
              <a:t>e</a:t>
            </a:r>
            <a:r>
              <a:rPr lang="en-US" dirty="0">
                <a:latin typeface="Minion Pro Med" panose="02040503050201020203" pitchFamily="18" charset="0"/>
              </a:rPr>
              <a:t>// </a:t>
            </a:r>
            <a:r>
              <a:rPr lang="en-US" dirty="0" err="1">
                <a:latin typeface="Minion Pro Med" panose="02040503050201020203" pitchFamily="18" charset="0"/>
              </a:rPr>
              <a:t>brev</a:t>
            </a:r>
            <a:r>
              <a:rPr lang="en-US" dirty="0" err="1">
                <a:solidFill>
                  <a:srgbClr val="3366FF"/>
                </a:solidFill>
                <a:latin typeface="Minion Pro Med" panose="02040503050201020203" pitchFamily="18" charset="0"/>
              </a:rPr>
              <a:t>i</a:t>
            </a:r>
            <a:r>
              <a:rPr lang="en-US" dirty="0" err="1">
                <a:solidFill>
                  <a:srgbClr val="FF0000"/>
                </a:solidFill>
                <a:latin typeface="Minion Pro Med" panose="02040503050201020203" pitchFamily="18" charset="0"/>
              </a:rPr>
              <a:t>s</a:t>
            </a:r>
            <a:r>
              <a:rPr lang="en-US" dirty="0">
                <a:latin typeface="Minion Pro Med" panose="02040503050201020203" pitchFamily="18" charset="0"/>
              </a:rPr>
              <a:t>, </a:t>
            </a:r>
            <a:r>
              <a:rPr lang="en-US" dirty="0">
                <a:solidFill>
                  <a:srgbClr val="00B050"/>
                </a:solidFill>
                <a:latin typeface="Minion Pro Med" panose="02040503050201020203" pitchFamily="18" charset="0"/>
              </a:rPr>
              <a:t>e</a:t>
            </a:r>
            <a:r>
              <a:rPr lang="en-US" dirty="0">
                <a:latin typeface="Minion Pro Med" panose="02040503050201020203" pitchFamily="18" charset="0"/>
              </a:rPr>
              <a:t>// simp</a:t>
            </a:r>
            <a:r>
              <a:rPr lang="en-US" dirty="0">
                <a:solidFill>
                  <a:srgbClr val="3366FF"/>
                </a:solidFill>
                <a:latin typeface="Minion Pro Med" panose="02040503050201020203" pitchFamily="18" charset="0"/>
              </a:rPr>
              <a:t>l</a:t>
            </a:r>
            <a:r>
              <a:rPr lang="en-US" dirty="0">
                <a:solidFill>
                  <a:srgbClr val="FF0000"/>
                </a:solidFill>
                <a:latin typeface="Minion Pro Med" panose="02040503050201020203" pitchFamily="18" charset="0"/>
              </a:rPr>
              <a:t>e</a:t>
            </a:r>
            <a:r>
              <a:rPr lang="en-US" dirty="0">
                <a:solidFill>
                  <a:srgbClr val="00B050"/>
                </a:solidFill>
                <a:latin typeface="Minion Pro Med" panose="02040503050201020203" pitchFamily="18" charset="0"/>
              </a:rPr>
              <a:t>x</a:t>
            </a:r>
            <a:r>
              <a:rPr lang="en-US" dirty="0">
                <a:latin typeface="Minion Pro Med" panose="02040503050201020203" pitchFamily="18" charset="0"/>
              </a:rPr>
              <a:t>, </a:t>
            </a:r>
            <a:r>
              <a:rPr lang="en-US" dirty="0" err="1">
                <a:latin typeface="Minion Pro Med" panose="02040503050201020203" pitchFamily="18" charset="0"/>
              </a:rPr>
              <a:t>cis</a:t>
            </a:r>
            <a:r>
              <a:rPr lang="en-US" dirty="0">
                <a:latin typeface="Minion Pro Med" panose="02040503050201020203" pitchFamily="18" charset="0"/>
              </a:rPr>
              <a:t>   </a:t>
            </a:r>
          </a:p>
          <a:p>
            <a:pPr marL="0" indent="0">
              <a:buNone/>
            </a:pPr>
            <a:r>
              <a:rPr lang="en-US" dirty="0">
                <a:latin typeface="Minion Pro Med" panose="02040503050201020203" pitchFamily="18" charset="0"/>
              </a:rPr>
              <a:t>  </a:t>
            </a:r>
          </a:p>
          <a:p>
            <a:r>
              <a:rPr lang="en-US" b="1" dirty="0">
                <a:solidFill>
                  <a:srgbClr val="FF0000"/>
                </a:solidFill>
                <a:latin typeface="Minion Pro Med" panose="02040503050201020203" pitchFamily="18" charset="0"/>
              </a:rPr>
              <a:t>3</a:t>
            </a:r>
            <a:r>
              <a:rPr lang="en-US" dirty="0">
                <a:latin typeface="Minion Pro Med" panose="02040503050201020203" pitchFamily="18" charset="0"/>
              </a:rPr>
              <a:t> : </a:t>
            </a:r>
            <a:r>
              <a:rPr lang="en-US" b="1" dirty="0">
                <a:latin typeface="Minion Pro Med" panose="02040503050201020203" pitchFamily="18" charset="0"/>
              </a:rPr>
              <a:t>–ER</a:t>
            </a:r>
            <a:r>
              <a:rPr lang="en-US" dirty="0">
                <a:latin typeface="Minion Pro Med" panose="02040503050201020203" pitchFamily="18" charset="0"/>
              </a:rPr>
              <a:t> (</a:t>
            </a:r>
            <a:r>
              <a:rPr lang="en-US" dirty="0">
                <a:solidFill>
                  <a:schemeClr val="tx2">
                    <a:lumMod val="60000"/>
                    <a:lumOff val="40000"/>
                  </a:schemeClr>
                </a:solidFill>
                <a:latin typeface="Minion Pro Med" panose="02040503050201020203" pitchFamily="18" charset="0"/>
              </a:rPr>
              <a:t>M</a:t>
            </a:r>
            <a:r>
              <a:rPr lang="en-US" dirty="0">
                <a:latin typeface="Minion Pro Med" panose="02040503050201020203" pitchFamily="18" charset="0"/>
              </a:rPr>
              <a:t>), </a:t>
            </a:r>
            <a:r>
              <a:rPr lang="en-US" b="1" dirty="0">
                <a:latin typeface="Minion Pro Med" panose="02040503050201020203" pitchFamily="18" charset="0"/>
              </a:rPr>
              <a:t>-IS</a:t>
            </a:r>
            <a:r>
              <a:rPr lang="en-US" dirty="0">
                <a:latin typeface="Minion Pro Med" panose="02040503050201020203" pitchFamily="18" charset="0"/>
              </a:rPr>
              <a:t> (</a:t>
            </a:r>
            <a:r>
              <a:rPr lang="en-US" dirty="0">
                <a:solidFill>
                  <a:srgbClr val="FF0000"/>
                </a:solidFill>
                <a:latin typeface="Minion Pro Med" panose="02040503050201020203" pitchFamily="18" charset="0"/>
              </a:rPr>
              <a:t>F</a:t>
            </a:r>
            <a:r>
              <a:rPr lang="en-US" dirty="0">
                <a:latin typeface="Minion Pro Med" panose="02040503050201020203" pitchFamily="18" charset="0"/>
              </a:rPr>
              <a:t>), </a:t>
            </a:r>
            <a:r>
              <a:rPr lang="en-US" b="1" dirty="0">
                <a:latin typeface="Minion Pro Med" panose="02040503050201020203" pitchFamily="18" charset="0"/>
              </a:rPr>
              <a:t>-E</a:t>
            </a:r>
            <a:r>
              <a:rPr lang="en-US" dirty="0">
                <a:latin typeface="Minion Pro Med" panose="02040503050201020203" pitchFamily="18" charset="0"/>
              </a:rPr>
              <a:t> (</a:t>
            </a:r>
            <a:r>
              <a:rPr lang="en-US" dirty="0">
                <a:solidFill>
                  <a:srgbClr val="00B050"/>
                </a:solidFill>
                <a:latin typeface="Minion Pro Med" panose="02040503050201020203" pitchFamily="18" charset="0"/>
              </a:rPr>
              <a:t>N</a:t>
            </a:r>
            <a:r>
              <a:rPr lang="en-US" dirty="0">
                <a:latin typeface="Minion Pro Med" panose="02040503050201020203" pitchFamily="18" charset="0"/>
              </a:rPr>
              <a:t>): </a:t>
            </a:r>
            <a:r>
              <a:rPr lang="en-US" dirty="0">
                <a:solidFill>
                  <a:srgbClr val="BC0000"/>
                </a:solidFill>
                <a:latin typeface="Minion Pro Med" panose="02040503050201020203" pitchFamily="18" charset="0"/>
              </a:rPr>
              <a:t>very rare in med.</a:t>
            </a:r>
            <a:r>
              <a:rPr lang="cs-CZ" dirty="0">
                <a:solidFill>
                  <a:srgbClr val="BC0000"/>
                </a:solidFill>
                <a:latin typeface="Minion Pro Med" panose="02040503050201020203" pitchFamily="18" charset="0"/>
              </a:rPr>
              <a:t> </a:t>
            </a:r>
            <a:r>
              <a:rPr lang="en-US" dirty="0">
                <a:solidFill>
                  <a:srgbClr val="BC0000"/>
                </a:solidFill>
                <a:latin typeface="Minion Pro Med" panose="02040503050201020203" pitchFamily="18" charset="0"/>
              </a:rPr>
              <a:t>terminology</a:t>
            </a:r>
          </a:p>
          <a:p>
            <a:r>
              <a:rPr lang="en-US" b="1" dirty="0">
                <a:solidFill>
                  <a:srgbClr val="FF0000"/>
                </a:solidFill>
                <a:latin typeface="Minion Pro Med" panose="02040503050201020203" pitchFamily="18" charset="0"/>
              </a:rPr>
              <a:t>2</a:t>
            </a:r>
            <a:r>
              <a:rPr lang="en-US" dirty="0">
                <a:latin typeface="Minion Pro Med" panose="02040503050201020203" pitchFamily="18" charset="0"/>
              </a:rPr>
              <a:t> : </a:t>
            </a:r>
            <a:r>
              <a:rPr lang="en-US" b="1" dirty="0">
                <a:solidFill>
                  <a:srgbClr val="000000"/>
                </a:solidFill>
                <a:latin typeface="Minion Pro Med" panose="02040503050201020203" pitchFamily="18" charset="0"/>
              </a:rPr>
              <a:t>-IS</a:t>
            </a:r>
            <a:r>
              <a:rPr lang="en-US" dirty="0">
                <a:latin typeface="Minion Pro Med" panose="02040503050201020203" pitchFamily="18" charset="0"/>
              </a:rPr>
              <a:t> (</a:t>
            </a:r>
            <a:r>
              <a:rPr lang="en-US" dirty="0">
                <a:solidFill>
                  <a:schemeClr val="tx2">
                    <a:lumMod val="60000"/>
                    <a:lumOff val="40000"/>
                  </a:schemeClr>
                </a:solidFill>
                <a:latin typeface="Minion Pro Med" panose="02040503050201020203" pitchFamily="18" charset="0"/>
              </a:rPr>
              <a:t>M</a:t>
            </a:r>
            <a:r>
              <a:rPr lang="en-US" dirty="0">
                <a:latin typeface="Minion Pro Med" panose="02040503050201020203" pitchFamily="18" charset="0"/>
              </a:rPr>
              <a:t>+</a:t>
            </a:r>
            <a:r>
              <a:rPr lang="en-US" dirty="0">
                <a:solidFill>
                  <a:srgbClr val="FF0000"/>
                </a:solidFill>
                <a:latin typeface="Minion Pro Med" panose="02040503050201020203" pitchFamily="18" charset="0"/>
              </a:rPr>
              <a:t>F</a:t>
            </a:r>
            <a:r>
              <a:rPr lang="en-US" dirty="0">
                <a:latin typeface="Minion Pro Med" panose="02040503050201020203" pitchFamily="18" charset="0"/>
              </a:rPr>
              <a:t>), </a:t>
            </a:r>
            <a:r>
              <a:rPr lang="en-US" b="1" dirty="0">
                <a:solidFill>
                  <a:srgbClr val="000000"/>
                </a:solidFill>
                <a:latin typeface="Minion Pro Med" panose="02040503050201020203" pitchFamily="18" charset="0"/>
              </a:rPr>
              <a:t>-E</a:t>
            </a:r>
            <a:r>
              <a:rPr lang="en-US" dirty="0">
                <a:latin typeface="Minion Pro Med" panose="02040503050201020203" pitchFamily="18" charset="0"/>
              </a:rPr>
              <a:t> (</a:t>
            </a:r>
            <a:r>
              <a:rPr lang="en-US" dirty="0">
                <a:solidFill>
                  <a:srgbClr val="00B050"/>
                </a:solidFill>
                <a:latin typeface="Minion Pro Med" panose="02040503050201020203" pitchFamily="18" charset="0"/>
              </a:rPr>
              <a:t>N</a:t>
            </a:r>
            <a:r>
              <a:rPr lang="en-US" dirty="0">
                <a:latin typeface="Minion Pro Med" panose="02040503050201020203" pitchFamily="18" charset="0"/>
              </a:rPr>
              <a:t>): </a:t>
            </a:r>
            <a:r>
              <a:rPr lang="en-US" dirty="0">
                <a:solidFill>
                  <a:srgbClr val="BC0000"/>
                </a:solidFill>
                <a:latin typeface="Minion Pro Med" panose="02040503050201020203" pitchFamily="18" charset="0"/>
              </a:rPr>
              <a:t>extremely frequent</a:t>
            </a:r>
            <a:endParaRPr lang="en-US" i="1" dirty="0">
              <a:solidFill>
                <a:srgbClr val="BC0000"/>
              </a:solidFill>
              <a:latin typeface="Minion Pro Med" panose="02040503050201020203" pitchFamily="18" charset="0"/>
            </a:endParaRPr>
          </a:p>
          <a:p>
            <a:r>
              <a:rPr lang="en-US" b="1" dirty="0">
                <a:solidFill>
                  <a:srgbClr val="FF0000"/>
                </a:solidFill>
                <a:latin typeface="Minion Pro Med" panose="02040503050201020203" pitchFamily="18" charset="0"/>
              </a:rPr>
              <a:t>1 : </a:t>
            </a:r>
            <a:r>
              <a:rPr lang="en-US" b="1" dirty="0">
                <a:latin typeface="Minion Pro Med" panose="02040503050201020203" pitchFamily="18" charset="0"/>
              </a:rPr>
              <a:t>-X, -NS</a:t>
            </a:r>
            <a:r>
              <a:rPr lang="en-US" b="1" dirty="0">
                <a:solidFill>
                  <a:srgbClr val="FF0000"/>
                </a:solidFill>
                <a:latin typeface="Minion Pro Med" panose="02040503050201020203" pitchFamily="18" charset="0"/>
              </a:rPr>
              <a:t> </a:t>
            </a:r>
            <a:r>
              <a:rPr lang="en-US" dirty="0">
                <a:solidFill>
                  <a:srgbClr val="000000"/>
                </a:solidFill>
                <a:latin typeface="Minion Pro Med" panose="02040503050201020203" pitchFamily="18" charset="0"/>
              </a:rPr>
              <a:t>(</a:t>
            </a:r>
            <a:r>
              <a:rPr lang="en-US" dirty="0">
                <a:solidFill>
                  <a:schemeClr val="tx2">
                    <a:lumMod val="60000"/>
                    <a:lumOff val="40000"/>
                  </a:schemeClr>
                </a:solidFill>
                <a:latin typeface="Minion Pro Med" panose="02040503050201020203" pitchFamily="18" charset="0"/>
              </a:rPr>
              <a:t>M</a:t>
            </a:r>
            <a:r>
              <a:rPr lang="en-US" dirty="0">
                <a:latin typeface="Minion Pro Med" panose="02040503050201020203" pitchFamily="18" charset="0"/>
              </a:rPr>
              <a:t>+</a:t>
            </a:r>
            <a:r>
              <a:rPr lang="en-US" dirty="0">
                <a:solidFill>
                  <a:srgbClr val="FF0000"/>
                </a:solidFill>
                <a:latin typeface="Minion Pro Med" panose="02040503050201020203" pitchFamily="18" charset="0"/>
              </a:rPr>
              <a:t>F</a:t>
            </a:r>
            <a:r>
              <a:rPr lang="en-US" dirty="0">
                <a:solidFill>
                  <a:srgbClr val="000000"/>
                </a:solidFill>
                <a:latin typeface="Minion Pro Med" panose="02040503050201020203" pitchFamily="18" charset="0"/>
              </a:rPr>
              <a:t>+</a:t>
            </a:r>
            <a:r>
              <a:rPr lang="en-US" dirty="0">
                <a:solidFill>
                  <a:srgbClr val="00B050"/>
                </a:solidFill>
                <a:latin typeface="Minion Pro Med" panose="02040503050201020203" pitchFamily="18" charset="0"/>
              </a:rPr>
              <a:t>N</a:t>
            </a:r>
            <a:r>
              <a:rPr lang="en-US" dirty="0">
                <a:solidFill>
                  <a:srgbClr val="000000"/>
                </a:solidFill>
                <a:latin typeface="Minion Pro Med" panose="02040503050201020203" pitchFamily="18" charset="0"/>
              </a:rPr>
              <a:t>): </a:t>
            </a:r>
            <a:r>
              <a:rPr lang="en-US" dirty="0">
                <a:solidFill>
                  <a:srgbClr val="BC0000"/>
                </a:solidFill>
                <a:latin typeface="Minion Pro Med" panose="02040503050201020203" pitchFamily="18" charset="0"/>
              </a:rPr>
              <a:t>some types are frequent</a:t>
            </a:r>
            <a:endParaRPr lang="en-US" b="1" dirty="0">
              <a:solidFill>
                <a:srgbClr val="BC0000"/>
              </a:solidFill>
              <a:latin typeface="Minion Pro Med" panose="02040503050201020203" pitchFamily="18" charset="0"/>
            </a:endParaRPr>
          </a:p>
        </p:txBody>
      </p:sp>
      <p:sp>
        <p:nvSpPr>
          <p:cNvPr id="6" name="Rectangle 5"/>
          <p:cNvSpPr/>
          <p:nvPr/>
        </p:nvSpPr>
        <p:spPr>
          <a:xfrm>
            <a:off x="4932040" y="3280858"/>
            <a:ext cx="665238" cy="53219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73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FFFF">
              <a:alpha val="70000"/>
            </a:srgbClr>
          </a:solidFill>
        </p:spPr>
        <p:txBody>
          <a:bodyPr anchor="ctr">
            <a:normAutofit/>
          </a:bodyPr>
          <a:lstStyle/>
          <a:p>
            <a:r>
              <a:rPr lang="en-US" b="1" dirty="0">
                <a:solidFill>
                  <a:srgbClr val="BC0000"/>
                </a:solidFill>
                <a:latin typeface="Minion Pro Med" panose="02040503050201020203" pitchFamily="18" charset="0"/>
              </a:rPr>
              <a:t>ADJECTIVES of 3</a:t>
            </a:r>
            <a:r>
              <a:rPr lang="en-US" b="1" baseline="30000" dirty="0">
                <a:solidFill>
                  <a:srgbClr val="BC0000"/>
                </a:solidFill>
                <a:latin typeface="Minion Pro Med" panose="02040503050201020203" pitchFamily="18" charset="0"/>
              </a:rPr>
              <a:t>RD</a:t>
            </a:r>
            <a:r>
              <a:rPr lang="en-US" b="1" dirty="0">
                <a:solidFill>
                  <a:srgbClr val="BC0000"/>
                </a:solidFill>
                <a:latin typeface="Minion Pro Med" panose="02040503050201020203" pitchFamily="18" charset="0"/>
              </a:rPr>
              <a:t> DECLENSION</a:t>
            </a:r>
          </a:p>
        </p:txBody>
      </p:sp>
      <p:sp>
        <p:nvSpPr>
          <p:cNvPr id="5" name="Content Placeholder 4"/>
          <p:cNvSpPr>
            <a:spLocks noGrp="1"/>
          </p:cNvSpPr>
          <p:nvPr>
            <p:ph sz="quarter" idx="1"/>
          </p:nvPr>
        </p:nvSpPr>
        <p:spPr/>
        <p:txBody>
          <a:bodyPr/>
          <a:lstStyle/>
          <a:p>
            <a:pPr marL="0" indent="0">
              <a:buNone/>
            </a:pPr>
            <a:r>
              <a:rPr lang="en-US" sz="2800" b="1" dirty="0">
                <a:solidFill>
                  <a:srgbClr val="FF0000"/>
                </a:solidFill>
                <a:latin typeface="Minion Pro Med" panose="02040503050201020203" pitchFamily="18" charset="0"/>
              </a:rPr>
              <a:t>3 terminations</a:t>
            </a:r>
            <a:r>
              <a:rPr lang="en-US" sz="2800" dirty="0">
                <a:latin typeface="Minion Pro Med" panose="02040503050201020203" pitchFamily="18" charset="0"/>
              </a:rPr>
              <a:t> in nominative </a:t>
            </a:r>
            <a:r>
              <a:rPr lang="en-US" sz="2800" dirty="0" err="1">
                <a:latin typeface="Minion Pro Med" panose="02040503050201020203" pitchFamily="18" charset="0"/>
              </a:rPr>
              <a:t>sg</a:t>
            </a:r>
            <a:r>
              <a:rPr lang="en-US" sz="2800" dirty="0">
                <a:latin typeface="Minion Pro Med" panose="02040503050201020203" pitchFamily="18" charset="0"/>
              </a:rPr>
              <a:t>. which are always:</a:t>
            </a:r>
          </a:p>
          <a:p>
            <a:pPr marL="0" indent="0">
              <a:buNone/>
            </a:pPr>
            <a:r>
              <a:rPr lang="en-US" dirty="0">
                <a:latin typeface="Minion Pro Med" panose="02040503050201020203" pitchFamily="18" charset="0"/>
              </a:rPr>
              <a:t>					 </a:t>
            </a:r>
            <a:r>
              <a:rPr lang="en-US" b="1" dirty="0">
                <a:latin typeface="Minion Pro Med" panose="02040503050201020203" pitchFamily="18" charset="0"/>
              </a:rPr>
              <a:t>-ER</a:t>
            </a:r>
            <a:r>
              <a:rPr lang="en-US" dirty="0">
                <a:latin typeface="Minion Pro Med" panose="02040503050201020203" pitchFamily="18" charset="0"/>
              </a:rPr>
              <a:t> (</a:t>
            </a:r>
            <a:r>
              <a:rPr lang="en-US" dirty="0">
                <a:solidFill>
                  <a:schemeClr val="tx2">
                    <a:lumMod val="60000"/>
                    <a:lumOff val="40000"/>
                  </a:schemeClr>
                </a:solidFill>
                <a:latin typeface="Minion Pro Med" panose="02040503050201020203" pitchFamily="18" charset="0"/>
              </a:rPr>
              <a:t>M</a:t>
            </a:r>
            <a:r>
              <a:rPr lang="en-US" dirty="0">
                <a:latin typeface="Minion Pro Med" panose="02040503050201020203" pitchFamily="18" charset="0"/>
              </a:rPr>
              <a:t>), </a:t>
            </a:r>
            <a:r>
              <a:rPr lang="en-US" b="1" dirty="0">
                <a:latin typeface="Minion Pro Med" panose="02040503050201020203" pitchFamily="18" charset="0"/>
              </a:rPr>
              <a:t>-IS</a:t>
            </a:r>
            <a:r>
              <a:rPr lang="en-US" dirty="0">
                <a:latin typeface="Minion Pro Med" panose="02040503050201020203" pitchFamily="18" charset="0"/>
              </a:rPr>
              <a:t> (</a:t>
            </a:r>
            <a:r>
              <a:rPr lang="en-US" dirty="0">
                <a:solidFill>
                  <a:srgbClr val="FF0000"/>
                </a:solidFill>
                <a:latin typeface="Minion Pro Med" panose="02040503050201020203" pitchFamily="18" charset="0"/>
              </a:rPr>
              <a:t>F</a:t>
            </a:r>
            <a:r>
              <a:rPr lang="en-US" dirty="0">
                <a:latin typeface="Minion Pro Med" panose="02040503050201020203" pitchFamily="18" charset="0"/>
              </a:rPr>
              <a:t>), </a:t>
            </a:r>
            <a:r>
              <a:rPr lang="en-US" b="1" dirty="0">
                <a:latin typeface="Minion Pro Med" panose="02040503050201020203" pitchFamily="18" charset="0"/>
              </a:rPr>
              <a:t>-E</a:t>
            </a:r>
            <a:r>
              <a:rPr lang="en-US" dirty="0">
                <a:latin typeface="Minion Pro Med" panose="02040503050201020203" pitchFamily="18" charset="0"/>
              </a:rPr>
              <a:t> (</a:t>
            </a:r>
            <a:r>
              <a:rPr lang="en-US" dirty="0">
                <a:solidFill>
                  <a:srgbClr val="00B050"/>
                </a:solidFill>
                <a:latin typeface="Minion Pro Med" panose="02040503050201020203" pitchFamily="18" charset="0"/>
              </a:rPr>
              <a:t>N</a:t>
            </a:r>
            <a:r>
              <a:rPr lang="en-US" dirty="0">
                <a:latin typeface="Minion Pro Med" panose="02040503050201020203" pitchFamily="18" charset="0"/>
              </a:rPr>
              <a:t>) </a:t>
            </a:r>
          </a:p>
          <a:p>
            <a:pPr marL="0" indent="0">
              <a:buNone/>
            </a:pPr>
            <a:endParaRPr lang="en-US" dirty="0">
              <a:latin typeface="Minion Pro Med" panose="02040503050201020203" pitchFamily="18" charset="0"/>
            </a:endParaRPr>
          </a:p>
          <a:p>
            <a:pPr marL="0" indent="0">
              <a:buNone/>
            </a:pPr>
            <a:r>
              <a:rPr lang="en-US" dirty="0">
                <a:latin typeface="Minion Pro Med" panose="02040503050201020203" pitchFamily="18" charset="0"/>
              </a:rPr>
              <a:t>e. g.: </a:t>
            </a:r>
          </a:p>
          <a:p>
            <a:r>
              <a:rPr lang="en-US" dirty="0" err="1">
                <a:latin typeface="Minion Pro Med" panose="02040503050201020203" pitchFamily="18" charset="0"/>
              </a:rPr>
              <a:t>bivent</a:t>
            </a:r>
            <a:r>
              <a:rPr lang="en-US" b="1" dirty="0" err="1">
                <a:latin typeface="Minion Pro Med" panose="02040503050201020203" pitchFamily="18" charset="0"/>
              </a:rPr>
              <a:t>er</a:t>
            </a:r>
            <a:r>
              <a:rPr lang="en-US" dirty="0">
                <a:latin typeface="Minion Pro Med" panose="02040503050201020203" pitchFamily="18" charset="0"/>
              </a:rPr>
              <a:t>, </a:t>
            </a:r>
            <a:r>
              <a:rPr lang="en-US" b="1" dirty="0">
                <a:latin typeface="Minion Pro Med" panose="02040503050201020203" pitchFamily="18" charset="0"/>
              </a:rPr>
              <a:t>is</a:t>
            </a:r>
            <a:r>
              <a:rPr lang="en-US" dirty="0">
                <a:latin typeface="Minion Pro Med" panose="02040503050201020203" pitchFamily="18" charset="0"/>
              </a:rPr>
              <a:t>, </a:t>
            </a:r>
            <a:r>
              <a:rPr lang="en-US" b="1" dirty="0">
                <a:latin typeface="Minion Pro Med" panose="02040503050201020203" pitchFamily="18" charset="0"/>
              </a:rPr>
              <a:t>e</a:t>
            </a:r>
            <a:r>
              <a:rPr lang="en-US" i="1" dirty="0">
                <a:latin typeface="Minion Pro Med" panose="02040503050201020203" pitchFamily="18" charset="0"/>
              </a:rPr>
              <a:t>   having two bellies </a:t>
            </a:r>
          </a:p>
          <a:p>
            <a:pPr marL="0" indent="0">
              <a:buNone/>
            </a:pPr>
            <a:endParaRPr lang="en-US" b="1" i="1" dirty="0">
              <a:solidFill>
                <a:srgbClr val="FF0000"/>
              </a:solidFill>
              <a:latin typeface="Minion Pro Med" panose="02040503050201020203" pitchFamily="18" charset="0"/>
            </a:endParaRPr>
          </a:p>
        </p:txBody>
      </p:sp>
    </p:spTree>
    <p:extLst>
      <p:ext uri="{BB962C8B-B14F-4D97-AF65-F5344CB8AC3E}">
        <p14:creationId xmlns:p14="http://schemas.microsoft.com/office/powerpoint/2010/main" val="1934596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alpha val="70000"/>
            </a:srgbClr>
          </a:solidFill>
        </p:spPr>
        <p:txBody>
          <a:bodyPr anchor="ctr">
            <a:normAutofit/>
          </a:bodyPr>
          <a:lstStyle/>
          <a:p>
            <a:r>
              <a:rPr lang="en-US" b="1" dirty="0">
                <a:solidFill>
                  <a:srgbClr val="BC0000"/>
                </a:solidFill>
                <a:latin typeface="Minion Pro Med" panose="02040503050201020203" pitchFamily="18" charset="0"/>
              </a:rPr>
              <a:t>ADJECTIVES of 3</a:t>
            </a:r>
            <a:r>
              <a:rPr lang="en-US" b="1" baseline="30000" dirty="0">
                <a:solidFill>
                  <a:srgbClr val="BC0000"/>
                </a:solidFill>
                <a:latin typeface="Minion Pro Med" panose="02040503050201020203" pitchFamily="18" charset="0"/>
              </a:rPr>
              <a:t>RD</a:t>
            </a:r>
            <a:r>
              <a:rPr lang="en-US" b="1" dirty="0">
                <a:solidFill>
                  <a:srgbClr val="BC0000"/>
                </a:solidFill>
                <a:latin typeface="Minion Pro Med" panose="02040503050201020203" pitchFamily="18" charset="0"/>
              </a:rPr>
              <a:t> DECLENSION</a:t>
            </a:r>
            <a:endParaRPr lang="en-US" b="1" dirty="0">
              <a:latin typeface="Minion Pro Med" panose="02040503050201020203" pitchFamily="18" charset="0"/>
            </a:endParaRPr>
          </a:p>
        </p:txBody>
      </p:sp>
      <p:sp>
        <p:nvSpPr>
          <p:cNvPr id="3" name="Content Placeholder 2"/>
          <p:cNvSpPr>
            <a:spLocks noGrp="1"/>
          </p:cNvSpPr>
          <p:nvPr>
            <p:ph sz="quarter" idx="1"/>
          </p:nvPr>
        </p:nvSpPr>
        <p:spPr>
          <a:xfrm>
            <a:off x="301752" y="1527048"/>
            <a:ext cx="8503920" cy="4926288"/>
          </a:xfrm>
        </p:spPr>
        <p:txBody>
          <a:bodyPr>
            <a:normAutofit fontScale="70000" lnSpcReduction="20000"/>
          </a:bodyPr>
          <a:lstStyle/>
          <a:p>
            <a:pPr marL="0" indent="0" algn="ctr">
              <a:buNone/>
            </a:pPr>
            <a:r>
              <a:rPr lang="en-US" sz="4100" b="1" dirty="0">
                <a:solidFill>
                  <a:srgbClr val="BC0000"/>
                </a:solidFill>
                <a:latin typeface="Minion Pro Med" panose="02040503050201020203" pitchFamily="18" charset="0"/>
              </a:rPr>
              <a:t>2 terminations</a:t>
            </a:r>
            <a:r>
              <a:rPr lang="en-US" sz="4100" dirty="0">
                <a:solidFill>
                  <a:srgbClr val="BC0000"/>
                </a:solidFill>
                <a:latin typeface="Minion Pro Med" panose="02040503050201020203" pitchFamily="18" charset="0"/>
              </a:rPr>
              <a:t> </a:t>
            </a:r>
            <a:r>
              <a:rPr lang="en-US" sz="4100" dirty="0">
                <a:latin typeface="Minion Pro Med" panose="02040503050201020203" pitchFamily="18" charset="0"/>
              </a:rPr>
              <a:t>in nominative </a:t>
            </a:r>
            <a:r>
              <a:rPr lang="en-US" sz="4100" dirty="0" err="1">
                <a:latin typeface="Minion Pro Med" panose="02040503050201020203" pitchFamily="18" charset="0"/>
              </a:rPr>
              <a:t>sg</a:t>
            </a:r>
            <a:r>
              <a:rPr lang="en-US" sz="4100" dirty="0">
                <a:latin typeface="Minion Pro Med" panose="02040503050201020203" pitchFamily="18" charset="0"/>
              </a:rPr>
              <a:t>. which are always: </a:t>
            </a:r>
          </a:p>
          <a:p>
            <a:pPr marL="0" indent="0" algn="ctr">
              <a:buNone/>
            </a:pPr>
            <a:r>
              <a:rPr lang="en-US" sz="4100" b="1" dirty="0">
                <a:solidFill>
                  <a:srgbClr val="000000"/>
                </a:solidFill>
                <a:latin typeface="Minion Pro Med" panose="02040503050201020203" pitchFamily="18" charset="0"/>
              </a:rPr>
              <a:t>-IS</a:t>
            </a:r>
            <a:r>
              <a:rPr lang="en-US" sz="4100" dirty="0">
                <a:latin typeface="Minion Pro Med" panose="02040503050201020203" pitchFamily="18" charset="0"/>
              </a:rPr>
              <a:t> (</a:t>
            </a:r>
            <a:r>
              <a:rPr lang="en-US" sz="4100" dirty="0">
                <a:solidFill>
                  <a:schemeClr val="tx2">
                    <a:lumMod val="60000"/>
                    <a:lumOff val="40000"/>
                  </a:schemeClr>
                </a:solidFill>
                <a:latin typeface="Minion Pro Med" panose="02040503050201020203" pitchFamily="18" charset="0"/>
              </a:rPr>
              <a:t>M</a:t>
            </a:r>
            <a:r>
              <a:rPr lang="en-US" sz="4100" dirty="0">
                <a:latin typeface="Minion Pro Med" panose="02040503050201020203" pitchFamily="18" charset="0"/>
              </a:rPr>
              <a:t>+</a:t>
            </a:r>
            <a:r>
              <a:rPr lang="en-US" sz="4100" dirty="0">
                <a:solidFill>
                  <a:srgbClr val="FF0000"/>
                </a:solidFill>
                <a:latin typeface="Minion Pro Med" panose="02040503050201020203" pitchFamily="18" charset="0"/>
              </a:rPr>
              <a:t>F</a:t>
            </a:r>
            <a:r>
              <a:rPr lang="en-US" sz="4100" dirty="0">
                <a:latin typeface="Minion Pro Med" panose="02040503050201020203" pitchFamily="18" charset="0"/>
              </a:rPr>
              <a:t>), </a:t>
            </a:r>
            <a:r>
              <a:rPr lang="en-US" sz="4100" b="1" dirty="0">
                <a:solidFill>
                  <a:srgbClr val="000000"/>
                </a:solidFill>
                <a:latin typeface="Minion Pro Med" panose="02040503050201020203" pitchFamily="18" charset="0"/>
              </a:rPr>
              <a:t>-E</a:t>
            </a:r>
            <a:r>
              <a:rPr lang="en-US" sz="4100" dirty="0">
                <a:latin typeface="Minion Pro Med" panose="02040503050201020203" pitchFamily="18" charset="0"/>
              </a:rPr>
              <a:t> (</a:t>
            </a:r>
            <a:r>
              <a:rPr lang="en-US" sz="4100" dirty="0">
                <a:solidFill>
                  <a:srgbClr val="00B050"/>
                </a:solidFill>
                <a:latin typeface="Minion Pro Med" panose="02040503050201020203" pitchFamily="18" charset="0"/>
              </a:rPr>
              <a:t>N</a:t>
            </a:r>
            <a:r>
              <a:rPr lang="en-US" sz="4100" dirty="0">
                <a:latin typeface="Minion Pro Med" panose="02040503050201020203" pitchFamily="18" charset="0"/>
              </a:rPr>
              <a:t>) : </a:t>
            </a:r>
            <a:endParaRPr lang="en-US" dirty="0">
              <a:latin typeface="Minion Pro Med" panose="02040503050201020203" pitchFamily="18" charset="0"/>
            </a:endParaRPr>
          </a:p>
          <a:p>
            <a:r>
              <a:rPr lang="en-US" sz="2900" dirty="0" err="1">
                <a:latin typeface="Minion Pro Med" panose="02040503050201020203" pitchFamily="18" charset="0"/>
              </a:rPr>
              <a:t>Underived</a:t>
            </a:r>
            <a:r>
              <a:rPr lang="en-US" sz="2900" dirty="0">
                <a:latin typeface="Minion Pro Med" panose="02040503050201020203" pitchFamily="18" charset="0"/>
              </a:rPr>
              <a:t> adjectives like: 	</a:t>
            </a:r>
          </a:p>
          <a:p>
            <a:pPr marL="457200" lvl="1" indent="0">
              <a:buNone/>
            </a:pPr>
            <a:r>
              <a:rPr lang="en-US" sz="2900" dirty="0">
                <a:latin typeface="Minion Pro Med" panose="02040503050201020203" pitchFamily="18" charset="0"/>
              </a:rPr>
              <a:t>brev</a:t>
            </a:r>
            <a:r>
              <a:rPr lang="en-US" sz="2900" b="1" dirty="0">
                <a:latin typeface="Minion Pro Med" panose="02040503050201020203" pitchFamily="18" charset="0"/>
              </a:rPr>
              <a:t>is</a:t>
            </a:r>
            <a:r>
              <a:rPr lang="en-US" sz="2900" dirty="0">
                <a:latin typeface="Minion Pro Med" panose="02040503050201020203" pitchFamily="18" charset="0"/>
              </a:rPr>
              <a:t>, </a:t>
            </a:r>
            <a:r>
              <a:rPr lang="en-US" sz="2900" b="1" dirty="0">
                <a:latin typeface="Minion Pro Med" panose="02040503050201020203" pitchFamily="18" charset="0"/>
              </a:rPr>
              <a:t>e</a:t>
            </a:r>
            <a:r>
              <a:rPr lang="en-US" sz="2900" dirty="0">
                <a:latin typeface="Minion Pro Med" panose="02040503050201020203" pitchFamily="18" charset="0"/>
              </a:rPr>
              <a:t> </a:t>
            </a:r>
            <a:r>
              <a:rPr lang="en-US" sz="2900" i="1" dirty="0">
                <a:latin typeface="Minion Pro Med" panose="02040503050201020203" pitchFamily="18" charset="0"/>
              </a:rPr>
              <a:t>short</a:t>
            </a:r>
            <a:r>
              <a:rPr lang="en-US" sz="2900" dirty="0">
                <a:latin typeface="Minion Pro Med" panose="02040503050201020203" pitchFamily="18" charset="0"/>
              </a:rPr>
              <a:t>;</a:t>
            </a:r>
            <a:r>
              <a:rPr lang="en-US" sz="2900" i="1" dirty="0">
                <a:latin typeface="Minion Pro Med" panose="02040503050201020203" pitchFamily="18" charset="0"/>
              </a:rPr>
              <a:t> </a:t>
            </a:r>
            <a:r>
              <a:rPr lang="cs-CZ" sz="2900" i="1" dirty="0">
                <a:latin typeface="Minion Pro Med" panose="02040503050201020203" pitchFamily="18" charset="0"/>
              </a:rPr>
              <a:t>	</a:t>
            </a:r>
            <a:r>
              <a:rPr lang="en-US" sz="2900" dirty="0">
                <a:latin typeface="Minion Pro Med" panose="02040503050201020203" pitchFamily="18" charset="0"/>
              </a:rPr>
              <a:t>grav</a:t>
            </a:r>
            <a:r>
              <a:rPr lang="en-US" sz="2900" b="1" dirty="0">
                <a:latin typeface="Minion Pro Med" panose="02040503050201020203" pitchFamily="18" charset="0"/>
              </a:rPr>
              <a:t>is</a:t>
            </a:r>
            <a:r>
              <a:rPr lang="en-US" sz="2900" dirty="0">
                <a:latin typeface="Minion Pro Med" panose="02040503050201020203" pitchFamily="18" charset="0"/>
              </a:rPr>
              <a:t>, </a:t>
            </a:r>
            <a:r>
              <a:rPr lang="en-US" sz="2900" b="1" dirty="0">
                <a:latin typeface="Minion Pro Med" panose="02040503050201020203" pitchFamily="18" charset="0"/>
              </a:rPr>
              <a:t>e</a:t>
            </a:r>
            <a:r>
              <a:rPr lang="en-US" sz="2900" dirty="0">
                <a:latin typeface="Minion Pro Med" panose="02040503050201020203" pitchFamily="18" charset="0"/>
              </a:rPr>
              <a:t>  </a:t>
            </a:r>
            <a:r>
              <a:rPr lang="en-US" sz="2900" i="1" dirty="0">
                <a:latin typeface="Minion Pro Med" panose="02040503050201020203" pitchFamily="18" charset="0"/>
              </a:rPr>
              <a:t>heavy, difficult</a:t>
            </a:r>
          </a:p>
          <a:p>
            <a:pPr marL="457200" lvl="1" indent="0">
              <a:buNone/>
            </a:pPr>
            <a:r>
              <a:rPr lang="en-US" sz="2900" dirty="0">
                <a:latin typeface="Minion Pro Med" panose="02040503050201020203" pitchFamily="18" charset="0"/>
              </a:rPr>
              <a:t>lev</a:t>
            </a:r>
            <a:r>
              <a:rPr lang="en-US" sz="2900" b="1" dirty="0">
                <a:latin typeface="Minion Pro Med" panose="02040503050201020203" pitchFamily="18" charset="0"/>
              </a:rPr>
              <a:t>is</a:t>
            </a:r>
            <a:r>
              <a:rPr lang="en-US" sz="2900" dirty="0">
                <a:latin typeface="Minion Pro Med" panose="02040503050201020203" pitchFamily="18" charset="0"/>
              </a:rPr>
              <a:t>, </a:t>
            </a:r>
            <a:r>
              <a:rPr lang="en-US" sz="2900" b="1" dirty="0">
                <a:latin typeface="Minion Pro Med" panose="02040503050201020203" pitchFamily="18" charset="0"/>
              </a:rPr>
              <a:t>e</a:t>
            </a:r>
            <a:r>
              <a:rPr lang="en-US" sz="2900" dirty="0">
                <a:latin typeface="Minion Pro Med" panose="02040503050201020203" pitchFamily="18" charset="0"/>
              </a:rPr>
              <a:t> </a:t>
            </a:r>
            <a:r>
              <a:rPr lang="cs-CZ" sz="2900" dirty="0">
                <a:latin typeface="Minion Pro Med" panose="02040503050201020203" pitchFamily="18" charset="0"/>
              </a:rPr>
              <a:t> </a:t>
            </a:r>
            <a:r>
              <a:rPr lang="en-US" sz="2900" i="1" dirty="0">
                <a:latin typeface="Minion Pro Med" panose="02040503050201020203" pitchFamily="18" charset="0"/>
              </a:rPr>
              <a:t>light</a:t>
            </a:r>
            <a:r>
              <a:rPr lang="en-US" sz="2900" dirty="0">
                <a:latin typeface="Minion Pro Med" panose="02040503050201020203" pitchFamily="18" charset="0"/>
              </a:rPr>
              <a:t>;</a:t>
            </a:r>
            <a:r>
              <a:rPr lang="en-US" sz="2900" i="1" dirty="0">
                <a:latin typeface="Minion Pro Med" panose="02040503050201020203" pitchFamily="18" charset="0"/>
              </a:rPr>
              <a:t>  </a:t>
            </a:r>
            <a:r>
              <a:rPr lang="cs-CZ" sz="2900" i="1" dirty="0">
                <a:latin typeface="Minion Pro Med" panose="02040503050201020203" pitchFamily="18" charset="0"/>
              </a:rPr>
              <a:t>	</a:t>
            </a:r>
            <a:r>
              <a:rPr lang="en-US" sz="2900" i="1" dirty="0">
                <a:latin typeface="Minion Pro Med" panose="02040503050201020203" pitchFamily="18" charset="0"/>
              </a:rPr>
              <a:t> </a:t>
            </a:r>
            <a:r>
              <a:rPr lang="en-US" sz="2900" dirty="0">
                <a:latin typeface="Minion Pro Med" panose="02040503050201020203" pitchFamily="18" charset="0"/>
              </a:rPr>
              <a:t>tenu</a:t>
            </a:r>
            <a:r>
              <a:rPr lang="en-US" sz="2900" b="1" dirty="0">
                <a:latin typeface="Minion Pro Med" panose="02040503050201020203" pitchFamily="18" charset="0"/>
              </a:rPr>
              <a:t>is</a:t>
            </a:r>
            <a:r>
              <a:rPr lang="en-US" sz="2900" dirty="0">
                <a:latin typeface="Minion Pro Med" panose="02040503050201020203" pitchFamily="18" charset="0"/>
              </a:rPr>
              <a:t>, </a:t>
            </a:r>
            <a:r>
              <a:rPr lang="en-US" sz="2900" b="1" dirty="0">
                <a:latin typeface="Minion Pro Med" panose="02040503050201020203" pitchFamily="18" charset="0"/>
              </a:rPr>
              <a:t>e</a:t>
            </a:r>
            <a:r>
              <a:rPr lang="en-US" sz="2900" dirty="0">
                <a:latin typeface="Minion Pro Med" panose="02040503050201020203" pitchFamily="18" charset="0"/>
              </a:rPr>
              <a:t>  </a:t>
            </a:r>
            <a:r>
              <a:rPr lang="en-US" sz="2900" i="1" dirty="0">
                <a:latin typeface="Minion Pro Med" panose="02040503050201020203" pitchFamily="18" charset="0"/>
              </a:rPr>
              <a:t>thin, slender</a:t>
            </a:r>
          </a:p>
          <a:p>
            <a:r>
              <a:rPr lang="en-US" sz="2900" dirty="0">
                <a:latin typeface="Minion Pro Med" panose="02040503050201020203" pitchFamily="18" charset="0"/>
              </a:rPr>
              <a:t>Derived adjectives ending on </a:t>
            </a:r>
            <a:r>
              <a:rPr lang="en-US" sz="2900" b="1" dirty="0">
                <a:solidFill>
                  <a:srgbClr val="BC0000"/>
                </a:solidFill>
                <a:latin typeface="Minion Pro Med" panose="02040503050201020203" pitchFamily="18" charset="0"/>
              </a:rPr>
              <a:t>-</a:t>
            </a:r>
            <a:r>
              <a:rPr lang="en-US" sz="2900" b="1" dirty="0" err="1">
                <a:solidFill>
                  <a:srgbClr val="BC0000"/>
                </a:solidFill>
                <a:latin typeface="Minion Pro Med" panose="02040503050201020203" pitchFamily="18" charset="0"/>
              </a:rPr>
              <a:t>alis</a:t>
            </a:r>
            <a:r>
              <a:rPr lang="en-US" sz="2900" b="1" dirty="0">
                <a:solidFill>
                  <a:srgbClr val="BC0000"/>
                </a:solidFill>
                <a:latin typeface="Minion Pro Med" panose="02040503050201020203" pitchFamily="18" charset="0"/>
              </a:rPr>
              <a:t>, e/-</a:t>
            </a:r>
            <a:r>
              <a:rPr lang="en-US" sz="2900" b="1" dirty="0" err="1">
                <a:solidFill>
                  <a:srgbClr val="BC0000"/>
                </a:solidFill>
                <a:latin typeface="Minion Pro Med" panose="02040503050201020203" pitchFamily="18" charset="0"/>
              </a:rPr>
              <a:t>aris</a:t>
            </a:r>
            <a:r>
              <a:rPr lang="en-US" sz="2900" b="1" dirty="0">
                <a:solidFill>
                  <a:srgbClr val="BC0000"/>
                </a:solidFill>
                <a:latin typeface="Minion Pro Med" panose="02040503050201020203" pitchFamily="18" charset="0"/>
              </a:rPr>
              <a:t>, e</a:t>
            </a:r>
            <a:r>
              <a:rPr lang="en-US" sz="2900" b="1" dirty="0">
                <a:latin typeface="Minion Pro Med" panose="02040503050201020203" pitchFamily="18" charset="0"/>
              </a:rPr>
              <a:t>     </a:t>
            </a:r>
          </a:p>
          <a:p>
            <a:pPr marL="457200" lvl="1" indent="0">
              <a:buNone/>
            </a:pPr>
            <a:r>
              <a:rPr lang="en-US" sz="2900" dirty="0" err="1">
                <a:latin typeface="Minion Pro Med" panose="02040503050201020203" pitchFamily="18" charset="0"/>
              </a:rPr>
              <a:t>cranialis</a:t>
            </a:r>
            <a:r>
              <a:rPr lang="en-US" sz="2900" dirty="0">
                <a:latin typeface="Minion Pro Med" panose="02040503050201020203" pitchFamily="18" charset="0"/>
              </a:rPr>
              <a:t>, e; </a:t>
            </a:r>
            <a:r>
              <a:rPr lang="en-US" sz="2900" dirty="0" err="1">
                <a:latin typeface="Minion Pro Med" panose="02040503050201020203" pitchFamily="18" charset="0"/>
              </a:rPr>
              <a:t>muscularis</a:t>
            </a:r>
            <a:r>
              <a:rPr lang="en-US" sz="2900" dirty="0">
                <a:latin typeface="Minion Pro Med" panose="02040503050201020203" pitchFamily="18" charset="0"/>
              </a:rPr>
              <a:t>, e</a:t>
            </a:r>
          </a:p>
          <a:p>
            <a:pPr marL="457200" lvl="1" indent="0">
              <a:buNone/>
            </a:pPr>
            <a:r>
              <a:rPr lang="en-US" sz="2900" i="1" dirty="0">
                <a:solidFill>
                  <a:srgbClr val="BC0000"/>
                </a:solidFill>
                <a:latin typeface="Minion Pro Med" panose="02040503050201020203" pitchFamily="18" charset="0"/>
              </a:rPr>
              <a:t>(means relation, pertaining to </a:t>
            </a:r>
            <a:r>
              <a:rPr lang="en-US" sz="2900" dirty="0">
                <a:solidFill>
                  <a:srgbClr val="BC0000"/>
                </a:solidFill>
                <a:latin typeface="Minion Pro Med" panose="02040503050201020203" pitchFamily="18" charset="0"/>
              </a:rPr>
              <a:t>or </a:t>
            </a:r>
            <a:r>
              <a:rPr lang="en-US" sz="2900" i="1" dirty="0">
                <a:solidFill>
                  <a:srgbClr val="BC0000"/>
                </a:solidFill>
                <a:latin typeface="Minion Pro Med" panose="02040503050201020203" pitchFamily="18" charset="0"/>
              </a:rPr>
              <a:t>belonging to)</a:t>
            </a:r>
            <a:r>
              <a:rPr lang="en-US" sz="2900" dirty="0">
                <a:latin typeface="Minion Pro Med" panose="02040503050201020203" pitchFamily="18" charset="0"/>
              </a:rPr>
              <a:t> </a:t>
            </a:r>
          </a:p>
          <a:p>
            <a:r>
              <a:rPr lang="en-US" sz="2900" dirty="0">
                <a:latin typeface="Minion Pro Med" panose="02040503050201020203" pitchFamily="18" charset="0"/>
              </a:rPr>
              <a:t>Derived adjectives ending on </a:t>
            </a:r>
            <a:r>
              <a:rPr lang="en-US" sz="2900" b="1" dirty="0">
                <a:solidFill>
                  <a:srgbClr val="BC0000"/>
                </a:solidFill>
                <a:latin typeface="Minion Pro Med" panose="02040503050201020203" pitchFamily="18" charset="0"/>
              </a:rPr>
              <a:t>-</a:t>
            </a:r>
            <a:r>
              <a:rPr lang="en-US" sz="2900" b="1" dirty="0" err="1">
                <a:solidFill>
                  <a:srgbClr val="BC0000"/>
                </a:solidFill>
                <a:latin typeface="Minion Pro Med" panose="02040503050201020203" pitchFamily="18" charset="0"/>
              </a:rPr>
              <a:t>bilis</a:t>
            </a:r>
            <a:r>
              <a:rPr lang="en-US" sz="2900" b="1" dirty="0">
                <a:solidFill>
                  <a:srgbClr val="BC0000"/>
                </a:solidFill>
                <a:latin typeface="Minion Pro Med" panose="02040503050201020203" pitchFamily="18" charset="0"/>
              </a:rPr>
              <a:t>, e</a:t>
            </a:r>
            <a:r>
              <a:rPr lang="en-US" sz="2900" dirty="0">
                <a:solidFill>
                  <a:srgbClr val="BC0000"/>
                </a:solidFill>
                <a:latin typeface="Minion Pro Med" panose="02040503050201020203" pitchFamily="18" charset="0"/>
              </a:rPr>
              <a:t>                   </a:t>
            </a:r>
          </a:p>
          <a:p>
            <a:pPr marL="457200" lvl="1" indent="0">
              <a:buNone/>
            </a:pPr>
            <a:r>
              <a:rPr lang="en-US" sz="2900" dirty="0" err="1">
                <a:solidFill>
                  <a:srgbClr val="000000"/>
                </a:solidFill>
                <a:latin typeface="Minion Pro Med" panose="02040503050201020203" pitchFamily="18" charset="0"/>
              </a:rPr>
              <a:t>operabilis</a:t>
            </a:r>
            <a:r>
              <a:rPr lang="en-US" sz="2900" dirty="0">
                <a:solidFill>
                  <a:srgbClr val="000000"/>
                </a:solidFill>
                <a:latin typeface="Minion Pro Med" panose="02040503050201020203" pitchFamily="18" charset="0"/>
              </a:rPr>
              <a:t>, e</a:t>
            </a:r>
            <a:r>
              <a:rPr lang="en-US" sz="2900" dirty="0">
                <a:latin typeface="Minion Pro Med" panose="02040503050201020203" pitchFamily="18" charset="0"/>
              </a:rPr>
              <a:t>; </a:t>
            </a:r>
            <a:r>
              <a:rPr lang="en-US" sz="2900" dirty="0" err="1">
                <a:latin typeface="Minion Pro Med" panose="02040503050201020203" pitchFamily="18" charset="0"/>
              </a:rPr>
              <a:t>mobilis</a:t>
            </a:r>
            <a:r>
              <a:rPr lang="en-US" sz="2900" dirty="0">
                <a:latin typeface="Minion Pro Med" panose="02040503050201020203" pitchFamily="18" charset="0"/>
              </a:rPr>
              <a:t>, e</a:t>
            </a:r>
          </a:p>
          <a:p>
            <a:pPr marL="457200" lvl="1" indent="0">
              <a:buNone/>
            </a:pPr>
            <a:r>
              <a:rPr lang="en-US" sz="2900" i="1" dirty="0">
                <a:solidFill>
                  <a:srgbClr val="BC0000"/>
                </a:solidFill>
                <a:latin typeface="Minion Pro Med" panose="02040503050201020203" pitchFamily="18" charset="0"/>
              </a:rPr>
              <a:t>(means capable or susceptible of a specified action)</a:t>
            </a:r>
            <a:r>
              <a:rPr lang="en-US" sz="2900" dirty="0">
                <a:latin typeface="Minion Pro Med" panose="02040503050201020203" pitchFamily="18" charset="0"/>
              </a:rPr>
              <a:t> </a:t>
            </a:r>
            <a:endParaRPr lang="en-US" sz="2900" dirty="0">
              <a:solidFill>
                <a:srgbClr val="BC0000"/>
              </a:solidFill>
              <a:latin typeface="Minion Pro Med" panose="02040503050201020203" pitchFamily="18" charset="0"/>
            </a:endParaRPr>
          </a:p>
          <a:p>
            <a:r>
              <a:rPr lang="en-US" sz="2900" dirty="0">
                <a:latin typeface="Minion Pro Med" panose="02040503050201020203" pitchFamily="18" charset="0"/>
              </a:rPr>
              <a:t>Derived adjectives </a:t>
            </a:r>
            <a:r>
              <a:rPr lang="en-US" sz="2900" dirty="0">
                <a:solidFill>
                  <a:srgbClr val="000000"/>
                </a:solidFill>
                <a:latin typeface="Minion Pro Med" panose="02040503050201020203" pitchFamily="18" charset="0"/>
              </a:rPr>
              <a:t>ending on</a:t>
            </a:r>
            <a:r>
              <a:rPr lang="en-US" sz="2900" b="1" dirty="0">
                <a:solidFill>
                  <a:srgbClr val="FF0000"/>
                </a:solidFill>
                <a:latin typeface="Minion Pro Med" panose="02040503050201020203" pitchFamily="18" charset="0"/>
              </a:rPr>
              <a:t> </a:t>
            </a:r>
            <a:r>
              <a:rPr lang="en-US" sz="2900" b="1" dirty="0">
                <a:solidFill>
                  <a:srgbClr val="BC0000"/>
                </a:solidFill>
                <a:latin typeface="Minion Pro Med" panose="02040503050201020203" pitchFamily="18" charset="0"/>
              </a:rPr>
              <a:t>-</a:t>
            </a:r>
            <a:r>
              <a:rPr lang="en-US" sz="2900" b="1" dirty="0" err="1">
                <a:solidFill>
                  <a:srgbClr val="BC0000"/>
                </a:solidFill>
                <a:latin typeface="Minion Pro Med" panose="02040503050201020203" pitchFamily="18" charset="0"/>
              </a:rPr>
              <a:t>formis</a:t>
            </a:r>
            <a:r>
              <a:rPr lang="en-US" sz="2900" b="1" dirty="0">
                <a:solidFill>
                  <a:srgbClr val="BC0000"/>
                </a:solidFill>
                <a:latin typeface="Minion Pro Med" panose="02040503050201020203" pitchFamily="18" charset="0"/>
              </a:rPr>
              <a:t>, e        </a:t>
            </a:r>
          </a:p>
          <a:p>
            <a:pPr lvl="1"/>
            <a:r>
              <a:rPr lang="en-US" sz="2900" dirty="0" err="1">
                <a:solidFill>
                  <a:srgbClr val="000000"/>
                </a:solidFill>
                <a:latin typeface="Minion Pro Med" panose="02040503050201020203" pitchFamily="18" charset="0"/>
              </a:rPr>
              <a:t>pisiformis</a:t>
            </a:r>
            <a:r>
              <a:rPr lang="en-US" sz="2900" dirty="0">
                <a:solidFill>
                  <a:srgbClr val="000000"/>
                </a:solidFill>
                <a:latin typeface="Minion Pro Med" panose="02040503050201020203" pitchFamily="18" charset="0"/>
              </a:rPr>
              <a:t>, e</a:t>
            </a:r>
            <a:r>
              <a:rPr lang="en-US" sz="2900" dirty="0">
                <a:latin typeface="Minion Pro Med" panose="02040503050201020203" pitchFamily="18" charset="0"/>
              </a:rPr>
              <a:t>;</a:t>
            </a:r>
            <a:r>
              <a:rPr lang="en-US" sz="2900" dirty="0">
                <a:solidFill>
                  <a:srgbClr val="000000"/>
                </a:solidFill>
                <a:latin typeface="Minion Pro Med" panose="02040503050201020203" pitchFamily="18" charset="0"/>
              </a:rPr>
              <a:t> </a:t>
            </a:r>
            <a:r>
              <a:rPr lang="en-US" sz="2900" dirty="0" err="1">
                <a:solidFill>
                  <a:srgbClr val="000000"/>
                </a:solidFill>
                <a:latin typeface="Minion Pro Med" panose="02040503050201020203" pitchFamily="18" charset="0"/>
              </a:rPr>
              <a:t>vermiformis</a:t>
            </a:r>
            <a:r>
              <a:rPr lang="en-US" sz="2900" dirty="0">
                <a:solidFill>
                  <a:srgbClr val="000000"/>
                </a:solidFill>
                <a:latin typeface="Minion Pro Med" panose="02040503050201020203" pitchFamily="18" charset="0"/>
              </a:rPr>
              <a:t>, e</a:t>
            </a:r>
          </a:p>
          <a:p>
            <a:pPr marL="457200" lvl="1" indent="0">
              <a:buNone/>
            </a:pPr>
            <a:r>
              <a:rPr lang="en-US" sz="2900" i="1" dirty="0">
                <a:solidFill>
                  <a:srgbClr val="BC0000"/>
                </a:solidFill>
                <a:latin typeface="Minion Pro Med" panose="02040503050201020203" pitchFamily="18" charset="0"/>
              </a:rPr>
              <a:t>(means shaped like, similar to, </a:t>
            </a:r>
            <a:r>
              <a:rPr lang="en-US" sz="2900" dirty="0">
                <a:solidFill>
                  <a:srgbClr val="BC0000"/>
                </a:solidFill>
                <a:latin typeface="Minion Pro Med" panose="02040503050201020203" pitchFamily="18" charset="0"/>
              </a:rPr>
              <a:t>Latin equivalent to Greek </a:t>
            </a:r>
          </a:p>
          <a:p>
            <a:pPr marL="457200" lvl="1" indent="0">
              <a:buNone/>
            </a:pPr>
            <a:r>
              <a:rPr lang="en-US" sz="2900" dirty="0">
                <a:solidFill>
                  <a:srgbClr val="BC0000"/>
                </a:solidFill>
                <a:latin typeface="Minion Pro Med" panose="02040503050201020203" pitchFamily="18" charset="0"/>
              </a:rPr>
              <a:t>ending </a:t>
            </a:r>
            <a:r>
              <a:rPr lang="en-US" sz="2900" i="1" dirty="0">
                <a:solidFill>
                  <a:srgbClr val="BC0000"/>
                </a:solidFill>
                <a:latin typeface="Minion Pro Med" panose="02040503050201020203" pitchFamily="18" charset="0"/>
              </a:rPr>
              <a:t>-</a:t>
            </a:r>
            <a:r>
              <a:rPr lang="en-US" sz="2900" i="1" dirty="0" err="1">
                <a:solidFill>
                  <a:srgbClr val="BC0000"/>
                </a:solidFill>
                <a:latin typeface="Minion Pro Med" panose="02040503050201020203" pitchFamily="18" charset="0"/>
              </a:rPr>
              <a:t>oideus</a:t>
            </a:r>
            <a:r>
              <a:rPr lang="en-US" sz="2900" i="1" dirty="0">
                <a:solidFill>
                  <a:srgbClr val="BC0000"/>
                </a:solidFill>
                <a:latin typeface="Minion Pro Med" panose="02040503050201020203" pitchFamily="18" charset="0"/>
              </a:rPr>
              <a:t>, a, um)</a:t>
            </a:r>
            <a:r>
              <a:rPr lang="en-US" sz="2900" dirty="0">
                <a:latin typeface="Minion Pro Med" panose="02040503050201020203" pitchFamily="18" charset="0"/>
              </a:rPr>
              <a:t> </a:t>
            </a:r>
          </a:p>
        </p:txBody>
      </p:sp>
    </p:spTree>
    <p:extLst>
      <p:ext uri="{BB962C8B-B14F-4D97-AF65-F5344CB8AC3E}">
        <p14:creationId xmlns:p14="http://schemas.microsoft.com/office/powerpoint/2010/main" val="354303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alpha val="70000"/>
            </a:srgbClr>
          </a:solidFill>
        </p:spPr>
        <p:txBody>
          <a:bodyPr>
            <a:normAutofit/>
          </a:bodyPr>
          <a:lstStyle/>
          <a:p>
            <a:r>
              <a:rPr lang="en-US" sz="2000" b="1" dirty="0">
                <a:solidFill>
                  <a:srgbClr val="BC0000"/>
                </a:solidFill>
                <a:latin typeface="Minion Pro Med" panose="02040503050201020203" pitchFamily="18" charset="0"/>
              </a:rPr>
              <a:t>ADJECTIVES of 3</a:t>
            </a:r>
            <a:r>
              <a:rPr lang="en-US" sz="2000" b="1" baseline="30000" dirty="0">
                <a:solidFill>
                  <a:srgbClr val="BC0000"/>
                </a:solidFill>
                <a:latin typeface="Minion Pro Med" panose="02040503050201020203" pitchFamily="18" charset="0"/>
              </a:rPr>
              <a:t>RD</a:t>
            </a:r>
            <a:r>
              <a:rPr lang="en-US" sz="2000" b="1" dirty="0">
                <a:solidFill>
                  <a:srgbClr val="BC0000"/>
                </a:solidFill>
                <a:latin typeface="Minion Pro Med" panose="02040503050201020203" pitchFamily="18" charset="0"/>
              </a:rPr>
              <a:t> DECLENSION</a:t>
            </a:r>
            <a:endParaRPr lang="en-US" sz="2000" b="1" dirty="0">
              <a:latin typeface="Minion Pro Med" panose="02040503050201020203" pitchFamily="18" charset="0"/>
            </a:endParaRPr>
          </a:p>
        </p:txBody>
      </p:sp>
      <p:sp>
        <p:nvSpPr>
          <p:cNvPr id="3" name="Content Placeholder 2"/>
          <p:cNvSpPr>
            <a:spLocks noGrp="1"/>
          </p:cNvSpPr>
          <p:nvPr>
            <p:ph sz="quarter" idx="1"/>
          </p:nvPr>
        </p:nvSpPr>
        <p:spPr>
          <a:xfrm>
            <a:off x="179512" y="1527048"/>
            <a:ext cx="8626160" cy="4854280"/>
          </a:xfrm>
        </p:spPr>
        <p:txBody>
          <a:bodyPr>
            <a:normAutofit fontScale="47500" lnSpcReduction="20000"/>
          </a:bodyPr>
          <a:lstStyle/>
          <a:p>
            <a:pPr marL="0" indent="0">
              <a:buNone/>
            </a:pPr>
            <a:r>
              <a:rPr lang="en-US" sz="4100" b="1" dirty="0">
                <a:solidFill>
                  <a:srgbClr val="BC0000"/>
                </a:solidFill>
                <a:latin typeface="Minion Pro Med" panose="02040503050201020203" pitchFamily="18" charset="0"/>
              </a:rPr>
              <a:t>1 termination </a:t>
            </a:r>
            <a:r>
              <a:rPr lang="en-US" sz="4100" dirty="0">
                <a:latin typeface="Minion Pro Med" panose="02040503050201020203" pitchFamily="18" charset="0"/>
              </a:rPr>
              <a:t>in nominative </a:t>
            </a:r>
            <a:r>
              <a:rPr lang="en-US" sz="4100" dirty="0" err="1">
                <a:latin typeface="Minion Pro Med" panose="02040503050201020203" pitchFamily="18" charset="0"/>
              </a:rPr>
              <a:t>sg</a:t>
            </a:r>
            <a:r>
              <a:rPr lang="en-US" sz="4100" dirty="0">
                <a:latin typeface="Minion Pro Med" panose="02040503050201020203" pitchFamily="18" charset="0"/>
              </a:rPr>
              <a:t>. which </a:t>
            </a:r>
            <a:r>
              <a:rPr lang="en-US" sz="4100" dirty="0">
                <a:solidFill>
                  <a:srgbClr val="BC0000"/>
                </a:solidFill>
                <a:latin typeface="Minion Pro Med" panose="02040503050201020203" pitchFamily="18" charset="0"/>
              </a:rPr>
              <a:t>usually</a:t>
            </a:r>
            <a:r>
              <a:rPr lang="en-US" sz="4100" dirty="0">
                <a:latin typeface="Minion Pro Med" panose="02040503050201020203" pitchFamily="18" charset="0"/>
              </a:rPr>
              <a:t> is:</a:t>
            </a:r>
            <a:r>
              <a:rPr lang="en-US" sz="4100" b="1" dirty="0">
                <a:solidFill>
                  <a:srgbClr val="FF0000"/>
                </a:solidFill>
                <a:latin typeface="Minion Pro Med" panose="02040503050201020203" pitchFamily="18" charset="0"/>
              </a:rPr>
              <a:t> </a:t>
            </a:r>
          </a:p>
          <a:p>
            <a:pPr marL="0" indent="0">
              <a:buNone/>
            </a:pPr>
            <a:r>
              <a:rPr lang="en-US" sz="4100" b="1" dirty="0">
                <a:solidFill>
                  <a:srgbClr val="FF0000"/>
                </a:solidFill>
                <a:latin typeface="Minion Pro Med" panose="02040503050201020203" pitchFamily="18" charset="0"/>
              </a:rPr>
              <a:t>			</a:t>
            </a:r>
            <a:r>
              <a:rPr lang="en-US" sz="4100" b="1" dirty="0">
                <a:latin typeface="Minion Pro Med" panose="02040503050201020203" pitchFamily="18" charset="0"/>
              </a:rPr>
              <a:t>-X, -NS</a:t>
            </a:r>
            <a:r>
              <a:rPr lang="en-US" sz="4100" b="1" dirty="0">
                <a:solidFill>
                  <a:srgbClr val="FF0000"/>
                </a:solidFill>
                <a:latin typeface="Minion Pro Med" panose="02040503050201020203" pitchFamily="18" charset="0"/>
              </a:rPr>
              <a:t> </a:t>
            </a:r>
            <a:r>
              <a:rPr lang="en-US" sz="4100" dirty="0">
                <a:solidFill>
                  <a:srgbClr val="000000"/>
                </a:solidFill>
                <a:latin typeface="Minion Pro Med" panose="02040503050201020203" pitchFamily="18" charset="0"/>
              </a:rPr>
              <a:t>(</a:t>
            </a:r>
            <a:r>
              <a:rPr lang="en-US" sz="4100" dirty="0">
                <a:solidFill>
                  <a:schemeClr val="tx2">
                    <a:lumMod val="60000"/>
                    <a:lumOff val="40000"/>
                  </a:schemeClr>
                </a:solidFill>
                <a:latin typeface="Minion Pro Med" panose="02040503050201020203" pitchFamily="18" charset="0"/>
              </a:rPr>
              <a:t>M</a:t>
            </a:r>
            <a:r>
              <a:rPr lang="en-US" sz="4100" dirty="0">
                <a:latin typeface="Minion Pro Med" panose="02040503050201020203" pitchFamily="18" charset="0"/>
              </a:rPr>
              <a:t>+</a:t>
            </a:r>
            <a:r>
              <a:rPr lang="en-US" sz="4100" dirty="0">
                <a:solidFill>
                  <a:srgbClr val="FF0000"/>
                </a:solidFill>
                <a:latin typeface="Minion Pro Med" panose="02040503050201020203" pitchFamily="18" charset="0"/>
              </a:rPr>
              <a:t>F</a:t>
            </a:r>
            <a:r>
              <a:rPr lang="en-US" sz="4100" dirty="0">
                <a:solidFill>
                  <a:srgbClr val="000000"/>
                </a:solidFill>
                <a:latin typeface="Minion Pro Med" panose="02040503050201020203" pitchFamily="18" charset="0"/>
              </a:rPr>
              <a:t>+</a:t>
            </a:r>
            <a:r>
              <a:rPr lang="en-US" sz="4100" dirty="0">
                <a:solidFill>
                  <a:srgbClr val="00B050"/>
                </a:solidFill>
                <a:latin typeface="Minion Pro Med" panose="02040503050201020203" pitchFamily="18" charset="0"/>
              </a:rPr>
              <a:t>N</a:t>
            </a:r>
            <a:r>
              <a:rPr lang="en-US" sz="4100" dirty="0">
                <a:solidFill>
                  <a:srgbClr val="000000"/>
                </a:solidFill>
                <a:latin typeface="Minion Pro Med" panose="02040503050201020203" pitchFamily="18" charset="0"/>
              </a:rPr>
              <a:t>) </a:t>
            </a:r>
          </a:p>
          <a:p>
            <a:pPr marL="0" indent="0">
              <a:buNone/>
            </a:pPr>
            <a:r>
              <a:rPr lang="en-US" sz="4100" dirty="0">
                <a:solidFill>
                  <a:srgbClr val="000000"/>
                </a:solidFill>
                <a:latin typeface="Minion Pro Med" panose="02040503050201020203" pitchFamily="18" charset="0"/>
              </a:rPr>
              <a:t>	</a:t>
            </a:r>
            <a:r>
              <a:rPr lang="en-US" sz="4100" dirty="0">
                <a:solidFill>
                  <a:srgbClr val="BC0000"/>
                </a:solidFill>
                <a:latin typeface="Minion Pro Med" panose="02040503050201020203" pitchFamily="18" charset="0"/>
              </a:rPr>
              <a:t>always accompanied with the genitive ending</a:t>
            </a:r>
          </a:p>
          <a:p>
            <a:pPr marL="0" indent="0">
              <a:buNone/>
            </a:pPr>
            <a:endParaRPr lang="en-US" sz="3200" dirty="0">
              <a:solidFill>
                <a:srgbClr val="000000"/>
              </a:solidFill>
              <a:latin typeface="Minion Pro Med" panose="02040503050201020203" pitchFamily="18" charset="0"/>
            </a:endParaRPr>
          </a:p>
          <a:p>
            <a:r>
              <a:rPr lang="en-US" sz="4000" dirty="0" err="1">
                <a:solidFill>
                  <a:srgbClr val="000000"/>
                </a:solidFill>
                <a:latin typeface="Minion Pro Med" panose="02040503050201020203" pitchFamily="18" charset="0"/>
              </a:rPr>
              <a:t>Underived</a:t>
            </a:r>
            <a:r>
              <a:rPr lang="en-US" sz="4000" dirty="0">
                <a:solidFill>
                  <a:srgbClr val="000000"/>
                </a:solidFill>
                <a:latin typeface="Minion Pro Med" panose="02040503050201020203" pitchFamily="18" charset="0"/>
              </a:rPr>
              <a:t> adjectives like: </a:t>
            </a:r>
          </a:p>
          <a:p>
            <a:pPr lvl="1"/>
            <a:r>
              <a:rPr lang="en-US" sz="4000" dirty="0" err="1">
                <a:solidFill>
                  <a:srgbClr val="000000"/>
                </a:solidFill>
                <a:latin typeface="Minion Pro Med" panose="02040503050201020203" pitchFamily="18" charset="0"/>
              </a:rPr>
              <a:t>recens</a:t>
            </a:r>
            <a:r>
              <a:rPr lang="en-US" sz="4000" dirty="0">
                <a:solidFill>
                  <a:srgbClr val="000000"/>
                </a:solidFill>
                <a:latin typeface="Minion Pro Med" panose="02040503050201020203" pitchFamily="18" charset="0"/>
              </a:rPr>
              <a:t>, </a:t>
            </a:r>
            <a:r>
              <a:rPr lang="en-US" sz="4000" dirty="0" err="1">
                <a:solidFill>
                  <a:srgbClr val="000000"/>
                </a:solidFill>
                <a:latin typeface="Minion Pro Med" panose="02040503050201020203" pitchFamily="18" charset="0"/>
              </a:rPr>
              <a:t>recentis</a:t>
            </a:r>
            <a:r>
              <a:rPr lang="en-US" sz="4000" dirty="0">
                <a:solidFill>
                  <a:srgbClr val="000000"/>
                </a:solidFill>
                <a:latin typeface="Minion Pro Med" panose="02040503050201020203" pitchFamily="18" charset="0"/>
              </a:rPr>
              <a:t>  </a:t>
            </a:r>
            <a:r>
              <a:rPr lang="en-US" sz="4000" i="1" dirty="0">
                <a:solidFill>
                  <a:srgbClr val="000000"/>
                </a:solidFill>
                <a:latin typeface="Minion Pro Med" panose="02040503050201020203" pitchFamily="18" charset="0"/>
              </a:rPr>
              <a:t>recent, new</a:t>
            </a:r>
            <a:r>
              <a:rPr lang="en-US" sz="4000" dirty="0">
                <a:latin typeface="Minion Pro Med" panose="02040503050201020203" pitchFamily="18" charset="0"/>
              </a:rPr>
              <a:t>;</a:t>
            </a:r>
            <a:r>
              <a:rPr lang="en-US" sz="4000" i="1" dirty="0">
                <a:solidFill>
                  <a:srgbClr val="000000"/>
                </a:solidFill>
                <a:latin typeface="Minion Pro Med" panose="02040503050201020203" pitchFamily="18" charset="0"/>
              </a:rPr>
              <a:t> </a:t>
            </a:r>
          </a:p>
          <a:p>
            <a:pPr lvl="1"/>
            <a:r>
              <a:rPr lang="en-US" sz="4000" dirty="0" err="1">
                <a:solidFill>
                  <a:srgbClr val="000000"/>
                </a:solidFill>
                <a:latin typeface="Minion Pro Med" panose="02040503050201020203" pitchFamily="18" charset="0"/>
              </a:rPr>
              <a:t>latens</a:t>
            </a:r>
            <a:r>
              <a:rPr lang="en-US" sz="4000" dirty="0">
                <a:solidFill>
                  <a:srgbClr val="000000"/>
                </a:solidFill>
                <a:latin typeface="Minion Pro Med" panose="02040503050201020203" pitchFamily="18" charset="0"/>
              </a:rPr>
              <a:t>, </a:t>
            </a:r>
            <a:r>
              <a:rPr lang="en-US" sz="4000" dirty="0" err="1">
                <a:solidFill>
                  <a:srgbClr val="000000"/>
                </a:solidFill>
                <a:latin typeface="Minion Pro Med" panose="02040503050201020203" pitchFamily="18" charset="0"/>
              </a:rPr>
              <a:t>latentis</a:t>
            </a:r>
            <a:r>
              <a:rPr lang="en-US" sz="4000" i="1" dirty="0">
                <a:solidFill>
                  <a:srgbClr val="000000"/>
                </a:solidFill>
                <a:latin typeface="Minion Pro Med" panose="02040503050201020203" pitchFamily="18" charset="0"/>
              </a:rPr>
              <a:t>    latent, not manifested</a:t>
            </a:r>
            <a:endParaRPr lang="cs-CZ" sz="4000" i="1" dirty="0">
              <a:solidFill>
                <a:srgbClr val="000000"/>
              </a:solidFill>
              <a:latin typeface="Minion Pro Med" panose="02040503050201020203" pitchFamily="18" charset="0"/>
            </a:endParaRPr>
          </a:p>
          <a:p>
            <a:pPr lvl="1"/>
            <a:endParaRPr lang="en-US" sz="4000" dirty="0">
              <a:solidFill>
                <a:srgbClr val="000000"/>
              </a:solidFill>
              <a:latin typeface="Minion Pro Med" panose="02040503050201020203" pitchFamily="18" charset="0"/>
            </a:endParaRPr>
          </a:p>
          <a:p>
            <a:r>
              <a:rPr lang="en-US" sz="4000" dirty="0">
                <a:latin typeface="Minion Pro Med" panose="02040503050201020203" pitchFamily="18" charset="0"/>
              </a:rPr>
              <a:t>Derived adjectives ending   </a:t>
            </a:r>
            <a:r>
              <a:rPr lang="en-US" sz="4000" dirty="0">
                <a:solidFill>
                  <a:srgbClr val="BC0000"/>
                </a:solidFill>
                <a:latin typeface="Minion Pro Med" panose="02040503050201020203" pitchFamily="18" charset="0"/>
              </a:rPr>
              <a:t>-plex, </a:t>
            </a:r>
            <a:r>
              <a:rPr lang="en-US" sz="4000" dirty="0" err="1">
                <a:solidFill>
                  <a:srgbClr val="BC0000"/>
                </a:solidFill>
                <a:latin typeface="Minion Pro Med" panose="02040503050201020203" pitchFamily="18" charset="0"/>
              </a:rPr>
              <a:t>plicis</a:t>
            </a:r>
            <a:r>
              <a:rPr lang="en-US" sz="4000" dirty="0">
                <a:solidFill>
                  <a:srgbClr val="BC0000"/>
                </a:solidFill>
                <a:latin typeface="Minion Pro Med" panose="02040503050201020203" pitchFamily="18" charset="0"/>
              </a:rPr>
              <a:t>          </a:t>
            </a:r>
            <a:r>
              <a:rPr lang="en-US" sz="4000" i="1" dirty="0">
                <a:solidFill>
                  <a:srgbClr val="BC0000"/>
                </a:solidFill>
                <a:latin typeface="Minion Pro Med" panose="02040503050201020203" pitchFamily="18" charset="0"/>
              </a:rPr>
              <a:t>(refers to number, multiplicity)</a:t>
            </a:r>
            <a:r>
              <a:rPr lang="en-US" sz="4000" dirty="0">
                <a:latin typeface="Minion Pro Med" panose="02040503050201020203" pitchFamily="18" charset="0"/>
              </a:rPr>
              <a:t> </a:t>
            </a:r>
            <a:endParaRPr lang="en-US" sz="4000" i="1" dirty="0">
              <a:solidFill>
                <a:srgbClr val="000000"/>
              </a:solidFill>
              <a:latin typeface="Minion Pro Med" panose="02040503050201020203" pitchFamily="18" charset="0"/>
            </a:endParaRPr>
          </a:p>
          <a:p>
            <a:pPr lvl="1"/>
            <a:r>
              <a:rPr lang="en-US" sz="4000" i="1" dirty="0">
                <a:solidFill>
                  <a:srgbClr val="000000"/>
                </a:solidFill>
                <a:latin typeface="Minion Pro Med" panose="02040503050201020203" pitchFamily="18" charset="0"/>
              </a:rPr>
              <a:t>simplex, cis</a:t>
            </a:r>
            <a:r>
              <a:rPr lang="en-US" sz="4000" i="1" dirty="0">
                <a:latin typeface="Minion Pro Med" panose="02040503050201020203" pitchFamily="18" charset="0"/>
              </a:rPr>
              <a:t>; </a:t>
            </a:r>
            <a:r>
              <a:rPr lang="en-US" sz="4000" i="1" dirty="0">
                <a:solidFill>
                  <a:srgbClr val="000000"/>
                </a:solidFill>
                <a:latin typeface="Minion Pro Med" panose="02040503050201020203" pitchFamily="18" charset="0"/>
              </a:rPr>
              <a:t>duplex, cis</a:t>
            </a:r>
            <a:endParaRPr lang="cs-CZ" sz="4000" i="1" dirty="0">
              <a:solidFill>
                <a:srgbClr val="000000"/>
              </a:solidFill>
              <a:latin typeface="Minion Pro Med" panose="02040503050201020203" pitchFamily="18" charset="0"/>
            </a:endParaRPr>
          </a:p>
          <a:p>
            <a:endParaRPr lang="cs-CZ" sz="4000" i="1" dirty="0">
              <a:solidFill>
                <a:srgbClr val="000000"/>
              </a:solidFill>
              <a:latin typeface="Minion Pro Med" panose="02040503050201020203" pitchFamily="18" charset="0"/>
            </a:endParaRPr>
          </a:p>
          <a:p>
            <a:r>
              <a:rPr lang="en-US" sz="4000" dirty="0">
                <a:latin typeface="Minion Pro Med" panose="02040503050201020203" pitchFamily="18" charset="0"/>
              </a:rPr>
              <a:t>Derived adjectives ending on </a:t>
            </a:r>
            <a:r>
              <a:rPr lang="en-US" sz="4000" dirty="0">
                <a:solidFill>
                  <a:srgbClr val="BC0000"/>
                </a:solidFill>
                <a:latin typeface="Minion Pro Med" panose="02040503050201020203" pitchFamily="18" charset="0"/>
              </a:rPr>
              <a:t>-ceps, </a:t>
            </a:r>
            <a:r>
              <a:rPr lang="en-US" sz="4000" dirty="0" err="1">
                <a:solidFill>
                  <a:srgbClr val="BC0000"/>
                </a:solidFill>
                <a:latin typeface="Minion Pro Med" panose="02040503050201020203" pitchFamily="18" charset="0"/>
              </a:rPr>
              <a:t>cipitis</a:t>
            </a:r>
            <a:r>
              <a:rPr lang="cs-CZ" sz="4000" dirty="0">
                <a:solidFill>
                  <a:srgbClr val="BC0000"/>
                </a:solidFill>
                <a:latin typeface="Minion Pro Med" panose="02040503050201020203" pitchFamily="18" charset="0"/>
              </a:rPr>
              <a:t>	</a:t>
            </a:r>
            <a:r>
              <a:rPr lang="en-US" sz="4000" dirty="0">
                <a:solidFill>
                  <a:srgbClr val="BC0000"/>
                </a:solidFill>
                <a:latin typeface="Minion Pro Med" panose="02040503050201020203" pitchFamily="18" charset="0"/>
              </a:rPr>
              <a:t> </a:t>
            </a:r>
            <a:r>
              <a:rPr lang="en-US" sz="4000" i="1" dirty="0">
                <a:solidFill>
                  <a:srgbClr val="BC0000"/>
                </a:solidFill>
                <a:latin typeface="Minion Pro Med" panose="02040503050201020203" pitchFamily="18" charset="0"/>
              </a:rPr>
              <a:t>(refers to head-like </a:t>
            </a:r>
            <a:r>
              <a:rPr lang="en-US" sz="4000" i="1" dirty="0" err="1">
                <a:solidFill>
                  <a:srgbClr val="BC0000"/>
                </a:solidFill>
                <a:latin typeface="Minion Pro Med" panose="02040503050201020203" pitchFamily="18" charset="0"/>
              </a:rPr>
              <a:t>strucutres</a:t>
            </a:r>
            <a:r>
              <a:rPr lang="en-US" sz="4000" i="1" dirty="0">
                <a:solidFill>
                  <a:srgbClr val="BC0000"/>
                </a:solidFill>
                <a:latin typeface="Minion Pro Med" panose="02040503050201020203" pitchFamily="18" charset="0"/>
              </a:rPr>
              <a:t>)</a:t>
            </a:r>
            <a:r>
              <a:rPr lang="en-US" sz="4000" dirty="0">
                <a:solidFill>
                  <a:srgbClr val="BC0000"/>
                </a:solidFill>
                <a:latin typeface="Minion Pro Med" panose="02040503050201020203" pitchFamily="18" charset="0"/>
              </a:rPr>
              <a:t>             </a:t>
            </a:r>
          </a:p>
          <a:p>
            <a:pPr lvl="1"/>
            <a:r>
              <a:rPr lang="en-US" sz="4000" i="1" dirty="0">
                <a:solidFill>
                  <a:srgbClr val="000000"/>
                </a:solidFill>
                <a:latin typeface="Minion Pro Med" panose="02040503050201020203" pitchFamily="18" charset="0"/>
              </a:rPr>
              <a:t>biceps, </a:t>
            </a:r>
            <a:r>
              <a:rPr lang="en-US" sz="4000" i="1" dirty="0" err="1">
                <a:solidFill>
                  <a:srgbClr val="000000"/>
                </a:solidFill>
                <a:latin typeface="Minion Pro Med" panose="02040503050201020203" pitchFamily="18" charset="0"/>
              </a:rPr>
              <a:t>bicipitis</a:t>
            </a:r>
            <a:endParaRPr lang="en-US" sz="4000" i="1" dirty="0">
              <a:solidFill>
                <a:srgbClr val="000000"/>
              </a:solidFill>
              <a:latin typeface="Minion Pro Med" panose="02040503050201020203" pitchFamily="18" charset="0"/>
            </a:endParaRPr>
          </a:p>
          <a:p>
            <a:pPr marL="0" indent="0">
              <a:spcBef>
                <a:spcPts val="200"/>
              </a:spcBef>
              <a:buNone/>
            </a:pPr>
            <a:r>
              <a:rPr lang="en-US" sz="4000" i="1" dirty="0">
                <a:solidFill>
                  <a:srgbClr val="BC0000"/>
                </a:solidFill>
                <a:latin typeface="Minion Pro Med" panose="02040503050201020203" pitchFamily="18" charset="0"/>
              </a:rPr>
              <a:t>			</a:t>
            </a:r>
            <a:endParaRPr lang="en-US" sz="4000" i="1" dirty="0">
              <a:solidFill>
                <a:srgbClr val="000000"/>
              </a:solidFill>
              <a:latin typeface="Minion Pro Med" panose="02040503050201020203" pitchFamily="18" charset="0"/>
            </a:endParaRPr>
          </a:p>
          <a:p>
            <a:r>
              <a:rPr lang="en-US" sz="4000" dirty="0">
                <a:solidFill>
                  <a:srgbClr val="000000"/>
                </a:solidFill>
                <a:latin typeface="Minion Pro Med" panose="02040503050201020203" pitchFamily="18" charset="0"/>
              </a:rPr>
              <a:t>Originally participles having meaning of action ending on </a:t>
            </a:r>
            <a:r>
              <a:rPr lang="en-US" sz="4000" dirty="0">
                <a:solidFill>
                  <a:srgbClr val="BC0000"/>
                </a:solidFill>
                <a:latin typeface="Minion Pro Med" panose="02040503050201020203" pitchFamily="18" charset="0"/>
              </a:rPr>
              <a:t>-</a:t>
            </a:r>
            <a:r>
              <a:rPr lang="en-US" sz="4000" dirty="0" err="1">
                <a:solidFill>
                  <a:srgbClr val="BC0000"/>
                </a:solidFill>
                <a:latin typeface="Minion Pro Med" panose="02040503050201020203" pitchFamily="18" charset="0"/>
              </a:rPr>
              <a:t>ans</a:t>
            </a:r>
            <a:r>
              <a:rPr lang="en-US" sz="4000" dirty="0">
                <a:solidFill>
                  <a:srgbClr val="BC0000"/>
                </a:solidFill>
                <a:latin typeface="Minion Pro Med" panose="02040503050201020203" pitchFamily="18" charset="0"/>
              </a:rPr>
              <a:t>, antis </a:t>
            </a:r>
            <a:r>
              <a:rPr lang="en-US" sz="4000" dirty="0">
                <a:solidFill>
                  <a:srgbClr val="000000"/>
                </a:solidFill>
                <a:latin typeface="Minion Pro Med" panose="02040503050201020203" pitchFamily="18" charset="0"/>
              </a:rPr>
              <a:t>and </a:t>
            </a:r>
            <a:r>
              <a:rPr lang="en-US" sz="4000" dirty="0">
                <a:solidFill>
                  <a:srgbClr val="BC0000"/>
                </a:solidFill>
                <a:latin typeface="Minion Pro Med" panose="02040503050201020203" pitchFamily="18" charset="0"/>
              </a:rPr>
              <a:t>-</a:t>
            </a:r>
            <a:r>
              <a:rPr lang="en-US" sz="4000" dirty="0" err="1">
                <a:solidFill>
                  <a:srgbClr val="BC0000"/>
                </a:solidFill>
                <a:latin typeface="Minion Pro Med" panose="02040503050201020203" pitchFamily="18" charset="0"/>
              </a:rPr>
              <a:t>ens</a:t>
            </a:r>
            <a:r>
              <a:rPr lang="en-US" sz="4000" dirty="0">
                <a:solidFill>
                  <a:srgbClr val="BC0000"/>
                </a:solidFill>
                <a:latin typeface="Minion Pro Med" panose="02040503050201020203" pitchFamily="18" charset="0"/>
              </a:rPr>
              <a:t>, </a:t>
            </a:r>
            <a:r>
              <a:rPr lang="en-US" sz="4000" dirty="0" err="1">
                <a:solidFill>
                  <a:srgbClr val="BC0000"/>
                </a:solidFill>
                <a:latin typeface="Minion Pro Med" panose="02040503050201020203" pitchFamily="18" charset="0"/>
              </a:rPr>
              <a:t>entis</a:t>
            </a:r>
            <a:r>
              <a:rPr lang="en-US" sz="4000" dirty="0">
                <a:solidFill>
                  <a:srgbClr val="BC0000"/>
                </a:solidFill>
                <a:latin typeface="Minion Pro Med" panose="02040503050201020203" pitchFamily="18" charset="0"/>
              </a:rPr>
              <a:t>  			            </a:t>
            </a:r>
            <a:r>
              <a:rPr lang="en-US" sz="4000" i="1" dirty="0">
                <a:solidFill>
                  <a:srgbClr val="BC0000"/>
                </a:solidFill>
                <a:latin typeface="Minion Pro Med" panose="02040503050201020203" pitchFamily="18" charset="0"/>
              </a:rPr>
              <a:t> </a:t>
            </a:r>
          </a:p>
          <a:p>
            <a:pPr lvl="1"/>
            <a:r>
              <a:rPr lang="en-US" sz="4000" i="1" dirty="0" err="1">
                <a:latin typeface="Minion Pro Med" panose="02040503050201020203" pitchFamily="18" charset="0"/>
              </a:rPr>
              <a:t>migrans</a:t>
            </a:r>
            <a:r>
              <a:rPr lang="en-US" sz="4000" i="1" dirty="0">
                <a:latin typeface="Minion Pro Med" panose="02040503050201020203" pitchFamily="18" charset="0"/>
              </a:rPr>
              <a:t>, antis; </a:t>
            </a:r>
            <a:r>
              <a:rPr lang="en-US" sz="4000" i="1" dirty="0" err="1">
                <a:latin typeface="Minion Pro Med" panose="02040503050201020203" pitchFamily="18" charset="0"/>
              </a:rPr>
              <a:t>ascendes</a:t>
            </a:r>
            <a:r>
              <a:rPr lang="en-US" sz="4000" i="1" dirty="0">
                <a:latin typeface="Minion Pro Med" panose="02040503050201020203" pitchFamily="18" charset="0"/>
              </a:rPr>
              <a:t>, </a:t>
            </a:r>
            <a:r>
              <a:rPr lang="en-US" sz="4000" i="1" dirty="0" err="1">
                <a:latin typeface="Minion Pro Med" panose="02040503050201020203" pitchFamily="18" charset="0"/>
              </a:rPr>
              <a:t>entis</a:t>
            </a:r>
            <a:endParaRPr lang="en-US" sz="4000" dirty="0">
              <a:solidFill>
                <a:srgbClr val="BC0000"/>
              </a:solidFill>
              <a:latin typeface="Minion Pro Med" panose="02040503050201020203" pitchFamily="18" charset="0"/>
            </a:endParaRPr>
          </a:p>
        </p:txBody>
      </p:sp>
    </p:spTree>
    <p:extLst>
      <p:ext uri="{BB962C8B-B14F-4D97-AF65-F5344CB8AC3E}">
        <p14:creationId xmlns:p14="http://schemas.microsoft.com/office/powerpoint/2010/main" val="59544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solidFill>
                  <a:srgbClr val="CB0202"/>
                </a:solidFill>
                <a:latin typeface="Cambria"/>
                <a:cs typeface="Cambria"/>
              </a:rPr>
              <a:t>Give the nom. </a:t>
            </a:r>
            <a:r>
              <a:rPr lang="en-US" sz="3600" b="1" dirty="0" err="1">
                <a:solidFill>
                  <a:srgbClr val="CB0202"/>
                </a:solidFill>
                <a:latin typeface="Cambria"/>
                <a:cs typeface="Cambria"/>
              </a:rPr>
              <a:t>sg</a:t>
            </a:r>
            <a:r>
              <a:rPr lang="en-US" sz="3600" b="1" dirty="0">
                <a:solidFill>
                  <a:srgbClr val="CB0202"/>
                </a:solidFill>
                <a:latin typeface="Cambria"/>
                <a:cs typeface="Cambria"/>
              </a:rPr>
              <a:t>. form</a:t>
            </a:r>
          </a:p>
        </p:txBody>
      </p:sp>
      <p:sp>
        <p:nvSpPr>
          <p:cNvPr id="3" name="Content Placeholder 2"/>
          <p:cNvSpPr>
            <a:spLocks noGrp="1"/>
          </p:cNvSpPr>
          <p:nvPr>
            <p:ph idx="1"/>
          </p:nvPr>
        </p:nvSpPr>
        <p:spPr/>
        <p:txBody>
          <a:bodyPr>
            <a:noAutofit/>
          </a:bodyPr>
          <a:lstStyle/>
          <a:p>
            <a:pPr marL="0" indent="0" algn="ctr" fontAlgn="auto">
              <a:spcBef>
                <a:spcPts val="0"/>
              </a:spcBef>
              <a:spcAft>
                <a:spcPts val="0"/>
              </a:spcAft>
              <a:buNone/>
              <a:defRPr/>
            </a:pPr>
            <a:r>
              <a:rPr lang="cs-CZ" sz="2800" dirty="0" err="1">
                <a:solidFill>
                  <a:schemeClr val="tx1">
                    <a:lumMod val="75000"/>
                    <a:lumOff val="25000"/>
                  </a:schemeClr>
                </a:solidFill>
                <a:latin typeface="Cambria"/>
                <a:cs typeface="Cambria"/>
              </a:rPr>
              <a:t>carie</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infarctu</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unguenti</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dentes</a:t>
            </a:r>
            <a:endParaRPr lang="cs-CZ" sz="2800" dirty="0">
              <a:solidFill>
                <a:schemeClr val="tx1">
                  <a:lumMod val="75000"/>
                  <a:lumOff val="25000"/>
                </a:schemeClr>
              </a:solidFill>
              <a:latin typeface="Cambria"/>
              <a:cs typeface="Cambria"/>
            </a:endParaRPr>
          </a:p>
          <a:p>
            <a:pPr marL="0" indent="0" algn="ctr" fontAlgn="auto">
              <a:spcBef>
                <a:spcPts val="0"/>
              </a:spcBef>
              <a:spcAft>
                <a:spcPts val="0"/>
              </a:spcAft>
              <a:buNone/>
              <a:defRPr/>
            </a:pPr>
            <a:endParaRPr lang="cs-CZ" sz="2800" dirty="0">
              <a:solidFill>
                <a:schemeClr val="tx1">
                  <a:lumMod val="75000"/>
                  <a:lumOff val="25000"/>
                </a:schemeClr>
              </a:solidFill>
              <a:latin typeface="Cambria"/>
              <a:cs typeface="Cambria"/>
            </a:endParaRPr>
          </a:p>
          <a:p>
            <a:pPr marL="0" indent="0" algn="ctr" fontAlgn="auto">
              <a:spcBef>
                <a:spcPts val="0"/>
              </a:spcBef>
              <a:spcAft>
                <a:spcPts val="0"/>
              </a:spcAft>
              <a:buNone/>
              <a:defRPr/>
            </a:pPr>
            <a:r>
              <a:rPr lang="cs-CZ" sz="2800" dirty="0" err="1">
                <a:solidFill>
                  <a:schemeClr val="tx1">
                    <a:lumMod val="75000"/>
                    <a:lumOff val="25000"/>
                  </a:schemeClr>
                </a:solidFill>
                <a:latin typeface="Cambria"/>
                <a:cs typeface="Cambria"/>
              </a:rPr>
              <a:t>pulmonum</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pleuritidem</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gargarismate</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diei</a:t>
            </a:r>
            <a:endParaRPr lang="cs-CZ" sz="2800" dirty="0">
              <a:solidFill>
                <a:schemeClr val="tx1">
                  <a:lumMod val="75000"/>
                  <a:lumOff val="25000"/>
                </a:schemeClr>
              </a:solidFill>
              <a:latin typeface="Cambria"/>
              <a:cs typeface="Cambria"/>
            </a:endParaRPr>
          </a:p>
          <a:p>
            <a:pPr marL="0" indent="0" algn="ctr" fontAlgn="auto">
              <a:spcBef>
                <a:spcPts val="0"/>
              </a:spcBef>
              <a:spcAft>
                <a:spcPts val="0"/>
              </a:spcAft>
              <a:buNone/>
              <a:defRPr/>
            </a:pPr>
            <a:r>
              <a:rPr lang="cs-CZ" sz="2800" dirty="0">
                <a:solidFill>
                  <a:schemeClr val="tx1">
                    <a:lumMod val="75000"/>
                    <a:lumOff val="25000"/>
                  </a:schemeClr>
                </a:solidFill>
                <a:latin typeface="Cambria"/>
                <a:cs typeface="Cambria"/>
              </a:rPr>
              <a:t>		</a:t>
            </a:r>
          </a:p>
          <a:p>
            <a:pPr marL="0" indent="0" algn="ctr" fontAlgn="auto">
              <a:spcBef>
                <a:spcPts val="0"/>
              </a:spcBef>
              <a:spcAft>
                <a:spcPts val="0"/>
              </a:spcAft>
              <a:buNone/>
              <a:defRPr/>
            </a:pPr>
            <a:r>
              <a:rPr lang="cs-CZ" sz="2800" dirty="0" err="1">
                <a:solidFill>
                  <a:schemeClr val="tx1">
                    <a:lumMod val="75000"/>
                    <a:lumOff val="25000"/>
                  </a:schemeClr>
                </a:solidFill>
                <a:latin typeface="Cambria"/>
                <a:cs typeface="Cambria"/>
              </a:rPr>
              <a:t>temporibus</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labio</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morsum</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arcuum</a:t>
            </a:r>
            <a:r>
              <a:rPr lang="cs-CZ" sz="2800" dirty="0">
                <a:solidFill>
                  <a:schemeClr val="tx1">
                    <a:lumMod val="75000"/>
                    <a:lumOff val="25000"/>
                  </a:schemeClr>
                </a:solidFill>
                <a:latin typeface="Cambria"/>
                <a:cs typeface="Cambria"/>
              </a:rPr>
              <a:t> </a:t>
            </a:r>
          </a:p>
          <a:p>
            <a:pPr marL="0" indent="0" algn="ctr" fontAlgn="auto">
              <a:spcBef>
                <a:spcPts val="0"/>
              </a:spcBef>
              <a:spcAft>
                <a:spcPts val="0"/>
              </a:spcAft>
              <a:buNone/>
              <a:defRPr/>
            </a:pPr>
            <a:endParaRPr lang="cs-CZ" sz="2800" dirty="0">
              <a:solidFill>
                <a:schemeClr val="tx1">
                  <a:lumMod val="75000"/>
                  <a:lumOff val="25000"/>
                </a:schemeClr>
              </a:solidFill>
              <a:latin typeface="Cambria"/>
              <a:cs typeface="Cambria"/>
            </a:endParaRPr>
          </a:p>
          <a:p>
            <a:pPr marL="0" indent="0" algn="ctr" fontAlgn="auto">
              <a:spcBef>
                <a:spcPts val="0"/>
              </a:spcBef>
              <a:spcAft>
                <a:spcPts val="0"/>
              </a:spcAft>
              <a:buNone/>
              <a:defRPr/>
            </a:pPr>
            <a:r>
              <a:rPr lang="cs-CZ" sz="2800" dirty="0" err="1">
                <a:solidFill>
                  <a:schemeClr val="tx1">
                    <a:lumMod val="75000"/>
                    <a:lumOff val="25000"/>
                  </a:schemeClr>
                </a:solidFill>
                <a:latin typeface="Cambria"/>
                <a:cs typeface="Cambria"/>
              </a:rPr>
              <a:t>ligamenta</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faciem</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thoracis</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serpentem</a:t>
            </a:r>
            <a:endParaRPr lang="cs-CZ" sz="2800" dirty="0">
              <a:solidFill>
                <a:schemeClr val="tx1">
                  <a:lumMod val="75000"/>
                  <a:lumOff val="25000"/>
                </a:schemeClr>
              </a:solidFill>
              <a:latin typeface="Cambria"/>
              <a:cs typeface="Cambria"/>
            </a:endParaRPr>
          </a:p>
          <a:p>
            <a:pPr marL="0" indent="0" algn="ctr" fontAlgn="auto">
              <a:spcBef>
                <a:spcPts val="0"/>
              </a:spcBef>
              <a:spcAft>
                <a:spcPts val="0"/>
              </a:spcAft>
              <a:buNone/>
              <a:defRPr/>
            </a:pPr>
            <a:endParaRPr lang="cs-CZ" sz="2800" dirty="0">
              <a:solidFill>
                <a:schemeClr val="tx1">
                  <a:lumMod val="75000"/>
                  <a:lumOff val="25000"/>
                </a:schemeClr>
              </a:solidFill>
              <a:latin typeface="Cambria"/>
              <a:cs typeface="Cambria"/>
            </a:endParaRPr>
          </a:p>
          <a:p>
            <a:pPr marL="0" indent="0" algn="ctr" fontAlgn="auto">
              <a:spcBef>
                <a:spcPts val="0"/>
              </a:spcBef>
              <a:spcAft>
                <a:spcPts val="0"/>
              </a:spcAft>
              <a:buNone/>
              <a:defRPr/>
            </a:pPr>
            <a:r>
              <a:rPr lang="cs-CZ" sz="2800" dirty="0" err="1">
                <a:solidFill>
                  <a:schemeClr val="tx1">
                    <a:lumMod val="75000"/>
                    <a:lumOff val="25000"/>
                  </a:schemeClr>
                </a:solidFill>
                <a:latin typeface="Cambria"/>
                <a:cs typeface="Cambria"/>
              </a:rPr>
              <a:t>laminarum</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scatulis</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tractu</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neuroseos</a:t>
            </a:r>
            <a:r>
              <a:rPr lang="cs-CZ" sz="2800" dirty="0">
                <a:solidFill>
                  <a:schemeClr val="tx1">
                    <a:lumMod val="75000"/>
                    <a:lumOff val="25000"/>
                  </a:schemeClr>
                </a:solidFill>
                <a:latin typeface="Cambria"/>
                <a:cs typeface="Cambria"/>
              </a:rPr>
              <a:t>	</a:t>
            </a:r>
          </a:p>
          <a:p>
            <a:pPr marL="0" indent="0" algn="ctr" fontAlgn="auto">
              <a:spcBef>
                <a:spcPts val="0"/>
              </a:spcBef>
              <a:spcAft>
                <a:spcPts val="0"/>
              </a:spcAft>
              <a:buNone/>
              <a:defRPr/>
            </a:pPr>
            <a:endParaRPr lang="cs-CZ" sz="2800" dirty="0">
              <a:solidFill>
                <a:schemeClr val="tx1">
                  <a:lumMod val="75000"/>
                  <a:lumOff val="25000"/>
                </a:schemeClr>
              </a:solidFill>
              <a:latin typeface="Cambria"/>
              <a:cs typeface="Cambria"/>
            </a:endParaRPr>
          </a:p>
          <a:p>
            <a:pPr marL="0" indent="0" algn="ctr" fontAlgn="auto">
              <a:spcBef>
                <a:spcPts val="0"/>
              </a:spcBef>
              <a:spcAft>
                <a:spcPts val="0"/>
              </a:spcAft>
              <a:buNone/>
              <a:defRPr/>
            </a:pPr>
            <a:r>
              <a:rPr lang="cs-CZ" sz="2800" dirty="0" err="1">
                <a:solidFill>
                  <a:schemeClr val="tx1">
                    <a:lumMod val="75000"/>
                    <a:lumOff val="25000"/>
                  </a:schemeClr>
                </a:solidFill>
                <a:latin typeface="Cambria"/>
                <a:cs typeface="Cambria"/>
              </a:rPr>
              <a:t>dyspnoes</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nephron</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encephalo</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cornua</a:t>
            </a:r>
            <a:endParaRPr lang="cs-CZ" sz="2800" dirty="0">
              <a:solidFill>
                <a:schemeClr val="tx1">
                  <a:lumMod val="75000"/>
                  <a:lumOff val="25000"/>
                </a:schemeClr>
              </a:solidFill>
              <a:latin typeface="Cambria"/>
              <a:cs typeface="Cambria"/>
            </a:endParaRPr>
          </a:p>
          <a:p>
            <a:pPr marL="0" indent="0">
              <a:buNone/>
            </a:pPr>
            <a:endParaRPr lang="en-US" sz="2800" dirty="0">
              <a:solidFill>
                <a:schemeClr val="tx1">
                  <a:lumMod val="50000"/>
                  <a:lumOff val="50000"/>
                </a:schemeClr>
              </a:solidFill>
              <a:latin typeface="Cambria"/>
              <a:cs typeface="Cambria"/>
            </a:endParaRPr>
          </a:p>
        </p:txBody>
      </p:sp>
    </p:spTree>
    <p:extLst>
      <p:ext uri="{BB962C8B-B14F-4D97-AF65-F5344CB8AC3E}">
        <p14:creationId xmlns:p14="http://schemas.microsoft.com/office/powerpoint/2010/main" val="1680202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2142744227"/>
              </p:ext>
            </p:extLst>
          </p:nvPr>
        </p:nvGraphicFramePr>
        <p:xfrm>
          <a:off x="301625" y="1527175"/>
          <a:ext cx="8504958" cy="3962304"/>
        </p:xfrm>
        <a:graphic>
          <a:graphicData uri="http://schemas.openxmlformats.org/drawingml/2006/table">
            <a:tbl>
              <a:tblPr firstRow="1" bandRow="1">
                <a:tableStyleId>{5C22544A-7EE6-4342-B048-85BDC9FD1C3A}</a:tableStyleId>
              </a:tblPr>
              <a:tblGrid>
                <a:gridCol w="391297">
                  <a:extLst>
                    <a:ext uri="{9D8B030D-6E8A-4147-A177-3AD203B41FA5}">
                      <a16:colId xmlns:a16="http://schemas.microsoft.com/office/drawing/2014/main" val="20000"/>
                    </a:ext>
                  </a:extLst>
                </a:gridCol>
                <a:gridCol w="2209678">
                  <a:extLst>
                    <a:ext uri="{9D8B030D-6E8A-4147-A177-3AD203B41FA5}">
                      <a16:colId xmlns:a16="http://schemas.microsoft.com/office/drawing/2014/main" val="20001"/>
                    </a:ext>
                  </a:extLst>
                </a:gridCol>
                <a:gridCol w="1829889">
                  <a:extLst>
                    <a:ext uri="{9D8B030D-6E8A-4147-A177-3AD203B41FA5}">
                      <a16:colId xmlns:a16="http://schemas.microsoft.com/office/drawing/2014/main" val="20002"/>
                    </a:ext>
                  </a:extLst>
                </a:gridCol>
                <a:gridCol w="2373102">
                  <a:extLst>
                    <a:ext uri="{9D8B030D-6E8A-4147-A177-3AD203B41FA5}">
                      <a16:colId xmlns:a16="http://schemas.microsoft.com/office/drawing/2014/main" val="20003"/>
                    </a:ext>
                  </a:extLst>
                </a:gridCol>
                <a:gridCol w="1700992">
                  <a:extLst>
                    <a:ext uri="{9D8B030D-6E8A-4147-A177-3AD203B41FA5}">
                      <a16:colId xmlns:a16="http://schemas.microsoft.com/office/drawing/2014/main" val="20004"/>
                    </a:ext>
                  </a:extLst>
                </a:gridCol>
              </a:tblGrid>
              <a:tr h="518144">
                <a:tc>
                  <a:txBody>
                    <a:bodyPr/>
                    <a:lstStyle/>
                    <a:p>
                      <a:endParaRPr lang="cs-CZ" sz="2800" dirty="0">
                        <a:latin typeface="+mj-lt"/>
                        <a:cs typeface="Times New Roman" pitchFamily="18" charset="0"/>
                      </a:endParaRPr>
                    </a:p>
                  </a:txBody>
                  <a:tcPr marL="87017" marR="87017" marT="45712" marB="45712">
                    <a:solidFill>
                      <a:srgbClr val="008000"/>
                    </a:solidFill>
                  </a:tcPr>
                </a:tc>
                <a:tc>
                  <a:txBody>
                    <a:bodyPr/>
                    <a:lstStyle/>
                    <a:p>
                      <a:r>
                        <a:rPr lang="cs-CZ" sz="2800" dirty="0">
                          <a:latin typeface="+mj-lt"/>
                          <a:cs typeface="Times New Roman" pitchFamily="18" charset="0"/>
                        </a:rPr>
                        <a:t>SG</a:t>
                      </a:r>
                    </a:p>
                  </a:txBody>
                  <a:tcPr marL="87017" marR="87017" marT="45712" marB="45712">
                    <a:solidFill>
                      <a:srgbClr val="008000"/>
                    </a:solidFill>
                  </a:tcPr>
                </a:tc>
                <a:tc>
                  <a:txBody>
                    <a:bodyPr/>
                    <a:lstStyle/>
                    <a:p>
                      <a:endParaRPr lang="en-US" dirty="0">
                        <a:latin typeface="+mj-lt"/>
                      </a:endParaRPr>
                    </a:p>
                  </a:txBody>
                  <a:tcPr marL="87017" marR="87017" marT="45712" marB="45712">
                    <a:lnR w="76200" cap="flat" cmpd="sng" algn="ctr">
                      <a:solidFill>
                        <a:scrgbClr r="0" g="0" b="0"/>
                      </a:solidFill>
                      <a:prstDash val="solid"/>
                      <a:round/>
                      <a:headEnd type="none" w="med" len="med"/>
                      <a:tailEnd type="none" w="med" len="med"/>
                    </a:lnR>
                    <a:solidFill>
                      <a:srgbClr val="008000"/>
                    </a:solidFill>
                  </a:tcPr>
                </a:tc>
                <a:tc>
                  <a:txBody>
                    <a:bodyPr/>
                    <a:lstStyle/>
                    <a:p>
                      <a:r>
                        <a:rPr lang="cs-CZ" sz="2800" dirty="0">
                          <a:latin typeface="+mj-lt"/>
                          <a:cs typeface="Times New Roman" pitchFamily="18" charset="0"/>
                        </a:rPr>
                        <a:t>PL</a:t>
                      </a:r>
                    </a:p>
                  </a:txBody>
                  <a:tcPr marL="87017" marR="87017" marT="45712" marB="45712">
                    <a:lnL w="76200" cap="flat" cmpd="sng" algn="ctr">
                      <a:solidFill>
                        <a:scrgbClr r="0" g="0" b="0"/>
                      </a:solidFill>
                      <a:prstDash val="solid"/>
                      <a:round/>
                      <a:headEnd type="none" w="med" len="med"/>
                      <a:tailEnd type="none" w="med" len="med"/>
                    </a:lnL>
                    <a:solidFill>
                      <a:srgbClr val="008000"/>
                    </a:solidFill>
                  </a:tcPr>
                </a:tc>
                <a:tc>
                  <a:txBody>
                    <a:bodyPr/>
                    <a:lstStyle/>
                    <a:p>
                      <a:endParaRPr lang="cs-CZ" sz="1800" dirty="0">
                        <a:latin typeface="+mj-lt"/>
                        <a:cs typeface="Times New Roman" pitchFamily="18" charset="0"/>
                      </a:endParaRPr>
                    </a:p>
                  </a:txBody>
                  <a:tcPr marL="87017" marR="87017" marT="45712" marB="45712">
                    <a:solidFill>
                      <a:srgbClr val="008000"/>
                    </a:solidFill>
                  </a:tcPr>
                </a:tc>
                <a:extLst>
                  <a:ext uri="{0D108BD9-81ED-4DB2-BD59-A6C34878D82A}">
                    <a16:rowId xmlns:a16="http://schemas.microsoft.com/office/drawing/2014/main" val="10000"/>
                  </a:ext>
                </a:extLst>
              </a:tr>
              <a:tr h="518144">
                <a:tc>
                  <a:txBody>
                    <a:bodyPr/>
                    <a:lstStyle/>
                    <a:p>
                      <a:endParaRPr lang="cs-CZ" sz="2800" dirty="0">
                        <a:latin typeface="+mj-lt"/>
                        <a:cs typeface="Times New Roman" pitchFamily="18" charset="0"/>
                      </a:endParaRPr>
                    </a:p>
                  </a:txBody>
                  <a:tcPr marL="87017" marR="87017" marT="45712" marB="45712">
                    <a:solidFill>
                      <a:srgbClr val="008000"/>
                    </a:solidFill>
                  </a:tcPr>
                </a:tc>
                <a:tc>
                  <a:txBody>
                    <a:bodyPr/>
                    <a:lstStyle/>
                    <a:p>
                      <a:pPr algn="ctr"/>
                      <a:r>
                        <a:rPr lang="cs-CZ" sz="2800" b="1" dirty="0">
                          <a:solidFill>
                            <a:schemeClr val="bg1"/>
                          </a:solidFill>
                          <a:latin typeface="+mj-lt"/>
                          <a:cs typeface="Times New Roman" pitchFamily="18" charset="0"/>
                        </a:rPr>
                        <a:t>M</a:t>
                      </a:r>
                      <a:r>
                        <a:rPr lang="cs-CZ" sz="2800" b="1" baseline="0" dirty="0">
                          <a:solidFill>
                            <a:schemeClr val="bg1"/>
                          </a:solidFill>
                          <a:latin typeface="+mj-lt"/>
                          <a:cs typeface="Times New Roman" pitchFamily="18" charset="0"/>
                        </a:rPr>
                        <a:t> + F</a:t>
                      </a:r>
                      <a:endParaRPr lang="cs-CZ" sz="2800" b="1" dirty="0">
                        <a:solidFill>
                          <a:schemeClr val="bg1"/>
                        </a:solidFill>
                        <a:latin typeface="+mj-lt"/>
                        <a:cs typeface="Times New Roman" pitchFamily="18" charset="0"/>
                      </a:endParaRPr>
                    </a:p>
                  </a:txBody>
                  <a:tcPr marL="87017" marR="87017" marT="45712" marB="45712">
                    <a:solidFill>
                      <a:srgbClr val="008000"/>
                    </a:solidFill>
                  </a:tcPr>
                </a:tc>
                <a:tc>
                  <a:txBody>
                    <a:bodyPr/>
                    <a:lstStyle/>
                    <a:p>
                      <a:pPr algn="ctr"/>
                      <a:r>
                        <a:rPr lang="cs-CZ" sz="2800" b="1" dirty="0">
                          <a:solidFill>
                            <a:schemeClr val="bg1"/>
                          </a:solidFill>
                          <a:latin typeface="+mj-lt"/>
                          <a:cs typeface="Times New Roman" pitchFamily="18" charset="0"/>
                        </a:rPr>
                        <a:t>N</a:t>
                      </a:r>
                    </a:p>
                  </a:txBody>
                  <a:tcPr marL="87017" marR="87017" marT="45712" marB="45712">
                    <a:lnR w="76200" cap="flat" cmpd="sng" algn="ctr">
                      <a:solidFill>
                        <a:scrgbClr r="0" g="0" b="0"/>
                      </a:solidFill>
                      <a:prstDash val="solid"/>
                      <a:round/>
                      <a:headEnd type="none" w="med" len="med"/>
                      <a:tailEnd type="none" w="med" len="med"/>
                    </a:lnR>
                    <a:solidFill>
                      <a:srgbClr val="008000"/>
                    </a:solidFill>
                  </a:tcPr>
                </a:tc>
                <a:tc>
                  <a:txBody>
                    <a:bodyPr/>
                    <a:lstStyle/>
                    <a:p>
                      <a:pPr algn="ctr"/>
                      <a:r>
                        <a:rPr lang="cs-CZ" sz="2800" b="1" dirty="0">
                          <a:solidFill>
                            <a:schemeClr val="bg1"/>
                          </a:solidFill>
                          <a:latin typeface="+mj-lt"/>
                          <a:cs typeface="Times New Roman" pitchFamily="18" charset="0"/>
                        </a:rPr>
                        <a:t>M + F</a:t>
                      </a:r>
                    </a:p>
                  </a:txBody>
                  <a:tcPr marL="87017" marR="87017" marT="45712" marB="45712">
                    <a:lnL w="76200" cap="flat" cmpd="sng" algn="ctr">
                      <a:solidFill>
                        <a:scrgbClr r="0" g="0" b="0"/>
                      </a:solidFill>
                      <a:prstDash val="solid"/>
                      <a:round/>
                      <a:headEnd type="none" w="med" len="med"/>
                      <a:tailEnd type="none" w="med" len="med"/>
                    </a:lnL>
                    <a:solidFill>
                      <a:srgbClr val="008000"/>
                    </a:solidFill>
                  </a:tcPr>
                </a:tc>
                <a:tc>
                  <a:txBody>
                    <a:bodyPr/>
                    <a:lstStyle/>
                    <a:p>
                      <a:pPr algn="ctr"/>
                      <a:r>
                        <a:rPr lang="cs-CZ" sz="2800" b="1" dirty="0">
                          <a:solidFill>
                            <a:schemeClr val="bg1"/>
                          </a:solidFill>
                          <a:latin typeface="+mj-lt"/>
                          <a:cs typeface="Times New Roman" pitchFamily="18" charset="0"/>
                        </a:rPr>
                        <a:t>N</a:t>
                      </a:r>
                    </a:p>
                  </a:txBody>
                  <a:tcPr marL="87017" marR="87017" marT="45712" marB="45712">
                    <a:solidFill>
                      <a:srgbClr val="008000"/>
                    </a:solidFill>
                  </a:tcPr>
                </a:tc>
                <a:extLst>
                  <a:ext uri="{0D108BD9-81ED-4DB2-BD59-A6C34878D82A}">
                    <a16:rowId xmlns:a16="http://schemas.microsoft.com/office/drawing/2014/main" val="10001"/>
                  </a:ext>
                </a:extLst>
              </a:tr>
              <a:tr h="1371584">
                <a:tc>
                  <a:txBody>
                    <a:bodyPr/>
                    <a:lstStyle/>
                    <a:p>
                      <a:r>
                        <a:rPr lang="cs-CZ" sz="2800" dirty="0">
                          <a:latin typeface="+mj-lt"/>
                          <a:cs typeface="Times New Roman" pitchFamily="18" charset="0"/>
                        </a:rPr>
                        <a:t>1</a:t>
                      </a:r>
                    </a:p>
                  </a:txBody>
                  <a:tcPr marL="87017" marR="87017" marT="45712" marB="45712">
                    <a:solidFill>
                      <a:srgbClr val="008000"/>
                    </a:solidFill>
                  </a:tcPr>
                </a:tc>
                <a:tc>
                  <a:txBody>
                    <a:bodyPr/>
                    <a:lstStyle/>
                    <a:p>
                      <a:pPr marL="514350" indent="-514350" algn="l">
                        <a:buAutoNum type="arabicParenBoth"/>
                      </a:pPr>
                      <a:r>
                        <a:rPr lang="cs-CZ" sz="2800" b="1" dirty="0">
                          <a:solidFill>
                            <a:schemeClr val="bg1"/>
                          </a:solidFill>
                          <a:latin typeface="+mj-lt"/>
                          <a:cs typeface="Times New Roman" pitchFamily="18" charset="0"/>
                        </a:rPr>
                        <a:t>-</a:t>
                      </a:r>
                      <a:r>
                        <a:rPr lang="cs-CZ" sz="2800" b="1" dirty="0" err="1">
                          <a:solidFill>
                            <a:schemeClr val="bg1"/>
                          </a:solidFill>
                          <a:latin typeface="+mj-lt"/>
                          <a:cs typeface="Times New Roman" pitchFamily="18" charset="0"/>
                        </a:rPr>
                        <a:t>x</a:t>
                      </a:r>
                      <a:r>
                        <a:rPr lang="cs-CZ" sz="2800" b="1" dirty="0">
                          <a:solidFill>
                            <a:schemeClr val="bg1"/>
                          </a:solidFill>
                          <a:latin typeface="+mj-lt"/>
                          <a:cs typeface="Times New Roman" pitchFamily="18" charset="0"/>
                        </a:rPr>
                        <a:t>, -</a:t>
                      </a:r>
                      <a:r>
                        <a:rPr lang="cs-CZ" sz="2800" b="1" dirty="0" err="1">
                          <a:solidFill>
                            <a:schemeClr val="bg1"/>
                          </a:solidFill>
                          <a:latin typeface="+mj-lt"/>
                          <a:cs typeface="Times New Roman" pitchFamily="18" charset="0"/>
                        </a:rPr>
                        <a:t>ns</a:t>
                      </a:r>
                      <a:endParaRPr lang="cs-CZ" sz="2800" b="1" dirty="0">
                        <a:solidFill>
                          <a:schemeClr val="bg1"/>
                        </a:solidFill>
                        <a:latin typeface="+mj-lt"/>
                        <a:cs typeface="Times New Roman" pitchFamily="18" charset="0"/>
                      </a:endParaRPr>
                    </a:p>
                    <a:p>
                      <a:pPr marL="514350" indent="-514350" algn="l">
                        <a:buAutoNum type="arabicParenBoth"/>
                      </a:pPr>
                      <a:r>
                        <a:rPr lang="cs-CZ" sz="2800" b="1" dirty="0">
                          <a:solidFill>
                            <a:schemeClr val="bg1"/>
                          </a:solidFill>
                          <a:latin typeface="+mj-lt"/>
                          <a:cs typeface="Times New Roman" pitchFamily="18" charset="0"/>
                        </a:rPr>
                        <a:t>-</a:t>
                      </a:r>
                      <a:r>
                        <a:rPr lang="cs-CZ" sz="2800" b="1" dirty="0" err="1">
                          <a:solidFill>
                            <a:schemeClr val="bg1"/>
                          </a:solidFill>
                          <a:latin typeface="+mj-lt"/>
                          <a:cs typeface="Times New Roman" pitchFamily="18" charset="0"/>
                        </a:rPr>
                        <a:t>is</a:t>
                      </a:r>
                      <a:endParaRPr lang="cs-CZ" sz="2800" b="1" dirty="0">
                        <a:solidFill>
                          <a:schemeClr val="bg1"/>
                        </a:solidFill>
                        <a:latin typeface="+mj-lt"/>
                        <a:cs typeface="Times New Roman" pitchFamily="18" charset="0"/>
                      </a:endParaRPr>
                    </a:p>
                    <a:p>
                      <a:pPr marL="514350" indent="-514350" algn="l">
                        <a:buAutoNum type="arabicParenBoth"/>
                      </a:pPr>
                      <a:r>
                        <a:rPr lang="cs-CZ" sz="2800" b="1" dirty="0">
                          <a:solidFill>
                            <a:schemeClr val="bg1"/>
                          </a:solidFill>
                          <a:latin typeface="+mj-lt"/>
                          <a:cs typeface="Times New Roman" pitchFamily="18" charset="0"/>
                        </a:rPr>
                        <a:t>-</a:t>
                      </a:r>
                      <a:r>
                        <a:rPr lang="cs-CZ" sz="2800" b="1" dirty="0" err="1">
                          <a:solidFill>
                            <a:schemeClr val="bg1"/>
                          </a:solidFill>
                          <a:latin typeface="+mj-lt"/>
                          <a:cs typeface="Times New Roman" pitchFamily="18" charset="0"/>
                        </a:rPr>
                        <a:t>er</a:t>
                      </a:r>
                      <a:r>
                        <a:rPr lang="cs-CZ" sz="2800" b="1" dirty="0">
                          <a:solidFill>
                            <a:schemeClr val="bg1"/>
                          </a:solidFill>
                          <a:latin typeface="+mj-lt"/>
                          <a:cs typeface="Times New Roman" pitchFamily="18" charset="0"/>
                        </a:rPr>
                        <a:t>/-</a:t>
                      </a:r>
                      <a:r>
                        <a:rPr lang="cs-CZ" sz="2800" b="1" dirty="0" err="1">
                          <a:solidFill>
                            <a:schemeClr val="bg1"/>
                          </a:solidFill>
                          <a:latin typeface="+mj-lt"/>
                          <a:cs typeface="Times New Roman" pitchFamily="18" charset="0"/>
                        </a:rPr>
                        <a:t>is</a:t>
                      </a:r>
                      <a:endParaRPr lang="cs-CZ" sz="2800" b="1" dirty="0">
                        <a:solidFill>
                          <a:schemeClr val="bg1"/>
                        </a:solidFill>
                        <a:latin typeface="+mj-lt"/>
                        <a:cs typeface="Times New Roman" pitchFamily="18" charset="0"/>
                      </a:endParaRPr>
                    </a:p>
                  </a:txBody>
                  <a:tcPr marL="87017" marR="87017" marT="45712" marB="45712">
                    <a:solidFill>
                      <a:srgbClr val="008000"/>
                    </a:solidFill>
                  </a:tcPr>
                </a:tc>
                <a:tc>
                  <a:txBody>
                    <a:bodyPr/>
                    <a:lstStyle/>
                    <a:p>
                      <a:pPr marL="514350" marR="0" indent="-514350" algn="l" defTabSz="914400" rtl="0" eaLnBrk="1" fontAlgn="auto" latinLnBrk="0" hangingPunct="1">
                        <a:lnSpc>
                          <a:spcPct val="100000"/>
                        </a:lnSpc>
                        <a:spcBef>
                          <a:spcPts val="0"/>
                        </a:spcBef>
                        <a:spcAft>
                          <a:spcPts val="0"/>
                        </a:spcAft>
                        <a:buClrTx/>
                        <a:buSzTx/>
                        <a:buFontTx/>
                        <a:buAutoNum type="arabicParenBoth"/>
                        <a:tabLst/>
                        <a:defRPr/>
                      </a:pPr>
                      <a:r>
                        <a:rPr lang="cs-CZ" sz="2800" b="1" dirty="0">
                          <a:solidFill>
                            <a:schemeClr val="bg1"/>
                          </a:solidFill>
                          <a:latin typeface="+mj-lt"/>
                          <a:cs typeface="Times New Roman" pitchFamily="18" charset="0"/>
                        </a:rPr>
                        <a:t>-</a:t>
                      </a:r>
                      <a:r>
                        <a:rPr lang="cs-CZ" sz="2800" b="1" dirty="0" err="1">
                          <a:solidFill>
                            <a:schemeClr val="bg1"/>
                          </a:solidFill>
                          <a:latin typeface="+mj-lt"/>
                          <a:cs typeface="Times New Roman" pitchFamily="18" charset="0"/>
                        </a:rPr>
                        <a:t>x</a:t>
                      </a:r>
                      <a:r>
                        <a:rPr lang="cs-CZ" sz="2800" b="1" dirty="0">
                          <a:solidFill>
                            <a:schemeClr val="bg1"/>
                          </a:solidFill>
                          <a:latin typeface="+mj-lt"/>
                          <a:cs typeface="Times New Roman" pitchFamily="18" charset="0"/>
                        </a:rPr>
                        <a:t>, -</a:t>
                      </a:r>
                      <a:r>
                        <a:rPr lang="cs-CZ" sz="2800" b="1" dirty="0" err="1">
                          <a:solidFill>
                            <a:schemeClr val="bg1"/>
                          </a:solidFill>
                          <a:latin typeface="+mj-lt"/>
                          <a:cs typeface="Times New Roman" pitchFamily="18" charset="0"/>
                        </a:rPr>
                        <a:t>ns</a:t>
                      </a:r>
                      <a:endParaRPr lang="cs-CZ" sz="2800" b="1" dirty="0">
                        <a:solidFill>
                          <a:schemeClr val="bg1"/>
                        </a:solidFill>
                        <a:latin typeface="+mj-lt"/>
                        <a:cs typeface="Times New Roman" pitchFamily="18" charset="0"/>
                      </a:endParaRPr>
                    </a:p>
                    <a:p>
                      <a:pPr marL="514350" marR="0" indent="-514350" algn="l" defTabSz="914400" rtl="0" eaLnBrk="1" fontAlgn="auto" latinLnBrk="0" hangingPunct="1">
                        <a:lnSpc>
                          <a:spcPct val="100000"/>
                        </a:lnSpc>
                        <a:spcBef>
                          <a:spcPts val="0"/>
                        </a:spcBef>
                        <a:spcAft>
                          <a:spcPts val="0"/>
                        </a:spcAft>
                        <a:buClrTx/>
                        <a:buSzTx/>
                        <a:buFontTx/>
                        <a:buAutoNum type="arabicParenBoth"/>
                        <a:tabLst/>
                        <a:defRPr/>
                      </a:pPr>
                      <a:r>
                        <a:rPr lang="cs-CZ" sz="2800" b="1" dirty="0">
                          <a:solidFill>
                            <a:schemeClr val="bg1"/>
                          </a:solidFill>
                          <a:latin typeface="+mj-lt"/>
                          <a:cs typeface="Times New Roman" pitchFamily="18" charset="0"/>
                        </a:rPr>
                        <a:t>-e</a:t>
                      </a:r>
                    </a:p>
                    <a:p>
                      <a:pPr marL="514350" marR="0" indent="-514350" algn="l" defTabSz="914400" rtl="0" eaLnBrk="1" fontAlgn="auto" latinLnBrk="0" hangingPunct="1">
                        <a:lnSpc>
                          <a:spcPct val="100000"/>
                        </a:lnSpc>
                        <a:spcBef>
                          <a:spcPts val="0"/>
                        </a:spcBef>
                        <a:spcAft>
                          <a:spcPts val="0"/>
                        </a:spcAft>
                        <a:buClrTx/>
                        <a:buSzTx/>
                        <a:buFontTx/>
                        <a:buAutoNum type="arabicParenBoth"/>
                        <a:tabLst/>
                        <a:defRPr/>
                      </a:pPr>
                      <a:r>
                        <a:rPr lang="cs-CZ" sz="2800" b="1" dirty="0">
                          <a:solidFill>
                            <a:schemeClr val="bg1"/>
                          </a:solidFill>
                          <a:latin typeface="+mj-lt"/>
                          <a:cs typeface="Times New Roman" pitchFamily="18" charset="0"/>
                        </a:rPr>
                        <a:t>-e</a:t>
                      </a:r>
                    </a:p>
                  </a:txBody>
                  <a:tcPr marL="87017" marR="87017" marT="45712" marB="45712">
                    <a:lnR w="76200" cap="flat" cmpd="sng" algn="ctr">
                      <a:solidFill>
                        <a:scrgbClr r="0" g="0" b="0"/>
                      </a:solidFill>
                      <a:prstDash val="solid"/>
                      <a:round/>
                      <a:headEnd type="none" w="med" len="med"/>
                      <a:tailEnd type="none" w="med" len="med"/>
                    </a:lnR>
                    <a:solidFill>
                      <a:srgbClr val="008000"/>
                    </a:solidFill>
                  </a:tcPr>
                </a:tc>
                <a:tc>
                  <a:txBody>
                    <a:bodyPr/>
                    <a:lstStyle/>
                    <a:p>
                      <a:pPr algn="ctr"/>
                      <a:r>
                        <a:rPr lang="cs-CZ" sz="2800" b="1" dirty="0">
                          <a:solidFill>
                            <a:schemeClr val="bg1"/>
                          </a:solidFill>
                          <a:latin typeface="+mj-lt"/>
                          <a:cs typeface="Times New Roman" pitchFamily="18" charset="0"/>
                        </a:rPr>
                        <a:t>-es</a:t>
                      </a:r>
                    </a:p>
                  </a:txBody>
                  <a:tcPr marL="87017" marR="87017" marT="45712" marB="45712">
                    <a:lnL w="76200" cap="flat" cmpd="sng" algn="ctr">
                      <a:solidFill>
                        <a:scrgbClr r="0" g="0" b="0"/>
                      </a:solidFill>
                      <a:prstDash val="solid"/>
                      <a:round/>
                      <a:headEnd type="none" w="med" len="med"/>
                      <a:tailEnd type="none" w="med" len="med"/>
                    </a:lnL>
                    <a:solidFill>
                      <a:srgbClr val="008000"/>
                    </a:solidFill>
                  </a:tcPr>
                </a:tc>
                <a:tc>
                  <a:txBody>
                    <a:bodyPr/>
                    <a:lstStyle/>
                    <a:p>
                      <a:pPr algn="ctr"/>
                      <a:r>
                        <a:rPr lang="cs-CZ" sz="2800" b="1" dirty="0">
                          <a:solidFill>
                            <a:srgbClr val="FF0000"/>
                          </a:solidFill>
                          <a:latin typeface="+mj-lt"/>
                          <a:cs typeface="Times New Roman" pitchFamily="18" charset="0"/>
                        </a:rPr>
                        <a:t>-</a:t>
                      </a:r>
                      <a:r>
                        <a:rPr lang="cs-CZ" sz="2800" b="1" dirty="0" err="1">
                          <a:solidFill>
                            <a:srgbClr val="FF0000"/>
                          </a:solidFill>
                          <a:latin typeface="+mj-lt"/>
                          <a:cs typeface="Times New Roman" pitchFamily="18" charset="0"/>
                        </a:rPr>
                        <a:t>ia</a:t>
                      </a:r>
                      <a:endParaRPr lang="cs-CZ" sz="2800" b="1" dirty="0">
                        <a:solidFill>
                          <a:srgbClr val="FF0000"/>
                        </a:solidFill>
                        <a:latin typeface="+mj-lt"/>
                        <a:cs typeface="Times New Roman" pitchFamily="18" charset="0"/>
                      </a:endParaRPr>
                    </a:p>
                  </a:txBody>
                  <a:tcPr marL="87017" marR="87017" marT="45712" marB="45712">
                    <a:solidFill>
                      <a:srgbClr val="008000"/>
                    </a:solidFill>
                  </a:tcPr>
                </a:tc>
                <a:extLst>
                  <a:ext uri="{0D108BD9-81ED-4DB2-BD59-A6C34878D82A}">
                    <a16:rowId xmlns:a16="http://schemas.microsoft.com/office/drawing/2014/main" val="10002"/>
                  </a:ext>
                </a:extLst>
              </a:tr>
              <a:tr h="518144">
                <a:tc>
                  <a:txBody>
                    <a:bodyPr/>
                    <a:lstStyle/>
                    <a:p>
                      <a:r>
                        <a:rPr lang="cs-CZ" sz="2800" dirty="0">
                          <a:latin typeface="+mj-lt"/>
                          <a:cs typeface="Times New Roman" pitchFamily="18" charset="0"/>
                        </a:rPr>
                        <a:t>2</a:t>
                      </a:r>
                    </a:p>
                  </a:txBody>
                  <a:tcPr marL="87017" marR="87017" marT="45712" marB="45712">
                    <a:solidFill>
                      <a:srgbClr val="008000"/>
                    </a:solidFill>
                  </a:tcPr>
                </a:tc>
                <a:tc gridSpan="2">
                  <a:txBody>
                    <a:bodyPr/>
                    <a:lstStyle/>
                    <a:p>
                      <a:pPr algn="ctr"/>
                      <a:r>
                        <a:rPr lang="cs-CZ" sz="2800" b="1" dirty="0">
                          <a:solidFill>
                            <a:srgbClr val="FFFFFF"/>
                          </a:solidFill>
                          <a:latin typeface="+mj-lt"/>
                          <a:cs typeface="Times New Roman" pitchFamily="18" charset="0"/>
                        </a:rPr>
                        <a:t>    -</a:t>
                      </a:r>
                      <a:r>
                        <a:rPr lang="cs-CZ" sz="2800" b="1" dirty="0" err="1">
                          <a:solidFill>
                            <a:srgbClr val="FFFFFF"/>
                          </a:solidFill>
                          <a:latin typeface="+mj-lt"/>
                          <a:cs typeface="Times New Roman" pitchFamily="18" charset="0"/>
                        </a:rPr>
                        <a:t>is</a:t>
                      </a:r>
                      <a:endParaRPr lang="cs-CZ" sz="2800" b="1" dirty="0">
                        <a:solidFill>
                          <a:srgbClr val="FFFFFF"/>
                        </a:solidFill>
                        <a:latin typeface="+mj-lt"/>
                        <a:cs typeface="Times New Roman" pitchFamily="18" charset="0"/>
                      </a:endParaRPr>
                    </a:p>
                  </a:txBody>
                  <a:tcPr marL="87017" marR="87017" marT="45712" marB="45712">
                    <a:lnR w="76200" cap="flat" cmpd="sng" algn="ctr">
                      <a:solidFill>
                        <a:scrgbClr r="0" g="0" b="0"/>
                      </a:solidFill>
                      <a:prstDash val="solid"/>
                      <a:round/>
                      <a:headEnd type="none" w="med" len="med"/>
                      <a:tailEnd type="none" w="med" len="med"/>
                    </a:lnR>
                    <a:solidFill>
                      <a:srgbClr val="008000"/>
                    </a:solidFill>
                  </a:tcPr>
                </a:tc>
                <a:tc hMerge="1">
                  <a:txBody>
                    <a:bodyPr/>
                    <a:lstStyle/>
                    <a:p>
                      <a:endParaRPr lang="en-US"/>
                    </a:p>
                  </a:txBody>
                  <a:tcPr/>
                </a:tc>
                <a:tc gridSpan="2">
                  <a:txBody>
                    <a:bodyPr/>
                    <a:lstStyle/>
                    <a:p>
                      <a:pPr algn="ctr"/>
                      <a:r>
                        <a:rPr lang="cs-CZ" sz="2800" b="1" dirty="0">
                          <a:solidFill>
                            <a:srgbClr val="FF0000"/>
                          </a:solidFill>
                          <a:latin typeface="+mj-lt"/>
                          <a:cs typeface="Times New Roman" pitchFamily="18" charset="0"/>
                        </a:rPr>
                        <a:t>        -</a:t>
                      </a:r>
                      <a:r>
                        <a:rPr lang="cs-CZ" sz="2800" b="1" dirty="0" err="1">
                          <a:solidFill>
                            <a:srgbClr val="FF0000"/>
                          </a:solidFill>
                          <a:latin typeface="+mj-lt"/>
                          <a:cs typeface="Times New Roman" pitchFamily="18" charset="0"/>
                        </a:rPr>
                        <a:t>ium</a:t>
                      </a:r>
                      <a:endParaRPr lang="cs-CZ" sz="2800" b="1" dirty="0">
                        <a:solidFill>
                          <a:srgbClr val="FF0000"/>
                        </a:solidFill>
                        <a:latin typeface="+mj-lt"/>
                        <a:cs typeface="Times New Roman" pitchFamily="18" charset="0"/>
                      </a:endParaRPr>
                    </a:p>
                  </a:txBody>
                  <a:tcPr marL="87017" marR="87017" marT="45712" marB="45712">
                    <a:lnL w="76200" cap="flat" cmpd="sng" algn="ctr">
                      <a:solidFill>
                        <a:scrgbClr r="0" g="0" b="0"/>
                      </a:solidFill>
                      <a:prstDash val="solid"/>
                      <a:round/>
                      <a:headEnd type="none" w="med" len="med"/>
                      <a:tailEnd type="none" w="med" len="med"/>
                    </a:lnL>
                    <a:solidFill>
                      <a:srgbClr val="008000"/>
                    </a:solidFill>
                  </a:tcPr>
                </a:tc>
                <a:tc hMerge="1">
                  <a:txBody>
                    <a:bodyPr/>
                    <a:lstStyle/>
                    <a:p>
                      <a:endParaRPr lang="cs-CZ"/>
                    </a:p>
                  </a:txBody>
                  <a:tcPr/>
                </a:tc>
                <a:extLst>
                  <a:ext uri="{0D108BD9-81ED-4DB2-BD59-A6C34878D82A}">
                    <a16:rowId xmlns:a16="http://schemas.microsoft.com/office/drawing/2014/main" val="10003"/>
                  </a:ext>
                </a:extLst>
              </a:tr>
              <a:tr h="518144">
                <a:tc>
                  <a:txBody>
                    <a:bodyPr/>
                    <a:lstStyle/>
                    <a:p>
                      <a:r>
                        <a:rPr lang="cs-CZ" sz="2800" dirty="0">
                          <a:latin typeface="+mj-lt"/>
                          <a:cs typeface="Times New Roman" pitchFamily="18" charset="0"/>
                        </a:rPr>
                        <a:t>4</a:t>
                      </a:r>
                    </a:p>
                  </a:txBody>
                  <a:tcPr marL="87017" marR="87017" marT="45712" marB="45712">
                    <a:solidFill>
                      <a:srgbClr val="008000"/>
                    </a:solidFill>
                  </a:tcPr>
                </a:tc>
                <a:tc>
                  <a:txBody>
                    <a:bodyPr/>
                    <a:lstStyle/>
                    <a:p>
                      <a:pPr algn="ctr"/>
                      <a:r>
                        <a:rPr lang="cs-CZ" sz="2800" b="1" dirty="0">
                          <a:solidFill>
                            <a:srgbClr val="FFFFFF"/>
                          </a:solidFill>
                          <a:latin typeface="+mj-lt"/>
                          <a:cs typeface="Times New Roman" pitchFamily="18" charset="0"/>
                        </a:rPr>
                        <a:t>-</a:t>
                      </a:r>
                      <a:r>
                        <a:rPr lang="cs-CZ" sz="2800" b="1" dirty="0" err="1">
                          <a:solidFill>
                            <a:srgbClr val="FFFFFF"/>
                          </a:solidFill>
                          <a:latin typeface="+mj-lt"/>
                          <a:cs typeface="Times New Roman" pitchFamily="18" charset="0"/>
                        </a:rPr>
                        <a:t>em</a:t>
                      </a:r>
                      <a:endParaRPr lang="cs-CZ" sz="2800" b="1" dirty="0">
                        <a:solidFill>
                          <a:srgbClr val="FFFFFF"/>
                        </a:solidFill>
                        <a:latin typeface="+mj-lt"/>
                        <a:cs typeface="Times New Roman" pitchFamily="18" charset="0"/>
                      </a:endParaRPr>
                    </a:p>
                  </a:txBody>
                  <a:tcPr marL="87017" marR="87017" marT="45712" marB="45712">
                    <a:solidFill>
                      <a:srgbClr val="008000"/>
                    </a:solidFill>
                  </a:tcPr>
                </a:tc>
                <a:tc>
                  <a:txBody>
                    <a:bodyPr/>
                    <a:lstStyle/>
                    <a:p>
                      <a:pPr algn="ctr"/>
                      <a:r>
                        <a:rPr lang="cs-CZ" sz="2800" b="1" dirty="0">
                          <a:solidFill>
                            <a:srgbClr val="FFFFFF"/>
                          </a:solidFill>
                          <a:latin typeface="+mj-lt"/>
                          <a:cs typeface="Times New Roman" pitchFamily="18" charset="0"/>
                        </a:rPr>
                        <a:t>= 1.</a:t>
                      </a:r>
                    </a:p>
                  </a:txBody>
                  <a:tcPr marL="87017" marR="87017" marT="45712" marB="45712">
                    <a:lnR w="76200" cap="flat" cmpd="sng" algn="ctr">
                      <a:solidFill>
                        <a:scrgbClr r="0" g="0" b="0"/>
                      </a:solidFill>
                      <a:prstDash val="solid"/>
                      <a:round/>
                      <a:headEnd type="none" w="med" len="med"/>
                      <a:tailEnd type="none" w="med" len="med"/>
                    </a:lnR>
                    <a:solidFill>
                      <a:srgbClr val="008000"/>
                    </a:solidFill>
                  </a:tcPr>
                </a:tc>
                <a:tc>
                  <a:txBody>
                    <a:bodyPr/>
                    <a:lstStyle/>
                    <a:p>
                      <a:pPr algn="ctr"/>
                      <a:r>
                        <a:rPr lang="cs-CZ" sz="2800" b="1" dirty="0">
                          <a:solidFill>
                            <a:srgbClr val="FFFFFF"/>
                          </a:solidFill>
                          <a:latin typeface="+mj-lt"/>
                          <a:cs typeface="Times New Roman" pitchFamily="18" charset="0"/>
                        </a:rPr>
                        <a:t>-es</a:t>
                      </a:r>
                    </a:p>
                  </a:txBody>
                  <a:tcPr marL="87017" marR="87017" marT="45712" marB="45712">
                    <a:lnL w="76200" cap="flat" cmpd="sng" algn="ctr">
                      <a:solidFill>
                        <a:scrgbClr r="0" g="0" b="0"/>
                      </a:solidFill>
                      <a:prstDash val="solid"/>
                      <a:round/>
                      <a:headEnd type="none" w="med" len="med"/>
                      <a:tailEnd type="none" w="med" len="med"/>
                    </a:lnL>
                    <a:solidFill>
                      <a:srgbClr val="008000"/>
                    </a:solidFill>
                  </a:tcPr>
                </a:tc>
                <a:tc>
                  <a:txBody>
                    <a:bodyPr/>
                    <a:lstStyle/>
                    <a:p>
                      <a:pPr algn="ctr"/>
                      <a:r>
                        <a:rPr lang="cs-CZ" sz="2800" b="1" dirty="0">
                          <a:solidFill>
                            <a:srgbClr val="FFFFFF"/>
                          </a:solidFill>
                          <a:latin typeface="+mj-lt"/>
                          <a:cs typeface="Times New Roman" pitchFamily="18" charset="0"/>
                        </a:rPr>
                        <a:t>=</a:t>
                      </a:r>
                      <a:r>
                        <a:rPr lang="cs-CZ" sz="2800" b="1" baseline="0" dirty="0">
                          <a:solidFill>
                            <a:srgbClr val="FFFFFF"/>
                          </a:solidFill>
                          <a:latin typeface="+mj-lt"/>
                          <a:cs typeface="Times New Roman" pitchFamily="18" charset="0"/>
                        </a:rPr>
                        <a:t> 1.</a:t>
                      </a:r>
                      <a:endParaRPr lang="cs-CZ" sz="2800" b="1" dirty="0">
                        <a:solidFill>
                          <a:srgbClr val="FFFFFF"/>
                        </a:solidFill>
                        <a:latin typeface="+mj-lt"/>
                        <a:cs typeface="Times New Roman" pitchFamily="18" charset="0"/>
                      </a:endParaRPr>
                    </a:p>
                  </a:txBody>
                  <a:tcPr marL="87017" marR="87017" marT="45712" marB="45712">
                    <a:solidFill>
                      <a:srgbClr val="008000"/>
                    </a:solidFill>
                  </a:tcPr>
                </a:tc>
                <a:extLst>
                  <a:ext uri="{0D108BD9-81ED-4DB2-BD59-A6C34878D82A}">
                    <a16:rowId xmlns:a16="http://schemas.microsoft.com/office/drawing/2014/main" val="10004"/>
                  </a:ext>
                </a:extLst>
              </a:tr>
              <a:tr h="518144">
                <a:tc>
                  <a:txBody>
                    <a:bodyPr/>
                    <a:lstStyle/>
                    <a:p>
                      <a:r>
                        <a:rPr lang="cs-CZ" sz="2800" dirty="0">
                          <a:latin typeface="+mj-lt"/>
                          <a:cs typeface="Times New Roman" pitchFamily="18" charset="0"/>
                        </a:rPr>
                        <a:t>6</a:t>
                      </a:r>
                    </a:p>
                  </a:txBody>
                  <a:tcPr marL="87017" marR="87017" marT="45712" marB="45712">
                    <a:solidFill>
                      <a:srgbClr val="008000"/>
                    </a:solidFill>
                  </a:tcPr>
                </a:tc>
                <a:tc gridSpan="2">
                  <a:txBody>
                    <a:bodyPr/>
                    <a:lstStyle/>
                    <a:p>
                      <a:pPr algn="ctr"/>
                      <a:r>
                        <a:rPr lang="cs-CZ" sz="2800" b="1" i="0" dirty="0">
                          <a:solidFill>
                            <a:srgbClr val="FF0000"/>
                          </a:solidFill>
                          <a:latin typeface="+mj-lt"/>
                          <a:cs typeface="Times New Roman" pitchFamily="18" charset="0"/>
                        </a:rPr>
                        <a:t>    -i</a:t>
                      </a:r>
                    </a:p>
                  </a:txBody>
                  <a:tcPr marL="87017" marR="87017" marT="45712" marB="45712">
                    <a:lnR w="76200" cap="flat" cmpd="sng" algn="ctr">
                      <a:solidFill>
                        <a:scrgbClr r="0" g="0" b="0"/>
                      </a:solidFill>
                      <a:prstDash val="solid"/>
                      <a:round/>
                      <a:headEnd type="none" w="med" len="med"/>
                      <a:tailEnd type="none" w="med" len="med"/>
                    </a:lnR>
                    <a:solidFill>
                      <a:srgbClr val="008000"/>
                    </a:solidFill>
                  </a:tcPr>
                </a:tc>
                <a:tc hMerge="1">
                  <a:txBody>
                    <a:bodyPr/>
                    <a:lstStyle/>
                    <a:p>
                      <a:endParaRPr lang="en-US"/>
                    </a:p>
                  </a:txBody>
                  <a:tcPr/>
                </a:tc>
                <a:tc gridSpan="2">
                  <a:txBody>
                    <a:bodyPr/>
                    <a:lstStyle/>
                    <a:p>
                      <a:pPr algn="ctr"/>
                      <a:r>
                        <a:rPr lang="cs-CZ" sz="2800" b="1" dirty="0">
                          <a:solidFill>
                            <a:srgbClr val="FFFFFF"/>
                          </a:solidFill>
                          <a:latin typeface="+mj-lt"/>
                          <a:cs typeface="Times New Roman" pitchFamily="18" charset="0"/>
                        </a:rPr>
                        <a:t>      -</a:t>
                      </a:r>
                      <a:r>
                        <a:rPr lang="cs-CZ" sz="2800" b="1" dirty="0" err="1">
                          <a:solidFill>
                            <a:srgbClr val="FFFFFF"/>
                          </a:solidFill>
                          <a:latin typeface="+mj-lt"/>
                          <a:cs typeface="Times New Roman" pitchFamily="18" charset="0"/>
                        </a:rPr>
                        <a:t>ibus</a:t>
                      </a:r>
                      <a:endParaRPr lang="cs-CZ" sz="2800" b="1" dirty="0">
                        <a:solidFill>
                          <a:srgbClr val="FFFFFF"/>
                        </a:solidFill>
                        <a:latin typeface="+mj-lt"/>
                        <a:cs typeface="Times New Roman" pitchFamily="18" charset="0"/>
                      </a:endParaRPr>
                    </a:p>
                  </a:txBody>
                  <a:tcPr marL="87017" marR="87017" marT="45712" marB="45712">
                    <a:lnL w="76200" cap="flat" cmpd="sng" algn="ctr">
                      <a:solidFill>
                        <a:scrgbClr r="0" g="0" b="0"/>
                      </a:solidFill>
                      <a:prstDash val="solid"/>
                      <a:round/>
                      <a:headEnd type="none" w="med" len="med"/>
                      <a:tailEnd type="none" w="med" len="med"/>
                    </a:lnL>
                    <a:solidFill>
                      <a:srgbClr val="008000"/>
                    </a:solidFill>
                  </a:tcPr>
                </a:tc>
                <a:tc hMerge="1">
                  <a:txBody>
                    <a:bodyPr/>
                    <a:lstStyle/>
                    <a:p>
                      <a:endParaRPr lang="cs-CZ" dirty="0"/>
                    </a:p>
                  </a:txBody>
                  <a:tcPr/>
                </a:tc>
                <a:extLst>
                  <a:ext uri="{0D108BD9-81ED-4DB2-BD59-A6C34878D82A}">
                    <a16:rowId xmlns:a16="http://schemas.microsoft.com/office/drawing/2014/main" val="10005"/>
                  </a:ext>
                </a:extLst>
              </a:tr>
            </a:tbl>
          </a:graphicData>
        </a:graphic>
      </p:graphicFrame>
      <p:sp>
        <p:nvSpPr>
          <p:cNvPr id="5" name="Title 1"/>
          <p:cNvSpPr txBox="1">
            <a:spLocks/>
          </p:cNvSpPr>
          <p:nvPr/>
        </p:nvSpPr>
        <p:spPr>
          <a:xfrm>
            <a:off x="251520" y="554403"/>
            <a:ext cx="8229600" cy="433149"/>
          </a:xfrm>
          <a:prstGeom prst="rect">
            <a:avLst/>
          </a:prstGeom>
        </p:spPr>
        <p:txBody>
          <a:bodyPr/>
          <a:lstStyle>
            <a:lvl1pPr algn="r" defTabSz="914400" rtl="0" eaLnBrk="1" latinLnBrk="0" hangingPunct="1">
              <a:spcBef>
                <a:spcPct val="0"/>
              </a:spcBef>
              <a:buNone/>
              <a:defRPr sz="4200" kern="1200">
                <a:solidFill>
                  <a:schemeClr val="bg1"/>
                </a:solidFill>
                <a:latin typeface="+mj-lt"/>
                <a:ea typeface="+mj-ea"/>
                <a:cs typeface="+mj-cs"/>
              </a:defRPr>
            </a:lvl1pPr>
          </a:lstStyle>
          <a:p>
            <a:r>
              <a:rPr lang="en-US" sz="2000" b="1" dirty="0">
                <a:solidFill>
                  <a:srgbClr val="BC0000"/>
                </a:solidFill>
              </a:rPr>
              <a:t>ENDINGS OF ADJECTIVES OF THE 3</a:t>
            </a:r>
            <a:r>
              <a:rPr lang="en-US" sz="2000" b="1" baseline="30000" dirty="0">
                <a:solidFill>
                  <a:srgbClr val="BC0000"/>
                </a:solidFill>
              </a:rPr>
              <a:t>rd</a:t>
            </a:r>
            <a:r>
              <a:rPr lang="en-US" sz="2000" b="1" dirty="0">
                <a:solidFill>
                  <a:srgbClr val="BC0000"/>
                </a:solidFill>
              </a:rPr>
              <a:t> DECLENSION</a:t>
            </a:r>
          </a:p>
        </p:txBody>
      </p:sp>
    </p:spTree>
    <p:extLst>
      <p:ext uri="{BB962C8B-B14F-4D97-AF65-F5344CB8AC3E}">
        <p14:creationId xmlns:p14="http://schemas.microsoft.com/office/powerpoint/2010/main" val="1516169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NDINGS PHOT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799033" cy="593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délník 2"/>
          <p:cNvSpPr/>
          <p:nvPr/>
        </p:nvSpPr>
        <p:spPr>
          <a:xfrm>
            <a:off x="5652120" y="1245520"/>
            <a:ext cx="576064" cy="5063800"/>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p:cNvSpPr/>
          <p:nvPr/>
        </p:nvSpPr>
        <p:spPr>
          <a:xfrm>
            <a:off x="6876256" y="1245520"/>
            <a:ext cx="576064" cy="5063800"/>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62122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Zástupný symbol obsahu 2"/>
          <p:cNvSpPr>
            <a:spLocks noGrp="1"/>
          </p:cNvSpPr>
          <p:nvPr>
            <p:ph idx="4294967295"/>
          </p:nvPr>
        </p:nvSpPr>
        <p:spPr>
          <a:xfrm>
            <a:off x="4811713" y="692150"/>
            <a:ext cx="4332287" cy="5832475"/>
          </a:xfrm>
        </p:spPr>
        <p:txBody>
          <a:bodyPr>
            <a:normAutofit/>
          </a:bodyPr>
          <a:lstStyle/>
          <a:p>
            <a:r>
              <a:rPr lang="cs-CZ" sz="2800" b="1" dirty="0" err="1">
                <a:latin typeface="Minion Pro Med" panose="02040503050201020203" pitchFamily="18" charset="0"/>
                <a:ea typeface="ＭＳ Ｐゴシック" pitchFamily="34" charset="-128"/>
                <a:cs typeface="Times New Roman" pitchFamily="18" charset="0"/>
              </a:rPr>
              <a:t>musculus</a:t>
            </a:r>
            <a:r>
              <a:rPr lang="cs-CZ" sz="2800" dirty="0">
                <a:latin typeface="Minion Pro Med" panose="02040503050201020203" pitchFamily="18" charset="0"/>
                <a:ea typeface="ＭＳ Ｐゴシック" pitchFamily="34" charset="-128"/>
                <a:cs typeface="Times New Roman" pitchFamily="18" charset="0"/>
              </a:rPr>
              <a:t>+ </a:t>
            </a:r>
            <a:r>
              <a:rPr lang="cs-CZ" sz="2800" dirty="0" err="1">
                <a:latin typeface="Minion Pro Med" panose="02040503050201020203" pitchFamily="18" charset="0"/>
                <a:ea typeface="ＭＳ Ｐゴシック" pitchFamily="34" charset="-128"/>
                <a:cs typeface="Times New Roman" pitchFamily="18" charset="0"/>
              </a:rPr>
              <a:t>biventer</a:t>
            </a:r>
            <a:r>
              <a:rPr lang="cs-CZ" sz="2800" dirty="0">
                <a:latin typeface="Minion Pro Med" panose="02040503050201020203" pitchFamily="18" charset="0"/>
                <a:ea typeface="ＭＳ Ｐゴシック" pitchFamily="34" charset="-128"/>
                <a:cs typeface="Times New Roman" pitchFamily="18" charset="0"/>
              </a:rPr>
              <a:t>, </a:t>
            </a:r>
            <a:r>
              <a:rPr lang="cs-CZ" sz="2800" dirty="0" err="1">
                <a:latin typeface="Minion Pro Med" panose="02040503050201020203" pitchFamily="18" charset="0"/>
                <a:ea typeface="ＭＳ Ｐゴシック" pitchFamily="34" charset="-128"/>
                <a:cs typeface="Times New Roman" pitchFamily="18" charset="0"/>
              </a:rPr>
              <a:t>is</a:t>
            </a:r>
            <a:r>
              <a:rPr lang="cs-CZ" sz="2800" dirty="0">
                <a:latin typeface="Minion Pro Med" panose="02040503050201020203" pitchFamily="18" charset="0"/>
                <a:ea typeface="ＭＳ Ｐゴシック" pitchFamily="34" charset="-128"/>
                <a:cs typeface="Times New Roman" pitchFamily="18" charset="0"/>
              </a:rPr>
              <a:t>, e</a:t>
            </a:r>
          </a:p>
          <a:p>
            <a:r>
              <a:rPr lang="cs-CZ" sz="2800" b="1" dirty="0">
                <a:latin typeface="Minion Pro Med" panose="02040503050201020203" pitchFamily="18" charset="0"/>
                <a:ea typeface="ＭＳ Ｐゴシック" pitchFamily="34" charset="-128"/>
                <a:cs typeface="Times New Roman" pitchFamily="18" charset="0"/>
              </a:rPr>
              <a:t>!</a:t>
            </a:r>
            <a:r>
              <a:rPr lang="cs-CZ" sz="2800" b="1" dirty="0" err="1">
                <a:latin typeface="Minion Pro Med" panose="02040503050201020203" pitchFamily="18" charset="0"/>
                <a:ea typeface="ＭＳ Ｐゴシック" pitchFamily="34" charset="-128"/>
                <a:cs typeface="Times New Roman" pitchFamily="18" charset="0"/>
              </a:rPr>
              <a:t>fossa</a:t>
            </a:r>
            <a:r>
              <a:rPr lang="cs-CZ" sz="2800" dirty="0">
                <a:latin typeface="Minion Pro Med" panose="02040503050201020203" pitchFamily="18" charset="0"/>
                <a:ea typeface="ＭＳ Ｐゴシック" pitchFamily="34" charset="-128"/>
                <a:cs typeface="Times New Roman" pitchFamily="18" charset="0"/>
              </a:rPr>
              <a:t> + </a:t>
            </a:r>
            <a:r>
              <a:rPr lang="cs-CZ" sz="2800" dirty="0" err="1">
                <a:latin typeface="Minion Pro Med" panose="02040503050201020203" pitchFamily="18" charset="0"/>
                <a:ea typeface="ＭＳ Ｐゴシック" pitchFamily="34" charset="-128"/>
                <a:cs typeface="Times New Roman" pitchFamily="18" charset="0"/>
              </a:rPr>
              <a:t>biventer</a:t>
            </a:r>
            <a:r>
              <a:rPr lang="cs-CZ" sz="2800" dirty="0">
                <a:latin typeface="Minion Pro Med" panose="02040503050201020203" pitchFamily="18" charset="0"/>
                <a:ea typeface="ＭＳ Ｐゴシック" pitchFamily="34" charset="-128"/>
                <a:cs typeface="Times New Roman" pitchFamily="18" charset="0"/>
              </a:rPr>
              <a:t>, </a:t>
            </a:r>
            <a:r>
              <a:rPr lang="cs-CZ" sz="2800" dirty="0" err="1">
                <a:latin typeface="Minion Pro Med" panose="02040503050201020203" pitchFamily="18" charset="0"/>
                <a:ea typeface="ＭＳ Ｐゴシック" pitchFamily="34" charset="-128"/>
                <a:cs typeface="Times New Roman" pitchFamily="18" charset="0"/>
              </a:rPr>
              <a:t>is</a:t>
            </a:r>
            <a:r>
              <a:rPr lang="cs-CZ" sz="2800" dirty="0">
                <a:latin typeface="Minion Pro Med" panose="02040503050201020203" pitchFamily="18" charset="0"/>
                <a:ea typeface="ＭＳ Ｐゴシック" pitchFamily="34" charset="-128"/>
                <a:cs typeface="Times New Roman" pitchFamily="18" charset="0"/>
              </a:rPr>
              <a:t>, e</a:t>
            </a:r>
          </a:p>
          <a:p>
            <a:r>
              <a:rPr lang="cs-CZ" sz="2800" b="1" dirty="0">
                <a:latin typeface="Minion Pro Med" panose="02040503050201020203" pitchFamily="18" charset="0"/>
                <a:ea typeface="ＭＳ Ｐゴシック" pitchFamily="34" charset="-128"/>
                <a:cs typeface="Times New Roman" pitchFamily="18" charset="0"/>
              </a:rPr>
              <a:t>!ganglion </a:t>
            </a:r>
            <a:r>
              <a:rPr lang="cs-CZ" sz="2800" dirty="0">
                <a:latin typeface="Minion Pro Med" panose="02040503050201020203" pitchFamily="18" charset="0"/>
                <a:ea typeface="ＭＳ Ｐゴシック" pitchFamily="34" charset="-128"/>
                <a:cs typeface="Times New Roman" pitchFamily="18" charset="0"/>
              </a:rPr>
              <a:t>+ </a:t>
            </a:r>
            <a:r>
              <a:rPr lang="cs-CZ" sz="2800" dirty="0" err="1">
                <a:latin typeface="Minion Pro Med" panose="02040503050201020203" pitchFamily="18" charset="0"/>
                <a:ea typeface="ＭＳ Ｐゴシック" pitchFamily="34" charset="-128"/>
                <a:cs typeface="Times New Roman" pitchFamily="18" charset="0"/>
              </a:rPr>
              <a:t>biventer</a:t>
            </a:r>
            <a:r>
              <a:rPr lang="cs-CZ" sz="2800" dirty="0">
                <a:latin typeface="Minion Pro Med" panose="02040503050201020203" pitchFamily="18" charset="0"/>
                <a:ea typeface="ＭＳ Ｐゴシック" pitchFamily="34" charset="-128"/>
                <a:cs typeface="Times New Roman" pitchFamily="18" charset="0"/>
              </a:rPr>
              <a:t>, </a:t>
            </a:r>
            <a:r>
              <a:rPr lang="cs-CZ" sz="2800" dirty="0" err="1">
                <a:latin typeface="Minion Pro Med" panose="02040503050201020203" pitchFamily="18" charset="0"/>
                <a:ea typeface="ＭＳ Ｐゴシック" pitchFamily="34" charset="-128"/>
                <a:cs typeface="Times New Roman" pitchFamily="18" charset="0"/>
              </a:rPr>
              <a:t>is</a:t>
            </a:r>
            <a:r>
              <a:rPr lang="cs-CZ" sz="2800" dirty="0">
                <a:latin typeface="Minion Pro Med" panose="02040503050201020203" pitchFamily="18" charset="0"/>
                <a:ea typeface="ＭＳ Ｐゴシック" pitchFamily="34" charset="-128"/>
                <a:cs typeface="Times New Roman" pitchFamily="18" charset="0"/>
              </a:rPr>
              <a:t>, e</a:t>
            </a:r>
          </a:p>
          <a:p>
            <a:endParaRPr lang="cs-CZ" sz="2800" dirty="0">
              <a:latin typeface="Minion Pro Med" panose="02040503050201020203" pitchFamily="18" charset="0"/>
              <a:ea typeface="ＭＳ Ｐゴシック" pitchFamily="34" charset="-128"/>
              <a:cs typeface="Times New Roman" pitchFamily="18" charset="0"/>
            </a:endParaRPr>
          </a:p>
          <a:p>
            <a:r>
              <a:rPr lang="cs-CZ" sz="2800" b="1" dirty="0" err="1">
                <a:latin typeface="Minion Pro Med" panose="02040503050201020203" pitchFamily="18" charset="0"/>
                <a:ea typeface="ＭＳ Ｐゴシック" pitchFamily="34" charset="-128"/>
                <a:cs typeface="Times New Roman" pitchFamily="18" charset="0"/>
              </a:rPr>
              <a:t>musculus</a:t>
            </a:r>
            <a:r>
              <a:rPr lang="cs-CZ" sz="2800" dirty="0">
                <a:latin typeface="Minion Pro Med" panose="02040503050201020203" pitchFamily="18" charset="0"/>
                <a:ea typeface="ＭＳ Ｐゴシック" pitchFamily="34" charset="-128"/>
                <a:cs typeface="Times New Roman" pitchFamily="18" charset="0"/>
              </a:rPr>
              <a:t> + </a:t>
            </a:r>
            <a:r>
              <a:rPr lang="cs-CZ" sz="2800" dirty="0" err="1">
                <a:latin typeface="Minion Pro Med" panose="02040503050201020203" pitchFamily="18" charset="0"/>
                <a:ea typeface="ＭＳ Ｐゴシック" pitchFamily="34" charset="-128"/>
                <a:cs typeface="Times New Roman" pitchFamily="18" charset="0"/>
              </a:rPr>
              <a:t>communis</a:t>
            </a:r>
            <a:r>
              <a:rPr lang="cs-CZ" sz="2800" dirty="0">
                <a:latin typeface="Minion Pro Med" panose="02040503050201020203" pitchFamily="18" charset="0"/>
                <a:ea typeface="ＭＳ Ｐゴシック" pitchFamily="34" charset="-128"/>
                <a:cs typeface="Times New Roman" pitchFamily="18" charset="0"/>
              </a:rPr>
              <a:t>, e</a:t>
            </a:r>
          </a:p>
          <a:p>
            <a:r>
              <a:rPr lang="cs-CZ" sz="2800" b="1" dirty="0" err="1">
                <a:latin typeface="Minion Pro Med" panose="02040503050201020203" pitchFamily="18" charset="0"/>
                <a:ea typeface="ＭＳ Ｐゴシック" pitchFamily="34" charset="-128"/>
                <a:cs typeface="Times New Roman" pitchFamily="18" charset="0"/>
              </a:rPr>
              <a:t>arteria</a:t>
            </a:r>
            <a:r>
              <a:rPr lang="cs-CZ" sz="2800" dirty="0">
                <a:latin typeface="Minion Pro Med" panose="02040503050201020203" pitchFamily="18" charset="0"/>
                <a:ea typeface="ＭＳ Ｐゴシック" pitchFamily="34" charset="-128"/>
                <a:cs typeface="Times New Roman" pitchFamily="18" charset="0"/>
              </a:rPr>
              <a:t> + </a:t>
            </a:r>
            <a:r>
              <a:rPr lang="cs-CZ" sz="2800" dirty="0" err="1">
                <a:latin typeface="Minion Pro Med" panose="02040503050201020203" pitchFamily="18" charset="0"/>
                <a:ea typeface="ＭＳ Ｐゴシック" pitchFamily="34" charset="-128"/>
                <a:cs typeface="Times New Roman" pitchFamily="18" charset="0"/>
              </a:rPr>
              <a:t>communis</a:t>
            </a:r>
            <a:r>
              <a:rPr lang="cs-CZ" sz="2800" dirty="0">
                <a:latin typeface="Minion Pro Med" panose="02040503050201020203" pitchFamily="18" charset="0"/>
                <a:ea typeface="ＭＳ Ｐゴシック" pitchFamily="34" charset="-128"/>
                <a:cs typeface="Times New Roman" pitchFamily="18" charset="0"/>
              </a:rPr>
              <a:t>, e</a:t>
            </a:r>
          </a:p>
          <a:p>
            <a:r>
              <a:rPr lang="cs-CZ" sz="2800" b="1" dirty="0" err="1">
                <a:latin typeface="Minion Pro Med" panose="02040503050201020203" pitchFamily="18" charset="0"/>
                <a:ea typeface="ＭＳ Ｐゴシック" pitchFamily="34" charset="-128"/>
                <a:cs typeface="Times New Roman" pitchFamily="18" charset="0"/>
              </a:rPr>
              <a:t>crus</a:t>
            </a:r>
            <a:r>
              <a:rPr lang="cs-CZ" sz="2800" dirty="0">
                <a:latin typeface="Minion Pro Med" panose="02040503050201020203" pitchFamily="18" charset="0"/>
                <a:ea typeface="ＭＳ Ｐゴシック" pitchFamily="34" charset="-128"/>
                <a:cs typeface="Times New Roman" pitchFamily="18" charset="0"/>
              </a:rPr>
              <a:t> + </a:t>
            </a:r>
            <a:r>
              <a:rPr lang="cs-CZ" sz="2800" dirty="0" err="1">
                <a:latin typeface="Minion Pro Med" panose="02040503050201020203" pitchFamily="18" charset="0"/>
                <a:ea typeface="ＭＳ Ｐゴシック" pitchFamily="34" charset="-128"/>
                <a:cs typeface="Times New Roman" pitchFamily="18" charset="0"/>
              </a:rPr>
              <a:t>communis</a:t>
            </a:r>
            <a:r>
              <a:rPr lang="cs-CZ" sz="2800" dirty="0">
                <a:latin typeface="Minion Pro Med" panose="02040503050201020203" pitchFamily="18" charset="0"/>
                <a:ea typeface="ＭＳ Ｐゴシック" pitchFamily="34" charset="-128"/>
                <a:cs typeface="Times New Roman" pitchFamily="18" charset="0"/>
              </a:rPr>
              <a:t>, e</a:t>
            </a:r>
          </a:p>
          <a:p>
            <a:endParaRPr lang="cs-CZ" sz="2800" dirty="0">
              <a:latin typeface="Minion Pro Med" panose="02040503050201020203" pitchFamily="18" charset="0"/>
              <a:ea typeface="ＭＳ Ｐゴシック" pitchFamily="34" charset="-128"/>
              <a:cs typeface="Times New Roman" pitchFamily="18" charset="0"/>
            </a:endParaRPr>
          </a:p>
          <a:p>
            <a:r>
              <a:rPr lang="cs-CZ" sz="2800" b="1" dirty="0" err="1">
                <a:latin typeface="Minion Pro Med" panose="02040503050201020203" pitchFamily="18" charset="0"/>
                <a:ea typeface="ＭＳ Ｐゴシック" pitchFamily="34" charset="-128"/>
                <a:cs typeface="Times New Roman" pitchFamily="18" charset="0"/>
              </a:rPr>
              <a:t>lobulus</a:t>
            </a:r>
            <a:r>
              <a:rPr lang="cs-CZ" sz="2800" dirty="0">
                <a:latin typeface="Minion Pro Med" panose="02040503050201020203" pitchFamily="18" charset="0"/>
                <a:ea typeface="ＭＳ Ｐゴシック" pitchFamily="34" charset="-128"/>
                <a:cs typeface="Times New Roman" pitchFamily="18" charset="0"/>
              </a:rPr>
              <a:t> + simplex, cis</a:t>
            </a:r>
          </a:p>
          <a:p>
            <a:r>
              <a:rPr lang="cs-CZ" sz="2800" b="1" dirty="0" err="1">
                <a:latin typeface="Minion Pro Med" panose="02040503050201020203" pitchFamily="18" charset="0"/>
                <a:ea typeface="ＭＳ Ｐゴシック" pitchFamily="34" charset="-128"/>
                <a:cs typeface="Times New Roman" pitchFamily="18" charset="0"/>
              </a:rPr>
              <a:t>articulatio</a:t>
            </a:r>
            <a:r>
              <a:rPr lang="cs-CZ" sz="2800" dirty="0">
                <a:latin typeface="Minion Pro Med" panose="02040503050201020203" pitchFamily="18" charset="0"/>
                <a:ea typeface="ＭＳ Ｐゴシック" pitchFamily="34" charset="-128"/>
                <a:cs typeface="Times New Roman" pitchFamily="18" charset="0"/>
              </a:rPr>
              <a:t> + simplex, cis</a:t>
            </a:r>
          </a:p>
          <a:p>
            <a:r>
              <a:rPr lang="cs-CZ" sz="2800" b="1" dirty="0" err="1">
                <a:latin typeface="Minion Pro Med" panose="02040503050201020203" pitchFamily="18" charset="0"/>
                <a:ea typeface="ＭＳ Ｐゴシック" pitchFamily="34" charset="-128"/>
                <a:cs typeface="Times New Roman" pitchFamily="18" charset="0"/>
              </a:rPr>
              <a:t>crus</a:t>
            </a:r>
            <a:r>
              <a:rPr lang="cs-CZ" sz="2800" dirty="0">
                <a:latin typeface="Minion Pro Med" panose="02040503050201020203" pitchFamily="18" charset="0"/>
                <a:ea typeface="ＭＳ Ｐゴシック" pitchFamily="34" charset="-128"/>
                <a:cs typeface="Times New Roman" pitchFamily="18" charset="0"/>
              </a:rPr>
              <a:t> + simplex, cis</a:t>
            </a:r>
          </a:p>
          <a:p>
            <a:endParaRPr lang="cs-CZ" sz="2800" dirty="0">
              <a:latin typeface="Minion Pro Med" panose="02040503050201020203" pitchFamily="18" charset="0"/>
              <a:ea typeface="ＭＳ Ｐゴシック" pitchFamily="34" charset="-128"/>
              <a:cs typeface="Times New Roman" pitchFamily="18" charset="0"/>
            </a:endParaRPr>
          </a:p>
          <a:p>
            <a:endParaRPr lang="cs-CZ" sz="2800" dirty="0">
              <a:latin typeface="Minion Pro Med" panose="02040503050201020203" pitchFamily="18" charset="0"/>
              <a:ea typeface="ＭＳ Ｐゴシック" pitchFamily="34" charset="-128"/>
              <a:cs typeface="Times New Roman" pitchFamily="18" charset="0"/>
            </a:endParaRPr>
          </a:p>
          <a:p>
            <a:endParaRPr lang="cs-CZ" sz="2800" dirty="0">
              <a:latin typeface="Minion Pro Med" panose="02040503050201020203" pitchFamily="18" charset="0"/>
              <a:ea typeface="ＭＳ Ｐゴシック" pitchFamily="34" charset="-128"/>
              <a:cs typeface="Times New Roman" pitchFamily="18" charset="0"/>
            </a:endParaRPr>
          </a:p>
        </p:txBody>
      </p:sp>
      <p:sp>
        <p:nvSpPr>
          <p:cNvPr id="4" name="Ovál 3"/>
          <p:cNvSpPr/>
          <p:nvPr/>
        </p:nvSpPr>
        <p:spPr>
          <a:xfrm>
            <a:off x="7716567" y="727615"/>
            <a:ext cx="431800" cy="4667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latin typeface="Minion Pro Med" panose="02040503050201020203" pitchFamily="18" charset="0"/>
            </a:endParaRPr>
          </a:p>
        </p:txBody>
      </p:sp>
      <p:sp>
        <p:nvSpPr>
          <p:cNvPr id="5" name="Ovál 4"/>
          <p:cNvSpPr/>
          <p:nvPr/>
        </p:nvSpPr>
        <p:spPr>
          <a:xfrm>
            <a:off x="7614855" y="1267600"/>
            <a:ext cx="431800" cy="4667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latin typeface="Minion Pro Med" panose="02040503050201020203" pitchFamily="18" charset="0"/>
            </a:endParaRPr>
          </a:p>
        </p:txBody>
      </p:sp>
      <p:sp>
        <p:nvSpPr>
          <p:cNvPr id="6" name="Ovál 5"/>
          <p:cNvSpPr/>
          <p:nvPr/>
        </p:nvSpPr>
        <p:spPr>
          <a:xfrm>
            <a:off x="8589466" y="1734325"/>
            <a:ext cx="431800" cy="4667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latin typeface="Minion Pro Med" panose="02040503050201020203" pitchFamily="18" charset="0"/>
            </a:endParaRPr>
          </a:p>
        </p:txBody>
      </p:sp>
      <p:sp>
        <p:nvSpPr>
          <p:cNvPr id="7" name="Ovál 6"/>
          <p:cNvSpPr/>
          <p:nvPr/>
        </p:nvSpPr>
        <p:spPr>
          <a:xfrm>
            <a:off x="8159817" y="2766501"/>
            <a:ext cx="431800" cy="4667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latin typeface="Minion Pro Med" panose="02040503050201020203" pitchFamily="18" charset="0"/>
            </a:endParaRPr>
          </a:p>
        </p:txBody>
      </p:sp>
      <p:sp>
        <p:nvSpPr>
          <p:cNvPr id="8" name="Ovál 7"/>
          <p:cNvSpPr/>
          <p:nvPr/>
        </p:nvSpPr>
        <p:spPr>
          <a:xfrm>
            <a:off x="7728017" y="3292855"/>
            <a:ext cx="431800" cy="4667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latin typeface="Minion Pro Med" panose="02040503050201020203" pitchFamily="18" charset="0"/>
            </a:endParaRPr>
          </a:p>
        </p:txBody>
      </p:sp>
      <p:sp>
        <p:nvSpPr>
          <p:cNvPr id="9" name="Ovál 8"/>
          <p:cNvSpPr/>
          <p:nvPr/>
        </p:nvSpPr>
        <p:spPr>
          <a:xfrm>
            <a:off x="7752931" y="3789363"/>
            <a:ext cx="431800" cy="4667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latin typeface="Minion Pro Med" panose="02040503050201020203" pitchFamily="18" charset="0"/>
            </a:endParaRPr>
          </a:p>
        </p:txBody>
      </p:sp>
      <p:sp>
        <p:nvSpPr>
          <p:cNvPr id="10" name="Ovál 9"/>
          <p:cNvSpPr/>
          <p:nvPr/>
        </p:nvSpPr>
        <p:spPr>
          <a:xfrm>
            <a:off x="7446434" y="4804729"/>
            <a:ext cx="431800" cy="4667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latin typeface="Minion Pro Med" panose="02040503050201020203" pitchFamily="18" charset="0"/>
            </a:endParaRPr>
          </a:p>
        </p:txBody>
      </p:sp>
      <p:sp>
        <p:nvSpPr>
          <p:cNvPr id="11" name="Ovál 10"/>
          <p:cNvSpPr/>
          <p:nvPr/>
        </p:nvSpPr>
        <p:spPr>
          <a:xfrm>
            <a:off x="7830755" y="5373688"/>
            <a:ext cx="433387" cy="4667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latin typeface="Minion Pro Med" panose="02040503050201020203" pitchFamily="18" charset="0"/>
            </a:endParaRPr>
          </a:p>
        </p:txBody>
      </p:sp>
      <p:sp>
        <p:nvSpPr>
          <p:cNvPr id="12" name="Ovál 11"/>
          <p:cNvSpPr/>
          <p:nvPr/>
        </p:nvSpPr>
        <p:spPr>
          <a:xfrm>
            <a:off x="6950856" y="5876925"/>
            <a:ext cx="431800" cy="4667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latin typeface="Minion Pro Med" panose="02040503050201020203" pitchFamily="18" charset="0"/>
            </a:endParaRPr>
          </a:p>
        </p:txBody>
      </p:sp>
      <p:sp>
        <p:nvSpPr>
          <p:cNvPr id="16397" name="BlokTextu 12"/>
          <p:cNvSpPr txBox="1">
            <a:spLocks noChangeArrowheads="1"/>
          </p:cNvSpPr>
          <p:nvPr/>
        </p:nvSpPr>
        <p:spPr bwMode="auto">
          <a:xfrm>
            <a:off x="2472552" y="1075611"/>
            <a:ext cx="2121732" cy="4801314"/>
          </a:xfrm>
          <a:prstGeom prst="rect">
            <a:avLst/>
          </a:prstGeom>
          <a:noFill/>
          <a:ln w="9525">
            <a:noFill/>
            <a:miter lim="800000"/>
            <a:headEnd/>
            <a:tailEnd/>
          </a:ln>
        </p:spPr>
        <p:txBody>
          <a:bodyPr wrap="square">
            <a:spAutoFit/>
          </a:bodyPr>
          <a:lstStyle/>
          <a:p>
            <a:r>
              <a:rPr lang="cs-CZ" sz="4000" dirty="0">
                <a:solidFill>
                  <a:srgbClr val="FF0000"/>
                </a:solidFill>
                <a:latin typeface="Minion Pro Med" panose="02040503050201020203" pitchFamily="18" charset="0"/>
              </a:rPr>
              <a:t>3-</a:t>
            </a:r>
            <a:r>
              <a:rPr lang="cs-CZ" sz="4000" dirty="0" err="1">
                <a:solidFill>
                  <a:srgbClr val="FF0000"/>
                </a:solidFill>
                <a:latin typeface="Minion Pro Med" panose="02040503050201020203" pitchFamily="18" charset="0"/>
              </a:rPr>
              <a:t>forms</a:t>
            </a:r>
            <a:endParaRPr lang="cs-CZ" sz="4000" dirty="0">
              <a:solidFill>
                <a:srgbClr val="FF0000"/>
              </a:solidFill>
              <a:latin typeface="Minion Pro Med" panose="02040503050201020203" pitchFamily="18" charset="0"/>
            </a:endParaRPr>
          </a:p>
          <a:p>
            <a:endParaRPr lang="cs-CZ" sz="1200" dirty="0">
              <a:solidFill>
                <a:srgbClr val="FF0000"/>
              </a:solidFill>
              <a:latin typeface="Minion Pro Med" panose="02040503050201020203" pitchFamily="18" charset="0"/>
            </a:endParaRPr>
          </a:p>
          <a:p>
            <a:endParaRPr lang="cs-CZ" sz="4000" dirty="0">
              <a:solidFill>
                <a:srgbClr val="FF0000"/>
              </a:solidFill>
              <a:latin typeface="Minion Pro Med" panose="02040503050201020203" pitchFamily="18" charset="0"/>
            </a:endParaRPr>
          </a:p>
          <a:p>
            <a:endParaRPr lang="cs-CZ" sz="4000" dirty="0">
              <a:solidFill>
                <a:srgbClr val="FF0000"/>
              </a:solidFill>
              <a:latin typeface="Minion Pro Med" panose="02040503050201020203" pitchFamily="18" charset="0"/>
            </a:endParaRPr>
          </a:p>
          <a:p>
            <a:r>
              <a:rPr lang="cs-CZ" sz="4000" dirty="0">
                <a:solidFill>
                  <a:srgbClr val="FF0000"/>
                </a:solidFill>
                <a:latin typeface="Minion Pro Med" panose="02040503050201020203" pitchFamily="18" charset="0"/>
              </a:rPr>
              <a:t>2-</a:t>
            </a:r>
            <a:r>
              <a:rPr lang="cs-CZ" sz="4000" dirty="0" err="1">
                <a:solidFill>
                  <a:srgbClr val="FF0000"/>
                </a:solidFill>
                <a:latin typeface="Minion Pro Med" panose="02040503050201020203" pitchFamily="18" charset="0"/>
              </a:rPr>
              <a:t>forms</a:t>
            </a:r>
            <a:endParaRPr lang="cs-CZ" sz="4000" dirty="0">
              <a:solidFill>
                <a:srgbClr val="FF0000"/>
              </a:solidFill>
              <a:latin typeface="Minion Pro Med" panose="02040503050201020203" pitchFamily="18" charset="0"/>
            </a:endParaRPr>
          </a:p>
          <a:p>
            <a:endParaRPr lang="cs-CZ" sz="4000" dirty="0">
              <a:solidFill>
                <a:srgbClr val="FF0000"/>
              </a:solidFill>
              <a:latin typeface="Minion Pro Med" panose="02040503050201020203" pitchFamily="18" charset="0"/>
            </a:endParaRPr>
          </a:p>
          <a:p>
            <a:endParaRPr lang="cs-CZ" sz="1400" dirty="0">
              <a:solidFill>
                <a:srgbClr val="FF0000"/>
              </a:solidFill>
              <a:latin typeface="Minion Pro Med" panose="02040503050201020203" pitchFamily="18" charset="0"/>
            </a:endParaRPr>
          </a:p>
          <a:p>
            <a:endParaRPr lang="cs-CZ" sz="4000" dirty="0">
              <a:solidFill>
                <a:srgbClr val="FF0000"/>
              </a:solidFill>
              <a:latin typeface="Minion Pro Med" panose="02040503050201020203" pitchFamily="18" charset="0"/>
            </a:endParaRPr>
          </a:p>
          <a:p>
            <a:r>
              <a:rPr lang="cs-CZ" sz="4000" dirty="0">
                <a:solidFill>
                  <a:srgbClr val="FF0000"/>
                </a:solidFill>
                <a:latin typeface="Minion Pro Med" panose="02040503050201020203" pitchFamily="18" charset="0"/>
              </a:rPr>
              <a:t>1-</a:t>
            </a:r>
            <a:r>
              <a:rPr lang="cs-CZ" sz="4000" dirty="0" err="1">
                <a:solidFill>
                  <a:srgbClr val="FF0000"/>
                </a:solidFill>
                <a:latin typeface="Minion Pro Med" panose="02040503050201020203" pitchFamily="18" charset="0"/>
              </a:rPr>
              <a:t>form</a:t>
            </a:r>
            <a:endParaRPr lang="cs-CZ" sz="4000" dirty="0">
              <a:solidFill>
                <a:srgbClr val="FF0000"/>
              </a:solidFill>
              <a:latin typeface="Minion Pro Med" panose="02040503050201020203" pitchFamily="18" charset="0"/>
            </a:endParaRPr>
          </a:p>
        </p:txBody>
      </p:sp>
      <p:sp>
        <p:nvSpPr>
          <p:cNvPr id="14" name="BlokTextu 13"/>
          <p:cNvSpPr txBox="1"/>
          <p:nvPr/>
        </p:nvSpPr>
        <p:spPr>
          <a:xfrm>
            <a:off x="111513" y="2540565"/>
            <a:ext cx="1527718" cy="1815882"/>
          </a:xfrm>
          <a:prstGeom prst="rect">
            <a:avLst/>
          </a:prstGeom>
          <a:noFill/>
        </p:spPr>
        <p:txBody>
          <a:bodyPr wrap="square" rtlCol="0">
            <a:spAutoFit/>
          </a:bodyPr>
          <a:lstStyle/>
          <a:p>
            <a:r>
              <a:rPr lang="cs-CZ" sz="2800" b="1" dirty="0" err="1">
                <a:latin typeface="Minion Pro Med" panose="02040503050201020203" pitchFamily="18" charset="0"/>
                <a:cs typeface="Times New Roman" pitchFamily="18" charset="0"/>
              </a:rPr>
              <a:t>Number</a:t>
            </a:r>
            <a:r>
              <a:rPr lang="cs-CZ" sz="2800" b="1" dirty="0">
                <a:latin typeface="Minion Pro Med" panose="02040503050201020203" pitchFamily="18" charset="0"/>
                <a:cs typeface="Times New Roman" pitchFamily="18" charset="0"/>
              </a:rPr>
              <a:t> </a:t>
            </a:r>
            <a:r>
              <a:rPr lang="cs-CZ" sz="2800" b="1" dirty="0" err="1">
                <a:latin typeface="Minion Pro Med" panose="02040503050201020203" pitchFamily="18" charset="0"/>
                <a:cs typeface="Times New Roman" pitchFamily="18" charset="0"/>
              </a:rPr>
              <a:t>of</a:t>
            </a:r>
            <a:r>
              <a:rPr lang="cs-CZ" sz="2800" b="1" dirty="0">
                <a:latin typeface="Minion Pro Med" panose="02040503050201020203" pitchFamily="18" charset="0"/>
                <a:cs typeface="Times New Roman" pitchFamily="18" charset="0"/>
              </a:rPr>
              <a:t> </a:t>
            </a:r>
            <a:r>
              <a:rPr lang="cs-CZ" sz="2800" b="1" dirty="0" err="1">
                <a:latin typeface="Minion Pro Med" panose="02040503050201020203" pitchFamily="18" charset="0"/>
                <a:cs typeface="Times New Roman" pitchFamily="18" charset="0"/>
              </a:rPr>
              <a:t>forms</a:t>
            </a:r>
            <a:r>
              <a:rPr lang="cs-CZ" sz="2800" b="1" dirty="0">
                <a:latin typeface="Minion Pro Med" panose="02040503050201020203" pitchFamily="18" charset="0"/>
                <a:cs typeface="Times New Roman" pitchFamily="18" charset="0"/>
              </a:rPr>
              <a:t> in </a:t>
            </a:r>
            <a:r>
              <a:rPr lang="cs-CZ" sz="2800" b="1" dirty="0" err="1">
                <a:latin typeface="Minion Pro Med" panose="02040503050201020203" pitchFamily="18" charset="0"/>
                <a:cs typeface="Times New Roman" pitchFamily="18" charset="0"/>
              </a:rPr>
              <a:t>nom</a:t>
            </a:r>
            <a:r>
              <a:rPr lang="cs-CZ" sz="2800" b="1" dirty="0">
                <a:latin typeface="Minion Pro Med" panose="02040503050201020203" pitchFamily="18" charset="0"/>
                <a:cs typeface="Times New Roman" pitchFamily="18" charset="0"/>
              </a:rPr>
              <a:t>. </a:t>
            </a:r>
            <a:r>
              <a:rPr lang="cs-CZ" sz="2800" b="1" dirty="0" err="1">
                <a:latin typeface="Minion Pro Med" panose="02040503050201020203" pitchFamily="18" charset="0"/>
                <a:cs typeface="Times New Roman" pitchFamily="18" charset="0"/>
              </a:rPr>
              <a:t>sg</a:t>
            </a:r>
            <a:r>
              <a:rPr lang="cs-CZ" sz="2800" b="1" dirty="0">
                <a:latin typeface="Minion Pro Med" panose="02040503050201020203" pitchFamily="18" charset="0"/>
                <a:cs typeface="Times New Roman" pitchFamily="18" charset="0"/>
              </a:rPr>
              <a:t>.</a:t>
            </a:r>
          </a:p>
        </p:txBody>
      </p:sp>
      <p:cxnSp>
        <p:nvCxnSpPr>
          <p:cNvPr id="16" name="Rovná spojovacia šípka 15"/>
          <p:cNvCxnSpPr/>
          <p:nvPr/>
        </p:nvCxnSpPr>
        <p:spPr>
          <a:xfrm flipV="1">
            <a:off x="1639231" y="1735138"/>
            <a:ext cx="833321" cy="10461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Rovná spojovacia šípka 17"/>
          <p:cNvCxnSpPr/>
          <p:nvPr/>
        </p:nvCxnSpPr>
        <p:spPr>
          <a:xfrm>
            <a:off x="1639231" y="3284538"/>
            <a:ext cx="833321" cy="2615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Rovná spojovacia šípka 19"/>
          <p:cNvCxnSpPr/>
          <p:nvPr/>
        </p:nvCxnSpPr>
        <p:spPr>
          <a:xfrm>
            <a:off x="1483112" y="3789363"/>
            <a:ext cx="989440" cy="17639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Nadpis 1"/>
          <p:cNvSpPr txBox="1">
            <a:spLocks/>
          </p:cNvSpPr>
          <p:nvPr/>
        </p:nvSpPr>
        <p:spPr>
          <a:xfrm>
            <a:off x="700951" y="85110"/>
            <a:ext cx="8229600" cy="569108"/>
          </a:xfrm>
          <a:prstGeom prst="rect">
            <a:avLst/>
          </a:prstGeom>
        </p:spPr>
        <p:txBody>
          <a:bodyPr anchor="ctr"/>
          <a:lstStyle>
            <a:lvl1pPr algn="r" defTabSz="914400" rtl="0" eaLnBrk="1" latinLnBrk="0" hangingPunct="1">
              <a:spcBef>
                <a:spcPct val="0"/>
              </a:spcBef>
              <a:buNone/>
              <a:defRPr sz="4200" kern="1200">
                <a:solidFill>
                  <a:schemeClr val="bg1"/>
                </a:solidFill>
                <a:latin typeface="+mj-lt"/>
                <a:ea typeface="+mj-ea"/>
                <a:cs typeface="+mj-cs"/>
              </a:defRPr>
            </a:lvl1pPr>
          </a:lstStyle>
          <a:p>
            <a:pPr algn="ctr"/>
            <a:r>
              <a:rPr lang="cs-CZ" sz="2000" b="1" dirty="0">
                <a:solidFill>
                  <a:srgbClr val="BC0000"/>
                </a:solidFill>
                <a:latin typeface="Minion Pro Med" panose="02040503050201020203" pitchFamily="18" charset="0"/>
                <a:ea typeface="ＭＳ Ｐゴシック" pitchFamily="34" charset="-128"/>
                <a:cs typeface="Times New Roman" pitchFamily="18" charset="0"/>
              </a:rPr>
              <a:t>FORM CLOSE ATTRIBUTE</a:t>
            </a:r>
          </a:p>
        </p:txBody>
      </p:sp>
    </p:spTree>
    <p:extLst>
      <p:ext uri="{BB962C8B-B14F-4D97-AF65-F5344CB8AC3E}">
        <p14:creationId xmlns:p14="http://schemas.microsoft.com/office/powerpoint/2010/main" val="3033139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8600"/>
            <a:ext cx="8728648" cy="758952"/>
          </a:xfrm>
        </p:spPr>
        <p:txBody>
          <a:bodyPr>
            <a:noAutofit/>
          </a:bodyPr>
          <a:lstStyle/>
          <a:p>
            <a:pPr algn="l"/>
            <a:r>
              <a:rPr lang="en-US" dirty="0">
                <a:solidFill>
                  <a:srgbClr val="CB0202"/>
                </a:solidFill>
                <a:latin typeface="Minion Pro Med" panose="02040503050201020203" pitchFamily="18" charset="0"/>
                <a:cs typeface="Cambria"/>
              </a:rPr>
              <a:t>Derive adjectives using endings</a:t>
            </a:r>
            <a:r>
              <a:rPr lang="cs-CZ" dirty="0">
                <a:solidFill>
                  <a:srgbClr val="CB0202"/>
                </a:solidFill>
                <a:latin typeface="Minion Pro Med" panose="02040503050201020203" pitchFamily="18" charset="0"/>
                <a:cs typeface="Cambria"/>
              </a:rPr>
              <a:t> </a:t>
            </a:r>
            <a:r>
              <a:rPr lang="en-US" b="1" dirty="0">
                <a:solidFill>
                  <a:srgbClr val="CB0202"/>
                </a:solidFill>
                <a:latin typeface="Minion Pro Med" panose="02040503050201020203" pitchFamily="18" charset="0"/>
                <a:cs typeface="Cambria"/>
              </a:rPr>
              <a:t>-</a:t>
            </a:r>
            <a:r>
              <a:rPr lang="en-US" b="1" dirty="0" err="1">
                <a:solidFill>
                  <a:srgbClr val="CB0202"/>
                </a:solidFill>
                <a:latin typeface="Minion Pro Med" panose="02040503050201020203" pitchFamily="18" charset="0"/>
                <a:cs typeface="Cambria"/>
              </a:rPr>
              <a:t>alis</a:t>
            </a:r>
            <a:r>
              <a:rPr lang="en-US" b="1" dirty="0">
                <a:solidFill>
                  <a:srgbClr val="CB0202"/>
                </a:solidFill>
                <a:latin typeface="Minion Pro Med" panose="02040503050201020203" pitchFamily="18" charset="0"/>
                <a:cs typeface="Cambria"/>
              </a:rPr>
              <a:t>, e </a:t>
            </a:r>
            <a:r>
              <a:rPr lang="en-US" dirty="0">
                <a:solidFill>
                  <a:srgbClr val="CB0202"/>
                </a:solidFill>
                <a:latin typeface="Minion Pro Med" panose="02040503050201020203" pitchFamily="18" charset="0"/>
                <a:cs typeface="Cambria"/>
              </a:rPr>
              <a:t>or </a:t>
            </a:r>
            <a:r>
              <a:rPr lang="en-US" b="1" dirty="0">
                <a:solidFill>
                  <a:srgbClr val="CB0202"/>
                </a:solidFill>
                <a:latin typeface="Minion Pro Med" panose="02040503050201020203" pitchFamily="18" charset="0"/>
                <a:cs typeface="Cambria"/>
              </a:rPr>
              <a:t>-</a:t>
            </a:r>
            <a:r>
              <a:rPr lang="en-US" b="1" dirty="0" err="1">
                <a:solidFill>
                  <a:srgbClr val="CB0202"/>
                </a:solidFill>
                <a:latin typeface="Minion Pro Med" panose="02040503050201020203" pitchFamily="18" charset="0"/>
                <a:cs typeface="Cambria"/>
              </a:rPr>
              <a:t>aris</a:t>
            </a:r>
            <a:r>
              <a:rPr lang="en-US" b="1" dirty="0">
                <a:solidFill>
                  <a:srgbClr val="CB0202"/>
                </a:solidFill>
                <a:latin typeface="Minion Pro Med" panose="02040503050201020203" pitchFamily="18" charset="0"/>
                <a:cs typeface="Cambria"/>
              </a:rPr>
              <a:t>, e</a:t>
            </a:r>
          </a:p>
        </p:txBody>
      </p:sp>
      <p:sp>
        <p:nvSpPr>
          <p:cNvPr id="3" name="Content Placeholder 2"/>
          <p:cNvSpPr>
            <a:spLocks noGrp="1"/>
          </p:cNvSpPr>
          <p:nvPr>
            <p:ph idx="1"/>
          </p:nvPr>
        </p:nvSpPr>
        <p:spPr>
          <a:xfrm>
            <a:off x="269889" y="1600200"/>
            <a:ext cx="8694599" cy="5257800"/>
          </a:xfrm>
        </p:spPr>
        <p:txBody>
          <a:bodyPr>
            <a:normAutofit fontScale="92500" lnSpcReduction="10000"/>
          </a:bodyPr>
          <a:lstStyle/>
          <a:p>
            <a:r>
              <a:rPr lang="en-US" sz="2600" dirty="0">
                <a:latin typeface="Minion Pro Med" panose="02040503050201020203" pitchFamily="18" charset="0"/>
                <a:cs typeface="Cambria"/>
              </a:rPr>
              <a:t>costa/ cost- + </a:t>
            </a:r>
            <a:r>
              <a:rPr lang="en-US" sz="2600" dirty="0" err="1">
                <a:latin typeface="Minion Pro Med" panose="02040503050201020203" pitchFamily="18" charset="0"/>
                <a:cs typeface="Cambria"/>
              </a:rPr>
              <a:t>alis</a:t>
            </a:r>
            <a:r>
              <a:rPr lang="en-US" sz="2600" dirty="0">
                <a:latin typeface="Minion Pro Med" panose="02040503050201020203" pitchFamily="18" charset="0"/>
                <a:cs typeface="Cambria"/>
              </a:rPr>
              <a:t> </a:t>
            </a:r>
            <a:r>
              <a:rPr lang="en-US" sz="2600" b="1" dirty="0">
                <a:solidFill>
                  <a:srgbClr val="CB0202"/>
                </a:solidFill>
                <a:latin typeface="Minion Pro Med" panose="02040503050201020203" pitchFamily="18" charset="0"/>
                <a:ea typeface="Wingdings"/>
                <a:cs typeface="Cambria"/>
                <a:sym typeface="Wingdings"/>
              </a:rPr>
              <a:t>⇢  </a:t>
            </a:r>
            <a:r>
              <a:rPr lang="en-US" sz="2600" b="1" dirty="0" err="1">
                <a:solidFill>
                  <a:srgbClr val="CB0202"/>
                </a:solidFill>
                <a:latin typeface="Minion Pro Med" panose="02040503050201020203" pitchFamily="18" charset="0"/>
                <a:ea typeface="Wingdings"/>
                <a:cs typeface="Cambria"/>
                <a:sym typeface="Wingdings"/>
              </a:rPr>
              <a:t>costalis</a:t>
            </a:r>
            <a:r>
              <a:rPr lang="en-US" sz="2600" b="1" dirty="0">
                <a:solidFill>
                  <a:srgbClr val="CB0202"/>
                </a:solidFill>
                <a:latin typeface="Minion Pro Med" panose="02040503050201020203" pitchFamily="18" charset="0"/>
                <a:ea typeface="Wingdings"/>
                <a:cs typeface="Cambria"/>
                <a:sym typeface="Wingdings"/>
              </a:rPr>
              <a:t>, e</a:t>
            </a:r>
          </a:p>
          <a:p>
            <a:r>
              <a:rPr lang="en-US" sz="2600" dirty="0">
                <a:solidFill>
                  <a:srgbClr val="000000"/>
                </a:solidFill>
                <a:latin typeface="Minion Pro Med" panose="02040503050201020203" pitchFamily="18" charset="0"/>
                <a:ea typeface="Wingdings"/>
                <a:cs typeface="Cambria"/>
                <a:sym typeface="Wingdings"/>
              </a:rPr>
              <a:t>femur / </a:t>
            </a:r>
            <a:r>
              <a:rPr lang="en-US" sz="2600" dirty="0" err="1">
                <a:solidFill>
                  <a:srgbClr val="000000"/>
                </a:solidFill>
                <a:latin typeface="Minion Pro Med" panose="02040503050201020203" pitchFamily="18" charset="0"/>
                <a:ea typeface="Wingdings"/>
                <a:cs typeface="Cambria"/>
                <a:sym typeface="Wingdings"/>
              </a:rPr>
              <a:t>femor</a:t>
            </a:r>
            <a:r>
              <a:rPr lang="en-US" sz="2600" dirty="0">
                <a:solidFill>
                  <a:srgbClr val="000000"/>
                </a:solidFill>
                <a:latin typeface="Minion Pro Med" panose="02040503050201020203" pitchFamily="18" charset="0"/>
                <a:ea typeface="Wingdings"/>
                <a:cs typeface="Cambria"/>
                <a:sym typeface="Wingdings"/>
              </a:rPr>
              <a:t>- + </a:t>
            </a:r>
            <a:r>
              <a:rPr lang="en-US" sz="2600" dirty="0" err="1">
                <a:solidFill>
                  <a:srgbClr val="000000"/>
                </a:solidFill>
                <a:latin typeface="Minion Pro Med" panose="02040503050201020203" pitchFamily="18" charset="0"/>
                <a:ea typeface="Wingdings"/>
                <a:cs typeface="Cambria"/>
                <a:sym typeface="Wingdings"/>
              </a:rPr>
              <a:t>alis</a:t>
            </a:r>
            <a:r>
              <a:rPr lang="en-US" sz="2600" dirty="0">
                <a:solidFill>
                  <a:srgbClr val="000000"/>
                </a:solidFill>
                <a:latin typeface="Minion Pro Med" panose="02040503050201020203" pitchFamily="18" charset="0"/>
                <a:ea typeface="Wingdings"/>
                <a:cs typeface="Cambria"/>
                <a:sym typeface="Wingdings"/>
              </a:rPr>
              <a:t>, e </a:t>
            </a:r>
            <a:r>
              <a:rPr lang="en-US" sz="2600" b="1" dirty="0">
                <a:solidFill>
                  <a:srgbClr val="CB0202"/>
                </a:solidFill>
                <a:latin typeface="Minion Pro Med" panose="02040503050201020203" pitchFamily="18" charset="0"/>
                <a:ea typeface="Wingdings"/>
                <a:cs typeface="Cambria"/>
                <a:sym typeface="Wingdings"/>
              </a:rPr>
              <a:t>⇢ </a:t>
            </a:r>
            <a:r>
              <a:rPr lang="en-US" sz="2600" b="1" dirty="0" err="1">
                <a:solidFill>
                  <a:srgbClr val="CB0202"/>
                </a:solidFill>
                <a:latin typeface="Minion Pro Med" panose="02040503050201020203" pitchFamily="18" charset="0"/>
                <a:ea typeface="Wingdings"/>
                <a:cs typeface="Cambria"/>
                <a:sym typeface="Wingdings"/>
              </a:rPr>
              <a:t>femoralis</a:t>
            </a:r>
            <a:r>
              <a:rPr lang="en-US" sz="2600" b="1" dirty="0">
                <a:solidFill>
                  <a:srgbClr val="CB0202"/>
                </a:solidFill>
                <a:latin typeface="Minion Pro Med" panose="02040503050201020203" pitchFamily="18" charset="0"/>
                <a:ea typeface="Wingdings"/>
                <a:cs typeface="Cambria"/>
                <a:sym typeface="Wingdings"/>
              </a:rPr>
              <a:t>, e</a:t>
            </a:r>
            <a:endParaRPr lang="en-US" sz="2600" b="1" dirty="0">
              <a:solidFill>
                <a:srgbClr val="CB0202"/>
              </a:solidFill>
              <a:latin typeface="Minion Pro Med" panose="02040503050201020203" pitchFamily="18" charset="0"/>
              <a:cs typeface="Cambria"/>
            </a:endParaRPr>
          </a:p>
          <a:p>
            <a:r>
              <a:rPr lang="en-US" sz="2600" dirty="0" err="1">
                <a:latin typeface="Minion Pro Med" panose="02040503050201020203" pitchFamily="18" charset="0"/>
                <a:ea typeface="Wingdings"/>
                <a:cs typeface="Cambria"/>
                <a:sym typeface="Wingdings"/>
              </a:rPr>
              <a:t>musculus</a:t>
            </a:r>
            <a:r>
              <a:rPr lang="en-US" sz="2600" dirty="0">
                <a:latin typeface="Minion Pro Med" panose="02040503050201020203" pitchFamily="18" charset="0"/>
                <a:ea typeface="Wingdings"/>
                <a:cs typeface="Cambria"/>
                <a:sym typeface="Wingdings"/>
              </a:rPr>
              <a:t>/ </a:t>
            </a:r>
            <a:r>
              <a:rPr lang="en-US" sz="2600" dirty="0" err="1">
                <a:latin typeface="Minion Pro Med" panose="02040503050201020203" pitchFamily="18" charset="0"/>
                <a:ea typeface="Wingdings"/>
                <a:cs typeface="Cambria"/>
                <a:sym typeface="Wingdings"/>
              </a:rPr>
              <a:t>muscul</a:t>
            </a:r>
            <a:r>
              <a:rPr lang="en-US" sz="2600" dirty="0">
                <a:latin typeface="Minion Pro Med" panose="02040503050201020203" pitchFamily="18" charset="0"/>
                <a:ea typeface="Wingdings"/>
                <a:cs typeface="Cambria"/>
                <a:sym typeface="Wingdings"/>
              </a:rPr>
              <a:t>-  + </a:t>
            </a:r>
            <a:r>
              <a:rPr lang="en-US" sz="2600" dirty="0" err="1">
                <a:latin typeface="Minion Pro Med" panose="02040503050201020203" pitchFamily="18" charset="0"/>
                <a:ea typeface="Wingdings"/>
                <a:cs typeface="Cambria"/>
                <a:sym typeface="Wingdings"/>
              </a:rPr>
              <a:t>aris</a:t>
            </a:r>
            <a:r>
              <a:rPr lang="en-US" sz="2600" dirty="0">
                <a:latin typeface="Minion Pro Med" panose="02040503050201020203" pitchFamily="18" charset="0"/>
                <a:ea typeface="Wingdings"/>
                <a:cs typeface="Cambria"/>
                <a:sym typeface="Wingdings"/>
              </a:rPr>
              <a:t>, e </a:t>
            </a:r>
            <a:r>
              <a:rPr lang="en-US" sz="2600" b="1" dirty="0">
                <a:solidFill>
                  <a:srgbClr val="CB0202"/>
                </a:solidFill>
                <a:latin typeface="Minion Pro Med" panose="02040503050201020203" pitchFamily="18" charset="0"/>
                <a:ea typeface="Wingdings"/>
                <a:cs typeface="Cambria"/>
                <a:sym typeface="Wingdings"/>
              </a:rPr>
              <a:t>⇢  </a:t>
            </a:r>
            <a:r>
              <a:rPr lang="en-US" sz="2600" b="1" dirty="0" err="1">
                <a:solidFill>
                  <a:srgbClr val="CB0202"/>
                </a:solidFill>
                <a:latin typeface="Minion Pro Med" panose="02040503050201020203" pitchFamily="18" charset="0"/>
                <a:ea typeface="Wingdings"/>
                <a:cs typeface="Cambria"/>
                <a:sym typeface="Wingdings"/>
              </a:rPr>
              <a:t>muscularis</a:t>
            </a:r>
            <a:r>
              <a:rPr lang="en-US" sz="2600" b="1" dirty="0">
                <a:solidFill>
                  <a:srgbClr val="CB0202"/>
                </a:solidFill>
                <a:latin typeface="Minion Pro Med" panose="02040503050201020203" pitchFamily="18" charset="0"/>
                <a:ea typeface="Wingdings"/>
                <a:cs typeface="Cambria"/>
                <a:sym typeface="Wingdings"/>
              </a:rPr>
              <a:t>, e</a:t>
            </a:r>
          </a:p>
          <a:p>
            <a:endParaRPr lang="en-US" sz="2600" b="1" dirty="0">
              <a:solidFill>
                <a:srgbClr val="CB0202"/>
              </a:solidFill>
              <a:latin typeface="Minion Pro Med" panose="02040503050201020203" pitchFamily="18" charset="0"/>
              <a:ea typeface="Wingdings"/>
              <a:cs typeface="Cambria"/>
              <a:sym typeface="Wingdings"/>
            </a:endParaRPr>
          </a:p>
          <a:p>
            <a:pPr marL="0" indent="0">
              <a:buNone/>
            </a:pPr>
            <a:r>
              <a:rPr lang="en-US" sz="2600" dirty="0">
                <a:solidFill>
                  <a:srgbClr val="000000"/>
                </a:solidFill>
                <a:latin typeface="Minion Pro Med" panose="02040503050201020203" pitchFamily="18" charset="0"/>
                <a:ea typeface="Wingdings"/>
                <a:cs typeface="Cambria"/>
                <a:sym typeface="Wingdings"/>
              </a:rPr>
              <a:t>dorsum	</a:t>
            </a:r>
            <a:r>
              <a:rPr lang="en-US" sz="2600" dirty="0" err="1">
                <a:solidFill>
                  <a:srgbClr val="000000"/>
                </a:solidFill>
                <a:latin typeface="Minion Pro Med" panose="02040503050201020203" pitchFamily="18" charset="0"/>
                <a:ea typeface="Wingdings"/>
                <a:cs typeface="Cambria"/>
                <a:sym typeface="Wingdings"/>
              </a:rPr>
              <a:t>intestinum</a:t>
            </a:r>
            <a:r>
              <a:rPr lang="en-US" sz="2600" dirty="0">
                <a:solidFill>
                  <a:srgbClr val="000000"/>
                </a:solidFill>
                <a:latin typeface="Minion Pro Med" panose="02040503050201020203" pitchFamily="18" charset="0"/>
                <a:ea typeface="Wingdings"/>
                <a:cs typeface="Cambria"/>
                <a:sym typeface="Wingdings"/>
              </a:rPr>
              <a:t>		cervix	     	labium </a:t>
            </a:r>
          </a:p>
          <a:p>
            <a:pPr marL="0" indent="0">
              <a:buNone/>
            </a:pPr>
            <a:r>
              <a:rPr lang="en-US" sz="2600" dirty="0">
                <a:solidFill>
                  <a:srgbClr val="000000"/>
                </a:solidFill>
                <a:latin typeface="Minion Pro Med" panose="02040503050201020203" pitchFamily="18" charset="0"/>
                <a:ea typeface="Wingdings"/>
                <a:cs typeface="Cambria"/>
                <a:sym typeface="Wingdings"/>
              </a:rPr>
              <a:t>facies		</a:t>
            </a:r>
            <a:r>
              <a:rPr lang="en-US" sz="2600" dirty="0" err="1">
                <a:solidFill>
                  <a:srgbClr val="000000"/>
                </a:solidFill>
                <a:latin typeface="Minion Pro Med" panose="02040503050201020203" pitchFamily="18" charset="0"/>
                <a:ea typeface="Wingdings"/>
                <a:cs typeface="Cambria"/>
                <a:sym typeface="Wingdings"/>
              </a:rPr>
              <a:t>nasus</a:t>
            </a:r>
            <a:r>
              <a:rPr lang="en-US" sz="2600" dirty="0">
                <a:solidFill>
                  <a:srgbClr val="000000"/>
                </a:solidFill>
                <a:latin typeface="Minion Pro Med" panose="02040503050201020203" pitchFamily="18" charset="0"/>
                <a:ea typeface="Wingdings"/>
                <a:cs typeface="Cambria"/>
                <a:sym typeface="Wingdings"/>
              </a:rPr>
              <a:t>			</a:t>
            </a:r>
            <a:r>
              <a:rPr lang="en-US" sz="2600" dirty="0" err="1">
                <a:solidFill>
                  <a:srgbClr val="000000"/>
                </a:solidFill>
                <a:latin typeface="Minion Pro Med" panose="02040503050201020203" pitchFamily="18" charset="0"/>
                <a:ea typeface="Wingdings"/>
                <a:cs typeface="Cambria"/>
                <a:sym typeface="Wingdings"/>
              </a:rPr>
              <a:t>pulmo</a:t>
            </a:r>
            <a:r>
              <a:rPr lang="en-US" sz="2600" dirty="0">
                <a:solidFill>
                  <a:srgbClr val="000000"/>
                </a:solidFill>
                <a:latin typeface="Minion Pro Med" panose="02040503050201020203" pitchFamily="18" charset="0"/>
                <a:ea typeface="Wingdings"/>
                <a:cs typeface="Cambria"/>
                <a:sym typeface="Wingdings"/>
              </a:rPr>
              <a:t>	   	viscera</a:t>
            </a:r>
          </a:p>
          <a:p>
            <a:pPr marL="0" indent="0">
              <a:buNone/>
            </a:pPr>
            <a:r>
              <a:rPr lang="en-US" sz="2600" dirty="0">
                <a:solidFill>
                  <a:srgbClr val="000000"/>
                </a:solidFill>
                <a:latin typeface="Minion Pro Med" panose="02040503050201020203" pitchFamily="18" charset="0"/>
                <a:ea typeface="Wingdings"/>
                <a:cs typeface="Cambria"/>
                <a:sym typeface="Wingdings"/>
              </a:rPr>
              <a:t>apex		</a:t>
            </a:r>
            <a:r>
              <a:rPr lang="en-US" sz="2600" dirty="0" err="1">
                <a:solidFill>
                  <a:srgbClr val="000000"/>
                </a:solidFill>
                <a:latin typeface="Minion Pro Med" panose="02040503050201020203" pitchFamily="18" charset="0"/>
                <a:ea typeface="Wingdings"/>
                <a:cs typeface="Cambria"/>
                <a:sym typeface="Wingdings"/>
              </a:rPr>
              <a:t>digitus</a:t>
            </a:r>
            <a:r>
              <a:rPr lang="en-US" sz="2600" dirty="0">
                <a:solidFill>
                  <a:srgbClr val="000000"/>
                </a:solidFill>
                <a:latin typeface="Minion Pro Med" panose="02040503050201020203" pitchFamily="18" charset="0"/>
                <a:ea typeface="Wingdings"/>
                <a:cs typeface="Cambria"/>
                <a:sym typeface="Wingdings"/>
              </a:rPr>
              <a:t>		</a:t>
            </a:r>
            <a:r>
              <a:rPr lang="cs-CZ" sz="2600" dirty="0">
                <a:solidFill>
                  <a:srgbClr val="000000"/>
                </a:solidFill>
                <a:latin typeface="Minion Pro Med" panose="02040503050201020203" pitchFamily="18" charset="0"/>
                <a:ea typeface="Wingdings"/>
                <a:cs typeface="Cambria"/>
                <a:sym typeface="Wingdings"/>
              </a:rPr>
              <a:t>	</a:t>
            </a:r>
            <a:r>
              <a:rPr lang="en-US" sz="2600" dirty="0" err="1">
                <a:solidFill>
                  <a:srgbClr val="000000"/>
                </a:solidFill>
                <a:latin typeface="Minion Pro Med" panose="02040503050201020203" pitchFamily="18" charset="0"/>
                <a:ea typeface="Wingdings"/>
                <a:cs typeface="Cambria"/>
                <a:sym typeface="Wingdings"/>
              </a:rPr>
              <a:t>margo</a:t>
            </a:r>
            <a:r>
              <a:rPr lang="en-US" sz="2600" dirty="0">
                <a:solidFill>
                  <a:srgbClr val="000000"/>
                </a:solidFill>
                <a:latin typeface="Minion Pro Med" panose="02040503050201020203" pitchFamily="18" charset="0"/>
                <a:ea typeface="Wingdings"/>
                <a:cs typeface="Cambria"/>
                <a:sym typeface="Wingdings"/>
              </a:rPr>
              <a:t>	     	medulla</a:t>
            </a:r>
          </a:p>
          <a:p>
            <a:pPr marL="0" indent="0">
              <a:buNone/>
            </a:pPr>
            <a:r>
              <a:rPr lang="en-US" sz="2600" dirty="0">
                <a:solidFill>
                  <a:srgbClr val="000000"/>
                </a:solidFill>
                <a:latin typeface="Minion Pro Med" panose="02040503050201020203" pitchFamily="18" charset="0"/>
                <a:ea typeface="Wingdings"/>
                <a:cs typeface="Cambria"/>
                <a:sym typeface="Wingdings"/>
              </a:rPr>
              <a:t>rectum	</a:t>
            </a:r>
            <a:r>
              <a:rPr lang="cs-CZ" sz="2600" dirty="0">
                <a:solidFill>
                  <a:srgbClr val="000000"/>
                </a:solidFill>
                <a:latin typeface="Minion Pro Med" panose="02040503050201020203" pitchFamily="18" charset="0"/>
                <a:ea typeface="Wingdings"/>
                <a:cs typeface="Cambria"/>
                <a:sym typeface="Wingdings"/>
              </a:rPr>
              <a:t>	</a:t>
            </a:r>
            <a:r>
              <a:rPr lang="en-US" sz="2600" dirty="0" err="1">
                <a:solidFill>
                  <a:srgbClr val="000000"/>
                </a:solidFill>
                <a:latin typeface="Minion Pro Med" panose="02040503050201020203" pitchFamily="18" charset="0"/>
                <a:ea typeface="Wingdings"/>
                <a:cs typeface="Cambria"/>
                <a:sym typeface="Wingdings"/>
              </a:rPr>
              <a:t>orbita</a:t>
            </a:r>
            <a:r>
              <a:rPr lang="en-US" sz="2600" dirty="0">
                <a:solidFill>
                  <a:srgbClr val="000000"/>
                </a:solidFill>
                <a:latin typeface="Minion Pro Med" panose="02040503050201020203" pitchFamily="18" charset="0"/>
                <a:ea typeface="Wingdings"/>
                <a:cs typeface="Cambria"/>
                <a:sym typeface="Wingdings"/>
              </a:rPr>
              <a:t>			maxilla	</a:t>
            </a:r>
            <a:r>
              <a:rPr lang="cs-CZ" sz="2600" dirty="0">
                <a:solidFill>
                  <a:srgbClr val="000000"/>
                </a:solidFill>
                <a:latin typeface="Minion Pro Med" panose="02040503050201020203" pitchFamily="18" charset="0"/>
                <a:ea typeface="Wingdings"/>
                <a:cs typeface="Cambria"/>
                <a:sym typeface="Wingdings"/>
              </a:rPr>
              <a:t>	</a:t>
            </a:r>
            <a:r>
              <a:rPr lang="en-US" sz="2600" dirty="0">
                <a:solidFill>
                  <a:srgbClr val="000000"/>
                </a:solidFill>
                <a:latin typeface="Minion Pro Med" panose="02040503050201020203" pitchFamily="18" charset="0"/>
                <a:ea typeface="Wingdings"/>
                <a:cs typeface="Cambria"/>
                <a:sym typeface="Wingdings"/>
              </a:rPr>
              <a:t>pectus</a:t>
            </a:r>
          </a:p>
          <a:p>
            <a:pPr marL="0" indent="0">
              <a:buNone/>
            </a:pPr>
            <a:r>
              <a:rPr lang="en-US" sz="2600" dirty="0" err="1">
                <a:solidFill>
                  <a:srgbClr val="000000"/>
                </a:solidFill>
                <a:latin typeface="Minion Pro Med" panose="02040503050201020203" pitchFamily="18" charset="0"/>
                <a:ea typeface="Wingdings"/>
                <a:cs typeface="Cambria"/>
                <a:sym typeface="Wingdings"/>
              </a:rPr>
              <a:t>ren</a:t>
            </a:r>
            <a:r>
              <a:rPr lang="en-US" sz="2600" dirty="0">
                <a:solidFill>
                  <a:srgbClr val="000000"/>
                </a:solidFill>
                <a:latin typeface="Minion Pro Med" panose="02040503050201020203" pitchFamily="18" charset="0"/>
                <a:ea typeface="Wingdings"/>
                <a:cs typeface="Cambria"/>
                <a:sym typeface="Wingdings"/>
              </a:rPr>
              <a:t>		patella		</a:t>
            </a:r>
            <a:r>
              <a:rPr lang="cs-CZ" sz="2600" dirty="0">
                <a:solidFill>
                  <a:srgbClr val="000000"/>
                </a:solidFill>
                <a:latin typeface="Minion Pro Med" panose="02040503050201020203" pitchFamily="18" charset="0"/>
                <a:ea typeface="Wingdings"/>
                <a:cs typeface="Cambria"/>
                <a:sym typeface="Wingdings"/>
              </a:rPr>
              <a:t>	</a:t>
            </a:r>
            <a:r>
              <a:rPr lang="en-US" sz="2600" dirty="0">
                <a:solidFill>
                  <a:srgbClr val="000000"/>
                </a:solidFill>
                <a:latin typeface="Minion Pro Med" panose="02040503050201020203" pitchFamily="18" charset="0"/>
                <a:ea typeface="Wingdings"/>
                <a:cs typeface="Cambria"/>
                <a:sym typeface="Wingdings"/>
              </a:rPr>
              <a:t>vagina	</a:t>
            </a:r>
            <a:r>
              <a:rPr lang="cs-CZ" sz="2600" dirty="0">
                <a:solidFill>
                  <a:srgbClr val="000000"/>
                </a:solidFill>
                <a:latin typeface="Minion Pro Med" panose="02040503050201020203" pitchFamily="18" charset="0"/>
                <a:ea typeface="Wingdings"/>
                <a:cs typeface="Cambria"/>
                <a:sym typeface="Wingdings"/>
              </a:rPr>
              <a:t>	</a:t>
            </a:r>
            <a:r>
              <a:rPr lang="en-US" sz="2600" dirty="0" err="1">
                <a:solidFill>
                  <a:srgbClr val="000000"/>
                </a:solidFill>
                <a:latin typeface="Minion Pro Med" panose="02040503050201020203" pitchFamily="18" charset="0"/>
                <a:ea typeface="Wingdings"/>
                <a:cs typeface="Cambria"/>
                <a:sym typeface="Wingdings"/>
              </a:rPr>
              <a:t>tonsilla</a:t>
            </a:r>
            <a:endParaRPr lang="en-US" sz="2600" dirty="0">
              <a:solidFill>
                <a:srgbClr val="000000"/>
              </a:solidFill>
              <a:latin typeface="Minion Pro Med" panose="02040503050201020203" pitchFamily="18" charset="0"/>
              <a:ea typeface="Wingdings"/>
              <a:cs typeface="Cambria"/>
              <a:sym typeface="Wingdings"/>
            </a:endParaRPr>
          </a:p>
          <a:p>
            <a:pPr marL="0" indent="0">
              <a:buNone/>
            </a:pPr>
            <a:r>
              <a:rPr lang="en-US" sz="2600" dirty="0">
                <a:solidFill>
                  <a:srgbClr val="000000"/>
                </a:solidFill>
                <a:latin typeface="Minion Pro Med" panose="02040503050201020203" pitchFamily="18" charset="0"/>
                <a:ea typeface="Wingdings"/>
                <a:cs typeface="Cambria"/>
                <a:sym typeface="Wingdings"/>
              </a:rPr>
              <a:t>sternum	abdomen		frons		</a:t>
            </a:r>
            <a:r>
              <a:rPr lang="en-US" sz="2600" dirty="0" err="1">
                <a:solidFill>
                  <a:srgbClr val="000000"/>
                </a:solidFill>
                <a:latin typeface="Minion Pro Med" panose="02040503050201020203" pitchFamily="18" charset="0"/>
                <a:ea typeface="Wingdings"/>
                <a:cs typeface="Cambria"/>
                <a:sym typeface="Wingdings"/>
              </a:rPr>
              <a:t>paries</a:t>
            </a:r>
            <a:endParaRPr lang="en-US" sz="2600" dirty="0">
              <a:solidFill>
                <a:srgbClr val="000000"/>
              </a:solidFill>
              <a:latin typeface="Minion Pro Med" panose="02040503050201020203" pitchFamily="18" charset="0"/>
              <a:ea typeface="Wingdings"/>
              <a:cs typeface="Cambria"/>
              <a:sym typeface="Wingdings"/>
            </a:endParaRPr>
          </a:p>
          <a:p>
            <a:pPr marL="0" indent="0">
              <a:buNone/>
            </a:pPr>
            <a:r>
              <a:rPr lang="en-US" sz="2600" dirty="0">
                <a:solidFill>
                  <a:srgbClr val="000000"/>
                </a:solidFill>
                <a:latin typeface="Minion Pro Med" panose="02040503050201020203" pitchFamily="18" charset="0"/>
                <a:ea typeface="Wingdings"/>
                <a:cs typeface="Cambria"/>
                <a:sym typeface="Wingdings"/>
              </a:rPr>
              <a:t>superficies	</a:t>
            </a:r>
            <a:r>
              <a:rPr lang="en-US" sz="2600" dirty="0" err="1">
                <a:solidFill>
                  <a:srgbClr val="000000"/>
                </a:solidFill>
                <a:latin typeface="Minion Pro Med" panose="02040503050201020203" pitchFamily="18" charset="0"/>
                <a:ea typeface="Wingdings"/>
                <a:cs typeface="Cambria"/>
                <a:sym typeface="Wingdings"/>
              </a:rPr>
              <a:t>vestibulum</a:t>
            </a:r>
            <a:r>
              <a:rPr lang="en-US" sz="2600" dirty="0">
                <a:solidFill>
                  <a:srgbClr val="000000"/>
                </a:solidFill>
                <a:latin typeface="Minion Pro Med" panose="02040503050201020203" pitchFamily="18" charset="0"/>
                <a:ea typeface="Wingdings"/>
                <a:cs typeface="Cambria"/>
                <a:sym typeface="Wingdings"/>
              </a:rPr>
              <a:t>		spina		bronchus</a:t>
            </a:r>
            <a:endParaRPr lang="cs-CZ" sz="2600" dirty="0">
              <a:solidFill>
                <a:srgbClr val="000000"/>
              </a:solidFill>
              <a:latin typeface="Minion Pro Med" panose="02040503050201020203" pitchFamily="18" charset="0"/>
              <a:ea typeface="Wingdings"/>
              <a:cs typeface="Cambria"/>
              <a:sym typeface="Wingdings"/>
            </a:endParaRPr>
          </a:p>
          <a:p>
            <a:pPr marL="0" indent="0">
              <a:buNone/>
            </a:pPr>
            <a:r>
              <a:rPr lang="cs-CZ" sz="2600" dirty="0" err="1">
                <a:latin typeface="Minion Pro Med" panose="02040503050201020203" pitchFamily="18" charset="0"/>
                <a:ea typeface="Wingdings"/>
                <a:cs typeface="Cambria"/>
                <a:sym typeface="Wingdings"/>
              </a:rPr>
              <a:t>pars</a:t>
            </a:r>
            <a:r>
              <a:rPr lang="en-US" sz="2600" dirty="0">
                <a:latin typeface="Minion Pro Med" panose="02040503050201020203" pitchFamily="18" charset="0"/>
                <a:ea typeface="Wingdings"/>
                <a:cs typeface="Cambria"/>
                <a:sym typeface="Wingdings"/>
              </a:rPr>
              <a:t>		</a:t>
            </a:r>
            <a:r>
              <a:rPr lang="cs-CZ" sz="2600" dirty="0">
                <a:latin typeface="Minion Pro Med" panose="02040503050201020203" pitchFamily="18" charset="0"/>
                <a:ea typeface="Wingdings"/>
                <a:cs typeface="Cambria"/>
                <a:sym typeface="Wingdings"/>
              </a:rPr>
              <a:t>os, </a:t>
            </a:r>
            <a:r>
              <a:rPr lang="cs-CZ" sz="2600" dirty="0" err="1">
                <a:latin typeface="Minion Pro Med" panose="02040503050201020203" pitchFamily="18" charset="0"/>
                <a:ea typeface="Wingdings"/>
                <a:cs typeface="Cambria"/>
                <a:sym typeface="Wingdings"/>
              </a:rPr>
              <a:t>oris</a:t>
            </a:r>
            <a:r>
              <a:rPr lang="en-US" sz="2600" b="1" dirty="0">
                <a:solidFill>
                  <a:srgbClr val="CB0202"/>
                </a:solidFill>
                <a:latin typeface="Minion Pro Med" panose="02040503050201020203" pitchFamily="18" charset="0"/>
                <a:ea typeface="Wingdings"/>
                <a:cs typeface="Cambria"/>
                <a:sym typeface="Wingdings"/>
              </a:rPr>
              <a:t>		</a:t>
            </a:r>
            <a:r>
              <a:rPr lang="cs-CZ" sz="2600" b="1" dirty="0">
                <a:solidFill>
                  <a:srgbClr val="CB0202"/>
                </a:solidFill>
                <a:latin typeface="Minion Pro Med" panose="02040503050201020203" pitchFamily="18" charset="0"/>
                <a:ea typeface="Wingdings"/>
                <a:cs typeface="Cambria"/>
                <a:sym typeface="Wingdings"/>
              </a:rPr>
              <a:t>	</a:t>
            </a:r>
            <a:r>
              <a:rPr lang="cs-CZ" sz="2600" dirty="0" err="1">
                <a:latin typeface="Minion Pro Med" panose="02040503050201020203" pitchFamily="18" charset="0"/>
                <a:ea typeface="Wingdings"/>
                <a:cs typeface="Cambria"/>
                <a:sym typeface="Wingdings"/>
              </a:rPr>
              <a:t>cranium</a:t>
            </a:r>
            <a:r>
              <a:rPr lang="cs-CZ" sz="2600" dirty="0">
                <a:latin typeface="Minion Pro Med" panose="02040503050201020203" pitchFamily="18" charset="0"/>
                <a:ea typeface="Wingdings"/>
                <a:cs typeface="Cambria"/>
                <a:sym typeface="Wingdings"/>
              </a:rPr>
              <a:t>	</a:t>
            </a:r>
            <a:r>
              <a:rPr lang="cs-CZ" sz="2600" dirty="0" err="1">
                <a:latin typeface="Minion Pro Med" panose="02040503050201020203" pitchFamily="18" charset="0"/>
                <a:ea typeface="Wingdings"/>
                <a:cs typeface="Cambria"/>
                <a:sym typeface="Wingdings"/>
              </a:rPr>
              <a:t>dens</a:t>
            </a:r>
            <a:r>
              <a:rPr lang="cs-CZ" sz="2600" b="1" dirty="0">
                <a:solidFill>
                  <a:srgbClr val="CB0202"/>
                </a:solidFill>
                <a:latin typeface="Minion Pro Med" panose="02040503050201020203" pitchFamily="18" charset="0"/>
                <a:ea typeface="Wingdings"/>
                <a:cs typeface="Cambria"/>
                <a:sym typeface="Wingdings"/>
              </a:rPr>
              <a:t>	</a:t>
            </a:r>
            <a:r>
              <a:rPr lang="en-US" sz="2600" b="1" dirty="0">
                <a:solidFill>
                  <a:srgbClr val="CB0202"/>
                </a:solidFill>
                <a:latin typeface="Minion Pro Med" panose="02040503050201020203" pitchFamily="18" charset="0"/>
                <a:ea typeface="Wingdings"/>
                <a:cs typeface="Cambria"/>
                <a:sym typeface="Wingdings"/>
              </a:rPr>
              <a:t>	</a:t>
            </a:r>
          </a:p>
        </p:txBody>
      </p:sp>
    </p:spTree>
    <p:extLst>
      <p:ext uri="{BB962C8B-B14F-4D97-AF65-F5344CB8AC3E}">
        <p14:creationId xmlns:p14="http://schemas.microsoft.com/office/powerpoint/2010/main" val="221665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obsah 8"/>
          <p:cNvSpPr>
            <a:spLocks noGrp="1"/>
          </p:cNvSpPr>
          <p:nvPr>
            <p:ph idx="1"/>
          </p:nvPr>
        </p:nvSpPr>
        <p:spPr>
          <a:xfrm>
            <a:off x="479558" y="6301478"/>
            <a:ext cx="8856662" cy="647700"/>
          </a:xfrm>
        </p:spPr>
        <p:txBody>
          <a:bodyPr>
            <a:normAutofit/>
          </a:bodyPr>
          <a:lstStyle/>
          <a:p>
            <a:pPr marL="109728" indent="0" fontAlgn="auto">
              <a:spcAft>
                <a:spcPts val="0"/>
              </a:spcAft>
              <a:buFont typeface="Wingdings 3"/>
              <a:buNone/>
              <a:defRPr/>
            </a:pPr>
            <a:r>
              <a:rPr lang="cs-CZ" dirty="0" err="1">
                <a:latin typeface="+mj-lt"/>
              </a:rPr>
              <a:t>valgus</a:t>
            </a:r>
            <a:r>
              <a:rPr lang="cs-CZ" dirty="0">
                <a:latin typeface="+mj-lt"/>
              </a:rPr>
              <a:t>, a, um       </a:t>
            </a:r>
            <a:r>
              <a:rPr lang="cs-CZ" dirty="0" err="1">
                <a:latin typeface="+mj-lt"/>
              </a:rPr>
              <a:t>dolorosus</a:t>
            </a:r>
            <a:r>
              <a:rPr lang="cs-CZ" dirty="0">
                <a:latin typeface="+mj-lt"/>
              </a:rPr>
              <a:t>, a, um    </a:t>
            </a:r>
            <a:r>
              <a:rPr lang="cs-CZ" dirty="0" err="1">
                <a:latin typeface="+mj-lt"/>
              </a:rPr>
              <a:t>profundus</a:t>
            </a:r>
            <a:r>
              <a:rPr lang="cs-CZ" dirty="0">
                <a:latin typeface="+mj-lt"/>
              </a:rPr>
              <a:t>, a, um</a:t>
            </a:r>
          </a:p>
        </p:txBody>
      </p:sp>
      <p:sp>
        <p:nvSpPr>
          <p:cNvPr id="5" name="Obdélník 4"/>
          <p:cNvSpPr/>
          <p:nvPr/>
        </p:nvSpPr>
        <p:spPr>
          <a:xfrm>
            <a:off x="101534" y="1131436"/>
            <a:ext cx="2592387" cy="4896513"/>
          </a:xfrm>
          <a:prstGeom prst="rect">
            <a:avLst/>
          </a:prstGeom>
          <a:solidFill>
            <a:schemeClr val="accent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109728" algn="ctr" fontAlgn="auto">
              <a:spcBef>
                <a:spcPts val="0"/>
              </a:spcBef>
              <a:spcAft>
                <a:spcPts val="0"/>
              </a:spcAft>
              <a:defRPr/>
            </a:pPr>
            <a:endParaRPr lang="cs-CZ" sz="2600" dirty="0">
              <a:latin typeface="Cambria"/>
              <a:cs typeface="Cambria"/>
            </a:endParaRPr>
          </a:p>
          <a:p>
            <a:pPr marL="109728" algn="ctr" fontAlgn="auto">
              <a:spcBef>
                <a:spcPts val="0"/>
              </a:spcBef>
              <a:spcAft>
                <a:spcPts val="0"/>
              </a:spcAft>
              <a:defRPr/>
            </a:pPr>
            <a:r>
              <a:rPr lang="cs-CZ" sz="2600" dirty="0">
                <a:solidFill>
                  <a:schemeClr val="tx1"/>
                </a:solidFill>
                <a:latin typeface="Cambria"/>
                <a:cs typeface="Cambria"/>
              </a:rPr>
              <a:t>in </a:t>
            </a:r>
            <a:r>
              <a:rPr lang="cs-CZ" sz="2600" u="sng" dirty="0" err="1">
                <a:solidFill>
                  <a:schemeClr val="tx1"/>
                </a:solidFill>
                <a:latin typeface="Cambria"/>
                <a:cs typeface="Cambria"/>
              </a:rPr>
              <a:t>genibus</a:t>
            </a:r>
            <a:endParaRPr lang="cs-CZ" sz="2600" u="sng" dirty="0">
              <a:solidFill>
                <a:schemeClr val="tx1"/>
              </a:solidFill>
              <a:latin typeface="Cambria"/>
              <a:cs typeface="Cambria"/>
            </a:endParaRPr>
          </a:p>
          <a:p>
            <a:pPr marL="109728" algn="ctr" fontAlgn="auto">
              <a:spcBef>
                <a:spcPts val="0"/>
              </a:spcBef>
              <a:spcAft>
                <a:spcPts val="0"/>
              </a:spcAft>
              <a:defRPr/>
            </a:pPr>
            <a:endParaRPr lang="cs-CZ" sz="2600" u="sng" dirty="0">
              <a:solidFill>
                <a:schemeClr val="tx1"/>
              </a:solidFill>
              <a:latin typeface="Cambria"/>
              <a:cs typeface="Cambria"/>
            </a:endParaRPr>
          </a:p>
          <a:p>
            <a:pPr marL="109728" algn="ctr" fontAlgn="auto">
              <a:spcBef>
                <a:spcPts val="0"/>
              </a:spcBef>
              <a:spcAft>
                <a:spcPts val="0"/>
              </a:spcAft>
              <a:defRPr/>
            </a:pPr>
            <a:r>
              <a:rPr lang="cs-CZ" sz="2600" dirty="0" err="1">
                <a:solidFill>
                  <a:schemeClr val="tx1"/>
                </a:solidFill>
                <a:latin typeface="Cambria"/>
                <a:cs typeface="Cambria"/>
              </a:rPr>
              <a:t>dolor</a:t>
            </a:r>
            <a:r>
              <a:rPr lang="cs-CZ" sz="2600" dirty="0">
                <a:solidFill>
                  <a:schemeClr val="tx1"/>
                </a:solidFill>
                <a:latin typeface="Cambria"/>
                <a:cs typeface="Cambria"/>
              </a:rPr>
              <a:t> </a:t>
            </a:r>
            <a:r>
              <a:rPr lang="cs-CZ" sz="2600" u="sng" dirty="0">
                <a:solidFill>
                  <a:schemeClr val="tx1"/>
                </a:solidFill>
                <a:latin typeface="Cambria"/>
                <a:cs typeface="Cambria"/>
              </a:rPr>
              <a:t>genus</a:t>
            </a:r>
          </a:p>
          <a:p>
            <a:pPr marL="109728" algn="ctr" fontAlgn="auto">
              <a:spcBef>
                <a:spcPts val="0"/>
              </a:spcBef>
              <a:spcAft>
                <a:spcPts val="0"/>
              </a:spcAft>
              <a:defRPr/>
            </a:pPr>
            <a:r>
              <a:rPr lang="cs-CZ" sz="2600" dirty="0">
                <a:solidFill>
                  <a:schemeClr val="tx1"/>
                </a:solidFill>
                <a:latin typeface="Cambria"/>
                <a:cs typeface="Cambria"/>
              </a:rPr>
              <a:t>	</a:t>
            </a:r>
          </a:p>
          <a:p>
            <a:pPr marL="109728" algn="ctr" fontAlgn="auto">
              <a:spcBef>
                <a:spcPts val="0"/>
              </a:spcBef>
              <a:spcAft>
                <a:spcPts val="0"/>
              </a:spcAft>
              <a:defRPr/>
            </a:pPr>
            <a:r>
              <a:rPr lang="cs-CZ" sz="2600" dirty="0">
                <a:solidFill>
                  <a:schemeClr val="tx1"/>
                </a:solidFill>
                <a:latin typeface="Cambria"/>
                <a:cs typeface="Cambria"/>
              </a:rPr>
              <a:t>in </a:t>
            </a:r>
            <a:r>
              <a:rPr lang="cs-CZ" sz="2600" u="sng" dirty="0" err="1">
                <a:solidFill>
                  <a:schemeClr val="tx1"/>
                </a:solidFill>
                <a:latin typeface="Cambria"/>
                <a:cs typeface="Cambria"/>
              </a:rPr>
              <a:t>genua</a:t>
            </a:r>
            <a:endParaRPr lang="cs-CZ" sz="2600" u="sng" dirty="0">
              <a:solidFill>
                <a:schemeClr val="tx1"/>
              </a:solidFill>
              <a:latin typeface="Cambria"/>
              <a:cs typeface="Cambria"/>
            </a:endParaRPr>
          </a:p>
          <a:p>
            <a:pPr marL="109728" algn="ctr" fontAlgn="auto">
              <a:spcBef>
                <a:spcPts val="0"/>
              </a:spcBef>
              <a:spcAft>
                <a:spcPts val="0"/>
              </a:spcAft>
              <a:defRPr/>
            </a:pPr>
            <a:endParaRPr lang="cs-CZ" sz="2600" u="sng" dirty="0">
              <a:solidFill>
                <a:schemeClr val="tx1"/>
              </a:solidFill>
              <a:latin typeface="Cambria"/>
              <a:cs typeface="Cambria"/>
            </a:endParaRPr>
          </a:p>
          <a:p>
            <a:pPr marL="109728" algn="ctr" fontAlgn="auto">
              <a:spcBef>
                <a:spcPts val="0"/>
              </a:spcBef>
              <a:spcAft>
                <a:spcPts val="0"/>
              </a:spcAft>
              <a:defRPr/>
            </a:pPr>
            <a:r>
              <a:rPr lang="cs-CZ" sz="2600" dirty="0" err="1">
                <a:solidFill>
                  <a:schemeClr val="tx1"/>
                </a:solidFill>
                <a:latin typeface="Cambria"/>
                <a:cs typeface="Cambria"/>
              </a:rPr>
              <a:t>dolor</a:t>
            </a:r>
            <a:r>
              <a:rPr lang="cs-CZ" sz="2600" dirty="0">
                <a:solidFill>
                  <a:schemeClr val="tx1"/>
                </a:solidFill>
                <a:latin typeface="Cambria"/>
                <a:cs typeface="Cambria"/>
              </a:rPr>
              <a:t> </a:t>
            </a:r>
            <a:r>
              <a:rPr lang="cs-CZ" sz="2600" u="sng" dirty="0" err="1">
                <a:solidFill>
                  <a:schemeClr val="tx1"/>
                </a:solidFill>
                <a:latin typeface="Cambria"/>
                <a:cs typeface="Cambria"/>
              </a:rPr>
              <a:t>genuum</a:t>
            </a:r>
            <a:endParaRPr lang="cs-CZ" sz="2600" u="sng" dirty="0">
              <a:solidFill>
                <a:schemeClr val="tx1"/>
              </a:solidFill>
              <a:latin typeface="Cambria"/>
              <a:cs typeface="Cambria"/>
            </a:endParaRPr>
          </a:p>
          <a:p>
            <a:pPr marL="109728" algn="ctr" fontAlgn="auto">
              <a:spcBef>
                <a:spcPts val="0"/>
              </a:spcBef>
              <a:spcAft>
                <a:spcPts val="0"/>
              </a:spcAft>
              <a:defRPr/>
            </a:pPr>
            <a:endParaRPr lang="cs-CZ" sz="2600" u="sng" dirty="0">
              <a:solidFill>
                <a:schemeClr val="tx1"/>
              </a:solidFill>
              <a:latin typeface="Cambria"/>
              <a:cs typeface="Cambria"/>
            </a:endParaRPr>
          </a:p>
          <a:p>
            <a:pPr marL="109728" algn="ctr" fontAlgn="auto">
              <a:spcBef>
                <a:spcPts val="0"/>
              </a:spcBef>
              <a:spcAft>
                <a:spcPts val="0"/>
              </a:spcAft>
              <a:defRPr/>
            </a:pPr>
            <a:r>
              <a:rPr lang="cs-CZ" sz="2600" dirty="0">
                <a:solidFill>
                  <a:schemeClr val="tx1"/>
                </a:solidFill>
                <a:latin typeface="Cambria"/>
                <a:cs typeface="Cambria"/>
              </a:rPr>
              <a:t>in </a:t>
            </a:r>
            <a:r>
              <a:rPr lang="cs-CZ" sz="2600" u="sng" dirty="0">
                <a:solidFill>
                  <a:schemeClr val="tx1"/>
                </a:solidFill>
                <a:latin typeface="Cambria"/>
                <a:cs typeface="Cambria"/>
              </a:rPr>
              <a:t>genu</a:t>
            </a:r>
          </a:p>
          <a:p>
            <a:pPr marL="109728" algn="ctr" fontAlgn="auto">
              <a:spcBef>
                <a:spcPts val="0"/>
              </a:spcBef>
              <a:spcAft>
                <a:spcPts val="0"/>
              </a:spcAft>
              <a:defRPr/>
            </a:pPr>
            <a:endParaRPr lang="cs-CZ" sz="2600" u="sng" dirty="0">
              <a:solidFill>
                <a:schemeClr val="tx1"/>
              </a:solidFill>
              <a:latin typeface="Cambria"/>
              <a:cs typeface="Cambria"/>
            </a:endParaRPr>
          </a:p>
          <a:p>
            <a:pPr marL="109728" algn="ctr" fontAlgn="auto">
              <a:spcBef>
                <a:spcPts val="0"/>
              </a:spcBef>
              <a:spcAft>
                <a:spcPts val="0"/>
              </a:spcAft>
              <a:defRPr/>
            </a:pPr>
            <a:r>
              <a:rPr lang="cs-CZ" sz="2600" u="sng" dirty="0" err="1">
                <a:solidFill>
                  <a:schemeClr val="tx1"/>
                </a:solidFill>
                <a:latin typeface="Cambria"/>
                <a:cs typeface="Cambria"/>
              </a:rPr>
              <a:t>genua</a:t>
            </a:r>
            <a:r>
              <a:rPr lang="cs-CZ" sz="2600" dirty="0">
                <a:latin typeface="Cambria"/>
                <a:cs typeface="Cambria"/>
              </a:rPr>
              <a:t>	</a:t>
            </a:r>
          </a:p>
          <a:p>
            <a:pPr marL="109728" algn="ctr" fontAlgn="auto">
              <a:spcBef>
                <a:spcPts val="0"/>
              </a:spcBef>
              <a:spcAft>
                <a:spcPts val="0"/>
              </a:spcAft>
              <a:defRPr/>
            </a:pPr>
            <a:r>
              <a:rPr lang="cs-CZ" sz="2600" dirty="0">
                <a:latin typeface="Cambria"/>
                <a:cs typeface="Cambria"/>
              </a:rPr>
              <a:t>			</a:t>
            </a:r>
          </a:p>
        </p:txBody>
      </p:sp>
      <p:sp>
        <p:nvSpPr>
          <p:cNvPr id="6" name="Obdélník 5"/>
          <p:cNvSpPr/>
          <p:nvPr/>
        </p:nvSpPr>
        <p:spPr>
          <a:xfrm>
            <a:off x="2782455" y="1131437"/>
            <a:ext cx="3157697" cy="489651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2600" dirty="0" err="1">
                <a:solidFill>
                  <a:schemeClr val="tx1"/>
                </a:solidFill>
                <a:latin typeface="Cambria"/>
                <a:cs typeface="Cambria"/>
              </a:rPr>
              <a:t>sanatio</a:t>
            </a:r>
            <a:r>
              <a:rPr lang="cs-CZ" sz="2600" dirty="0">
                <a:solidFill>
                  <a:schemeClr val="tx1"/>
                </a:solidFill>
                <a:latin typeface="Cambria"/>
                <a:cs typeface="Cambria"/>
              </a:rPr>
              <a:t> </a:t>
            </a:r>
            <a:r>
              <a:rPr lang="cs-CZ" sz="2600" u="sng" dirty="0" err="1">
                <a:solidFill>
                  <a:schemeClr val="tx1"/>
                </a:solidFill>
                <a:latin typeface="Cambria"/>
                <a:cs typeface="Cambria"/>
              </a:rPr>
              <a:t>decubitus</a:t>
            </a:r>
            <a:endParaRPr lang="cs-CZ" sz="2600" u="sng" dirty="0">
              <a:solidFill>
                <a:schemeClr val="tx1"/>
              </a:solidFill>
              <a:latin typeface="Cambria"/>
              <a:cs typeface="Cambria"/>
            </a:endParaRPr>
          </a:p>
          <a:p>
            <a:pPr algn="ctr" fontAlgn="auto">
              <a:spcBef>
                <a:spcPts val="0"/>
              </a:spcBef>
              <a:spcAft>
                <a:spcPts val="0"/>
              </a:spcAft>
              <a:defRPr/>
            </a:pPr>
            <a:endParaRPr lang="cs-CZ" sz="2600" dirty="0">
              <a:solidFill>
                <a:schemeClr val="tx1"/>
              </a:solidFill>
              <a:latin typeface="Cambria"/>
              <a:cs typeface="Cambria"/>
            </a:endParaRPr>
          </a:p>
          <a:p>
            <a:pPr algn="ctr" fontAlgn="auto">
              <a:spcBef>
                <a:spcPts val="0"/>
              </a:spcBef>
              <a:spcAft>
                <a:spcPts val="0"/>
              </a:spcAft>
              <a:defRPr/>
            </a:pPr>
            <a:r>
              <a:rPr lang="cs-CZ" sz="2600" dirty="0" err="1">
                <a:solidFill>
                  <a:schemeClr val="tx1"/>
                </a:solidFill>
                <a:latin typeface="Cambria"/>
                <a:cs typeface="Cambria"/>
              </a:rPr>
              <a:t>prope</a:t>
            </a:r>
            <a:r>
              <a:rPr lang="cs-CZ" sz="2600" dirty="0">
                <a:solidFill>
                  <a:schemeClr val="tx1"/>
                </a:solidFill>
                <a:latin typeface="Cambria"/>
                <a:cs typeface="Cambria"/>
              </a:rPr>
              <a:t> </a:t>
            </a:r>
            <a:r>
              <a:rPr lang="cs-CZ" sz="2600" u="sng" dirty="0" err="1">
                <a:solidFill>
                  <a:schemeClr val="tx1"/>
                </a:solidFill>
                <a:latin typeface="Cambria"/>
                <a:cs typeface="Cambria"/>
              </a:rPr>
              <a:t>decubitus</a:t>
            </a:r>
            <a:endParaRPr lang="cs-CZ" sz="2600" u="sng" dirty="0">
              <a:solidFill>
                <a:schemeClr val="tx1"/>
              </a:solidFill>
              <a:latin typeface="Cambria"/>
              <a:cs typeface="Cambria"/>
            </a:endParaRPr>
          </a:p>
          <a:p>
            <a:pPr algn="ctr" fontAlgn="auto">
              <a:spcBef>
                <a:spcPts val="0"/>
              </a:spcBef>
              <a:spcAft>
                <a:spcPts val="0"/>
              </a:spcAft>
              <a:defRPr/>
            </a:pPr>
            <a:endParaRPr lang="cs-CZ" sz="2600" dirty="0">
              <a:solidFill>
                <a:schemeClr val="tx1"/>
              </a:solidFill>
              <a:latin typeface="Cambria"/>
              <a:cs typeface="Cambria"/>
            </a:endParaRPr>
          </a:p>
          <a:p>
            <a:pPr algn="ctr" fontAlgn="auto">
              <a:spcBef>
                <a:spcPts val="0"/>
              </a:spcBef>
              <a:spcAft>
                <a:spcPts val="0"/>
              </a:spcAft>
              <a:defRPr/>
            </a:pPr>
            <a:r>
              <a:rPr lang="cs-CZ" sz="2600" dirty="0">
                <a:solidFill>
                  <a:schemeClr val="tx1"/>
                </a:solidFill>
                <a:latin typeface="Cambria"/>
                <a:cs typeface="Cambria"/>
              </a:rPr>
              <a:t>sub </a:t>
            </a:r>
            <a:r>
              <a:rPr lang="cs-CZ" sz="2600" u="sng" dirty="0" err="1">
                <a:solidFill>
                  <a:schemeClr val="tx1"/>
                </a:solidFill>
                <a:latin typeface="Cambria"/>
                <a:cs typeface="Cambria"/>
              </a:rPr>
              <a:t>decubitu</a:t>
            </a:r>
            <a:endParaRPr lang="cs-CZ" sz="2600" u="sng" dirty="0">
              <a:solidFill>
                <a:schemeClr val="tx1"/>
              </a:solidFill>
              <a:latin typeface="Cambria"/>
              <a:cs typeface="Cambria"/>
            </a:endParaRPr>
          </a:p>
          <a:p>
            <a:pPr algn="ctr" fontAlgn="auto">
              <a:spcBef>
                <a:spcPts val="0"/>
              </a:spcBef>
              <a:spcAft>
                <a:spcPts val="0"/>
              </a:spcAft>
              <a:defRPr/>
            </a:pPr>
            <a:endParaRPr lang="cs-CZ" sz="2600" dirty="0">
              <a:solidFill>
                <a:schemeClr val="tx1"/>
              </a:solidFill>
              <a:latin typeface="Cambria"/>
              <a:cs typeface="Cambria"/>
            </a:endParaRPr>
          </a:p>
          <a:p>
            <a:pPr algn="ctr" fontAlgn="auto">
              <a:spcBef>
                <a:spcPts val="0"/>
              </a:spcBef>
              <a:spcAft>
                <a:spcPts val="0"/>
              </a:spcAft>
              <a:defRPr/>
            </a:pPr>
            <a:r>
              <a:rPr lang="cs-CZ" sz="2600" dirty="0" err="1">
                <a:solidFill>
                  <a:schemeClr val="tx1"/>
                </a:solidFill>
                <a:latin typeface="Cambria"/>
                <a:cs typeface="Cambria"/>
              </a:rPr>
              <a:t>sanatio</a:t>
            </a:r>
            <a:r>
              <a:rPr lang="cs-CZ" sz="2600" dirty="0">
                <a:solidFill>
                  <a:schemeClr val="tx1"/>
                </a:solidFill>
                <a:latin typeface="Cambria"/>
                <a:cs typeface="Cambria"/>
              </a:rPr>
              <a:t> </a:t>
            </a:r>
            <a:r>
              <a:rPr lang="cs-CZ" sz="2600" u="sng" dirty="0" err="1">
                <a:solidFill>
                  <a:schemeClr val="tx1"/>
                </a:solidFill>
                <a:latin typeface="Cambria"/>
                <a:cs typeface="Cambria"/>
              </a:rPr>
              <a:t>decubituum</a:t>
            </a:r>
            <a:endParaRPr lang="cs-CZ" sz="2600" u="sng" dirty="0">
              <a:solidFill>
                <a:schemeClr val="tx1"/>
              </a:solidFill>
              <a:latin typeface="Cambria"/>
              <a:cs typeface="Cambria"/>
            </a:endParaRPr>
          </a:p>
          <a:p>
            <a:pPr algn="ctr" fontAlgn="auto">
              <a:spcBef>
                <a:spcPts val="0"/>
              </a:spcBef>
              <a:spcAft>
                <a:spcPts val="0"/>
              </a:spcAft>
              <a:defRPr/>
            </a:pPr>
            <a:endParaRPr lang="cs-CZ" sz="2600" dirty="0">
              <a:solidFill>
                <a:schemeClr val="tx1"/>
              </a:solidFill>
              <a:latin typeface="Cambria"/>
              <a:cs typeface="Cambria"/>
            </a:endParaRPr>
          </a:p>
          <a:p>
            <a:pPr algn="ctr" fontAlgn="auto">
              <a:spcBef>
                <a:spcPts val="0"/>
              </a:spcBef>
              <a:spcAft>
                <a:spcPts val="0"/>
              </a:spcAft>
              <a:defRPr/>
            </a:pPr>
            <a:r>
              <a:rPr lang="cs-CZ" sz="2600" dirty="0">
                <a:solidFill>
                  <a:schemeClr val="tx1"/>
                </a:solidFill>
                <a:latin typeface="Cambria"/>
                <a:cs typeface="Cambria"/>
              </a:rPr>
              <a:t>sub </a:t>
            </a:r>
            <a:r>
              <a:rPr lang="cs-CZ" sz="2600" u="sng" dirty="0" err="1">
                <a:solidFill>
                  <a:schemeClr val="tx1"/>
                </a:solidFill>
                <a:latin typeface="Cambria"/>
                <a:cs typeface="Cambria"/>
              </a:rPr>
              <a:t>decubitibus</a:t>
            </a:r>
            <a:endParaRPr lang="cs-CZ" sz="2600" u="sng" dirty="0">
              <a:solidFill>
                <a:schemeClr val="tx1"/>
              </a:solidFill>
              <a:latin typeface="Cambria"/>
              <a:cs typeface="Cambria"/>
            </a:endParaRPr>
          </a:p>
          <a:p>
            <a:pPr algn="ctr" fontAlgn="auto">
              <a:spcBef>
                <a:spcPts val="0"/>
              </a:spcBef>
              <a:spcAft>
                <a:spcPts val="0"/>
              </a:spcAft>
              <a:defRPr/>
            </a:pPr>
            <a:endParaRPr lang="cs-CZ" sz="2600" dirty="0">
              <a:solidFill>
                <a:schemeClr val="tx1"/>
              </a:solidFill>
              <a:latin typeface="Cambria"/>
              <a:cs typeface="Cambria"/>
            </a:endParaRPr>
          </a:p>
          <a:p>
            <a:pPr algn="ctr" fontAlgn="auto">
              <a:spcBef>
                <a:spcPts val="0"/>
              </a:spcBef>
              <a:spcAft>
                <a:spcPts val="0"/>
              </a:spcAft>
              <a:defRPr/>
            </a:pPr>
            <a:r>
              <a:rPr lang="cs-CZ" sz="2600" dirty="0" err="1">
                <a:solidFill>
                  <a:schemeClr val="tx1"/>
                </a:solidFill>
                <a:latin typeface="Cambria"/>
                <a:cs typeface="Cambria"/>
              </a:rPr>
              <a:t>prope</a:t>
            </a:r>
            <a:r>
              <a:rPr lang="cs-CZ" sz="2600" dirty="0">
                <a:solidFill>
                  <a:schemeClr val="tx1"/>
                </a:solidFill>
                <a:latin typeface="Cambria"/>
                <a:cs typeface="Cambria"/>
              </a:rPr>
              <a:t> </a:t>
            </a:r>
            <a:r>
              <a:rPr lang="cs-CZ" sz="2600" u="sng" dirty="0" err="1">
                <a:solidFill>
                  <a:schemeClr val="tx1"/>
                </a:solidFill>
                <a:latin typeface="Cambria"/>
                <a:cs typeface="Cambria"/>
              </a:rPr>
              <a:t>decubitum</a:t>
            </a:r>
            <a:endParaRPr lang="cs-CZ" sz="2600" u="sng" dirty="0">
              <a:solidFill>
                <a:schemeClr val="tx1"/>
              </a:solidFill>
              <a:latin typeface="Cambria"/>
              <a:cs typeface="Cambria"/>
            </a:endParaRPr>
          </a:p>
        </p:txBody>
      </p:sp>
      <p:sp>
        <p:nvSpPr>
          <p:cNvPr id="8" name="Obdélník 7"/>
          <p:cNvSpPr/>
          <p:nvPr/>
        </p:nvSpPr>
        <p:spPr>
          <a:xfrm>
            <a:off x="6038273" y="1131437"/>
            <a:ext cx="2990272" cy="48965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2600" dirty="0" err="1">
                <a:solidFill>
                  <a:schemeClr val="bg1"/>
                </a:solidFill>
                <a:latin typeface="Cambria"/>
                <a:cs typeface="Cambria"/>
              </a:rPr>
              <a:t>propter</a:t>
            </a:r>
            <a:r>
              <a:rPr lang="cs-CZ" sz="2600" dirty="0">
                <a:solidFill>
                  <a:schemeClr val="bg1"/>
                </a:solidFill>
                <a:latin typeface="Cambria"/>
                <a:cs typeface="Cambria"/>
              </a:rPr>
              <a:t> </a:t>
            </a:r>
            <a:r>
              <a:rPr lang="cs-CZ" sz="2600" u="sng" dirty="0" err="1">
                <a:solidFill>
                  <a:schemeClr val="bg1"/>
                </a:solidFill>
                <a:latin typeface="Cambria"/>
                <a:cs typeface="Cambria"/>
              </a:rPr>
              <a:t>cariem</a:t>
            </a:r>
            <a:endParaRPr lang="cs-CZ" sz="2600" u="sng" dirty="0">
              <a:solidFill>
                <a:schemeClr val="bg1"/>
              </a:solidFill>
              <a:latin typeface="Cambria"/>
              <a:cs typeface="Cambria"/>
            </a:endParaRPr>
          </a:p>
          <a:p>
            <a:pPr algn="ctr" fontAlgn="auto">
              <a:spcBef>
                <a:spcPts val="0"/>
              </a:spcBef>
              <a:spcAft>
                <a:spcPts val="0"/>
              </a:spcAft>
              <a:defRPr/>
            </a:pPr>
            <a:endParaRPr lang="cs-CZ" sz="2600" dirty="0">
              <a:solidFill>
                <a:schemeClr val="bg1"/>
              </a:solidFill>
              <a:latin typeface="Cambria"/>
              <a:cs typeface="Cambria"/>
            </a:endParaRPr>
          </a:p>
          <a:p>
            <a:pPr algn="ctr" fontAlgn="auto">
              <a:spcBef>
                <a:spcPts val="0"/>
              </a:spcBef>
              <a:spcAft>
                <a:spcPts val="0"/>
              </a:spcAft>
              <a:defRPr/>
            </a:pPr>
            <a:r>
              <a:rPr lang="cs-CZ" sz="2600" dirty="0" err="1">
                <a:solidFill>
                  <a:schemeClr val="bg1"/>
                </a:solidFill>
                <a:latin typeface="Cambria"/>
                <a:cs typeface="Cambria"/>
              </a:rPr>
              <a:t>therapia</a:t>
            </a:r>
            <a:r>
              <a:rPr lang="cs-CZ" sz="2600" dirty="0">
                <a:solidFill>
                  <a:schemeClr val="bg1"/>
                </a:solidFill>
                <a:latin typeface="Cambria"/>
                <a:cs typeface="Cambria"/>
              </a:rPr>
              <a:t> </a:t>
            </a:r>
            <a:r>
              <a:rPr lang="cs-CZ" sz="2600" u="sng" dirty="0" err="1">
                <a:solidFill>
                  <a:schemeClr val="bg1"/>
                </a:solidFill>
                <a:latin typeface="Cambria"/>
                <a:cs typeface="Cambria"/>
              </a:rPr>
              <a:t>carierum</a:t>
            </a:r>
            <a:endParaRPr lang="cs-CZ" sz="2600" u="sng" dirty="0">
              <a:solidFill>
                <a:schemeClr val="bg1"/>
              </a:solidFill>
              <a:latin typeface="Cambria"/>
              <a:cs typeface="Cambria"/>
            </a:endParaRPr>
          </a:p>
          <a:p>
            <a:pPr algn="ctr" fontAlgn="auto">
              <a:spcBef>
                <a:spcPts val="0"/>
              </a:spcBef>
              <a:spcAft>
                <a:spcPts val="0"/>
              </a:spcAft>
              <a:defRPr/>
            </a:pPr>
            <a:endParaRPr lang="cs-CZ" sz="2600" dirty="0">
              <a:solidFill>
                <a:schemeClr val="bg1"/>
              </a:solidFill>
              <a:latin typeface="Cambria"/>
              <a:cs typeface="Cambria"/>
            </a:endParaRPr>
          </a:p>
          <a:p>
            <a:pPr algn="ctr" fontAlgn="auto">
              <a:spcBef>
                <a:spcPts val="0"/>
              </a:spcBef>
              <a:spcAft>
                <a:spcPts val="0"/>
              </a:spcAft>
              <a:defRPr/>
            </a:pPr>
            <a:r>
              <a:rPr lang="cs-CZ" sz="2600" dirty="0">
                <a:solidFill>
                  <a:schemeClr val="bg1"/>
                </a:solidFill>
                <a:latin typeface="Cambria"/>
                <a:cs typeface="Cambria"/>
              </a:rPr>
              <a:t>sub </a:t>
            </a:r>
            <a:r>
              <a:rPr lang="cs-CZ" sz="2600" u="sng" dirty="0" err="1">
                <a:solidFill>
                  <a:schemeClr val="bg1"/>
                </a:solidFill>
                <a:latin typeface="Cambria"/>
                <a:cs typeface="Cambria"/>
              </a:rPr>
              <a:t>carie</a:t>
            </a:r>
            <a:endParaRPr lang="cs-CZ" sz="2600" u="sng" dirty="0">
              <a:solidFill>
                <a:schemeClr val="bg1"/>
              </a:solidFill>
              <a:latin typeface="Cambria"/>
              <a:cs typeface="Cambria"/>
            </a:endParaRPr>
          </a:p>
          <a:p>
            <a:pPr algn="ctr" fontAlgn="auto">
              <a:spcBef>
                <a:spcPts val="0"/>
              </a:spcBef>
              <a:spcAft>
                <a:spcPts val="0"/>
              </a:spcAft>
              <a:defRPr/>
            </a:pPr>
            <a:endParaRPr lang="cs-CZ" sz="2600" dirty="0">
              <a:solidFill>
                <a:schemeClr val="bg1"/>
              </a:solidFill>
              <a:latin typeface="Cambria"/>
              <a:cs typeface="Cambria"/>
            </a:endParaRPr>
          </a:p>
          <a:p>
            <a:pPr algn="ctr" fontAlgn="auto">
              <a:spcBef>
                <a:spcPts val="0"/>
              </a:spcBef>
              <a:spcAft>
                <a:spcPts val="0"/>
              </a:spcAft>
              <a:defRPr/>
            </a:pPr>
            <a:r>
              <a:rPr lang="cs-CZ" sz="2600" dirty="0" err="1">
                <a:solidFill>
                  <a:schemeClr val="bg1"/>
                </a:solidFill>
                <a:latin typeface="Cambria"/>
                <a:cs typeface="Cambria"/>
              </a:rPr>
              <a:t>therapia</a:t>
            </a:r>
            <a:r>
              <a:rPr lang="cs-CZ" sz="2600" dirty="0">
                <a:solidFill>
                  <a:schemeClr val="bg1"/>
                </a:solidFill>
                <a:latin typeface="Cambria"/>
                <a:cs typeface="Cambria"/>
              </a:rPr>
              <a:t> </a:t>
            </a:r>
            <a:r>
              <a:rPr lang="cs-CZ" sz="2600" u="sng" dirty="0" err="1">
                <a:solidFill>
                  <a:schemeClr val="bg1"/>
                </a:solidFill>
                <a:latin typeface="Cambria"/>
                <a:cs typeface="Cambria"/>
              </a:rPr>
              <a:t>cariei</a:t>
            </a:r>
            <a:endParaRPr lang="cs-CZ" sz="2600" u="sng" dirty="0">
              <a:solidFill>
                <a:schemeClr val="bg1"/>
              </a:solidFill>
              <a:latin typeface="Cambria"/>
              <a:cs typeface="Cambria"/>
            </a:endParaRPr>
          </a:p>
          <a:p>
            <a:pPr algn="ctr" fontAlgn="auto">
              <a:spcBef>
                <a:spcPts val="0"/>
              </a:spcBef>
              <a:spcAft>
                <a:spcPts val="0"/>
              </a:spcAft>
              <a:defRPr/>
            </a:pPr>
            <a:endParaRPr lang="cs-CZ" sz="2600" dirty="0">
              <a:solidFill>
                <a:schemeClr val="bg1"/>
              </a:solidFill>
              <a:latin typeface="Cambria"/>
              <a:cs typeface="Cambria"/>
            </a:endParaRPr>
          </a:p>
          <a:p>
            <a:pPr algn="ctr" fontAlgn="auto">
              <a:spcBef>
                <a:spcPts val="0"/>
              </a:spcBef>
              <a:spcAft>
                <a:spcPts val="0"/>
              </a:spcAft>
              <a:defRPr/>
            </a:pPr>
            <a:r>
              <a:rPr lang="cs-CZ" sz="2600" dirty="0">
                <a:solidFill>
                  <a:schemeClr val="bg1"/>
                </a:solidFill>
                <a:latin typeface="Cambria"/>
                <a:cs typeface="Cambria"/>
              </a:rPr>
              <a:t>sub </a:t>
            </a:r>
            <a:r>
              <a:rPr lang="cs-CZ" sz="2600" u="sng" dirty="0" err="1">
                <a:solidFill>
                  <a:schemeClr val="bg1"/>
                </a:solidFill>
                <a:latin typeface="Cambria"/>
                <a:cs typeface="Cambria"/>
              </a:rPr>
              <a:t>cariebus</a:t>
            </a:r>
            <a:endParaRPr lang="cs-CZ" sz="2600" u="sng" dirty="0">
              <a:solidFill>
                <a:schemeClr val="bg1"/>
              </a:solidFill>
              <a:latin typeface="Cambria"/>
              <a:cs typeface="Cambria"/>
            </a:endParaRPr>
          </a:p>
          <a:p>
            <a:pPr algn="ctr" fontAlgn="auto">
              <a:spcBef>
                <a:spcPts val="0"/>
              </a:spcBef>
              <a:spcAft>
                <a:spcPts val="0"/>
              </a:spcAft>
              <a:defRPr/>
            </a:pPr>
            <a:endParaRPr lang="cs-CZ" sz="2600" dirty="0">
              <a:solidFill>
                <a:schemeClr val="bg1"/>
              </a:solidFill>
              <a:latin typeface="Cambria"/>
              <a:cs typeface="Cambria"/>
            </a:endParaRPr>
          </a:p>
          <a:p>
            <a:pPr algn="ctr" fontAlgn="auto">
              <a:spcBef>
                <a:spcPts val="0"/>
              </a:spcBef>
              <a:spcAft>
                <a:spcPts val="0"/>
              </a:spcAft>
              <a:defRPr/>
            </a:pPr>
            <a:r>
              <a:rPr lang="cs-CZ" sz="2600" dirty="0" err="1">
                <a:solidFill>
                  <a:schemeClr val="bg1"/>
                </a:solidFill>
                <a:latin typeface="Cambria"/>
                <a:cs typeface="Cambria"/>
              </a:rPr>
              <a:t>propter</a:t>
            </a:r>
            <a:r>
              <a:rPr lang="cs-CZ" sz="2600" dirty="0">
                <a:solidFill>
                  <a:schemeClr val="bg1"/>
                </a:solidFill>
                <a:latin typeface="Cambria"/>
                <a:cs typeface="Cambria"/>
              </a:rPr>
              <a:t> </a:t>
            </a:r>
            <a:r>
              <a:rPr lang="cs-CZ" sz="2600" u="sng" dirty="0" err="1">
                <a:solidFill>
                  <a:schemeClr val="bg1"/>
                </a:solidFill>
                <a:latin typeface="Cambria"/>
                <a:cs typeface="Cambria"/>
              </a:rPr>
              <a:t>caries</a:t>
            </a:r>
            <a:endParaRPr lang="cs-CZ" sz="2600" u="sng" dirty="0">
              <a:solidFill>
                <a:schemeClr val="bg1"/>
              </a:solidFill>
              <a:latin typeface="Cambria"/>
              <a:cs typeface="Cambria"/>
            </a:endParaRPr>
          </a:p>
        </p:txBody>
      </p:sp>
      <p:sp>
        <p:nvSpPr>
          <p:cNvPr id="13" name="Šipka nahoru 12"/>
          <p:cNvSpPr/>
          <p:nvPr/>
        </p:nvSpPr>
        <p:spPr>
          <a:xfrm>
            <a:off x="1289778" y="6119395"/>
            <a:ext cx="215900" cy="360362"/>
          </a:xfrm>
          <a:prstGeom prst="upArrow">
            <a:avLst/>
          </a:prstGeom>
          <a:solidFill>
            <a:srgbClr val="C0504D"/>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4" name="Šipka nahoru 13"/>
          <p:cNvSpPr/>
          <p:nvPr/>
        </p:nvSpPr>
        <p:spPr>
          <a:xfrm>
            <a:off x="7430513" y="6119395"/>
            <a:ext cx="215900" cy="360362"/>
          </a:xfrm>
          <a:prstGeom prst="upArrow">
            <a:avLst/>
          </a:prstGeom>
          <a:solidFill>
            <a:srgbClr val="C0504D"/>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5" name="Šipka nahoru 14"/>
          <p:cNvSpPr/>
          <p:nvPr/>
        </p:nvSpPr>
        <p:spPr>
          <a:xfrm>
            <a:off x="4255950" y="6119395"/>
            <a:ext cx="217488" cy="360362"/>
          </a:xfrm>
          <a:prstGeom prst="upArrow">
            <a:avLst/>
          </a:prstGeom>
          <a:solidFill>
            <a:srgbClr val="C0504D"/>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1" name="Title 1"/>
          <p:cNvSpPr>
            <a:spLocks noGrp="1"/>
          </p:cNvSpPr>
          <p:nvPr>
            <p:ph type="title"/>
          </p:nvPr>
        </p:nvSpPr>
        <p:spPr>
          <a:xfrm>
            <a:off x="129605" y="256443"/>
            <a:ext cx="8898940" cy="655638"/>
          </a:xfrm>
        </p:spPr>
        <p:txBody>
          <a:bodyPr>
            <a:normAutofit fontScale="90000"/>
          </a:bodyPr>
          <a:lstStyle/>
          <a:p>
            <a:pPr algn="l"/>
            <a:r>
              <a:rPr lang="en-US" sz="3600" b="1" dirty="0">
                <a:solidFill>
                  <a:srgbClr val="CB0202"/>
                </a:solidFill>
                <a:latin typeface="Cambria"/>
                <a:cs typeface="Cambria"/>
              </a:rPr>
              <a:t>Identify the case; add the correct form of adjective</a:t>
            </a:r>
          </a:p>
        </p:txBody>
      </p:sp>
    </p:spTree>
    <p:extLst>
      <p:ext uri="{BB962C8B-B14F-4D97-AF65-F5344CB8AC3E}">
        <p14:creationId xmlns:p14="http://schemas.microsoft.com/office/powerpoint/2010/main" val="3059196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nika.rs/v3/wp-content/uploads/2013/11/kako_se_lece_x_i_o_no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72973"/>
            <a:ext cx="7717100" cy="5604299"/>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1331640" y="6319853"/>
            <a:ext cx="7029162" cy="430887"/>
          </a:xfrm>
          <a:prstGeom prst="rect">
            <a:avLst/>
          </a:prstGeom>
          <a:noFill/>
        </p:spPr>
        <p:txBody>
          <a:bodyPr wrap="square" rtlCol="0">
            <a:spAutoFit/>
          </a:bodyPr>
          <a:lstStyle/>
          <a:p>
            <a:r>
              <a:rPr lang="cs-CZ" sz="2200" dirty="0" err="1"/>
              <a:t>genua</a:t>
            </a:r>
            <a:r>
              <a:rPr lang="cs-CZ" sz="2200" dirty="0"/>
              <a:t> </a:t>
            </a:r>
            <a:r>
              <a:rPr lang="cs-CZ" sz="2200" dirty="0" err="1"/>
              <a:t>valga</a:t>
            </a:r>
            <a:r>
              <a:rPr lang="cs-CZ" sz="2200" dirty="0"/>
              <a:t>				</a:t>
            </a:r>
            <a:r>
              <a:rPr lang="cs-CZ" sz="2200" dirty="0" err="1"/>
              <a:t>genua</a:t>
            </a:r>
            <a:r>
              <a:rPr lang="cs-CZ" sz="2200" dirty="0"/>
              <a:t> </a:t>
            </a:r>
            <a:r>
              <a:rPr lang="cs-CZ" sz="2200" dirty="0" err="1"/>
              <a:t>vara</a:t>
            </a:r>
            <a:endParaRPr lang="cs-CZ" sz="2200" dirty="0"/>
          </a:p>
        </p:txBody>
      </p:sp>
    </p:spTree>
    <p:extLst>
      <p:ext uri="{BB962C8B-B14F-4D97-AF65-F5344CB8AC3E}">
        <p14:creationId xmlns:p14="http://schemas.microsoft.com/office/powerpoint/2010/main" val="3371210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9991533_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484784"/>
            <a:ext cx="6890152" cy="4493578"/>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3275856" y="6381328"/>
            <a:ext cx="2736304" cy="430887"/>
          </a:xfrm>
          <a:prstGeom prst="rect">
            <a:avLst/>
          </a:prstGeom>
          <a:noFill/>
        </p:spPr>
        <p:txBody>
          <a:bodyPr wrap="square" rtlCol="0">
            <a:spAutoFit/>
          </a:bodyPr>
          <a:lstStyle/>
          <a:p>
            <a:r>
              <a:rPr lang="cs-CZ" sz="2200" dirty="0" err="1"/>
              <a:t>decubitus</a:t>
            </a:r>
            <a:r>
              <a:rPr lang="cs-CZ" sz="2200" dirty="0"/>
              <a:t> </a:t>
            </a:r>
            <a:r>
              <a:rPr lang="cs-CZ" sz="2200" dirty="0" err="1"/>
              <a:t>profundus</a:t>
            </a:r>
            <a:endParaRPr lang="cs-CZ" sz="2200" dirty="0"/>
          </a:p>
        </p:txBody>
      </p:sp>
    </p:spTree>
    <p:extLst>
      <p:ext uri="{BB962C8B-B14F-4D97-AF65-F5344CB8AC3E}">
        <p14:creationId xmlns:p14="http://schemas.microsoft.com/office/powerpoint/2010/main" val="2287358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srcRect l="411" r="170"/>
          <a:stretch/>
        </p:blipFill>
        <p:spPr>
          <a:xfrm>
            <a:off x="275115" y="2309085"/>
            <a:ext cx="6525717" cy="4163429"/>
          </a:xfrm>
        </p:spPr>
      </p:pic>
      <p:sp>
        <p:nvSpPr>
          <p:cNvPr id="4" name="Title 1"/>
          <p:cNvSpPr txBox="1">
            <a:spLocks/>
          </p:cNvSpPr>
          <p:nvPr/>
        </p:nvSpPr>
        <p:spPr>
          <a:xfrm>
            <a:off x="457200" y="274638"/>
            <a:ext cx="8229600" cy="553198"/>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CB0202"/>
                </a:solidFill>
                <a:latin typeface="Cambria"/>
                <a:cs typeface="Cambria"/>
              </a:rPr>
              <a:t>Decubitus</a:t>
            </a:r>
          </a:p>
        </p:txBody>
      </p:sp>
      <p:sp>
        <p:nvSpPr>
          <p:cNvPr id="5" name="Title 1"/>
          <p:cNvSpPr txBox="1">
            <a:spLocks/>
          </p:cNvSpPr>
          <p:nvPr/>
        </p:nvSpPr>
        <p:spPr>
          <a:xfrm>
            <a:off x="473520" y="823937"/>
            <a:ext cx="6069451" cy="12513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t>(</a:t>
            </a:r>
            <a:r>
              <a:rPr lang="en-US" sz="2000" i="1" dirty="0"/>
              <a:t>decubitus ulcer, bedsore, pressure sore, pressure ulcer</a:t>
            </a:r>
            <a:r>
              <a:rPr lang="en-US" sz="2000" dirty="0"/>
              <a:t>) is an area of unrelieved pressure over a defined area, usually over a bony prominence, resulting in ischemia, cell death, and tissue necrosis. </a:t>
            </a:r>
            <a:endParaRPr lang="en-US" sz="2000" b="1" dirty="0">
              <a:solidFill>
                <a:srgbClr val="CB0202"/>
              </a:solidFill>
              <a:latin typeface="Cambria"/>
              <a:cs typeface="Cambria"/>
            </a:endParaRPr>
          </a:p>
        </p:txBody>
      </p:sp>
      <p:pic>
        <p:nvPicPr>
          <p:cNvPr id="7" name="Picture 6"/>
          <p:cNvPicPr>
            <a:picLocks noChangeAspect="1"/>
          </p:cNvPicPr>
          <p:nvPr/>
        </p:nvPicPr>
        <p:blipFill>
          <a:blip r:embed="rId3"/>
          <a:stretch>
            <a:fillRect/>
          </a:stretch>
        </p:blipFill>
        <p:spPr>
          <a:xfrm>
            <a:off x="6844957" y="36498"/>
            <a:ext cx="2222500" cy="1663700"/>
          </a:xfrm>
          <a:prstGeom prst="rect">
            <a:avLst/>
          </a:prstGeom>
        </p:spPr>
      </p:pic>
      <p:pic>
        <p:nvPicPr>
          <p:cNvPr id="8" name="Picture 7"/>
          <p:cNvPicPr>
            <a:picLocks noChangeAspect="1"/>
          </p:cNvPicPr>
          <p:nvPr/>
        </p:nvPicPr>
        <p:blipFill>
          <a:blip r:embed="rId4"/>
          <a:stretch>
            <a:fillRect/>
          </a:stretch>
        </p:blipFill>
        <p:spPr>
          <a:xfrm>
            <a:off x="6833617" y="1757742"/>
            <a:ext cx="2222500" cy="1663700"/>
          </a:xfrm>
          <a:prstGeom prst="rect">
            <a:avLst/>
          </a:prstGeom>
        </p:spPr>
      </p:pic>
      <p:pic>
        <p:nvPicPr>
          <p:cNvPr id="9" name="Picture 8"/>
          <p:cNvPicPr>
            <a:picLocks noChangeAspect="1"/>
          </p:cNvPicPr>
          <p:nvPr/>
        </p:nvPicPr>
        <p:blipFill>
          <a:blip r:embed="rId5"/>
          <a:stretch>
            <a:fillRect/>
          </a:stretch>
        </p:blipFill>
        <p:spPr>
          <a:xfrm>
            <a:off x="6833617" y="3452664"/>
            <a:ext cx="2222500" cy="1663700"/>
          </a:xfrm>
          <a:prstGeom prst="rect">
            <a:avLst/>
          </a:prstGeom>
        </p:spPr>
      </p:pic>
      <p:pic>
        <p:nvPicPr>
          <p:cNvPr id="10" name="Picture 9"/>
          <p:cNvPicPr>
            <a:picLocks noChangeAspect="1"/>
          </p:cNvPicPr>
          <p:nvPr/>
        </p:nvPicPr>
        <p:blipFill>
          <a:blip r:embed="rId6"/>
          <a:stretch>
            <a:fillRect/>
          </a:stretch>
        </p:blipFill>
        <p:spPr>
          <a:xfrm>
            <a:off x="6833614" y="5158416"/>
            <a:ext cx="2222500" cy="1663700"/>
          </a:xfrm>
          <a:prstGeom prst="rect">
            <a:avLst/>
          </a:prstGeom>
        </p:spPr>
      </p:pic>
    </p:spTree>
    <p:extLst>
      <p:ext uri="{BB962C8B-B14F-4D97-AF65-F5344CB8AC3E}">
        <p14:creationId xmlns:p14="http://schemas.microsoft.com/office/powerpoint/2010/main" val="1746859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Form</a:t>
            </a:r>
            <a:r>
              <a:rPr lang="cs-CZ" dirty="0"/>
              <a:t> </a:t>
            </a:r>
            <a:r>
              <a:rPr lang="cs-CZ" dirty="0" err="1"/>
              <a:t>corresponding</a:t>
            </a:r>
            <a:r>
              <a:rPr lang="cs-CZ" dirty="0"/>
              <a:t> </a:t>
            </a:r>
            <a:r>
              <a:rPr lang="cs-CZ" dirty="0" err="1"/>
              <a:t>loose</a:t>
            </a:r>
            <a:r>
              <a:rPr lang="cs-CZ" dirty="0"/>
              <a:t> </a:t>
            </a:r>
            <a:r>
              <a:rPr lang="cs-CZ" dirty="0" err="1"/>
              <a:t>atributes</a:t>
            </a:r>
            <a:endParaRPr lang="cs-CZ" dirty="0"/>
          </a:p>
        </p:txBody>
      </p:sp>
      <p:sp>
        <p:nvSpPr>
          <p:cNvPr id="3" name="Zástupný symbol pro obsah 2"/>
          <p:cNvSpPr>
            <a:spLocks noGrp="1"/>
          </p:cNvSpPr>
          <p:nvPr>
            <p:ph sz="quarter" idx="1"/>
          </p:nvPr>
        </p:nvSpPr>
        <p:spPr>
          <a:xfrm>
            <a:off x="179512" y="1412776"/>
            <a:ext cx="8784976" cy="5112568"/>
          </a:xfrm>
        </p:spPr>
        <p:txBody>
          <a:bodyPr numCol="2">
            <a:normAutofit/>
          </a:bodyPr>
          <a:lstStyle/>
          <a:p>
            <a:pPr>
              <a:spcBef>
                <a:spcPts val="1200"/>
              </a:spcBef>
            </a:pPr>
            <a:r>
              <a:rPr lang="cs-CZ" sz="1900" dirty="0" err="1"/>
              <a:t>articulatio</a:t>
            </a:r>
            <a:r>
              <a:rPr lang="cs-CZ" sz="1900" dirty="0"/>
              <a:t> (genu </a:t>
            </a:r>
            <a:r>
              <a:rPr lang="cs-CZ" sz="1900" dirty="0" err="1"/>
              <a:t>dextrum</a:t>
            </a:r>
            <a:r>
              <a:rPr lang="cs-CZ" sz="1900" dirty="0"/>
              <a:t>)</a:t>
            </a:r>
          </a:p>
          <a:p>
            <a:pPr lvl="1">
              <a:spcBef>
                <a:spcPts val="1200"/>
              </a:spcBef>
            </a:pPr>
            <a:r>
              <a:rPr lang="cs-CZ" sz="1900" dirty="0" err="1"/>
              <a:t>Articulatio</a:t>
            </a:r>
            <a:r>
              <a:rPr lang="cs-CZ" sz="1900" dirty="0"/>
              <a:t> genus </a:t>
            </a:r>
            <a:r>
              <a:rPr lang="cs-CZ" sz="1900" dirty="0" err="1"/>
              <a:t>dextri</a:t>
            </a:r>
            <a:endParaRPr lang="cs-CZ" sz="1900" dirty="0"/>
          </a:p>
          <a:p>
            <a:pPr>
              <a:spcBef>
                <a:spcPts val="1200"/>
              </a:spcBef>
            </a:pPr>
            <a:r>
              <a:rPr lang="cs-CZ" sz="1900" dirty="0" err="1"/>
              <a:t>arcus</a:t>
            </a:r>
            <a:r>
              <a:rPr lang="cs-CZ" sz="1900" dirty="0"/>
              <a:t> (</a:t>
            </a:r>
            <a:r>
              <a:rPr lang="cs-CZ" sz="1900" dirty="0" err="1"/>
              <a:t>vertebrae</a:t>
            </a:r>
            <a:r>
              <a:rPr lang="cs-CZ" sz="1900" dirty="0"/>
              <a:t> </a:t>
            </a:r>
            <a:r>
              <a:rPr lang="cs-CZ" sz="1900" dirty="0" err="1"/>
              <a:t>thoracicae</a:t>
            </a:r>
            <a:r>
              <a:rPr lang="cs-CZ" sz="1900" dirty="0"/>
              <a:t>)</a:t>
            </a:r>
          </a:p>
          <a:p>
            <a:pPr lvl="1">
              <a:spcBef>
                <a:spcPts val="1200"/>
              </a:spcBef>
            </a:pPr>
            <a:r>
              <a:rPr lang="cs-CZ" sz="1900" dirty="0" err="1"/>
              <a:t>Arcus</a:t>
            </a:r>
            <a:r>
              <a:rPr lang="cs-CZ" sz="1900" dirty="0"/>
              <a:t> </a:t>
            </a:r>
            <a:r>
              <a:rPr lang="cs-CZ" sz="1900" dirty="0" err="1"/>
              <a:t>vertebrarum</a:t>
            </a:r>
            <a:r>
              <a:rPr lang="cs-CZ" sz="1900" dirty="0"/>
              <a:t> </a:t>
            </a:r>
            <a:r>
              <a:rPr lang="cs-CZ" sz="1900" dirty="0" err="1"/>
              <a:t>thoracicarum</a:t>
            </a:r>
            <a:endParaRPr lang="cs-CZ" sz="1900" dirty="0"/>
          </a:p>
          <a:p>
            <a:pPr>
              <a:spcBef>
                <a:spcPts val="1200"/>
              </a:spcBef>
            </a:pPr>
            <a:r>
              <a:rPr lang="cs-CZ" sz="1900" dirty="0"/>
              <a:t>causa (</a:t>
            </a:r>
            <a:r>
              <a:rPr lang="cs-CZ" sz="1900" dirty="0" err="1"/>
              <a:t>obstructio</a:t>
            </a:r>
            <a:r>
              <a:rPr lang="cs-CZ" sz="1900" dirty="0"/>
              <a:t> </a:t>
            </a:r>
            <a:r>
              <a:rPr lang="cs-CZ" sz="1900" dirty="0" err="1"/>
              <a:t>venae</a:t>
            </a:r>
            <a:r>
              <a:rPr lang="cs-CZ" sz="1900" dirty="0"/>
              <a:t>)</a:t>
            </a:r>
          </a:p>
          <a:p>
            <a:pPr lvl="1">
              <a:spcBef>
                <a:spcPts val="1200"/>
              </a:spcBef>
            </a:pPr>
            <a:r>
              <a:rPr lang="cs-CZ" sz="1900" dirty="0"/>
              <a:t>Causa </a:t>
            </a:r>
            <a:r>
              <a:rPr lang="cs-CZ" sz="1900" dirty="0" err="1"/>
              <a:t>obstructionis</a:t>
            </a:r>
            <a:r>
              <a:rPr lang="cs-CZ" sz="1900" dirty="0"/>
              <a:t> </a:t>
            </a:r>
            <a:r>
              <a:rPr lang="cs-CZ" sz="1900" dirty="0" err="1"/>
              <a:t>venae</a:t>
            </a:r>
            <a:endParaRPr lang="cs-CZ" sz="1900" dirty="0"/>
          </a:p>
          <a:p>
            <a:pPr>
              <a:spcBef>
                <a:spcPts val="1200"/>
              </a:spcBef>
            </a:pPr>
            <a:r>
              <a:rPr lang="cs-CZ" sz="1900" dirty="0" err="1"/>
              <a:t>ligamenta</a:t>
            </a:r>
            <a:r>
              <a:rPr lang="cs-CZ" sz="1900" dirty="0"/>
              <a:t> (</a:t>
            </a:r>
            <a:r>
              <a:rPr lang="cs-CZ" sz="1900" dirty="0" err="1"/>
              <a:t>manus</a:t>
            </a:r>
            <a:r>
              <a:rPr lang="cs-CZ" sz="1900" dirty="0"/>
              <a:t> </a:t>
            </a:r>
            <a:r>
              <a:rPr lang="cs-CZ" sz="1900" dirty="0" err="1"/>
              <a:t>sinistra</a:t>
            </a:r>
            <a:r>
              <a:rPr lang="cs-CZ" sz="1900" dirty="0"/>
              <a:t>)</a:t>
            </a:r>
          </a:p>
          <a:p>
            <a:pPr lvl="1">
              <a:spcBef>
                <a:spcPts val="1200"/>
              </a:spcBef>
            </a:pPr>
            <a:r>
              <a:rPr lang="cs-CZ" sz="1900" dirty="0" err="1"/>
              <a:t>Ligamenta</a:t>
            </a:r>
            <a:r>
              <a:rPr lang="cs-CZ" sz="1900" dirty="0"/>
              <a:t> </a:t>
            </a:r>
            <a:r>
              <a:rPr lang="cs-CZ" sz="1900" dirty="0" err="1"/>
              <a:t>manus</a:t>
            </a:r>
            <a:r>
              <a:rPr lang="cs-CZ" sz="1900" dirty="0"/>
              <a:t> </a:t>
            </a:r>
            <a:r>
              <a:rPr lang="cs-CZ" sz="1900" dirty="0" err="1"/>
              <a:t>sinistrae</a:t>
            </a:r>
            <a:endParaRPr lang="cs-CZ" sz="1900" dirty="0"/>
          </a:p>
          <a:p>
            <a:pPr>
              <a:spcBef>
                <a:spcPts val="1200"/>
              </a:spcBef>
            </a:pPr>
            <a:r>
              <a:rPr lang="cs-CZ" sz="1900" dirty="0" err="1"/>
              <a:t>effectus</a:t>
            </a:r>
            <a:r>
              <a:rPr lang="cs-CZ" sz="1900" dirty="0"/>
              <a:t> (</a:t>
            </a:r>
            <a:r>
              <a:rPr lang="cs-CZ" sz="1900" dirty="0" err="1"/>
              <a:t>gargarisma</a:t>
            </a:r>
            <a:r>
              <a:rPr lang="cs-CZ" sz="1900" dirty="0"/>
              <a:t> novum)</a:t>
            </a:r>
          </a:p>
          <a:p>
            <a:pPr lvl="1">
              <a:spcBef>
                <a:spcPts val="1200"/>
              </a:spcBef>
            </a:pPr>
            <a:r>
              <a:rPr lang="cs-CZ" sz="1900" dirty="0" err="1"/>
              <a:t>Effectus</a:t>
            </a:r>
            <a:r>
              <a:rPr lang="cs-CZ" sz="1900" dirty="0"/>
              <a:t> </a:t>
            </a:r>
            <a:r>
              <a:rPr lang="cs-CZ" sz="1900" dirty="0" err="1"/>
              <a:t>gargarismatis</a:t>
            </a:r>
            <a:r>
              <a:rPr lang="cs-CZ" sz="1900" dirty="0"/>
              <a:t> </a:t>
            </a:r>
            <a:r>
              <a:rPr lang="cs-CZ" sz="1900" dirty="0" err="1"/>
              <a:t>novi</a:t>
            </a:r>
            <a:endParaRPr lang="cs-CZ" sz="1900" dirty="0"/>
          </a:p>
          <a:p>
            <a:pPr lvl="1">
              <a:spcBef>
                <a:spcPts val="1200"/>
              </a:spcBef>
            </a:pPr>
            <a:endParaRPr lang="cs-CZ" sz="1900" dirty="0"/>
          </a:p>
          <a:p>
            <a:pPr>
              <a:spcBef>
                <a:spcPts val="1200"/>
              </a:spcBef>
            </a:pPr>
            <a:r>
              <a:rPr lang="cs-CZ" sz="1900" dirty="0" err="1"/>
              <a:t>sanatio</a:t>
            </a:r>
            <a:r>
              <a:rPr lang="cs-CZ" sz="1900" dirty="0"/>
              <a:t> (</a:t>
            </a:r>
            <a:r>
              <a:rPr lang="cs-CZ" sz="1900" dirty="0" err="1"/>
              <a:t>decubitus</a:t>
            </a:r>
            <a:r>
              <a:rPr lang="cs-CZ" sz="1900" dirty="0"/>
              <a:t> </a:t>
            </a:r>
            <a:r>
              <a:rPr lang="cs-CZ" sz="1900" dirty="0" err="1"/>
              <a:t>profundus</a:t>
            </a:r>
            <a:r>
              <a:rPr lang="cs-CZ" sz="1900" dirty="0"/>
              <a:t>)</a:t>
            </a:r>
          </a:p>
          <a:p>
            <a:pPr lvl="1">
              <a:spcBef>
                <a:spcPts val="1200"/>
              </a:spcBef>
            </a:pPr>
            <a:r>
              <a:rPr lang="cs-CZ" sz="1900" dirty="0" err="1"/>
              <a:t>Sanatio</a:t>
            </a:r>
            <a:r>
              <a:rPr lang="cs-CZ" sz="1900" dirty="0"/>
              <a:t> </a:t>
            </a:r>
            <a:r>
              <a:rPr lang="cs-CZ" sz="1900" dirty="0" err="1"/>
              <a:t>decubitus</a:t>
            </a:r>
            <a:r>
              <a:rPr lang="cs-CZ" sz="1900" dirty="0"/>
              <a:t> </a:t>
            </a:r>
            <a:r>
              <a:rPr lang="cs-CZ" sz="1900" dirty="0" err="1"/>
              <a:t>profundi</a:t>
            </a:r>
            <a:endParaRPr lang="cs-CZ" sz="1900" dirty="0"/>
          </a:p>
          <a:p>
            <a:pPr>
              <a:spcBef>
                <a:spcPts val="1200"/>
              </a:spcBef>
            </a:pPr>
            <a:r>
              <a:rPr lang="cs-CZ" sz="1900" dirty="0" err="1"/>
              <a:t>collapsus</a:t>
            </a:r>
            <a:r>
              <a:rPr lang="cs-CZ" sz="1900" dirty="0"/>
              <a:t> (</a:t>
            </a:r>
            <a:r>
              <a:rPr lang="cs-CZ" sz="1900" dirty="0" err="1"/>
              <a:t>systema</a:t>
            </a:r>
            <a:r>
              <a:rPr lang="cs-CZ" sz="1900" dirty="0"/>
              <a:t> </a:t>
            </a:r>
            <a:r>
              <a:rPr lang="cs-CZ" sz="1900" dirty="0" err="1"/>
              <a:t>circulatorium</a:t>
            </a:r>
            <a:r>
              <a:rPr lang="cs-CZ" sz="1900" dirty="0"/>
              <a:t>)</a:t>
            </a:r>
          </a:p>
          <a:p>
            <a:pPr lvl="1">
              <a:spcBef>
                <a:spcPts val="1200"/>
              </a:spcBef>
            </a:pPr>
            <a:r>
              <a:rPr lang="cs-CZ" sz="1900" dirty="0" err="1"/>
              <a:t>Collapsus</a:t>
            </a:r>
            <a:r>
              <a:rPr lang="cs-CZ" sz="1900" dirty="0"/>
              <a:t> </a:t>
            </a:r>
            <a:r>
              <a:rPr lang="cs-CZ" sz="1900" dirty="0" err="1"/>
              <a:t>systematis</a:t>
            </a:r>
            <a:r>
              <a:rPr lang="cs-CZ" sz="1900" dirty="0"/>
              <a:t> </a:t>
            </a:r>
            <a:r>
              <a:rPr lang="cs-CZ" sz="1900" dirty="0" err="1"/>
              <a:t>circulatorii</a:t>
            </a:r>
            <a:endParaRPr lang="cs-CZ" sz="1900" dirty="0"/>
          </a:p>
          <a:p>
            <a:pPr>
              <a:spcBef>
                <a:spcPts val="1200"/>
              </a:spcBef>
            </a:pPr>
            <a:r>
              <a:rPr lang="cs-CZ" sz="1900" dirty="0"/>
              <a:t>status (</a:t>
            </a:r>
            <a:r>
              <a:rPr lang="cs-CZ" sz="1900" dirty="0" err="1"/>
              <a:t>canities</a:t>
            </a:r>
            <a:r>
              <a:rPr lang="cs-CZ" sz="1900" dirty="0"/>
              <a:t> </a:t>
            </a:r>
            <a:r>
              <a:rPr lang="cs-CZ" sz="1900" dirty="0" err="1"/>
              <a:t>praematura</a:t>
            </a:r>
            <a:r>
              <a:rPr lang="cs-CZ" sz="1900" dirty="0"/>
              <a:t>)</a:t>
            </a:r>
          </a:p>
          <a:p>
            <a:pPr lvl="1">
              <a:spcBef>
                <a:spcPts val="1200"/>
              </a:spcBef>
            </a:pPr>
            <a:r>
              <a:rPr lang="cs-CZ" sz="1900" dirty="0"/>
              <a:t>Status </a:t>
            </a:r>
            <a:r>
              <a:rPr lang="cs-CZ" sz="1900" dirty="0" err="1"/>
              <a:t>canitiei</a:t>
            </a:r>
            <a:r>
              <a:rPr lang="cs-CZ" sz="1900" dirty="0"/>
              <a:t> </a:t>
            </a:r>
            <a:r>
              <a:rPr lang="cs-CZ" sz="1900" dirty="0" err="1"/>
              <a:t>praematurae</a:t>
            </a:r>
            <a:endParaRPr lang="cs-CZ" sz="1900" dirty="0"/>
          </a:p>
          <a:p>
            <a:endParaRPr lang="cs-CZ" sz="1900" dirty="0"/>
          </a:p>
        </p:txBody>
      </p:sp>
      <p:sp>
        <p:nvSpPr>
          <p:cNvPr id="4" name="TextovéPole 3"/>
          <p:cNvSpPr txBox="1"/>
          <p:nvPr/>
        </p:nvSpPr>
        <p:spPr>
          <a:xfrm>
            <a:off x="4283968" y="6340678"/>
            <a:ext cx="4464496" cy="369332"/>
          </a:xfrm>
          <a:prstGeom prst="rect">
            <a:avLst/>
          </a:prstGeom>
          <a:noFill/>
        </p:spPr>
        <p:txBody>
          <a:bodyPr wrap="square" rtlCol="0">
            <a:spAutoFit/>
          </a:bodyPr>
          <a:lstStyle/>
          <a:p>
            <a:pPr algn="r"/>
            <a:r>
              <a:rPr lang="cs-CZ" dirty="0"/>
              <a:t>Unit 6, </a:t>
            </a:r>
            <a:r>
              <a:rPr lang="cs-CZ" dirty="0" err="1"/>
              <a:t>task</a:t>
            </a:r>
            <a:r>
              <a:rPr lang="cs-CZ" dirty="0"/>
              <a:t> 5</a:t>
            </a:r>
          </a:p>
        </p:txBody>
      </p:sp>
    </p:spTree>
    <p:extLst>
      <p:ext uri="{BB962C8B-B14F-4D97-AF65-F5344CB8AC3E}">
        <p14:creationId xmlns:p14="http://schemas.microsoft.com/office/powerpoint/2010/main" val="23632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Connect</a:t>
            </a:r>
            <a:r>
              <a:rPr lang="cs-CZ" dirty="0"/>
              <a:t> </a:t>
            </a:r>
            <a:r>
              <a:rPr lang="cs-CZ" dirty="0" err="1"/>
              <a:t>the</a:t>
            </a:r>
            <a:r>
              <a:rPr lang="cs-CZ" dirty="0"/>
              <a:t> </a:t>
            </a:r>
            <a:r>
              <a:rPr lang="cs-CZ" dirty="0" err="1"/>
              <a:t>phrases</a:t>
            </a:r>
            <a:r>
              <a:rPr lang="cs-CZ" dirty="0"/>
              <a:t> </a:t>
            </a:r>
            <a:r>
              <a:rPr lang="cs-CZ" dirty="0" err="1"/>
              <a:t>with</a:t>
            </a:r>
            <a:r>
              <a:rPr lang="cs-CZ" dirty="0"/>
              <a:t> </a:t>
            </a:r>
            <a:r>
              <a:rPr lang="cs-CZ" dirty="0" err="1"/>
              <a:t>the</a:t>
            </a:r>
            <a:r>
              <a:rPr lang="cs-CZ" dirty="0"/>
              <a:t> </a:t>
            </a:r>
            <a:r>
              <a:rPr lang="cs-CZ" dirty="0" err="1"/>
              <a:t>preposition</a:t>
            </a:r>
            <a:endParaRPr lang="cs-CZ" dirty="0"/>
          </a:p>
        </p:txBody>
      </p:sp>
      <p:sp>
        <p:nvSpPr>
          <p:cNvPr id="3" name="Zástupný symbol pro obsah 2"/>
          <p:cNvSpPr>
            <a:spLocks noGrp="1"/>
          </p:cNvSpPr>
          <p:nvPr>
            <p:ph sz="quarter" idx="1"/>
          </p:nvPr>
        </p:nvSpPr>
        <p:spPr>
          <a:xfrm>
            <a:off x="179512" y="1340768"/>
            <a:ext cx="8626160" cy="5256584"/>
          </a:xfrm>
        </p:spPr>
        <p:txBody>
          <a:bodyPr>
            <a:noAutofit/>
          </a:bodyPr>
          <a:lstStyle/>
          <a:p>
            <a:pPr>
              <a:spcBef>
                <a:spcPts val="600"/>
              </a:spcBef>
            </a:pPr>
            <a:r>
              <a:rPr lang="cs-CZ" sz="1900" dirty="0"/>
              <a:t>post + </a:t>
            </a:r>
            <a:r>
              <a:rPr lang="cs-CZ" sz="1900" dirty="0" err="1"/>
              <a:t>infarctus</a:t>
            </a:r>
            <a:r>
              <a:rPr lang="cs-CZ" sz="1900" dirty="0"/>
              <a:t> </a:t>
            </a:r>
            <a:r>
              <a:rPr lang="cs-CZ" sz="1900" dirty="0" err="1"/>
              <a:t>acutus</a:t>
            </a:r>
            <a:endParaRPr lang="cs-CZ" sz="1900" dirty="0"/>
          </a:p>
          <a:p>
            <a:pPr lvl="1">
              <a:spcBef>
                <a:spcPts val="600"/>
              </a:spcBef>
            </a:pPr>
            <a:r>
              <a:rPr lang="cs-CZ" sz="1900" dirty="0"/>
              <a:t>Post </a:t>
            </a:r>
            <a:r>
              <a:rPr lang="cs-CZ" sz="1900" dirty="0" err="1"/>
              <a:t>infarctum</a:t>
            </a:r>
            <a:r>
              <a:rPr lang="cs-CZ" sz="1900" dirty="0"/>
              <a:t> </a:t>
            </a:r>
            <a:r>
              <a:rPr lang="cs-CZ" sz="1900" dirty="0" err="1"/>
              <a:t>acutum</a:t>
            </a:r>
            <a:endParaRPr lang="cs-CZ" sz="1900" dirty="0"/>
          </a:p>
          <a:p>
            <a:pPr>
              <a:spcBef>
                <a:spcPts val="600"/>
              </a:spcBef>
            </a:pPr>
            <a:r>
              <a:rPr lang="cs-CZ" sz="1900" dirty="0" err="1"/>
              <a:t>propter</a:t>
            </a:r>
            <a:r>
              <a:rPr lang="cs-CZ" sz="1900" dirty="0"/>
              <a:t> + partus </a:t>
            </a:r>
            <a:r>
              <a:rPr lang="cs-CZ" sz="1900" dirty="0" err="1"/>
              <a:t>praematurus</a:t>
            </a:r>
            <a:endParaRPr lang="cs-CZ" sz="1900" dirty="0"/>
          </a:p>
          <a:p>
            <a:pPr lvl="1">
              <a:spcBef>
                <a:spcPts val="600"/>
              </a:spcBef>
            </a:pPr>
            <a:r>
              <a:rPr lang="cs-CZ" sz="1900" dirty="0" err="1"/>
              <a:t>propter</a:t>
            </a:r>
            <a:r>
              <a:rPr lang="cs-CZ" sz="1900" dirty="0"/>
              <a:t> </a:t>
            </a:r>
            <a:r>
              <a:rPr lang="cs-CZ" sz="1900" dirty="0" err="1"/>
              <a:t>partum</a:t>
            </a:r>
            <a:r>
              <a:rPr lang="cs-CZ" sz="1900" dirty="0"/>
              <a:t> </a:t>
            </a:r>
            <a:r>
              <a:rPr lang="cs-CZ" sz="1900" dirty="0" err="1"/>
              <a:t>praematurum</a:t>
            </a:r>
            <a:endParaRPr lang="cs-CZ" sz="1900" dirty="0"/>
          </a:p>
          <a:p>
            <a:pPr>
              <a:spcBef>
                <a:spcPts val="600"/>
              </a:spcBef>
            </a:pPr>
            <a:r>
              <a:rPr lang="cs-CZ" sz="1900" dirty="0"/>
              <a:t>sub +plexus </a:t>
            </a:r>
            <a:r>
              <a:rPr lang="cs-CZ" sz="1900" dirty="0" err="1"/>
              <a:t>venosus</a:t>
            </a:r>
            <a:r>
              <a:rPr lang="cs-CZ" sz="1900" dirty="0"/>
              <a:t> </a:t>
            </a:r>
            <a:r>
              <a:rPr lang="cs-CZ" sz="1900" dirty="0" err="1"/>
              <a:t>uterinus</a:t>
            </a:r>
            <a:endParaRPr lang="cs-CZ" sz="1900" dirty="0"/>
          </a:p>
          <a:p>
            <a:pPr lvl="1">
              <a:spcBef>
                <a:spcPts val="600"/>
              </a:spcBef>
            </a:pPr>
            <a:r>
              <a:rPr lang="cs-CZ" sz="1900" dirty="0"/>
              <a:t>Sub plexu </a:t>
            </a:r>
            <a:r>
              <a:rPr lang="cs-CZ" sz="1900" dirty="0" err="1"/>
              <a:t>venoso</a:t>
            </a:r>
            <a:r>
              <a:rPr lang="cs-CZ" sz="1900" dirty="0"/>
              <a:t> </a:t>
            </a:r>
            <a:r>
              <a:rPr lang="cs-CZ" sz="1900" dirty="0" err="1"/>
              <a:t>uterino</a:t>
            </a:r>
            <a:r>
              <a:rPr lang="cs-CZ" sz="1900" dirty="0"/>
              <a:t> / sub </a:t>
            </a:r>
            <a:r>
              <a:rPr lang="cs-CZ" sz="1900" dirty="0" err="1"/>
              <a:t>plexum</a:t>
            </a:r>
            <a:r>
              <a:rPr lang="cs-CZ" sz="1900" dirty="0"/>
              <a:t> </a:t>
            </a:r>
            <a:r>
              <a:rPr lang="cs-CZ" sz="1900" dirty="0" err="1"/>
              <a:t>venosum</a:t>
            </a:r>
            <a:r>
              <a:rPr lang="cs-CZ" sz="1900" dirty="0"/>
              <a:t> </a:t>
            </a:r>
            <a:r>
              <a:rPr lang="cs-CZ" sz="1900" dirty="0" err="1"/>
              <a:t>uterinum</a:t>
            </a:r>
            <a:endParaRPr lang="cs-CZ" sz="1900" dirty="0"/>
          </a:p>
          <a:p>
            <a:pPr>
              <a:spcBef>
                <a:spcPts val="600"/>
              </a:spcBef>
            </a:pPr>
            <a:r>
              <a:rPr lang="cs-CZ" sz="1900" dirty="0"/>
              <a:t>in + </a:t>
            </a:r>
            <a:r>
              <a:rPr lang="cs-CZ" sz="1900" dirty="0" err="1"/>
              <a:t>decursus</a:t>
            </a:r>
            <a:r>
              <a:rPr lang="cs-CZ" sz="1900" dirty="0"/>
              <a:t> </a:t>
            </a:r>
            <a:r>
              <a:rPr lang="cs-CZ" sz="1900" dirty="0" err="1"/>
              <a:t>morbi</a:t>
            </a:r>
            <a:endParaRPr lang="cs-CZ" sz="1900" dirty="0"/>
          </a:p>
          <a:p>
            <a:pPr lvl="1">
              <a:spcBef>
                <a:spcPts val="600"/>
              </a:spcBef>
            </a:pPr>
            <a:r>
              <a:rPr lang="cs-CZ" sz="1900" dirty="0"/>
              <a:t>In </a:t>
            </a:r>
            <a:r>
              <a:rPr lang="cs-CZ" sz="1900" dirty="0" err="1"/>
              <a:t>decursu</a:t>
            </a:r>
            <a:r>
              <a:rPr lang="cs-CZ" sz="1900" dirty="0"/>
              <a:t> </a:t>
            </a:r>
            <a:r>
              <a:rPr lang="cs-CZ" sz="1900" dirty="0" err="1"/>
              <a:t>morbi</a:t>
            </a:r>
            <a:endParaRPr lang="cs-CZ" sz="1900" dirty="0"/>
          </a:p>
          <a:p>
            <a:pPr>
              <a:spcBef>
                <a:spcPts val="600"/>
              </a:spcBef>
            </a:pPr>
            <a:r>
              <a:rPr lang="cs-CZ" sz="1900" dirty="0"/>
              <a:t>ad + usus </a:t>
            </a:r>
            <a:r>
              <a:rPr lang="cs-CZ" sz="1900" dirty="0" err="1"/>
              <a:t>internus</a:t>
            </a:r>
            <a:endParaRPr lang="cs-CZ" sz="1900" dirty="0"/>
          </a:p>
          <a:p>
            <a:pPr lvl="1">
              <a:spcBef>
                <a:spcPts val="600"/>
              </a:spcBef>
            </a:pPr>
            <a:r>
              <a:rPr lang="cs-CZ" sz="1900" dirty="0"/>
              <a:t>Ad </a:t>
            </a:r>
            <a:r>
              <a:rPr lang="cs-CZ" sz="1900" dirty="0" err="1"/>
              <a:t>usum</a:t>
            </a:r>
            <a:r>
              <a:rPr lang="cs-CZ" sz="1900" dirty="0"/>
              <a:t> </a:t>
            </a:r>
            <a:r>
              <a:rPr lang="cs-CZ" sz="1900" dirty="0" err="1"/>
              <a:t>internum</a:t>
            </a:r>
            <a:endParaRPr lang="cs-CZ" sz="1900" dirty="0"/>
          </a:p>
          <a:p>
            <a:pPr>
              <a:spcBef>
                <a:spcPts val="600"/>
              </a:spcBef>
            </a:pPr>
            <a:r>
              <a:rPr lang="cs-CZ" sz="1900" dirty="0"/>
              <a:t>ante + </a:t>
            </a:r>
            <a:r>
              <a:rPr lang="cs-CZ" sz="1900" dirty="0" err="1"/>
              <a:t>processus</a:t>
            </a:r>
            <a:r>
              <a:rPr lang="cs-CZ" sz="1900" dirty="0"/>
              <a:t> </a:t>
            </a:r>
            <a:r>
              <a:rPr lang="cs-CZ" sz="1900" dirty="0" err="1"/>
              <a:t>spinosus</a:t>
            </a:r>
            <a:endParaRPr lang="cs-CZ" sz="1900" dirty="0"/>
          </a:p>
          <a:p>
            <a:pPr lvl="1">
              <a:spcBef>
                <a:spcPts val="600"/>
              </a:spcBef>
            </a:pPr>
            <a:r>
              <a:rPr lang="cs-CZ" sz="1900" dirty="0"/>
              <a:t>Ante </a:t>
            </a:r>
            <a:r>
              <a:rPr lang="cs-CZ" sz="1900" dirty="0" err="1"/>
              <a:t>processum</a:t>
            </a:r>
            <a:r>
              <a:rPr lang="cs-CZ" sz="1900" dirty="0"/>
              <a:t> </a:t>
            </a:r>
            <a:r>
              <a:rPr lang="cs-CZ" sz="1900" dirty="0" err="1"/>
              <a:t>spinosum</a:t>
            </a:r>
            <a:endParaRPr lang="cs-CZ" sz="1900" dirty="0"/>
          </a:p>
          <a:p>
            <a:pPr>
              <a:spcBef>
                <a:spcPts val="600"/>
              </a:spcBef>
            </a:pPr>
            <a:r>
              <a:rPr lang="cs-CZ" sz="1900" dirty="0"/>
              <a:t>sine + </a:t>
            </a:r>
            <a:r>
              <a:rPr lang="cs-CZ" sz="1900" dirty="0" err="1"/>
              <a:t>effectus</a:t>
            </a:r>
            <a:r>
              <a:rPr lang="cs-CZ" sz="1900" dirty="0"/>
              <a:t> malus</a:t>
            </a:r>
          </a:p>
          <a:p>
            <a:pPr lvl="1">
              <a:spcBef>
                <a:spcPts val="600"/>
              </a:spcBef>
            </a:pPr>
            <a:r>
              <a:rPr lang="cs-CZ" sz="1900" dirty="0"/>
              <a:t>Sine </a:t>
            </a:r>
            <a:r>
              <a:rPr lang="cs-CZ" sz="1900" dirty="0" err="1"/>
              <a:t>effectu</a:t>
            </a:r>
            <a:r>
              <a:rPr lang="cs-CZ" sz="1900" dirty="0"/>
              <a:t> </a:t>
            </a:r>
            <a:r>
              <a:rPr lang="cs-CZ" sz="1900" dirty="0" err="1"/>
              <a:t>malo</a:t>
            </a:r>
            <a:endParaRPr lang="cs-CZ" sz="1900" dirty="0"/>
          </a:p>
        </p:txBody>
      </p:sp>
      <p:sp>
        <p:nvSpPr>
          <p:cNvPr id="4" name="TextovéPole 3"/>
          <p:cNvSpPr txBox="1"/>
          <p:nvPr/>
        </p:nvSpPr>
        <p:spPr>
          <a:xfrm>
            <a:off x="4283968" y="6340678"/>
            <a:ext cx="4464496" cy="369332"/>
          </a:xfrm>
          <a:prstGeom prst="rect">
            <a:avLst/>
          </a:prstGeom>
          <a:noFill/>
        </p:spPr>
        <p:txBody>
          <a:bodyPr wrap="square" rtlCol="0">
            <a:spAutoFit/>
          </a:bodyPr>
          <a:lstStyle/>
          <a:p>
            <a:pPr algn="r"/>
            <a:r>
              <a:rPr lang="cs-CZ" dirty="0"/>
              <a:t>Unit 6, </a:t>
            </a:r>
            <a:r>
              <a:rPr lang="cs-CZ" dirty="0" err="1"/>
              <a:t>task</a:t>
            </a:r>
            <a:r>
              <a:rPr lang="cs-CZ" dirty="0"/>
              <a:t> 6</a:t>
            </a:r>
          </a:p>
        </p:txBody>
      </p:sp>
    </p:spTree>
    <p:extLst>
      <p:ext uri="{BB962C8B-B14F-4D97-AF65-F5344CB8AC3E}">
        <p14:creationId xmlns:p14="http://schemas.microsoft.com/office/powerpoint/2010/main" val="299211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274638"/>
            <a:ext cx="7978080" cy="552450"/>
          </a:xfrm>
        </p:spPr>
        <p:txBody>
          <a:bodyPr>
            <a:normAutofit fontScale="90000"/>
          </a:bodyPr>
          <a:lstStyle/>
          <a:p>
            <a:pPr algn="l"/>
            <a:r>
              <a:rPr lang="en-US" sz="3600" b="1" dirty="0" err="1">
                <a:solidFill>
                  <a:srgbClr val="CB0202"/>
                </a:solidFill>
                <a:latin typeface="Cambria"/>
                <a:cs typeface="Cambria"/>
              </a:rPr>
              <a:t>Abscessus</a:t>
            </a:r>
            <a:endParaRPr lang="en-US" sz="3600" b="1" dirty="0">
              <a:solidFill>
                <a:srgbClr val="CB0202"/>
              </a:solidFill>
              <a:latin typeface="Cambria"/>
              <a:cs typeface="Cambria"/>
            </a:endParaRPr>
          </a:p>
        </p:txBody>
      </p:sp>
      <p:sp>
        <p:nvSpPr>
          <p:cNvPr id="3" name="Content Placeholder 2"/>
          <p:cNvSpPr>
            <a:spLocks noGrp="1"/>
          </p:cNvSpPr>
          <p:nvPr>
            <p:ph idx="4294967295"/>
          </p:nvPr>
        </p:nvSpPr>
        <p:spPr>
          <a:xfrm>
            <a:off x="820738" y="2751138"/>
            <a:ext cx="8323262" cy="3973512"/>
          </a:xfrm>
        </p:spPr>
        <p:txBody>
          <a:bodyPr>
            <a:normAutofit lnSpcReduction="10000"/>
          </a:bodyPr>
          <a:lstStyle/>
          <a:p>
            <a:pPr marL="514350" indent="-514350">
              <a:buFont typeface="+mj-lt"/>
              <a:buAutoNum type="arabicPeriod"/>
            </a:pPr>
            <a:r>
              <a:rPr lang="en-US" sz="2600" dirty="0" err="1">
                <a:latin typeface="Cambria"/>
                <a:cs typeface="Cambria"/>
              </a:rPr>
              <a:t>causae</a:t>
            </a:r>
            <a:r>
              <a:rPr lang="en-US" sz="2600" dirty="0">
                <a:latin typeface="Cambria"/>
                <a:cs typeface="Cambria"/>
              </a:rPr>
              <a:t> ________________ </a:t>
            </a:r>
          </a:p>
          <a:p>
            <a:pPr marL="514350" indent="-514350">
              <a:buFont typeface="+mj-lt"/>
              <a:buAutoNum type="arabicPeriod"/>
            </a:pPr>
            <a:r>
              <a:rPr lang="en-US" sz="2600" dirty="0">
                <a:latin typeface="Cambria"/>
                <a:cs typeface="Cambria"/>
              </a:rPr>
              <a:t>________________ </a:t>
            </a:r>
            <a:r>
              <a:rPr lang="en-US" sz="2600" dirty="0" err="1">
                <a:latin typeface="Cambria"/>
                <a:cs typeface="Cambria"/>
              </a:rPr>
              <a:t>ductus</a:t>
            </a:r>
            <a:r>
              <a:rPr lang="en-US" sz="2600" dirty="0">
                <a:latin typeface="Cambria"/>
                <a:cs typeface="Cambria"/>
              </a:rPr>
              <a:t> </a:t>
            </a:r>
            <a:r>
              <a:rPr lang="en-US" sz="2600" dirty="0" err="1">
                <a:latin typeface="Cambria"/>
                <a:cs typeface="Cambria"/>
              </a:rPr>
              <a:t>choledochi</a:t>
            </a:r>
            <a:endParaRPr lang="en-US" sz="2600" dirty="0">
              <a:latin typeface="Cambria"/>
              <a:cs typeface="Cambria"/>
            </a:endParaRPr>
          </a:p>
          <a:p>
            <a:pPr marL="514350" indent="-514350">
              <a:buFont typeface="+mj-lt"/>
              <a:buAutoNum type="arabicPeriod"/>
            </a:pPr>
            <a:r>
              <a:rPr lang="en-US" sz="2600" dirty="0">
                <a:latin typeface="Cambria"/>
                <a:cs typeface="Cambria"/>
              </a:rPr>
              <a:t>excisio ________________ </a:t>
            </a:r>
            <a:r>
              <a:rPr lang="en-US" sz="2600" dirty="0" err="1">
                <a:latin typeface="Cambria"/>
                <a:cs typeface="Cambria"/>
              </a:rPr>
              <a:t>dolorosi</a:t>
            </a:r>
            <a:r>
              <a:rPr lang="en-US" sz="2600" dirty="0">
                <a:latin typeface="Cambria"/>
                <a:cs typeface="Cambria"/>
              </a:rPr>
              <a:t> </a:t>
            </a:r>
            <a:r>
              <a:rPr lang="en-US" sz="2600" dirty="0" err="1">
                <a:latin typeface="Cambria"/>
                <a:cs typeface="Cambria"/>
              </a:rPr>
              <a:t>ani</a:t>
            </a:r>
            <a:endParaRPr lang="en-US" sz="2600" dirty="0">
              <a:latin typeface="Cambria"/>
              <a:cs typeface="Cambria"/>
            </a:endParaRPr>
          </a:p>
          <a:p>
            <a:pPr marL="514350" indent="-514350">
              <a:buFont typeface="+mj-lt"/>
              <a:buAutoNum type="arabicPeriod"/>
            </a:pPr>
            <a:r>
              <a:rPr lang="en-US" sz="2600" dirty="0" err="1">
                <a:latin typeface="Cambria"/>
                <a:cs typeface="Cambria"/>
              </a:rPr>
              <a:t>operatio</a:t>
            </a:r>
            <a:r>
              <a:rPr lang="en-US" sz="2600" dirty="0">
                <a:latin typeface="Cambria"/>
                <a:cs typeface="Cambria"/>
              </a:rPr>
              <a:t> meatus </a:t>
            </a:r>
            <a:r>
              <a:rPr lang="en-US" sz="2600" dirty="0" err="1">
                <a:latin typeface="Cambria"/>
                <a:cs typeface="Cambria"/>
              </a:rPr>
              <a:t>acustici</a:t>
            </a:r>
            <a:r>
              <a:rPr lang="en-US" sz="2600" dirty="0">
                <a:latin typeface="Cambria"/>
                <a:cs typeface="Cambria"/>
              </a:rPr>
              <a:t> sine ________________ </a:t>
            </a:r>
            <a:r>
              <a:rPr lang="en-US" sz="2600" dirty="0" err="1">
                <a:latin typeface="Cambria"/>
                <a:cs typeface="Cambria"/>
              </a:rPr>
              <a:t>secundario</a:t>
            </a:r>
            <a:endParaRPr lang="en-US" sz="2600" dirty="0">
              <a:latin typeface="Cambria"/>
              <a:cs typeface="Cambria"/>
            </a:endParaRPr>
          </a:p>
          <a:p>
            <a:pPr marL="514350" indent="-514350">
              <a:buFont typeface="+mj-lt"/>
              <a:buAutoNum type="arabicPeriod"/>
            </a:pPr>
            <a:r>
              <a:rPr lang="en-US" sz="2600" dirty="0">
                <a:latin typeface="Cambria"/>
                <a:cs typeface="Cambria"/>
              </a:rPr>
              <a:t>________________ </a:t>
            </a:r>
            <a:r>
              <a:rPr lang="en-US" sz="2600" dirty="0" err="1">
                <a:latin typeface="Cambria"/>
                <a:cs typeface="Cambria"/>
              </a:rPr>
              <a:t>secundarii</a:t>
            </a:r>
            <a:r>
              <a:rPr lang="en-US" sz="2600" dirty="0">
                <a:latin typeface="Cambria"/>
                <a:cs typeface="Cambria"/>
              </a:rPr>
              <a:t> in </a:t>
            </a:r>
            <a:r>
              <a:rPr lang="en-US" sz="2600" dirty="0" err="1">
                <a:latin typeface="Cambria"/>
                <a:cs typeface="Cambria"/>
              </a:rPr>
              <a:t>vulneribus</a:t>
            </a:r>
            <a:r>
              <a:rPr lang="en-US" sz="2600" dirty="0">
                <a:latin typeface="Cambria"/>
                <a:cs typeface="Cambria"/>
              </a:rPr>
              <a:t> </a:t>
            </a:r>
            <a:r>
              <a:rPr lang="en-US" sz="2600" dirty="0" err="1">
                <a:latin typeface="Cambria"/>
                <a:cs typeface="Cambria"/>
              </a:rPr>
              <a:t>operativis</a:t>
            </a:r>
            <a:endParaRPr lang="en-US" sz="2600" dirty="0">
              <a:latin typeface="Cambria"/>
              <a:cs typeface="Cambria"/>
            </a:endParaRPr>
          </a:p>
          <a:p>
            <a:pPr marL="514350" indent="-514350">
              <a:buFont typeface="+mj-lt"/>
              <a:buAutoNum type="arabicPeriod"/>
            </a:pPr>
            <a:r>
              <a:rPr lang="en-US" sz="2600" dirty="0">
                <a:latin typeface="Cambria"/>
                <a:cs typeface="Cambria"/>
              </a:rPr>
              <a:t>status post ________________ </a:t>
            </a:r>
            <a:r>
              <a:rPr lang="en-US" sz="2600" dirty="0" err="1">
                <a:latin typeface="Cambria"/>
                <a:cs typeface="Cambria"/>
              </a:rPr>
              <a:t>encephali</a:t>
            </a:r>
            <a:endParaRPr lang="en-US" sz="2600" dirty="0">
              <a:latin typeface="Cambria"/>
              <a:cs typeface="Cambria"/>
            </a:endParaRPr>
          </a:p>
          <a:p>
            <a:pPr marL="514350" indent="-514350">
              <a:buFont typeface="+mj-lt"/>
              <a:buAutoNum type="arabicPeriod"/>
            </a:pPr>
            <a:r>
              <a:rPr lang="en-US" sz="2600" dirty="0">
                <a:latin typeface="Cambria"/>
                <a:cs typeface="Cambria"/>
              </a:rPr>
              <a:t>operation propter ________________ </a:t>
            </a:r>
            <a:r>
              <a:rPr lang="en-US" sz="2600" dirty="0" err="1">
                <a:latin typeface="Cambria"/>
                <a:cs typeface="Cambria"/>
              </a:rPr>
              <a:t>tubarum</a:t>
            </a:r>
            <a:r>
              <a:rPr lang="en-US" sz="2600" dirty="0">
                <a:latin typeface="Cambria"/>
                <a:cs typeface="Cambria"/>
              </a:rPr>
              <a:t> </a:t>
            </a:r>
            <a:r>
              <a:rPr lang="en-US" sz="2600" dirty="0" err="1">
                <a:latin typeface="Cambria"/>
                <a:cs typeface="Cambria"/>
              </a:rPr>
              <a:t>uterinarum</a:t>
            </a:r>
            <a:endParaRPr lang="en-US" sz="2600" dirty="0">
              <a:latin typeface="Cambria"/>
              <a:cs typeface="Cambria"/>
            </a:endParaRPr>
          </a:p>
          <a:p>
            <a:pPr marL="514350" indent="-514350">
              <a:buFont typeface="+mj-lt"/>
              <a:buAutoNum type="arabicPeriod"/>
            </a:pPr>
            <a:r>
              <a:rPr lang="en-US" sz="2600" dirty="0" err="1">
                <a:latin typeface="Cambria"/>
                <a:cs typeface="Cambria"/>
              </a:rPr>
              <a:t>gravida</a:t>
            </a:r>
            <a:r>
              <a:rPr lang="en-US" sz="2600" dirty="0">
                <a:latin typeface="Cambria"/>
                <a:cs typeface="Cambria"/>
              </a:rPr>
              <a:t> cum ________________ </a:t>
            </a:r>
            <a:r>
              <a:rPr lang="en-US" sz="2600" dirty="0" err="1">
                <a:latin typeface="Cambria"/>
                <a:cs typeface="Cambria"/>
              </a:rPr>
              <a:t>dentium</a:t>
            </a:r>
            <a:endParaRPr lang="en-US" sz="2600" dirty="0">
              <a:latin typeface="Cambria"/>
              <a:cs typeface="Cambria"/>
            </a:endParaRPr>
          </a:p>
        </p:txBody>
      </p:sp>
      <p:pic>
        <p:nvPicPr>
          <p:cNvPr id="4" name="Picture 3"/>
          <p:cNvPicPr>
            <a:picLocks noChangeAspect="1"/>
          </p:cNvPicPr>
          <p:nvPr/>
        </p:nvPicPr>
        <p:blipFill rotWithShape="1">
          <a:blip r:embed="rId3"/>
          <a:srcRect b="19427"/>
          <a:stretch/>
        </p:blipFill>
        <p:spPr>
          <a:xfrm>
            <a:off x="6543518" y="138208"/>
            <a:ext cx="2404102" cy="1937054"/>
          </a:xfrm>
          <a:prstGeom prst="rect">
            <a:avLst/>
          </a:prstGeom>
        </p:spPr>
      </p:pic>
      <p:sp>
        <p:nvSpPr>
          <p:cNvPr id="5" name="Title 1"/>
          <p:cNvSpPr txBox="1">
            <a:spLocks/>
          </p:cNvSpPr>
          <p:nvPr/>
        </p:nvSpPr>
        <p:spPr>
          <a:xfrm>
            <a:off x="473520" y="823937"/>
            <a:ext cx="6069451" cy="12513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t>is a collection of pus that has built up within the tissue of the body, it may occur in any kind of solid tissue (lungs, brain, teeth, kidneys and tonsils), but most frequently appears on skin </a:t>
            </a:r>
            <a:endParaRPr lang="en-US" sz="2000" b="1" dirty="0">
              <a:solidFill>
                <a:srgbClr val="CB0202"/>
              </a:solidFill>
              <a:latin typeface="Cambria"/>
              <a:cs typeface="Cambria"/>
            </a:endParaRPr>
          </a:p>
        </p:txBody>
      </p:sp>
      <p:sp>
        <p:nvSpPr>
          <p:cNvPr id="7" name="TextBox 6"/>
          <p:cNvSpPr txBox="1"/>
          <p:nvPr/>
        </p:nvSpPr>
        <p:spPr>
          <a:xfrm>
            <a:off x="124736" y="2236337"/>
            <a:ext cx="8935634" cy="430887"/>
          </a:xfrm>
          <a:prstGeom prst="rect">
            <a:avLst/>
          </a:prstGeom>
          <a:solidFill>
            <a:schemeClr val="bg2">
              <a:lumMod val="75000"/>
            </a:schemeClr>
          </a:solidFill>
        </p:spPr>
        <p:txBody>
          <a:bodyPr wrap="square" rtlCol="0">
            <a:spAutoFit/>
          </a:bodyPr>
          <a:lstStyle/>
          <a:p>
            <a:pPr marL="109728" indent="0" algn="ctr" fontAlgn="auto">
              <a:spcAft>
                <a:spcPts val="0"/>
              </a:spcAft>
              <a:buFont typeface="Wingdings 3"/>
              <a:buNone/>
              <a:defRPr/>
            </a:pPr>
            <a:r>
              <a:rPr lang="cs-CZ" sz="2200" dirty="0" err="1">
                <a:latin typeface="Cambria"/>
                <a:cs typeface="Cambria"/>
              </a:rPr>
              <a:t>abscessus</a:t>
            </a:r>
            <a:r>
              <a:rPr lang="cs-CZ" sz="2200" dirty="0">
                <a:latin typeface="Cambria"/>
                <a:cs typeface="Cambria"/>
              </a:rPr>
              <a:t> (4x)</a:t>
            </a:r>
            <a:r>
              <a:rPr lang="cs-CZ" sz="2200" dirty="0">
                <a:solidFill>
                  <a:srgbClr val="CB0202"/>
                </a:solidFill>
                <a:latin typeface="Cambria"/>
                <a:ea typeface="Wingdings"/>
                <a:cs typeface="Cambria"/>
                <a:sym typeface="Wingdings"/>
              </a:rPr>
              <a:t></a:t>
            </a:r>
            <a:r>
              <a:rPr lang="cs-CZ" sz="2200" dirty="0">
                <a:latin typeface="Cambria"/>
                <a:ea typeface="Wingdings"/>
                <a:cs typeface="Cambria"/>
                <a:sym typeface="Wingdings"/>
              </a:rPr>
              <a:t> </a:t>
            </a:r>
            <a:r>
              <a:rPr lang="cs-CZ" sz="2200" dirty="0" err="1">
                <a:latin typeface="Cambria"/>
                <a:cs typeface="Cambria"/>
              </a:rPr>
              <a:t>abscessuum</a:t>
            </a:r>
            <a:r>
              <a:rPr lang="cs-CZ" sz="2200" dirty="0">
                <a:latin typeface="Cambria"/>
                <a:cs typeface="Cambria"/>
              </a:rPr>
              <a:t> </a:t>
            </a:r>
            <a:r>
              <a:rPr lang="cs-CZ" sz="2200" dirty="0">
                <a:solidFill>
                  <a:srgbClr val="CB0202"/>
                </a:solidFill>
                <a:latin typeface="Cambria"/>
                <a:ea typeface="Wingdings"/>
                <a:cs typeface="Cambria"/>
                <a:sym typeface="Wingdings"/>
              </a:rPr>
              <a:t></a:t>
            </a:r>
            <a:r>
              <a:rPr lang="cs-CZ" sz="2200" dirty="0">
                <a:latin typeface="Cambria"/>
                <a:cs typeface="Cambria"/>
              </a:rPr>
              <a:t> </a:t>
            </a:r>
            <a:r>
              <a:rPr lang="cs-CZ" sz="2200" dirty="0" err="1">
                <a:latin typeface="Cambria"/>
                <a:cs typeface="Cambria"/>
              </a:rPr>
              <a:t>abscessum</a:t>
            </a:r>
            <a:r>
              <a:rPr lang="cs-CZ" sz="2200" dirty="0">
                <a:solidFill>
                  <a:srgbClr val="CB0202"/>
                </a:solidFill>
                <a:latin typeface="Cambria"/>
                <a:ea typeface="Wingdings"/>
                <a:cs typeface="Cambria"/>
                <a:sym typeface="Wingdings"/>
              </a:rPr>
              <a:t></a:t>
            </a:r>
            <a:r>
              <a:rPr lang="cs-CZ" sz="2200" dirty="0">
                <a:latin typeface="Cambria"/>
                <a:cs typeface="Cambria"/>
              </a:rPr>
              <a:t> </a:t>
            </a:r>
            <a:r>
              <a:rPr lang="cs-CZ" sz="2200" dirty="0" err="1">
                <a:latin typeface="Cambria"/>
                <a:cs typeface="Cambria"/>
              </a:rPr>
              <a:t>abscessu</a:t>
            </a:r>
            <a:r>
              <a:rPr lang="cs-CZ" sz="2200" dirty="0">
                <a:latin typeface="Cambria"/>
                <a:cs typeface="Cambria"/>
              </a:rPr>
              <a:t> </a:t>
            </a:r>
            <a:r>
              <a:rPr lang="cs-CZ" sz="2200" dirty="0">
                <a:solidFill>
                  <a:srgbClr val="CB0202"/>
                </a:solidFill>
                <a:latin typeface="Cambria"/>
                <a:ea typeface="Wingdings"/>
                <a:cs typeface="Cambria"/>
                <a:sym typeface="Wingdings"/>
              </a:rPr>
              <a:t></a:t>
            </a:r>
            <a:r>
              <a:rPr lang="cs-CZ" sz="2200" dirty="0">
                <a:latin typeface="Cambria"/>
                <a:cs typeface="Cambria"/>
              </a:rPr>
              <a:t> </a:t>
            </a:r>
            <a:r>
              <a:rPr lang="cs-CZ" sz="2200" dirty="0" err="1">
                <a:latin typeface="Cambria"/>
                <a:cs typeface="Cambria"/>
              </a:rPr>
              <a:t>abscessibus</a:t>
            </a:r>
            <a:endParaRPr lang="cs-CZ" sz="2200" dirty="0">
              <a:latin typeface="Cambria"/>
              <a:cs typeface="Cambria"/>
            </a:endParaRPr>
          </a:p>
        </p:txBody>
      </p:sp>
    </p:spTree>
    <p:extLst>
      <p:ext uri="{BB962C8B-B14F-4D97-AF65-F5344CB8AC3E}">
        <p14:creationId xmlns:p14="http://schemas.microsoft.com/office/powerpoint/2010/main" val="129530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dministrativní">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222</TotalTime>
  <Words>1084</Words>
  <Application>Microsoft Office PowerPoint</Application>
  <PresentationFormat>Předvádění na obrazovce (4:3)</PresentationFormat>
  <Paragraphs>307</Paragraphs>
  <Slides>23</Slides>
  <Notes>2</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23</vt:i4>
      </vt:variant>
    </vt:vector>
  </HeadingPairs>
  <TitlesOfParts>
    <vt:vector size="33" baseType="lpstr">
      <vt:lpstr>ＭＳ Ｐゴシック</vt:lpstr>
      <vt:lpstr>Calibri</vt:lpstr>
      <vt:lpstr>Cambria</vt:lpstr>
      <vt:lpstr>Georgia</vt:lpstr>
      <vt:lpstr>Minion Pro Med</vt:lpstr>
      <vt:lpstr>Times New Roman</vt:lpstr>
      <vt:lpstr>Wingdings</vt:lpstr>
      <vt:lpstr>Wingdings 2</vt:lpstr>
      <vt:lpstr>Wingdings 3</vt:lpstr>
      <vt:lpstr>Administrativní</vt:lpstr>
      <vt:lpstr>Revision</vt:lpstr>
      <vt:lpstr>Give the nom. sg. form</vt:lpstr>
      <vt:lpstr>Identify the case; add the correct form of adjective</vt:lpstr>
      <vt:lpstr>Prezentace aplikace PowerPoint</vt:lpstr>
      <vt:lpstr>Prezentace aplikace PowerPoint</vt:lpstr>
      <vt:lpstr>Prezentace aplikace PowerPoint</vt:lpstr>
      <vt:lpstr>Form corresponding loose atributes</vt:lpstr>
      <vt:lpstr>Connect the phrases with the preposition</vt:lpstr>
      <vt:lpstr>Abscessus</vt:lpstr>
      <vt:lpstr> </vt:lpstr>
      <vt:lpstr>Prezentace aplikace PowerPoint</vt:lpstr>
      <vt:lpstr>Prezentace aplikace PowerPoint</vt:lpstr>
      <vt:lpstr>Form phrases from words in boxes and translate them into English</vt:lpstr>
      <vt:lpstr>Form phrases from words in boxes and translate them into English</vt:lpstr>
      <vt:lpstr>Fill in correct endings</vt:lpstr>
      <vt:lpstr>ADJECTIVES of 3RD DECLENSION /DICTIONARY ENTRY</vt:lpstr>
      <vt:lpstr>ADJECTIVES of 3RD DECLENSION</vt:lpstr>
      <vt:lpstr>ADJECTIVES of 3RD DECLENSION</vt:lpstr>
      <vt:lpstr>ADJECTIVES of 3RD DECLENSION</vt:lpstr>
      <vt:lpstr>Prezentace aplikace PowerPoint</vt:lpstr>
      <vt:lpstr>Prezentace aplikace PowerPoint</vt:lpstr>
      <vt:lpstr>Prezentace aplikace PowerPoint</vt:lpstr>
      <vt:lpstr>Derive adjectives using endings -alis, e or -aris, e</vt:lpstr>
    </vt:vector>
  </TitlesOfParts>
  <Company>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Revision</dc:title>
  <dc:creator>Ševčíková Tereza</dc:creator>
  <cp:lastModifiedBy>Pavel Ševčík</cp:lastModifiedBy>
  <cp:revision>16</cp:revision>
  <dcterms:created xsi:type="dcterms:W3CDTF">2015-12-02T15:46:11Z</dcterms:created>
  <dcterms:modified xsi:type="dcterms:W3CDTF">2016-12-04T17:39:59Z</dcterms:modified>
</cp:coreProperties>
</file>