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4" r:id="rId19"/>
    <p:sldId id="275" r:id="rId20"/>
    <p:sldId id="277" r:id="rId21"/>
    <p:sldId id="279" r:id="rId22"/>
    <p:sldId id="276" r:id="rId23"/>
    <p:sldId id="278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E8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8FF0A-459B-45AC-90DF-69DEDE32251C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B45F782-7B24-45B5-837C-5B30083438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8907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064F-D66C-430C-955B-CC4D213B2ACF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4F2E1-5388-4363-BB1C-39347F20DB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9842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á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BB3B37-BB8A-4946-9930-432ABBC8AA9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E558-1F07-4CDF-9018-4484239276F4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737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023EB-4107-4A0A-8D34-4F4D7813A917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15B6A1B-B855-4528-9ED6-255125E770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6820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DE49-C97E-4B2F-9476-F36CE4BDEA29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B75E6A3-E893-452F-BF4D-0399080CC4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7586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5025-C190-4FC3-8413-5BF244BAEE62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DB53A-D17A-42F2-BDFA-2E733B3975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502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á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68888-B6A2-41CF-9554-53654DC77527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D9A74EB-5023-4BD3-83A2-11B9ECD668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486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EF6B-C7C6-497C-BFE8-4122C6A84ACB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CCBD1DA-3FE3-4BB0-AE97-F018C5C1C9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428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2A56-ACD5-4DDB-A4C2-097AD1C0193B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78C71-2333-4B4B-8A50-FD86CBC8F1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78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F6ACE36-1231-4C62-90A6-DFDD58E7E1F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D15F-4737-446B-BA30-6499C924A58C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9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CB30B8F-A28F-4745-A068-4C0679DE368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BB1DC-EBC9-46B6-A4C9-8FEB1317CFC6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9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024B46-2581-4054-9C83-BCA591BD02F1}" type="datetimeFigureOut">
              <a:rPr lang="cs-CZ"/>
              <a:pPr>
                <a:defRPr/>
              </a:pPr>
              <a:t>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88A44D"/>
                </a:solidFill>
                <a:latin typeface="Georgia" panose="02040502050405020303" pitchFamily="18" charset="0"/>
              </a:defRPr>
            </a:lvl1pPr>
          </a:lstStyle>
          <a:p>
            <a:fld id="{93FDA4B0-5B55-4D81-B7C3-541D70A9EF2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2</a:t>
            </a:r>
            <a:r>
              <a:rPr lang="cs-CZ" baseline="30000" dirty="0"/>
              <a:t>nd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cs-CZ" dirty="0"/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Basic medical terminology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50" y="228600"/>
            <a:ext cx="8856663" cy="8239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Use the chart with endings to change the following words into 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coxa_ _ _ _ _ _ _ _ 	    cervix_ _ _ _ _ _ _ _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o-RO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mentum_ _ _ _ _ _ 		arcus _ _ _ _ _ _ _ _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92275" y="1484313"/>
            <a:ext cx="1108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coxae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940425" y="1484313"/>
            <a:ext cx="14160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</a:t>
            </a:r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ervicis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8175" y="3467100"/>
            <a:ext cx="11477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menti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248400" y="3467100"/>
            <a:ext cx="106521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arcus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38163" y="1916113"/>
            <a:ext cx="346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E82D2"/>
                </a:solidFill>
                <a:latin typeface="Georgia" panose="02040502050405020303" pitchFamily="18" charset="0"/>
              </a:rPr>
              <a:t>I</a:t>
            </a:r>
            <a:endParaRPr lang="en-US" altLang="cs-CZ" sz="3200">
              <a:solidFill>
                <a:srgbClr val="FE82D2"/>
              </a:solidFill>
              <a:latin typeface="Georgia" panose="02040502050405020303" pitchFamily="18" charset="0"/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458788" y="3933825"/>
            <a:ext cx="504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chemeClr val="accent1"/>
                </a:solidFill>
                <a:latin typeface="Georgia" panose="02040502050405020303" pitchFamily="18" charset="0"/>
              </a:rPr>
              <a:t>II</a:t>
            </a:r>
            <a:endParaRPr lang="en-US" altLang="cs-CZ" sz="320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021263" y="1917700"/>
            <a:ext cx="66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FCC00"/>
                </a:solidFill>
                <a:latin typeface="Georgia" panose="02040502050405020303" pitchFamily="18" charset="0"/>
              </a:rPr>
              <a:t>III</a:t>
            </a:r>
            <a:endParaRPr lang="en-US" altLang="cs-CZ" sz="3200">
              <a:solidFill>
                <a:srgbClr val="FFCC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1263" y="3933825"/>
            <a:ext cx="6191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IV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701800" y="1939925"/>
            <a:ext cx="8810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cox</a:t>
            </a:r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-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940425" y="1939925"/>
            <a:ext cx="1285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</a:t>
            </a:r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ervic-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878013" y="3956050"/>
            <a:ext cx="117792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ment-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6232525" y="3933825"/>
            <a:ext cx="8318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arc-</a:t>
            </a:r>
            <a:endParaRPr lang="en-US" altLang="cs-CZ" sz="29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193800" y="2473325"/>
            <a:ext cx="11080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cox</a:t>
            </a:r>
            <a:r>
              <a:rPr lang="en-US" altLang="cs-CZ" sz="2900">
                <a:solidFill>
                  <a:srgbClr val="FE82D2"/>
                </a:solidFill>
                <a:latin typeface="Georgia" panose="02040502050405020303" pitchFamily="18" charset="0"/>
              </a:rPr>
              <a:t>ae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5810250" y="2473325"/>
            <a:ext cx="14859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c</a:t>
            </a:r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ervic</a:t>
            </a:r>
            <a:r>
              <a:rPr lang="cs-CZ" altLang="cs-CZ" sz="2900">
                <a:solidFill>
                  <a:srgbClr val="FFCC00"/>
                </a:solidFill>
                <a:latin typeface="Georgia" panose="02040502050405020303" pitchFamily="18" charset="0"/>
              </a:rPr>
              <a:t>es</a:t>
            </a:r>
            <a:endParaRPr lang="en-US" altLang="cs-CZ" sz="2900">
              <a:solidFill>
                <a:srgbClr val="FFCC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1127125" y="4468813"/>
            <a:ext cx="1227138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  <a:latin typeface="Georgia" panose="02040502050405020303" pitchFamily="18" charset="0"/>
              </a:rPr>
              <a:t>ment</a:t>
            </a:r>
            <a:r>
              <a:rPr lang="cs-CZ" altLang="cs-CZ" sz="2900">
                <a:solidFill>
                  <a:schemeClr val="accent1"/>
                </a:solidFill>
                <a:latin typeface="Georgia" panose="02040502050405020303" pitchFamily="18" charset="0"/>
              </a:rPr>
              <a:t>a</a:t>
            </a:r>
            <a:endParaRPr lang="en-US" altLang="cs-CZ" sz="290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6113463" y="4468813"/>
            <a:ext cx="1066800" cy="5381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900" dirty="0" err="1">
                <a:solidFill>
                  <a:prstClr val="black"/>
                </a:solidFill>
                <a:latin typeface="+mn-lt"/>
                <a:cs typeface="+mn-cs"/>
              </a:rPr>
              <a:t>arc</a:t>
            </a:r>
            <a:r>
              <a:rPr lang="cs-CZ" sz="2900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us</a:t>
            </a:r>
            <a:endParaRPr lang="en-US" sz="29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Introduction to syntax</a:t>
            </a:r>
            <a:br>
              <a:rPr lang="en-US" dirty="0"/>
            </a:br>
            <a:r>
              <a:rPr lang="en-US" dirty="0"/>
              <a:t>NOUN IN APPOSITION </a:t>
            </a:r>
            <a:r>
              <a:rPr lang="cs-CZ" dirty="0"/>
              <a:t>I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 + noun &lt; GENITIVE </a:t>
            </a:r>
          </a:p>
          <a:p>
            <a:pPr lvl="1" eaLnBrk="1" hangingPunct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Translated: 	using </a:t>
            </a:r>
            <a:r>
              <a:rPr lang="en-US" altLang="cs-CZ" sz="2400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lvl="1" eaLnBrk="1" hangingPunct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Meaning:		state of dependency, possession</a:t>
            </a:r>
            <a:endParaRPr lang="cs-CZ" altLang="cs-CZ" sz="24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 b="1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US" altLang="cs-CZ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EX: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//fractura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arum</a:t>
            </a:r>
          </a:p>
          <a:p>
            <a:pPr marL="1314450" lvl="4" indent="0" eaLnBrk="1" hangingPunct="1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Fracture of rib	      Fracture of ribs</a:t>
            </a:r>
          </a:p>
          <a:p>
            <a:pPr marL="1314450" lvl="4" indent="0" eaLnBrk="1" hangingPunct="1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! = rib fracture	</a:t>
            </a:r>
            <a:r>
              <a:rPr lang="cs-CZ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</a:t>
            </a: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= rib fractures</a:t>
            </a:r>
          </a:p>
          <a:p>
            <a:pPr eaLnBrk="1" hangingPunct="1"/>
            <a:endParaRPr lang="en-US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Genitive –singular and plural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457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31762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750023" y="2836779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387318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86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>
                <a:latin typeface="Georgia" panose="02040502050405020303" pitchFamily="18" charset="0"/>
              </a:rPr>
              <a:t>Genitive singular ending is the </a:t>
            </a:r>
            <a:r>
              <a:rPr lang="cs-CZ" altLang="cs-CZ" b="1">
                <a:latin typeface="Georgia" panose="02040502050405020303" pitchFamily="18" charset="0"/>
              </a:rPr>
              <a:t>second</a:t>
            </a:r>
            <a:r>
              <a:rPr lang="cs-CZ" altLang="cs-CZ">
                <a:latin typeface="Georgia" panose="02040502050405020303" pitchFamily="18" charset="0"/>
              </a:rPr>
              <a:t> form listed in the dictionary.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Connect two nouns</a:t>
            </a:r>
          </a:p>
        </p:txBody>
      </p:sp>
      <p:sp>
        <p:nvSpPr>
          <p:cNvPr id="25602" name="Obdélník 5"/>
          <p:cNvSpPr>
            <a:spLocks noChangeArrowheads="1"/>
          </p:cNvSpPr>
          <p:nvPr/>
        </p:nvSpPr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cs-CZ" sz="2400" i="1">
                <a:solidFill>
                  <a:srgbClr val="3366FF"/>
                </a:solidFill>
                <a:latin typeface="Georgia" panose="02040502050405020303" pitchFamily="18" charset="0"/>
              </a:rPr>
              <a:t>ex:  caput 	+ 	</a:t>
            </a:r>
            <a:r>
              <a:rPr lang="en-GB" altLang="cs-CZ" sz="2400">
                <a:solidFill>
                  <a:srgbClr val="3366FF"/>
                </a:solidFill>
                <a:latin typeface="Georgia" panose="02040502050405020303" pitchFamily="18" charset="0"/>
              </a:rPr>
              <a:t>costa</a:t>
            </a:r>
            <a:r>
              <a:rPr lang="en-GB" altLang="cs-CZ" sz="2400" i="1">
                <a:solidFill>
                  <a:srgbClr val="3366FF"/>
                </a:solidFill>
                <a:latin typeface="Georgia" panose="02040502050405020303" pitchFamily="18" charset="0"/>
              </a:rPr>
              <a:t> &gt; caput costae</a:t>
            </a:r>
            <a:r>
              <a:rPr lang="en-GB" altLang="cs-CZ" sz="2400">
                <a:solidFill>
                  <a:srgbClr val="3366FF"/>
                </a:solidFill>
                <a:latin typeface="Georgia" panose="02040502050405020303" pitchFamily="18" charset="0"/>
              </a:rPr>
              <a:t> 	</a:t>
            </a:r>
            <a:r>
              <a:rPr lang="en-GB" altLang="cs-CZ" sz="2400" i="1">
                <a:latin typeface="Georgia" panose="02040502050405020303" pitchFamily="18" charset="0"/>
              </a:rPr>
              <a:t>head of rib</a:t>
            </a:r>
            <a:endParaRPr lang="sk-SK" altLang="cs-CZ" sz="240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femur </a:t>
            </a:r>
            <a:r>
              <a:rPr lang="cs-CZ" altLang="cs-CZ" sz="2700">
                <a:latin typeface="Georgia" panose="02040502050405020303" pitchFamily="18" charset="0"/>
              </a:rPr>
              <a:t>	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r>
              <a:rPr lang="en-GB" altLang="cs-CZ" sz="2700">
                <a:latin typeface="Georgia" panose="02040502050405020303" pitchFamily="18" charset="0"/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fibula </a:t>
            </a:r>
            <a:r>
              <a:rPr lang="cs-CZ" altLang="cs-CZ" sz="2700">
                <a:latin typeface="Georgia" panose="02040502050405020303" pitchFamily="18" charset="0"/>
              </a:rPr>
              <a:t>	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r>
              <a:rPr lang="en-GB" altLang="cs-CZ" sz="2700">
                <a:latin typeface="Georgia" panose="02040502050405020303" pitchFamily="18" charset="0"/>
              </a:rPr>
              <a:t>			</a:t>
            </a: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humerus </a:t>
            </a:r>
            <a:r>
              <a:rPr lang="cs-CZ" altLang="cs-CZ" sz="2700">
                <a:latin typeface="Georgia" panose="02040502050405020303" pitchFamily="18" charset="0"/>
              </a:rPr>
              <a:t>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r>
              <a:rPr lang="en-GB" altLang="cs-CZ" sz="2700">
                <a:latin typeface="Georgia" panose="02040502050405020303" pitchFamily="18" charset="0"/>
              </a:rPr>
              <a:t> 	</a:t>
            </a: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phalanx </a:t>
            </a:r>
            <a:r>
              <a:rPr lang="cs-CZ" altLang="cs-CZ" sz="2700">
                <a:latin typeface="Georgia" panose="02040502050405020303" pitchFamily="18" charset="0"/>
              </a:rPr>
              <a:t>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r>
              <a:rPr lang="en-GB" altLang="cs-CZ" sz="2700">
                <a:latin typeface="Georgia" panose="02040502050405020303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radius </a:t>
            </a:r>
            <a:r>
              <a:rPr lang="cs-CZ" altLang="cs-CZ" sz="2700">
                <a:latin typeface="Georgia" panose="02040502050405020303" pitchFamily="18" charset="0"/>
              </a:rPr>
              <a:t>	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r>
              <a:rPr lang="en-GB" altLang="cs-CZ" sz="2700">
                <a:latin typeface="Georgia" panose="02040502050405020303" pitchFamily="18" charset="0"/>
              </a:rPr>
              <a:t>	</a:t>
            </a:r>
            <a:endParaRPr lang="sk-SK" altLang="cs-CZ" sz="270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 talus </a:t>
            </a:r>
            <a:r>
              <a:rPr lang="cs-CZ" altLang="cs-CZ" sz="2700">
                <a:latin typeface="Georgia" panose="02040502050405020303" pitchFamily="18" charset="0"/>
              </a:rPr>
              <a:t>	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endParaRPr lang="sk-SK" altLang="cs-CZ" sz="270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GB" altLang="cs-CZ" sz="2700">
                <a:latin typeface="Georgia" panose="02040502050405020303" pitchFamily="18" charset="0"/>
              </a:rPr>
              <a:t>caput   +   ulna </a:t>
            </a:r>
            <a:r>
              <a:rPr lang="cs-CZ" altLang="cs-CZ" sz="2700">
                <a:latin typeface="Georgia" panose="02040502050405020303" pitchFamily="18" charset="0"/>
              </a:rPr>
              <a:t>	-</a:t>
            </a:r>
            <a:r>
              <a:rPr lang="en-GB" altLang="cs-CZ" sz="2700" i="1">
                <a:latin typeface="Georgia" panose="02040502050405020303" pitchFamily="18" charset="0"/>
              </a:rPr>
              <a:t>&gt;</a:t>
            </a:r>
            <a:endParaRPr lang="sk-SK" altLang="cs-CZ" sz="2700">
              <a:latin typeface="Georgia" panose="02040502050405020303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38575" y="1989138"/>
            <a:ext cx="2595563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femoris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fibulae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humeri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phalangis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radii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tali</a:t>
            </a:r>
          </a:p>
          <a:p>
            <a:pPr>
              <a:lnSpc>
                <a:spcPct val="150000"/>
              </a:lnSpc>
            </a:pPr>
            <a:r>
              <a:rPr lang="en-US" altLang="cs-CZ" sz="2700">
                <a:latin typeface="Georgia" panose="02040502050405020303" pitchFamily="18" charset="0"/>
              </a:rPr>
              <a:t>caput </a:t>
            </a:r>
            <a:r>
              <a:rPr lang="en-US" altLang="cs-CZ" sz="2700">
                <a:solidFill>
                  <a:srgbClr val="FF0000"/>
                </a:solidFill>
                <a:latin typeface="Georgia" panose="02040502050405020303" pitchFamily="18" charset="0"/>
              </a:rPr>
              <a:t>ulnae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92150"/>
            <a:ext cx="372745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55650" y="692150"/>
            <a:ext cx="647700" cy="649288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26627" name="Picture 4" descr="http://spina.pro/i/anatomy/kosti/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5" r="8182"/>
          <a:stretch>
            <a:fillRect/>
          </a:stretch>
        </p:blipFill>
        <p:spPr bwMode="auto">
          <a:xfrm>
            <a:off x="4427538" y="336550"/>
            <a:ext cx="455453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596188" y="476250"/>
            <a:ext cx="1152525" cy="43180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Prepositions and prepositional phrases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412875"/>
            <a:ext cx="8504238" cy="4968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Denote: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Spatial relations		sub, infra, post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Temporal relations	post, ante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Causal relations		propter, e/ex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Can be connected with: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Accusative case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Ablative case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Both Accusative and Ablative case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288" y="5949950"/>
            <a:ext cx="81375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dictionary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entry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will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tell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you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what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case to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put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after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preposition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1" t="3735" r="7623" b="7574"/>
          <a:stretch>
            <a:fillRect/>
          </a:stretch>
        </p:blipFill>
        <p:spPr bwMode="auto">
          <a:xfrm>
            <a:off x="1476375" y="188913"/>
            <a:ext cx="6067425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Accusative</a:t>
            </a:r>
            <a:r>
              <a:rPr lang="cs-CZ" altLang="cs-CZ">
                <a:solidFill>
                  <a:srgbClr val="88A44D"/>
                </a:solidFill>
              </a:rPr>
              <a:t> and </a:t>
            </a:r>
            <a:r>
              <a:rPr lang="cs-CZ" altLang="cs-CZ">
                <a:solidFill>
                  <a:schemeClr val="accent1"/>
                </a:solidFill>
              </a:rPr>
              <a:t>ablative</a:t>
            </a:r>
            <a:r>
              <a:rPr lang="cs-CZ" altLang="cs-CZ">
                <a:solidFill>
                  <a:srgbClr val="88A44D"/>
                </a:solidFill>
              </a:rPr>
              <a:t> singular and plural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969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557338"/>
            <a:ext cx="8885238" cy="491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/>
          <p:nvPr/>
        </p:nvSpPr>
        <p:spPr>
          <a:xfrm>
            <a:off x="843378" y="342033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827584" y="3837246"/>
            <a:ext cx="8136904" cy="311834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379" y="486916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835481" y="5301208"/>
            <a:ext cx="8136904" cy="360040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Connect nouns with prepositions</a:t>
            </a:r>
          </a:p>
        </p:txBody>
      </p:sp>
      <p:graphicFrame>
        <p:nvGraphicFramePr>
          <p:cNvPr id="2070" name="Object 2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08050" y="1484313"/>
          <a:ext cx="7840663" cy="490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3" imgW="5867184" imgH="4013052" progId="">
                  <p:embed/>
                </p:oleObj>
              </mc:Choice>
              <mc:Fallback>
                <p:oleObj name="Document" r:id="rId3" imgW="5867184" imgH="4013052" progId="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484313"/>
                        <a:ext cx="7840663" cy="490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Box 4"/>
          <p:cNvSpPr txBox="1">
            <a:spLocks noChangeArrowheads="1"/>
          </p:cNvSpPr>
          <p:nvPr/>
        </p:nvSpPr>
        <p:spPr bwMode="auto">
          <a:xfrm>
            <a:off x="2700338" y="1989138"/>
            <a:ext cx="18049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scapula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716713" y="4246563"/>
            <a:ext cx="1108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in osse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700338" y="3068638"/>
            <a:ext cx="1754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</a:t>
            </a:r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oculum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672263" y="1989138"/>
            <a:ext cx="1627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</a:t>
            </a:r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lingua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652963" y="1989138"/>
            <a:ext cx="130651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</a:t>
            </a:r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cute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707188" y="3076575"/>
            <a:ext cx="19685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</a:t>
            </a:r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patellam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640263" y="4262438"/>
            <a:ext cx="98425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in ore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736850" y="5373688"/>
            <a:ext cx="1709738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in cranium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736850" y="4262438"/>
            <a:ext cx="128746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in dente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659563" y="5392738"/>
            <a:ext cx="2116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000" i="1">
                <a:solidFill>
                  <a:srgbClr val="FF0000"/>
                </a:solidFill>
                <a:latin typeface="Georgia" panose="02040502050405020303" pitchFamily="18" charset="0"/>
              </a:rPr>
              <a:t>in hypogastrium</a:t>
            </a:r>
            <a:endParaRPr lang="en-US" altLang="cs-CZ" sz="20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664075" y="5373688"/>
            <a:ext cx="16541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in orbitam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621213" y="3068638"/>
            <a:ext cx="17303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sub </a:t>
            </a:r>
            <a:r>
              <a:rPr lang="cs-CZ" altLang="cs-CZ" sz="2400" i="1">
                <a:solidFill>
                  <a:srgbClr val="FF0000"/>
                </a:solidFill>
                <a:latin typeface="Georgia" panose="02040502050405020303" pitchFamily="18" charset="0"/>
              </a:rPr>
              <a:t>costam</a:t>
            </a:r>
            <a:endParaRPr lang="en-US" altLang="cs-CZ" sz="2400" i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Latin declension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950" y="1527175"/>
            <a:ext cx="9036050" cy="4926013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In the </a:t>
            </a:r>
            <a:r>
              <a:rPr lang="en-US" sz="30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declension we decline nouns that have:</a:t>
            </a: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solidFill>
                  <a:schemeClr val="accent1"/>
                </a:solidFill>
                <a:latin typeface="Cambria"/>
                <a:cs typeface="Cambria"/>
              </a:rPr>
              <a:t>	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NOUNS OF THE 1</a:t>
            </a:r>
            <a:r>
              <a:rPr lang="en-US" sz="2800" baseline="300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st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 Declension that are of masculine gender are: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specialists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Dentista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muscles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Agonista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046288"/>
            <a:ext cx="55260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Read aloud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Infarctus myocardii recens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Fractura comminutiva colli femoris lateris dextri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Commotio cerebri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Vulnus punctum thoracis ad pulmonem lateris sinistri penetrans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Aethylismus chronicus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Appendicitis acuta</a:t>
            </a: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Intoxicatio carboneo hydroxydato (CO) gradus maioris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Latin declension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3795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296988"/>
            <a:ext cx="9144000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761848" y="2132855"/>
            <a:ext cx="509609" cy="4176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Latin declension</a:t>
            </a:r>
            <a:endParaRPr lang="cs-CZ" altLang="cs-CZ">
              <a:solidFill>
                <a:srgbClr val="A03F2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04238" cy="4926012"/>
          </a:xfrm>
        </p:spPr>
        <p:txBody>
          <a:bodyPr/>
          <a:lstStyle/>
          <a:p>
            <a:pPr eaLnBrk="1" hangingPunct="1"/>
            <a:r>
              <a:rPr lang="cs-CZ" altLang="cs-CZ" sz="2600">
                <a:latin typeface="Palatino Linotype" panose="02040502050505030304" pitchFamily="18" charset="0"/>
              </a:rPr>
              <a:t>Example word: vēna, ae, f.</a:t>
            </a: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831975" y="2420938"/>
          <a:ext cx="5473700" cy="266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r>
                        <a:rPr lang="cs-CZ" sz="2200" dirty="0">
                          <a:latin typeface="Palatino Linotype" panose="02040502050505030304" pitchFamily="18" charset="0"/>
                        </a:rPr>
                        <a:t>case</a:t>
                      </a: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singular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plural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gen.</a:t>
                      </a: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en-US" altLang="cs-CZ" sz="24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ā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i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i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77" marR="91477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Greek declension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cs-CZ"/>
              <a:t>In the first declension we decline nouns that have:</a:t>
            </a:r>
          </a:p>
          <a:p>
            <a:pPr eaLnBrk="1" hangingPunct="1"/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95513" y="2349500"/>
          <a:ext cx="4752974" cy="165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4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Genitive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 -ES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 </a:t>
                      </a:r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-AE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Nominative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-ES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Gender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M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Greek declension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6867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27317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1271457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871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8" name="Rectangle 5"/>
          <p:cNvSpPr/>
          <p:nvPr/>
        </p:nvSpPr>
        <p:spPr>
          <a:xfrm flipV="1">
            <a:off x="1781066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23913"/>
          </a:xfrm>
        </p:spPr>
        <p:txBody>
          <a:bodyPr/>
          <a:lstStyle/>
          <a:p>
            <a:pPr eaLnBrk="1" hangingPunct="1"/>
            <a:r>
              <a:rPr lang="cs-CZ" altLang="cs-CZ" sz="3600">
                <a:solidFill>
                  <a:srgbClr val="88A44D"/>
                </a:solidFill>
              </a:rPr>
              <a:t>1</a:t>
            </a:r>
            <a:r>
              <a:rPr lang="cs-CZ" altLang="cs-CZ" sz="3200" baseline="30000">
                <a:solidFill>
                  <a:srgbClr val="88A44D"/>
                </a:solidFill>
              </a:rPr>
              <a:t>st</a:t>
            </a:r>
            <a:r>
              <a:rPr lang="cs-CZ" altLang="cs-CZ" sz="3200">
                <a:solidFill>
                  <a:srgbClr val="88A44D"/>
                </a:solidFill>
              </a:rPr>
              <a:t> Greek declension</a:t>
            </a:r>
            <a:endParaRPr lang="cs-CZ" altLang="cs-CZ" sz="3000">
              <a:solidFill>
                <a:srgbClr val="A03F2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379538" y="1773238"/>
          <a:ext cx="637857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1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systole, es, f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diabetes, 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m. 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gen.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</a:t>
                      </a:r>
                      <a:endParaRPr lang="cs-CZ" sz="2400" b="1" dirty="0">
                        <a:solidFill>
                          <a:schemeClr val="accent2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916" name="TextovéPole 4"/>
          <p:cNvSpPr txBox="1">
            <a:spLocks noChangeArrowheads="1"/>
          </p:cNvSpPr>
          <p:nvPr/>
        </p:nvSpPr>
        <p:spPr bwMode="auto">
          <a:xfrm>
            <a:off x="104775" y="4292600"/>
            <a:ext cx="89281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>
                <a:latin typeface="Palatino Linotype" panose="02040502050505030304" pitchFamily="18" charset="0"/>
              </a:rPr>
              <a:t>All nouns infleced like </a:t>
            </a:r>
            <a:r>
              <a:rPr lang="cs-CZ" altLang="cs-CZ" sz="2200" i="1">
                <a:latin typeface="Palatino Linotype" panose="02040502050505030304" pitchFamily="18" charset="0"/>
              </a:rPr>
              <a:t>systole</a:t>
            </a:r>
            <a:r>
              <a:rPr lang="cs-CZ" altLang="cs-CZ" sz="2400" i="1">
                <a:latin typeface="Palatino Linotype" panose="02040502050505030304" pitchFamily="18" charset="0"/>
              </a:rPr>
              <a:t>, es, f.</a:t>
            </a:r>
            <a:r>
              <a:rPr lang="cs-CZ" altLang="cs-CZ" sz="2200" i="1">
                <a:latin typeface="Palatino Linotype" panose="02040502050505030304" pitchFamily="18" charset="0"/>
              </a:rPr>
              <a:t> </a:t>
            </a:r>
            <a:r>
              <a:rPr lang="cs-CZ" altLang="cs-CZ" sz="2200">
                <a:latin typeface="Palatino Linotype" panose="02040502050505030304" pitchFamily="18" charset="0"/>
              </a:rPr>
              <a:t>are of feminine gender.</a:t>
            </a:r>
          </a:p>
          <a:p>
            <a:pPr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>
                <a:latin typeface="Palatino Linotype" panose="02040502050505030304" pitchFamily="18" charset="0"/>
              </a:rPr>
              <a:t>All nouns inflectted like </a:t>
            </a:r>
            <a:r>
              <a:rPr lang="cs-CZ" altLang="cs-CZ" sz="2200" i="1">
                <a:latin typeface="Palatino Linotype" panose="02040502050505030304" pitchFamily="18" charset="0"/>
              </a:rPr>
              <a:t>diabetes, </a:t>
            </a:r>
            <a:r>
              <a:rPr lang="cs-CZ" altLang="cs-CZ" sz="2400" i="1">
                <a:latin typeface="Palatino Linotype" panose="02040502050505030304" pitchFamily="18" charset="0"/>
              </a:rPr>
              <a:t>ae, m.</a:t>
            </a:r>
            <a:r>
              <a:rPr lang="cs-CZ" altLang="cs-CZ" sz="2200" i="1">
                <a:latin typeface="Palatino Linotype" panose="02040502050505030304" pitchFamily="18" charset="0"/>
              </a:rPr>
              <a:t> </a:t>
            </a:r>
            <a:r>
              <a:rPr lang="cs-CZ" altLang="cs-CZ" sz="2200">
                <a:latin typeface="Palatino Linotype" panose="02040502050505030304" pitchFamily="18" charset="0"/>
              </a:rPr>
              <a:t>are of masculine gender.</a:t>
            </a:r>
          </a:p>
          <a:p>
            <a:pPr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>
                <a:latin typeface="Palatino Linotype" panose="02040502050505030304" pitchFamily="18" charset="0"/>
              </a:rPr>
              <a:t>Paradigms </a:t>
            </a:r>
            <a:r>
              <a:rPr lang="cs-CZ" altLang="cs-CZ" sz="2200" i="1">
                <a:latin typeface="Palatino Linotype" panose="02040502050505030304" pitchFamily="18" charset="0"/>
              </a:rPr>
              <a:t>vena, systole </a:t>
            </a:r>
            <a:r>
              <a:rPr lang="cs-CZ" altLang="cs-CZ" sz="2200">
                <a:latin typeface="Palatino Linotype" panose="02040502050505030304" pitchFamily="18" charset="0"/>
              </a:rPr>
              <a:t>and </a:t>
            </a:r>
            <a:r>
              <a:rPr lang="cs-CZ" altLang="cs-CZ" sz="2200" i="1">
                <a:latin typeface="Palatino Linotype" panose="02040502050505030304" pitchFamily="18" charset="0"/>
              </a:rPr>
              <a:t>diabetes</a:t>
            </a:r>
            <a:r>
              <a:rPr lang="cs-CZ" altLang="cs-CZ" sz="2200">
                <a:latin typeface="Palatino Linotype" panose="02040502050505030304" pitchFamily="18" charset="0"/>
              </a:rPr>
              <a:t> have identical endings in plural.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Greek declension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8915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27317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683569" y="3933055"/>
            <a:ext cx="1656184" cy="158417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19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>
                <a:latin typeface="Georgia" panose="02040502050405020303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Read aloud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Typhus </a:t>
            </a:r>
            <a:r>
              <a:rPr lang="en-US" dirty="0" err="1">
                <a:latin typeface="Cambria"/>
                <a:cs typeface="Cambria"/>
              </a:rPr>
              <a:t>reccurens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Tonsillitis </a:t>
            </a:r>
            <a:r>
              <a:rPr lang="en-US" dirty="0" err="1">
                <a:latin typeface="Cambria"/>
                <a:cs typeface="Cambria"/>
              </a:rPr>
              <a:t>purulenta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recidivans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Diabetes mellitus </a:t>
            </a:r>
            <a:r>
              <a:rPr lang="en-US" dirty="0" err="1">
                <a:latin typeface="Cambria"/>
                <a:cs typeface="Cambria"/>
              </a:rPr>
              <a:t>stabilis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Dermatitis </a:t>
            </a:r>
            <a:r>
              <a:rPr lang="en-US" dirty="0" err="1">
                <a:latin typeface="Cambria"/>
                <a:cs typeface="Cambria"/>
              </a:rPr>
              <a:t>allergica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protrahens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Vitium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cordis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acquisitum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Infarctus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haemispherii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sinistri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cerebri</a:t>
            </a:r>
            <a:r>
              <a:rPr lang="en-US" dirty="0">
                <a:latin typeface="Cambria"/>
                <a:cs typeface="Cambria"/>
              </a:rPr>
              <a:t>, Hemiparesis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Nephrolithiasis, </a:t>
            </a:r>
            <a:r>
              <a:rPr lang="en-US" dirty="0" err="1">
                <a:latin typeface="Cambria"/>
                <a:cs typeface="Cambria"/>
              </a:rPr>
              <a:t>colica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renalis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subsequens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Tumor </a:t>
            </a:r>
            <a:r>
              <a:rPr lang="en-US" dirty="0" err="1">
                <a:latin typeface="Cambria"/>
                <a:cs typeface="Cambria"/>
              </a:rPr>
              <a:t>ventriculi</a:t>
            </a:r>
            <a:r>
              <a:rPr lang="en-US" dirty="0">
                <a:latin typeface="Cambria"/>
                <a:cs typeface="Cambria"/>
              </a:rPr>
              <a:t> ad </a:t>
            </a:r>
            <a:r>
              <a:rPr lang="en-US" dirty="0" err="1">
                <a:latin typeface="Cambria"/>
                <a:cs typeface="Cambria"/>
              </a:rPr>
              <a:t>investigationem</a:t>
            </a:r>
            <a:r>
              <a:rPr lang="en-US" dirty="0">
                <a:latin typeface="Cambria"/>
                <a:cs typeface="Cambria"/>
              </a:rPr>
              <a:t> et </a:t>
            </a:r>
            <a:r>
              <a:rPr lang="en-US" dirty="0" err="1">
                <a:latin typeface="Cambria"/>
                <a:cs typeface="Cambria"/>
              </a:rPr>
              <a:t>observationem</a:t>
            </a:r>
            <a:endParaRPr lang="en-US" dirty="0">
              <a:latin typeface="Cambria"/>
              <a:cs typeface="Cambria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4854575"/>
          </a:xfrm>
        </p:spPr>
        <p:txBody>
          <a:bodyPr/>
          <a:lstStyle/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How do I decide to what declension the word belongs?</a:t>
            </a:r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1" eaLnBrk="1" hangingPunct="1"/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 need to know the genitive ending</a:t>
            </a:r>
            <a:endParaRPr lang="en-US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 are the genitive endings of Latin declensions?</a:t>
            </a:r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3141663"/>
            <a:ext cx="8504237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What is </a:t>
            </a:r>
            <a:r>
              <a:rPr lang="cs-CZ" dirty="0">
                <a:latin typeface="Cambria"/>
                <a:cs typeface="Cambria"/>
              </a:rPr>
              <a:t>a </a:t>
            </a:r>
            <a:r>
              <a:rPr lang="en-US" dirty="0">
                <a:latin typeface="Cambria"/>
                <a:cs typeface="Cambria"/>
              </a:rPr>
              <a:t>stem?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a stem is a form to which affixes can be attached</a:t>
            </a:r>
            <a:endParaRPr lang="en-US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How can we identify the stem of a Latin noun?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we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take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genitive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form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and </a:t>
            </a:r>
            <a:r>
              <a:rPr lang="en-US" altLang="cs-CZ" dirty="0">
                <a:solidFill>
                  <a:schemeClr val="accent1"/>
                </a:solidFill>
                <a:latin typeface="Cambria" panose="02040503050406030204" pitchFamily="18" charset="0"/>
              </a:rPr>
              <a:t>we remove the genitive ending</a:t>
            </a:r>
            <a:endParaRPr lang="cs-CZ" altLang="cs-CZ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vena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ven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ae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musculus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muscul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-i;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diameter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diametr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auris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aur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corpus,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corpor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arcus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arc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genu,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gen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us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facies,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faci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-ei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712200" cy="51847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The grammatical gender of a noun </a:t>
            </a:r>
            <a:r>
              <a:rPr lang="en-US" sz="2400" b="1" dirty="0">
                <a:latin typeface="Cambria"/>
                <a:cs typeface="Cambria"/>
              </a:rPr>
              <a:t>affects the form of other words</a:t>
            </a:r>
            <a:r>
              <a:rPr lang="en-US" sz="2400" dirty="0">
                <a:latin typeface="Cambria"/>
                <a:cs typeface="Cambria"/>
              </a:rPr>
              <a:t> related to it.</a:t>
            </a:r>
            <a:endParaRPr lang="cs-CZ" sz="2400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In Latin,</a:t>
            </a:r>
            <a:r>
              <a:rPr lang="en-US" sz="2400" b="1" dirty="0">
                <a:latin typeface="Cambria"/>
                <a:cs typeface="Cambria"/>
              </a:rPr>
              <a:t> adjectives </a:t>
            </a:r>
            <a:r>
              <a:rPr lang="cs-CZ" sz="2400" dirty="0">
                <a:latin typeface="Cambria"/>
                <a:cs typeface="Cambria"/>
              </a:rPr>
              <a:t>(</a:t>
            </a:r>
            <a:r>
              <a:rPr lang="en-US" sz="2400" dirty="0">
                <a:latin typeface="Cambria"/>
                <a:cs typeface="Cambria"/>
              </a:rPr>
              <a:t>and pronouns</a:t>
            </a:r>
            <a:r>
              <a:rPr lang="cs-CZ" sz="2400" dirty="0">
                <a:latin typeface="Cambria"/>
                <a:cs typeface="Cambria"/>
              </a:rPr>
              <a:t>)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b="1" dirty="0">
                <a:latin typeface="Cambria"/>
                <a:cs typeface="Cambria"/>
              </a:rPr>
              <a:t>change</a:t>
            </a:r>
            <a:r>
              <a:rPr lang="en-US" sz="2400" dirty="0">
                <a:latin typeface="Cambria"/>
                <a:cs typeface="Cambria"/>
              </a:rPr>
              <a:t> their form </a:t>
            </a:r>
            <a:r>
              <a:rPr lang="en-US" sz="2400" b="1" dirty="0">
                <a:latin typeface="Cambria"/>
                <a:cs typeface="Cambria"/>
              </a:rPr>
              <a:t>depending on the noun </a:t>
            </a:r>
            <a:r>
              <a:rPr lang="en-US" sz="2400" dirty="0">
                <a:latin typeface="Cambria"/>
                <a:cs typeface="Cambria"/>
              </a:rPr>
              <a:t>to which they refer.</a:t>
            </a:r>
            <a:endParaRPr lang="cs-CZ" sz="2400" dirty="0"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>
                <a:latin typeface="Cambria"/>
                <a:cs typeface="Cambria"/>
              </a:rPr>
              <a:t>ENGLISH has 3 </a:t>
            </a:r>
            <a:r>
              <a:rPr lang="cs-CZ" sz="2400" dirty="0" err="1">
                <a:latin typeface="Cambria"/>
                <a:cs typeface="Cambria"/>
              </a:rPr>
              <a:t>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latin typeface="Cambria"/>
                <a:cs typeface="Cambria"/>
              </a:rPr>
              <a:t>HE – </a:t>
            </a:r>
            <a:r>
              <a:rPr lang="cs-CZ" sz="2000" dirty="0" err="1">
                <a:latin typeface="Cambria"/>
                <a:cs typeface="Cambria"/>
              </a:rPr>
              <a:t>refers</a:t>
            </a:r>
            <a:r>
              <a:rPr lang="cs-CZ" sz="2000" dirty="0">
                <a:latin typeface="Cambria"/>
                <a:cs typeface="Cambria"/>
              </a:rPr>
              <a:t> to male </a:t>
            </a:r>
            <a:r>
              <a:rPr lang="cs-CZ" sz="2000" dirty="0" err="1">
                <a:latin typeface="Cambria"/>
                <a:cs typeface="Cambria"/>
              </a:rPr>
              <a:t>humans</a:t>
            </a:r>
            <a:r>
              <a:rPr lang="cs-CZ" sz="2000" dirty="0">
                <a:latin typeface="Cambria"/>
                <a:cs typeface="Cambria"/>
              </a:rPr>
              <a:t> and </a:t>
            </a:r>
            <a:r>
              <a:rPr lang="cs-CZ" sz="2000" dirty="0" err="1">
                <a:latin typeface="Cambria"/>
                <a:cs typeface="Cambria"/>
              </a:rPr>
              <a:t>animals</a:t>
            </a:r>
            <a:endParaRPr lang="cs-CZ" sz="2000" dirty="0">
              <a:latin typeface="Cambria"/>
              <a:cs typeface="Cambri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SHE –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refers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female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C00000"/>
              </a:solidFill>
              <a:latin typeface="Cambria"/>
              <a:cs typeface="Cambri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IT –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inanimate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objects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or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LATIN has 3 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latin typeface="Cambria"/>
                <a:cs typeface="Cambria"/>
              </a:rPr>
              <a:t>not </a:t>
            </a:r>
            <a:r>
              <a:rPr lang="cs-CZ" sz="2000" dirty="0" err="1">
                <a:latin typeface="Cambria"/>
                <a:cs typeface="Cambria"/>
              </a:rPr>
              <a:t>only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humans</a:t>
            </a:r>
            <a:r>
              <a:rPr lang="cs-CZ" sz="2000" dirty="0">
                <a:latin typeface="Cambria"/>
                <a:cs typeface="Cambria"/>
              </a:rPr>
              <a:t> and </a:t>
            </a:r>
            <a:r>
              <a:rPr lang="cs-CZ" sz="2000" dirty="0" err="1">
                <a:latin typeface="Cambria"/>
                <a:cs typeface="Cambria"/>
              </a:rPr>
              <a:t>animals</a:t>
            </a:r>
            <a:r>
              <a:rPr lang="cs-CZ" sz="2000" dirty="0">
                <a:latin typeface="Cambria"/>
                <a:cs typeface="Cambria"/>
              </a:rPr>
              <a:t>, but </a:t>
            </a:r>
            <a:r>
              <a:rPr lang="cs-CZ" sz="2000" dirty="0" err="1">
                <a:latin typeface="Cambria"/>
                <a:cs typeface="Cambria"/>
              </a:rPr>
              <a:t>also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other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objects</a:t>
            </a:r>
            <a:r>
              <a:rPr lang="cs-CZ" sz="2000" dirty="0">
                <a:latin typeface="Cambria"/>
                <a:cs typeface="Cambria"/>
              </a:rPr>
              <a:t> are </a:t>
            </a:r>
            <a:r>
              <a:rPr lang="cs-CZ" sz="2000" dirty="0" err="1">
                <a:latin typeface="Cambria"/>
                <a:cs typeface="Cambria"/>
              </a:rPr>
              <a:t>thought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of</a:t>
            </a:r>
            <a:r>
              <a:rPr lang="cs-CZ" sz="2000" dirty="0">
                <a:latin typeface="Cambria"/>
                <a:cs typeface="Cambria"/>
              </a:rPr>
              <a:t> as </a:t>
            </a:r>
            <a:r>
              <a:rPr lang="cs-CZ" sz="2000" dirty="0" err="1">
                <a:latin typeface="Cambria"/>
                <a:cs typeface="Cambria"/>
              </a:rPr>
              <a:t>being</a:t>
            </a:r>
            <a:r>
              <a:rPr lang="cs-CZ" sz="2000" dirty="0">
                <a:latin typeface="Cambria"/>
                <a:cs typeface="Cambria"/>
              </a:rPr>
              <a:t>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masculine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-&gt;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discipulus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(he-student),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muscle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feminine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	-&gt;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discipula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she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-student),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vena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vein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)</a:t>
            </a:r>
            <a:endParaRPr lang="cs-CZ" sz="1900" dirty="0">
              <a:latin typeface="Cambria"/>
              <a:cs typeface="Cambria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neuter	-&gt; corpus (body)</a:t>
            </a:r>
            <a:r>
              <a:rPr lang="en-US" sz="19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900" dirty="0">
                <a:latin typeface="Cambria"/>
                <a:cs typeface="Cambria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140968"/>
            <a:ext cx="20875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Latin – inflectional language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569325" cy="4854575"/>
          </a:xfrm>
        </p:spPr>
        <p:txBody>
          <a:bodyPr/>
          <a:lstStyle/>
          <a:p>
            <a:pPr eaLnBrk="1" hangingPunct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many languages, Latin and Greek among them, nouns </a:t>
            </a:r>
            <a:r>
              <a:rPr lang="en-GB" altLang="cs-CZ" b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</a:t>
            </a:r>
            <a:r>
              <a:rPr lang="en-GB" altLang="cs-CZ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(change their form) for number and for case. </a:t>
            </a:r>
          </a:p>
          <a:p>
            <a:pPr lvl="1" eaLnBrk="1" hangingPunct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singular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(sg.)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plural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(pl.) forms (eg.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forearms,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antebrachium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antebrachia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and is present in English as well. </a:t>
            </a:r>
          </a:p>
          <a:p>
            <a:pPr lvl="1" eaLnBrk="1" hangingPunct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changing the form of the noun according to its syntactic function/meaning. Latin has extensive case system in which a special form is used for every specific meaning. In medical terminology we use 4 out of 6 Latin cases to express the following meanings: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Cases and their meanings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07950" y="1341438"/>
            <a:ext cx="4851400" cy="4525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>
                <a:solidFill>
                  <a:srgbClr val="000000"/>
                </a:solidFill>
                <a:latin typeface="Cambria"/>
                <a:cs typeface="Cambria"/>
              </a:rPr>
              <a:t>system of specific case endings + prepositions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subject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GENITIVE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dependency of two 	nouns, possession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4.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ACCUSATIVE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object, movement 	(preposition + 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6.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ABLATIVE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place, location, 		instrument, cause (preposition + 	ending)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940425" y="1341438"/>
            <a:ext cx="2989263" cy="360045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b="1" dirty="0">
                <a:latin typeface="Cambria"/>
                <a:cs typeface="Cambria"/>
              </a:rPr>
              <a:t>ENGLISH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prepositions or word order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subject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of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object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by, with, to, because of...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4959350" y="2565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9350" y="31242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6"/>
          <p:cNvCxnSpPr/>
          <p:nvPr/>
        </p:nvCxnSpPr>
        <p:spPr>
          <a:xfrm>
            <a:off x="4959350" y="3933825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/>
          <p:nvPr/>
        </p:nvCxnSpPr>
        <p:spPr>
          <a:xfrm>
            <a:off x="4959350" y="4724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107950" y="5500687"/>
            <a:ext cx="8929687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In medical terminology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accusative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and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ablative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cases are used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only</a:t>
            </a:r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after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the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preposition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en-GB" altLang="cs-CZ" sz="1600" dirty="0">
                <a:solidFill>
                  <a:srgbClr val="FF0000"/>
                </a:solidFill>
                <a:latin typeface="Cambria" panose="02040503050406030204" pitchFamily="18" charset="0"/>
              </a:rPr>
              <a:t>In books, cases are labelled with numbers 1, 2, 4, and 6 or with  corresponding abbreviations</a:t>
            </a:r>
            <a:endParaRPr lang="cs-CZ" altLang="cs-CZ" sz="16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en-GB" altLang="cs-CZ" sz="1600" dirty="0">
                <a:solidFill>
                  <a:srgbClr val="FF0000"/>
                </a:solidFill>
                <a:latin typeface="Cambria" panose="02040503050406030204" pitchFamily="18" charset="0"/>
              </a:rPr>
              <a:t>- nom., gen., acc., abl. - for practical reasons.</a:t>
            </a:r>
          </a:p>
          <a:p>
            <a:endParaRPr lang="en-US" altLang="cs-CZ" sz="2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88A44D"/>
                </a:solidFill>
              </a:rPr>
              <a:t>Nominative –singular and plural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1507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62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690821" y="2457437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005064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14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>
                <a:latin typeface="Georgia" panose="02040502050405020303" pitchFamily="18" charset="0"/>
              </a:rPr>
              <a:t>Nominative singular is the </a:t>
            </a:r>
            <a:r>
              <a:rPr lang="cs-CZ" altLang="cs-CZ" b="1">
                <a:latin typeface="Georgia" panose="02040502050405020303" pitchFamily="18" charset="0"/>
              </a:rPr>
              <a:t>first</a:t>
            </a:r>
            <a:r>
              <a:rPr lang="cs-CZ" altLang="cs-CZ">
                <a:latin typeface="Georgia" panose="02040502050405020303" pitchFamily="18" charset="0"/>
              </a:rPr>
              <a:t> form listed in the dictionary.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396</TotalTime>
  <Words>793</Words>
  <Application>Microsoft Office PowerPoint</Application>
  <PresentationFormat>Předvádění na obrazovce (4:3)</PresentationFormat>
  <Paragraphs>224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5" baseType="lpstr">
      <vt:lpstr>Arial</vt:lpstr>
      <vt:lpstr>Georgia</vt:lpstr>
      <vt:lpstr>Wingdings 2</vt:lpstr>
      <vt:lpstr>Wingdings</vt:lpstr>
      <vt:lpstr>Calibri</vt:lpstr>
      <vt:lpstr>Cambria</vt:lpstr>
      <vt:lpstr>Palatino Linotype</vt:lpstr>
      <vt:lpstr>Courier New</vt:lpstr>
      <vt:lpstr>Administrativní</vt:lpstr>
      <vt:lpstr>Document</vt:lpstr>
      <vt:lpstr>Basic medical terminology</vt:lpstr>
      <vt:lpstr>Read aloud</vt:lpstr>
      <vt:lpstr>Read aloud</vt:lpstr>
      <vt:lpstr>Questions</vt:lpstr>
      <vt:lpstr>Questions</vt:lpstr>
      <vt:lpstr>Gender</vt:lpstr>
      <vt:lpstr>Latin – inflectional language</vt:lpstr>
      <vt:lpstr>Cases and their meanings</vt:lpstr>
      <vt:lpstr>Nominative –singular and plural</vt:lpstr>
      <vt:lpstr>Use the chart with endings to change the following words into plural</vt:lpstr>
      <vt:lpstr>Introduction to syntax NOUN IN APPOSITION I.</vt:lpstr>
      <vt:lpstr>Genitive –singular and plural</vt:lpstr>
      <vt:lpstr>Connect two nouns</vt:lpstr>
      <vt:lpstr>Prezentace aplikace PowerPoint</vt:lpstr>
      <vt:lpstr>Prepositions and prepositional phrases</vt:lpstr>
      <vt:lpstr>Prezentace aplikace PowerPoint</vt:lpstr>
      <vt:lpstr>Accusative and ablative singular and plural</vt:lpstr>
      <vt:lpstr>Connect nouns with prepositions</vt:lpstr>
      <vt:lpstr>1st Latin declension</vt:lpstr>
      <vt:lpstr>1st Latin declension</vt:lpstr>
      <vt:lpstr>1st Latin declension</vt:lpstr>
      <vt:lpstr>1st Greek declension</vt:lpstr>
      <vt:lpstr>1st Greek declension</vt:lpstr>
      <vt:lpstr>1st Greek declension</vt:lpstr>
      <vt:lpstr>1st Greek declension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Ševčíková Tereza</dc:creator>
  <cp:lastModifiedBy>Pavel Ševčík</cp:lastModifiedBy>
  <cp:revision>21</cp:revision>
  <dcterms:created xsi:type="dcterms:W3CDTF">2015-09-29T15:19:11Z</dcterms:created>
  <dcterms:modified xsi:type="dcterms:W3CDTF">2016-10-04T17:43:04Z</dcterms:modified>
</cp:coreProperties>
</file>