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3" r:id="rId17"/>
    <p:sldId id="272" r:id="rId18"/>
    <p:sldId id="274" r:id="rId19"/>
    <p:sldId id="275" r:id="rId20"/>
    <p:sldId id="277" r:id="rId21"/>
    <p:sldId id="279" r:id="rId22"/>
    <p:sldId id="276" r:id="rId23"/>
    <p:sldId id="278" r:id="rId24"/>
    <p:sldId id="280" r:id="rId25"/>
    <p:sldId id="281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E8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7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Obdélník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nice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á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8FF0A-459B-45AC-90DF-69DEDE32251C}" type="datetimeFigureOut">
              <a:rPr lang="cs-CZ"/>
              <a:pPr>
                <a:defRPr/>
              </a:pPr>
              <a:t>4.10.2016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6B45F782-7B24-45B5-837C-5B300834384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289072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A064F-D66C-430C-955B-CC4D213B2ACF}" type="datetimeFigureOut">
              <a:rPr lang="cs-CZ"/>
              <a:pPr>
                <a:defRPr/>
              </a:pPr>
              <a:t>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4F2E1-5388-4363-BB1C-39347F20DBC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9842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Přímá spojnice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á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á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F4BB3B37-BB8A-4946-9930-432ABBC8AA9A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1E558-1F07-4CDF-9018-4484239276F4}" type="datetimeFigureOut">
              <a:rPr lang="cs-CZ"/>
              <a:pPr>
                <a:defRPr/>
              </a:pPr>
              <a:t>4.10.2016</a:t>
            </a:fld>
            <a:endParaRPr lang="cs-CZ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7374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023EB-4107-4A0A-8D34-4F4D7813A917}" type="datetimeFigureOut">
              <a:rPr lang="cs-CZ"/>
              <a:pPr>
                <a:defRPr/>
              </a:pPr>
              <a:t>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F15B6A1B-B855-4528-9ED6-255125E770E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68209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bdélník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á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á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FDE49-C97E-4B2F-9476-F36CE4BDEA29}" type="datetimeFigureOut">
              <a:rPr lang="cs-CZ"/>
              <a:pPr>
                <a:defRPr/>
              </a:pPr>
              <a:t>4.10.2016</a:t>
            </a:fld>
            <a:endParaRPr lang="cs-CZ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6B75E6A3-E893-452F-BF4D-0399080CC4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175867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B5025-C190-4FC3-8413-5BF244BAEE62}" type="datetimeFigureOut">
              <a:rPr lang="cs-CZ"/>
              <a:pPr>
                <a:defRPr/>
              </a:pPr>
              <a:t>4.10.2016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DB53A-D17A-42F2-BDFA-2E733B3975C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5028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bdélník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římá spojnice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Obdélník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á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á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68888-B6A2-41CF-9554-53654DC77527}" type="datetimeFigureOut">
              <a:rPr lang="cs-CZ"/>
              <a:pPr>
                <a:defRPr/>
              </a:pPr>
              <a:t>4.10.2016</a:t>
            </a:fld>
            <a:endParaRPr lang="cs-CZ"/>
          </a:p>
        </p:txBody>
      </p:sp>
      <p:sp>
        <p:nvSpPr>
          <p:cNvPr id="1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1D9A74EB-5023-4BD3-83A2-11B9ECD6682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4864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2EF6B-C7C6-497C-BFE8-4122C6A84ACB}" type="datetimeFigureOut">
              <a:rPr lang="cs-CZ"/>
              <a:pPr>
                <a:defRPr/>
              </a:pPr>
              <a:t>4.10.2016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DCCBD1DA-3FE3-4BB0-AE97-F018C5C1C9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428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12A56-ACD5-4DDB-A4C2-097AD1C0193B}" type="datetimeFigureOut">
              <a:rPr lang="cs-CZ"/>
              <a:pPr>
                <a:defRPr/>
              </a:pPr>
              <a:t>4.10.2016</a:t>
            </a:fld>
            <a:endParaRPr lang="cs-CZ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A78C71-2333-4B4B-8A50-FD86CBC8F13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478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á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3F6ACE36-1231-4C62-90A6-DFDD58E7E1F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ED15F-4737-446B-BA30-6499C924A58C}" type="datetimeFigureOut">
              <a:rPr lang="cs-CZ"/>
              <a:pPr>
                <a:defRPr/>
              </a:pPr>
              <a:t>4.10.2016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990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Obdélník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á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ACB30B8F-A28F-4745-A068-4C0679DE368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BB1DC-EBC9-46B6-A4C9-8FEB1317CFC6}" type="datetimeFigureOut">
              <a:rPr lang="cs-CZ"/>
              <a:pPr>
                <a:defRPr/>
              </a:pPr>
              <a:t>4.10.2016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98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024B46-2581-4054-9C83-BCA591BD02F1}" type="datetimeFigureOut">
              <a:rPr lang="cs-CZ"/>
              <a:pPr>
                <a:defRPr/>
              </a:pPr>
              <a:t>4.10.2016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á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88A44D"/>
                </a:solidFill>
                <a:latin typeface="Georgia" panose="02040502050405020303" pitchFamily="18" charset="0"/>
              </a:defRPr>
            </a:lvl1pPr>
          </a:lstStyle>
          <a:p>
            <a:fld id="{93FDA4B0-5B55-4D81-B7C3-541D70A9EF2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103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88A44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anose="02040502050405020303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anose="02040502050405020303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anose="02040502050405020303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anose="020405020504050203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anose="020405020504050203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anose="020405020504050203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anose="020405020504050203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anose="02040502050405020303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2</a:t>
            </a:r>
            <a:r>
              <a:rPr lang="cs-CZ" baseline="30000" dirty="0"/>
              <a:t>nd</a:t>
            </a:r>
            <a:r>
              <a:rPr lang="cs-CZ" dirty="0"/>
              <a:t> </a:t>
            </a:r>
            <a:r>
              <a:rPr lang="cs-CZ" dirty="0" err="1"/>
              <a:t>seminar</a:t>
            </a:r>
            <a:endParaRPr lang="cs-CZ" dirty="0"/>
          </a:p>
        </p:txBody>
      </p:sp>
      <p:sp>
        <p:nvSpPr>
          <p:cNvPr id="1331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Basic medical terminology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950" y="228600"/>
            <a:ext cx="8856663" cy="8239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Use the chart with endings to change the following words into plural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o-RO" dirty="0"/>
              <a:t>coxa_ _ _ _ _ _ _ _ 	    cervix_ _ _ _ _ _ _ _ 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dirty="0"/>
              <a:t> _ _ _ _ _ _ _ _ _ _ 		_ _ _ _ _ _ _ _ _ _ _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dirty="0"/>
              <a:t> _ _ _ _ _ _ _ _ _ _ 		_ _ _ _ _ _ _ _ _ _ _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o-RO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o-RO" dirty="0"/>
              <a:t>mentum_ _ _ _ _ _ 		arcus _ _ _ _ _ _ _ _	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dirty="0"/>
              <a:t> _ _ _ _ _ _ _ _ _ _ 		_ _ _ _ _ _ _ _ _ _ _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dirty="0"/>
              <a:t> _ _ _ _ _ _ _ _ _ _ 		_ _ _ _ _ _ _ _ _ _ _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692275" y="1484313"/>
            <a:ext cx="11080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900">
                <a:solidFill>
                  <a:srgbClr val="000000"/>
                </a:solidFill>
                <a:latin typeface="Georgia" panose="02040502050405020303" pitchFamily="18" charset="0"/>
              </a:rPr>
              <a:t>coxae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5940425" y="1484313"/>
            <a:ext cx="14160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900">
                <a:solidFill>
                  <a:srgbClr val="000000"/>
                </a:solidFill>
                <a:latin typeface="Georgia" panose="02040502050405020303" pitchFamily="18" charset="0"/>
              </a:rPr>
              <a:t>c</a:t>
            </a:r>
            <a:r>
              <a:rPr lang="cs-CZ" altLang="cs-CZ" sz="2900">
                <a:solidFill>
                  <a:srgbClr val="000000"/>
                </a:solidFill>
                <a:latin typeface="Georgia" panose="02040502050405020303" pitchFamily="18" charset="0"/>
              </a:rPr>
              <a:t>ervicis</a:t>
            </a:r>
            <a:endParaRPr lang="en-US" altLang="cs-CZ" sz="290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08175" y="3467100"/>
            <a:ext cx="1147763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900">
                <a:solidFill>
                  <a:srgbClr val="000000"/>
                </a:solidFill>
                <a:latin typeface="Georgia" panose="02040502050405020303" pitchFamily="18" charset="0"/>
              </a:rPr>
              <a:t>menti</a:t>
            </a:r>
            <a:endParaRPr lang="en-US" altLang="cs-CZ" sz="290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6248400" y="3467100"/>
            <a:ext cx="1065213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900">
                <a:solidFill>
                  <a:srgbClr val="000000"/>
                </a:solidFill>
                <a:latin typeface="Georgia" panose="02040502050405020303" pitchFamily="18" charset="0"/>
              </a:rPr>
              <a:t>arcus</a:t>
            </a:r>
            <a:endParaRPr lang="en-US" altLang="cs-CZ" sz="290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538163" y="1916113"/>
            <a:ext cx="3460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 sz="3200">
                <a:solidFill>
                  <a:srgbClr val="FE82D2"/>
                </a:solidFill>
                <a:latin typeface="Georgia" panose="02040502050405020303" pitchFamily="18" charset="0"/>
              </a:rPr>
              <a:t>I</a:t>
            </a:r>
            <a:endParaRPr lang="en-US" altLang="cs-CZ" sz="3200">
              <a:solidFill>
                <a:srgbClr val="FE82D2"/>
              </a:solidFill>
              <a:latin typeface="Georgia" panose="02040502050405020303" pitchFamily="18" charset="0"/>
            </a:endParaRPr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458788" y="3933825"/>
            <a:ext cx="504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 sz="3200">
                <a:solidFill>
                  <a:schemeClr val="accent1"/>
                </a:solidFill>
                <a:latin typeface="Georgia" panose="02040502050405020303" pitchFamily="18" charset="0"/>
              </a:rPr>
              <a:t>II</a:t>
            </a:r>
            <a:endParaRPr lang="en-US" altLang="cs-CZ" sz="3200">
              <a:solidFill>
                <a:schemeClr val="accent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5021263" y="1917700"/>
            <a:ext cx="666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 sz="3200">
                <a:solidFill>
                  <a:srgbClr val="FFCC00"/>
                </a:solidFill>
                <a:latin typeface="Georgia" panose="02040502050405020303" pitchFamily="18" charset="0"/>
              </a:rPr>
              <a:t>III</a:t>
            </a:r>
            <a:endParaRPr lang="en-US" altLang="cs-CZ" sz="3200">
              <a:solidFill>
                <a:srgbClr val="FFCC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263" y="3933825"/>
            <a:ext cx="61912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IV</a:t>
            </a:r>
            <a:endParaRPr lang="en-US" sz="3200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1701800" y="1939925"/>
            <a:ext cx="881063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900">
                <a:solidFill>
                  <a:srgbClr val="000000"/>
                </a:solidFill>
                <a:latin typeface="Georgia" panose="02040502050405020303" pitchFamily="18" charset="0"/>
              </a:rPr>
              <a:t>cox</a:t>
            </a:r>
            <a:r>
              <a:rPr lang="cs-CZ" altLang="cs-CZ" sz="2900">
                <a:solidFill>
                  <a:srgbClr val="000000"/>
                </a:solidFill>
                <a:latin typeface="Georgia" panose="02040502050405020303" pitchFamily="18" charset="0"/>
              </a:rPr>
              <a:t>-</a:t>
            </a:r>
            <a:endParaRPr lang="en-US" altLang="cs-CZ" sz="290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5940425" y="1939925"/>
            <a:ext cx="12858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900">
                <a:solidFill>
                  <a:srgbClr val="000000"/>
                </a:solidFill>
                <a:latin typeface="Georgia" panose="02040502050405020303" pitchFamily="18" charset="0"/>
              </a:rPr>
              <a:t>c</a:t>
            </a:r>
            <a:r>
              <a:rPr lang="cs-CZ" altLang="cs-CZ" sz="2900">
                <a:solidFill>
                  <a:srgbClr val="000000"/>
                </a:solidFill>
                <a:latin typeface="Georgia" panose="02040502050405020303" pitchFamily="18" charset="0"/>
              </a:rPr>
              <a:t>ervic-</a:t>
            </a:r>
            <a:endParaRPr lang="en-US" altLang="cs-CZ" sz="290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1878013" y="3956050"/>
            <a:ext cx="1177925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900">
                <a:solidFill>
                  <a:srgbClr val="000000"/>
                </a:solidFill>
                <a:latin typeface="Georgia" panose="02040502050405020303" pitchFamily="18" charset="0"/>
              </a:rPr>
              <a:t>ment-</a:t>
            </a:r>
            <a:endParaRPr lang="en-US" altLang="cs-CZ" sz="290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6232525" y="3933825"/>
            <a:ext cx="83185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900">
                <a:solidFill>
                  <a:srgbClr val="000000"/>
                </a:solidFill>
                <a:latin typeface="Georgia" panose="02040502050405020303" pitchFamily="18" charset="0"/>
              </a:rPr>
              <a:t>arc-</a:t>
            </a:r>
            <a:endParaRPr lang="en-US" altLang="cs-CZ" sz="290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5"/>
          <p:cNvSpPr txBox="1">
            <a:spLocks noChangeArrowheads="1"/>
          </p:cNvSpPr>
          <p:nvPr/>
        </p:nvSpPr>
        <p:spPr bwMode="auto">
          <a:xfrm>
            <a:off x="1193800" y="2473325"/>
            <a:ext cx="1108075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900">
                <a:solidFill>
                  <a:srgbClr val="000000"/>
                </a:solidFill>
                <a:latin typeface="Georgia" panose="02040502050405020303" pitchFamily="18" charset="0"/>
              </a:rPr>
              <a:t>cox</a:t>
            </a:r>
            <a:r>
              <a:rPr lang="en-US" altLang="cs-CZ" sz="2900">
                <a:solidFill>
                  <a:srgbClr val="FE82D2"/>
                </a:solidFill>
                <a:latin typeface="Georgia" panose="02040502050405020303" pitchFamily="18" charset="0"/>
              </a:rPr>
              <a:t>ae</a:t>
            </a:r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5810250" y="2473325"/>
            <a:ext cx="14859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900">
                <a:solidFill>
                  <a:srgbClr val="000000"/>
                </a:solidFill>
                <a:latin typeface="Georgia" panose="02040502050405020303" pitchFamily="18" charset="0"/>
              </a:rPr>
              <a:t>c</a:t>
            </a:r>
            <a:r>
              <a:rPr lang="cs-CZ" altLang="cs-CZ" sz="2900">
                <a:solidFill>
                  <a:srgbClr val="000000"/>
                </a:solidFill>
                <a:latin typeface="Georgia" panose="02040502050405020303" pitchFamily="18" charset="0"/>
              </a:rPr>
              <a:t>ervic</a:t>
            </a:r>
            <a:r>
              <a:rPr lang="cs-CZ" altLang="cs-CZ" sz="2900">
                <a:solidFill>
                  <a:srgbClr val="FFCC00"/>
                </a:solidFill>
                <a:latin typeface="Georgia" panose="02040502050405020303" pitchFamily="18" charset="0"/>
              </a:rPr>
              <a:t>es</a:t>
            </a:r>
            <a:endParaRPr lang="en-US" altLang="cs-CZ" sz="2900">
              <a:solidFill>
                <a:srgbClr val="FFCC00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1127125" y="4468813"/>
            <a:ext cx="1227138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900">
                <a:solidFill>
                  <a:srgbClr val="000000"/>
                </a:solidFill>
                <a:latin typeface="Georgia" panose="02040502050405020303" pitchFamily="18" charset="0"/>
              </a:rPr>
              <a:t>ment</a:t>
            </a:r>
            <a:r>
              <a:rPr lang="cs-CZ" altLang="cs-CZ" sz="2900">
                <a:solidFill>
                  <a:schemeClr val="accent1"/>
                </a:solidFill>
                <a:latin typeface="Georgia" panose="02040502050405020303" pitchFamily="18" charset="0"/>
              </a:rPr>
              <a:t>a</a:t>
            </a:r>
            <a:endParaRPr lang="en-US" altLang="cs-CZ" sz="2900">
              <a:solidFill>
                <a:schemeClr val="accent1"/>
              </a:solidFill>
              <a:latin typeface="Georgia" panose="02040502050405020303" pitchFamily="18" charset="0"/>
            </a:endParaRPr>
          </a:p>
        </p:txBody>
      </p:sp>
      <p:sp>
        <p:nvSpPr>
          <p:cNvPr id="19" name="TextBox 5"/>
          <p:cNvSpPr txBox="1"/>
          <p:nvPr/>
        </p:nvSpPr>
        <p:spPr>
          <a:xfrm>
            <a:off x="6113463" y="4468813"/>
            <a:ext cx="1066800" cy="5381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900" dirty="0" err="1">
                <a:solidFill>
                  <a:prstClr val="black"/>
                </a:solidFill>
                <a:latin typeface="+mn-lt"/>
                <a:cs typeface="+mn-cs"/>
              </a:rPr>
              <a:t>arc</a:t>
            </a:r>
            <a:r>
              <a:rPr lang="cs-CZ" sz="2900" dirty="0" err="1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us</a:t>
            </a:r>
            <a:endParaRPr lang="en-US" sz="2900" dirty="0">
              <a:solidFill>
                <a:schemeClr val="accent3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969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Introduction to syntax</a:t>
            </a:r>
            <a:br>
              <a:rPr lang="en-US" dirty="0"/>
            </a:br>
            <a:r>
              <a:rPr lang="en-US" dirty="0"/>
              <a:t>NOUN IN APPOSITION </a:t>
            </a:r>
            <a:r>
              <a:rPr lang="cs-CZ" dirty="0"/>
              <a:t>I</a:t>
            </a:r>
            <a:r>
              <a:rPr lang="en-US" dirty="0"/>
              <a:t>.</a:t>
            </a:r>
            <a:endParaRPr lang="cs-CZ" dirty="0"/>
          </a:p>
        </p:txBody>
      </p:sp>
      <p:sp>
        <p:nvSpPr>
          <p:cNvPr id="2355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noun + noun &lt; GENITIVE </a:t>
            </a:r>
          </a:p>
          <a:p>
            <a:pPr lvl="1" eaLnBrk="1" hangingPunct="1"/>
            <a:r>
              <a:rPr lang="en-US" altLang="cs-CZ" sz="240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Translated: 	using </a:t>
            </a:r>
            <a:r>
              <a:rPr lang="en-US" altLang="cs-CZ" sz="2400" i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of</a:t>
            </a:r>
            <a:r>
              <a:rPr lang="en-US" altLang="cs-CZ" sz="240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</a:p>
          <a:p>
            <a:pPr lvl="1" eaLnBrk="1" hangingPunct="1"/>
            <a:r>
              <a:rPr lang="en-US" altLang="cs-CZ" sz="240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Meaning:		state of dependency, possession</a:t>
            </a:r>
            <a:endParaRPr lang="cs-CZ" altLang="cs-CZ" sz="240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eaLnBrk="1" hangingPunct="1"/>
            <a:endParaRPr lang="cs-CZ" altLang="cs-CZ" b="1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eaLnBrk="1" hangingPunct="1"/>
            <a:r>
              <a:rPr lang="en-US" altLang="cs-CZ" b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EX:</a:t>
            </a:r>
            <a:r>
              <a:rPr lang="en-US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  Fractura cost</a:t>
            </a:r>
            <a:r>
              <a:rPr lang="en-US" altLang="cs-CZ">
                <a:solidFill>
                  <a:srgbClr val="267CF2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ae</a:t>
            </a:r>
            <a:r>
              <a:rPr lang="en-US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//fractura cost</a:t>
            </a:r>
            <a:r>
              <a:rPr lang="en-US" altLang="cs-CZ">
                <a:solidFill>
                  <a:srgbClr val="267CF2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arum</a:t>
            </a:r>
          </a:p>
          <a:p>
            <a:pPr marL="1314450" lvl="4" indent="0" eaLnBrk="1" hangingPunct="1">
              <a:buFontTx/>
              <a:buNone/>
            </a:pPr>
            <a:r>
              <a:rPr lang="en-US" altLang="cs-CZ" sz="240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Fracture of rib	      Fracture of ribs</a:t>
            </a:r>
          </a:p>
          <a:p>
            <a:pPr marL="1314450" lvl="4" indent="0" eaLnBrk="1" hangingPunct="1">
              <a:buFontTx/>
              <a:buNone/>
            </a:pPr>
            <a:r>
              <a:rPr lang="en-US" altLang="cs-CZ" sz="240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! = rib fracture	</a:t>
            </a:r>
            <a:r>
              <a:rPr lang="cs-CZ" altLang="cs-CZ" sz="240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</a:t>
            </a:r>
            <a:r>
              <a:rPr lang="en-US" altLang="cs-CZ" sz="240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   = rib fractures</a:t>
            </a:r>
          </a:p>
          <a:p>
            <a:pPr eaLnBrk="1" hangingPunct="1"/>
            <a:endParaRPr lang="en-US" altLang="cs-CZ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88A44D"/>
                </a:solidFill>
              </a:rPr>
              <a:t>Genitive –singular and plural</a:t>
            </a:r>
          </a:p>
        </p:txBody>
      </p:sp>
      <p:sp>
        <p:nvSpPr>
          <p:cNvPr id="2457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cs-CZ" altLang="cs-CZ"/>
          </a:p>
        </p:txBody>
      </p:sp>
      <p:pic>
        <p:nvPicPr>
          <p:cNvPr id="24579" name="Picture 1" descr="KOncovky do prezentácií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1317625"/>
            <a:ext cx="9144000" cy="505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/>
          <p:nvPr/>
        </p:nvSpPr>
        <p:spPr>
          <a:xfrm>
            <a:off x="750023" y="2836779"/>
            <a:ext cx="8320179" cy="389897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0024" y="4387318"/>
            <a:ext cx="8320179" cy="389897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86" name="TextovéPole 6"/>
          <p:cNvSpPr txBox="1">
            <a:spLocks noChangeArrowheads="1"/>
          </p:cNvSpPr>
          <p:nvPr/>
        </p:nvSpPr>
        <p:spPr bwMode="auto">
          <a:xfrm>
            <a:off x="395288" y="6373813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>
                <a:latin typeface="Georgia" panose="02040502050405020303" pitchFamily="18" charset="0"/>
              </a:rPr>
              <a:t>Genitive singular ending is the </a:t>
            </a:r>
            <a:r>
              <a:rPr lang="cs-CZ" altLang="cs-CZ" b="1">
                <a:latin typeface="Georgia" panose="02040502050405020303" pitchFamily="18" charset="0"/>
              </a:rPr>
              <a:t>second</a:t>
            </a:r>
            <a:r>
              <a:rPr lang="cs-CZ" altLang="cs-CZ">
                <a:latin typeface="Georgia" panose="02040502050405020303" pitchFamily="18" charset="0"/>
              </a:rPr>
              <a:t> form listed in the dictionary.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88A44D"/>
                </a:solidFill>
              </a:rPr>
              <a:t>Connect two nouns</a:t>
            </a:r>
          </a:p>
        </p:txBody>
      </p:sp>
      <p:sp>
        <p:nvSpPr>
          <p:cNvPr id="25602" name="Obdélník 5"/>
          <p:cNvSpPr>
            <a:spLocks noChangeArrowheads="1"/>
          </p:cNvSpPr>
          <p:nvPr/>
        </p:nvSpPr>
        <p:spPr bwMode="auto">
          <a:xfrm>
            <a:off x="250825" y="1484313"/>
            <a:ext cx="8642350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GB" altLang="cs-CZ" sz="2400" i="1">
                <a:solidFill>
                  <a:srgbClr val="3366FF"/>
                </a:solidFill>
                <a:latin typeface="Georgia" panose="02040502050405020303" pitchFamily="18" charset="0"/>
              </a:rPr>
              <a:t>ex:  caput 	+ 	</a:t>
            </a:r>
            <a:r>
              <a:rPr lang="en-GB" altLang="cs-CZ" sz="2400">
                <a:solidFill>
                  <a:srgbClr val="3366FF"/>
                </a:solidFill>
                <a:latin typeface="Georgia" panose="02040502050405020303" pitchFamily="18" charset="0"/>
              </a:rPr>
              <a:t>costa</a:t>
            </a:r>
            <a:r>
              <a:rPr lang="en-GB" altLang="cs-CZ" sz="2400" i="1">
                <a:solidFill>
                  <a:srgbClr val="3366FF"/>
                </a:solidFill>
                <a:latin typeface="Georgia" panose="02040502050405020303" pitchFamily="18" charset="0"/>
              </a:rPr>
              <a:t> &gt; caput costae</a:t>
            </a:r>
            <a:r>
              <a:rPr lang="en-GB" altLang="cs-CZ" sz="2400">
                <a:solidFill>
                  <a:srgbClr val="3366FF"/>
                </a:solidFill>
                <a:latin typeface="Georgia" panose="02040502050405020303" pitchFamily="18" charset="0"/>
              </a:rPr>
              <a:t> 	</a:t>
            </a:r>
            <a:r>
              <a:rPr lang="en-GB" altLang="cs-CZ" sz="2400" i="1">
                <a:latin typeface="Georgia" panose="02040502050405020303" pitchFamily="18" charset="0"/>
              </a:rPr>
              <a:t>head of rib</a:t>
            </a:r>
            <a:endParaRPr lang="sk-SK" altLang="cs-CZ" sz="2400"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r>
              <a:rPr lang="en-GB" altLang="cs-CZ" sz="2700">
                <a:latin typeface="Georgia" panose="02040502050405020303" pitchFamily="18" charset="0"/>
              </a:rPr>
              <a:t>caput   +  femur </a:t>
            </a:r>
            <a:r>
              <a:rPr lang="cs-CZ" altLang="cs-CZ" sz="2700">
                <a:latin typeface="Georgia" panose="02040502050405020303" pitchFamily="18" charset="0"/>
              </a:rPr>
              <a:t>	-</a:t>
            </a:r>
            <a:r>
              <a:rPr lang="en-GB" altLang="cs-CZ" sz="2700" i="1">
                <a:latin typeface="Georgia" panose="02040502050405020303" pitchFamily="18" charset="0"/>
              </a:rPr>
              <a:t>&gt;</a:t>
            </a:r>
            <a:r>
              <a:rPr lang="en-GB" altLang="cs-CZ" sz="2700">
                <a:latin typeface="Georgia" panose="02040502050405020303" pitchFamily="18" charset="0"/>
              </a:rPr>
              <a:t>		</a:t>
            </a:r>
          </a:p>
          <a:p>
            <a:pPr>
              <a:lnSpc>
                <a:spcPct val="150000"/>
              </a:lnSpc>
            </a:pPr>
            <a:r>
              <a:rPr lang="en-GB" altLang="cs-CZ" sz="2700">
                <a:latin typeface="Georgia" panose="02040502050405020303" pitchFamily="18" charset="0"/>
              </a:rPr>
              <a:t>caput   +  fibula </a:t>
            </a:r>
            <a:r>
              <a:rPr lang="cs-CZ" altLang="cs-CZ" sz="2700">
                <a:latin typeface="Georgia" panose="02040502050405020303" pitchFamily="18" charset="0"/>
              </a:rPr>
              <a:t>	-</a:t>
            </a:r>
            <a:r>
              <a:rPr lang="en-GB" altLang="cs-CZ" sz="2700" i="1">
                <a:latin typeface="Georgia" panose="02040502050405020303" pitchFamily="18" charset="0"/>
              </a:rPr>
              <a:t>&gt;</a:t>
            </a:r>
            <a:r>
              <a:rPr lang="en-GB" altLang="cs-CZ" sz="2700">
                <a:latin typeface="Georgia" panose="02040502050405020303" pitchFamily="18" charset="0"/>
              </a:rPr>
              <a:t>			</a:t>
            </a:r>
          </a:p>
          <a:p>
            <a:pPr>
              <a:lnSpc>
                <a:spcPct val="150000"/>
              </a:lnSpc>
            </a:pPr>
            <a:r>
              <a:rPr lang="en-GB" altLang="cs-CZ" sz="2700">
                <a:latin typeface="Georgia" panose="02040502050405020303" pitchFamily="18" charset="0"/>
              </a:rPr>
              <a:t>caput   +  humerus </a:t>
            </a:r>
            <a:r>
              <a:rPr lang="cs-CZ" altLang="cs-CZ" sz="2700">
                <a:latin typeface="Georgia" panose="02040502050405020303" pitchFamily="18" charset="0"/>
              </a:rPr>
              <a:t>-</a:t>
            </a:r>
            <a:r>
              <a:rPr lang="en-GB" altLang="cs-CZ" sz="2700" i="1">
                <a:latin typeface="Georgia" panose="02040502050405020303" pitchFamily="18" charset="0"/>
              </a:rPr>
              <a:t>&gt;</a:t>
            </a:r>
            <a:r>
              <a:rPr lang="en-GB" altLang="cs-CZ" sz="2700">
                <a:latin typeface="Georgia" panose="02040502050405020303" pitchFamily="18" charset="0"/>
              </a:rPr>
              <a:t> 	</a:t>
            </a:r>
          </a:p>
          <a:p>
            <a:pPr>
              <a:lnSpc>
                <a:spcPct val="150000"/>
              </a:lnSpc>
            </a:pPr>
            <a:r>
              <a:rPr lang="en-GB" altLang="cs-CZ" sz="2700">
                <a:latin typeface="Georgia" panose="02040502050405020303" pitchFamily="18" charset="0"/>
              </a:rPr>
              <a:t>caput   +  phalanx </a:t>
            </a:r>
            <a:r>
              <a:rPr lang="cs-CZ" altLang="cs-CZ" sz="2700">
                <a:latin typeface="Georgia" panose="02040502050405020303" pitchFamily="18" charset="0"/>
              </a:rPr>
              <a:t>-</a:t>
            </a:r>
            <a:r>
              <a:rPr lang="en-GB" altLang="cs-CZ" sz="2700" i="1">
                <a:latin typeface="Georgia" panose="02040502050405020303" pitchFamily="18" charset="0"/>
              </a:rPr>
              <a:t>&gt;</a:t>
            </a:r>
            <a:r>
              <a:rPr lang="en-GB" altLang="cs-CZ" sz="2700">
                <a:latin typeface="Georgia" panose="02040502050405020303" pitchFamily="18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n-GB" altLang="cs-CZ" sz="2700">
                <a:latin typeface="Georgia" panose="02040502050405020303" pitchFamily="18" charset="0"/>
              </a:rPr>
              <a:t>caput   +  radius </a:t>
            </a:r>
            <a:r>
              <a:rPr lang="cs-CZ" altLang="cs-CZ" sz="2700">
                <a:latin typeface="Georgia" panose="02040502050405020303" pitchFamily="18" charset="0"/>
              </a:rPr>
              <a:t>	-</a:t>
            </a:r>
            <a:r>
              <a:rPr lang="en-GB" altLang="cs-CZ" sz="2700" i="1">
                <a:latin typeface="Georgia" panose="02040502050405020303" pitchFamily="18" charset="0"/>
              </a:rPr>
              <a:t>&gt;</a:t>
            </a:r>
            <a:r>
              <a:rPr lang="en-GB" altLang="cs-CZ" sz="2700">
                <a:latin typeface="Georgia" panose="02040502050405020303" pitchFamily="18" charset="0"/>
              </a:rPr>
              <a:t>	</a:t>
            </a:r>
            <a:endParaRPr lang="sk-SK" altLang="cs-CZ" sz="2700"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r>
              <a:rPr lang="en-GB" altLang="cs-CZ" sz="2700">
                <a:latin typeface="Georgia" panose="02040502050405020303" pitchFamily="18" charset="0"/>
              </a:rPr>
              <a:t>caput   +   talus </a:t>
            </a:r>
            <a:r>
              <a:rPr lang="cs-CZ" altLang="cs-CZ" sz="2700">
                <a:latin typeface="Georgia" panose="02040502050405020303" pitchFamily="18" charset="0"/>
              </a:rPr>
              <a:t>	-</a:t>
            </a:r>
            <a:r>
              <a:rPr lang="en-GB" altLang="cs-CZ" sz="2700" i="1">
                <a:latin typeface="Georgia" panose="02040502050405020303" pitchFamily="18" charset="0"/>
              </a:rPr>
              <a:t>&gt;</a:t>
            </a:r>
            <a:endParaRPr lang="sk-SK" altLang="cs-CZ" sz="2700"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r>
              <a:rPr lang="en-GB" altLang="cs-CZ" sz="2700">
                <a:latin typeface="Georgia" panose="02040502050405020303" pitchFamily="18" charset="0"/>
              </a:rPr>
              <a:t>caput   +   ulna </a:t>
            </a:r>
            <a:r>
              <a:rPr lang="cs-CZ" altLang="cs-CZ" sz="2700">
                <a:latin typeface="Georgia" panose="02040502050405020303" pitchFamily="18" charset="0"/>
              </a:rPr>
              <a:t>	-</a:t>
            </a:r>
            <a:r>
              <a:rPr lang="en-GB" altLang="cs-CZ" sz="2700" i="1">
                <a:latin typeface="Georgia" panose="02040502050405020303" pitchFamily="18" charset="0"/>
              </a:rPr>
              <a:t>&gt;</a:t>
            </a:r>
            <a:endParaRPr lang="sk-SK" altLang="cs-CZ" sz="2700">
              <a:latin typeface="Georgia" panose="02040502050405020303" pitchFamily="18" charset="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3838575" y="1989138"/>
            <a:ext cx="2595563" cy="437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cs-CZ" sz="2700">
                <a:latin typeface="Georgia" panose="02040502050405020303" pitchFamily="18" charset="0"/>
              </a:rPr>
              <a:t>caput </a:t>
            </a:r>
            <a:r>
              <a:rPr lang="en-US" altLang="cs-CZ" sz="2700">
                <a:solidFill>
                  <a:srgbClr val="FF0000"/>
                </a:solidFill>
                <a:latin typeface="Georgia" panose="02040502050405020303" pitchFamily="18" charset="0"/>
              </a:rPr>
              <a:t>femoris</a:t>
            </a:r>
          </a:p>
          <a:p>
            <a:pPr>
              <a:lnSpc>
                <a:spcPct val="150000"/>
              </a:lnSpc>
            </a:pPr>
            <a:r>
              <a:rPr lang="en-US" altLang="cs-CZ" sz="2700">
                <a:latin typeface="Georgia" panose="02040502050405020303" pitchFamily="18" charset="0"/>
              </a:rPr>
              <a:t>caput </a:t>
            </a:r>
            <a:r>
              <a:rPr lang="en-US" altLang="cs-CZ" sz="2700">
                <a:solidFill>
                  <a:srgbClr val="FF0000"/>
                </a:solidFill>
                <a:latin typeface="Georgia" panose="02040502050405020303" pitchFamily="18" charset="0"/>
              </a:rPr>
              <a:t>fibulae</a:t>
            </a:r>
          </a:p>
          <a:p>
            <a:pPr>
              <a:lnSpc>
                <a:spcPct val="150000"/>
              </a:lnSpc>
            </a:pPr>
            <a:r>
              <a:rPr lang="en-US" altLang="cs-CZ" sz="2700">
                <a:latin typeface="Georgia" panose="02040502050405020303" pitchFamily="18" charset="0"/>
              </a:rPr>
              <a:t>caput </a:t>
            </a:r>
            <a:r>
              <a:rPr lang="en-US" altLang="cs-CZ" sz="2700">
                <a:solidFill>
                  <a:srgbClr val="FF0000"/>
                </a:solidFill>
                <a:latin typeface="Georgia" panose="02040502050405020303" pitchFamily="18" charset="0"/>
              </a:rPr>
              <a:t>humeri</a:t>
            </a:r>
          </a:p>
          <a:p>
            <a:pPr>
              <a:lnSpc>
                <a:spcPct val="150000"/>
              </a:lnSpc>
            </a:pPr>
            <a:r>
              <a:rPr lang="en-US" altLang="cs-CZ" sz="2700">
                <a:latin typeface="Georgia" panose="02040502050405020303" pitchFamily="18" charset="0"/>
              </a:rPr>
              <a:t>caput </a:t>
            </a:r>
            <a:r>
              <a:rPr lang="en-US" altLang="cs-CZ" sz="2700">
                <a:solidFill>
                  <a:srgbClr val="FF0000"/>
                </a:solidFill>
                <a:latin typeface="Georgia" panose="02040502050405020303" pitchFamily="18" charset="0"/>
              </a:rPr>
              <a:t>phalangis</a:t>
            </a:r>
          </a:p>
          <a:p>
            <a:pPr>
              <a:lnSpc>
                <a:spcPct val="150000"/>
              </a:lnSpc>
            </a:pPr>
            <a:r>
              <a:rPr lang="en-US" altLang="cs-CZ" sz="2700">
                <a:latin typeface="Georgia" panose="02040502050405020303" pitchFamily="18" charset="0"/>
              </a:rPr>
              <a:t>caput </a:t>
            </a:r>
            <a:r>
              <a:rPr lang="en-US" altLang="cs-CZ" sz="2700">
                <a:solidFill>
                  <a:srgbClr val="FF0000"/>
                </a:solidFill>
                <a:latin typeface="Georgia" panose="02040502050405020303" pitchFamily="18" charset="0"/>
              </a:rPr>
              <a:t>radii</a:t>
            </a:r>
          </a:p>
          <a:p>
            <a:pPr>
              <a:lnSpc>
                <a:spcPct val="150000"/>
              </a:lnSpc>
            </a:pPr>
            <a:r>
              <a:rPr lang="en-US" altLang="cs-CZ" sz="2700">
                <a:latin typeface="Georgia" panose="02040502050405020303" pitchFamily="18" charset="0"/>
              </a:rPr>
              <a:t>caput </a:t>
            </a:r>
            <a:r>
              <a:rPr lang="en-US" altLang="cs-CZ" sz="2700">
                <a:solidFill>
                  <a:srgbClr val="FF0000"/>
                </a:solidFill>
                <a:latin typeface="Georgia" panose="02040502050405020303" pitchFamily="18" charset="0"/>
              </a:rPr>
              <a:t>tali</a:t>
            </a:r>
          </a:p>
          <a:p>
            <a:pPr>
              <a:lnSpc>
                <a:spcPct val="150000"/>
              </a:lnSpc>
            </a:pPr>
            <a:r>
              <a:rPr lang="en-US" altLang="cs-CZ" sz="2700">
                <a:latin typeface="Georgia" panose="02040502050405020303" pitchFamily="18" charset="0"/>
              </a:rPr>
              <a:t>caput </a:t>
            </a:r>
            <a:r>
              <a:rPr lang="en-US" altLang="cs-CZ" sz="2700">
                <a:solidFill>
                  <a:srgbClr val="FF0000"/>
                </a:solidFill>
                <a:latin typeface="Georgia" panose="02040502050405020303" pitchFamily="18" charset="0"/>
              </a:rPr>
              <a:t>ulnae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92150"/>
            <a:ext cx="3727450" cy="511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délník 7"/>
          <p:cNvSpPr/>
          <p:nvPr/>
        </p:nvSpPr>
        <p:spPr>
          <a:xfrm>
            <a:off x="755650" y="692150"/>
            <a:ext cx="647700" cy="649288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26627" name="Picture 4" descr="http://spina.pro/i/anatomy/kosti/3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95" r="8182"/>
          <a:stretch>
            <a:fillRect/>
          </a:stretch>
        </p:blipFill>
        <p:spPr bwMode="auto">
          <a:xfrm>
            <a:off x="4427538" y="336550"/>
            <a:ext cx="4554537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bdélník 10"/>
          <p:cNvSpPr/>
          <p:nvPr/>
        </p:nvSpPr>
        <p:spPr>
          <a:xfrm>
            <a:off x="7596188" y="476250"/>
            <a:ext cx="1152525" cy="431800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88A44D"/>
                </a:solidFill>
              </a:rPr>
              <a:t>Prepositions and prepositional phrases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412875"/>
            <a:ext cx="8504238" cy="49688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Cambria"/>
                <a:cs typeface="Cambria"/>
              </a:rPr>
              <a:t>Denote: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>
                <a:latin typeface="Cambria"/>
                <a:cs typeface="Cambria"/>
              </a:rPr>
              <a:t>Spatial relations		sub, infra, post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>
                <a:latin typeface="Cambria"/>
                <a:cs typeface="Cambria"/>
              </a:rPr>
              <a:t>Temporal relations	post, ante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>
                <a:latin typeface="Cambria"/>
                <a:cs typeface="Cambria"/>
              </a:rPr>
              <a:t>Causal relations		propter, e/ex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>
              <a:latin typeface="Cambria"/>
              <a:cs typeface="Cambri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Cambria"/>
                <a:cs typeface="Cambria"/>
              </a:rPr>
              <a:t>Can be connected with: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>
                <a:latin typeface="Cambria"/>
                <a:cs typeface="Cambria"/>
              </a:rPr>
              <a:t>Accusative case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>
                <a:latin typeface="Cambria"/>
                <a:cs typeface="Cambria"/>
              </a:rPr>
              <a:t>Ablative case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400" dirty="0">
                <a:latin typeface="Cambria"/>
                <a:cs typeface="Cambria"/>
              </a:rPr>
              <a:t>Both Accusative and Ablative case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5288" y="5949950"/>
            <a:ext cx="81375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The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cs-CZ" dirty="0" err="1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dictionary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cs-CZ" dirty="0" err="1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entry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cs-CZ" dirty="0" err="1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will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cs-CZ" dirty="0" err="1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tell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cs-CZ" dirty="0" err="1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you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cs-CZ" dirty="0" err="1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what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case to </a:t>
            </a:r>
            <a:r>
              <a:rPr lang="cs-CZ" dirty="0" err="1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put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cs-CZ" dirty="0" err="1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after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cs-CZ" dirty="0" err="1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the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cs-CZ" dirty="0" err="1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preposition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1" t="3735" r="7623" b="7574"/>
          <a:stretch>
            <a:fillRect/>
          </a:stretch>
        </p:blipFill>
        <p:spPr bwMode="auto">
          <a:xfrm>
            <a:off x="1476375" y="188913"/>
            <a:ext cx="6067425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C00000"/>
                </a:solidFill>
              </a:rPr>
              <a:t>Accusative</a:t>
            </a:r>
            <a:r>
              <a:rPr lang="cs-CZ" altLang="cs-CZ">
                <a:solidFill>
                  <a:srgbClr val="88A44D"/>
                </a:solidFill>
              </a:rPr>
              <a:t> and </a:t>
            </a:r>
            <a:r>
              <a:rPr lang="cs-CZ" altLang="cs-CZ">
                <a:solidFill>
                  <a:schemeClr val="accent1"/>
                </a:solidFill>
              </a:rPr>
              <a:t>ablative</a:t>
            </a:r>
            <a:r>
              <a:rPr lang="cs-CZ" altLang="cs-CZ">
                <a:solidFill>
                  <a:srgbClr val="88A44D"/>
                </a:solidFill>
              </a:rPr>
              <a:t> singular and plural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cs-CZ" altLang="cs-CZ"/>
          </a:p>
        </p:txBody>
      </p:sp>
      <p:pic>
        <p:nvPicPr>
          <p:cNvPr id="29699" name="Picture 1" descr="KOncovky do prezentácií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1557338"/>
            <a:ext cx="8885238" cy="491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/>
          <p:nvPr/>
        </p:nvSpPr>
        <p:spPr>
          <a:xfrm>
            <a:off x="843378" y="3420330"/>
            <a:ext cx="8121109" cy="374705"/>
          </a:xfrm>
          <a:prstGeom prst="rect">
            <a:avLst/>
          </a:prstGeom>
          <a:noFill/>
          <a:ln w="28575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827584" y="3837246"/>
            <a:ext cx="8136904" cy="311834"/>
          </a:xfrm>
          <a:prstGeom prst="rect">
            <a:avLst/>
          </a:prstGeom>
          <a:noFill/>
          <a:ln w="28575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43379" y="4869160"/>
            <a:ext cx="8121109" cy="374705"/>
          </a:xfrm>
          <a:prstGeom prst="rect">
            <a:avLst/>
          </a:prstGeom>
          <a:noFill/>
          <a:ln w="28575" cmpd="sng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8"/>
          <p:cNvSpPr/>
          <p:nvPr/>
        </p:nvSpPr>
        <p:spPr>
          <a:xfrm>
            <a:off x="835481" y="5301208"/>
            <a:ext cx="8136904" cy="360040"/>
          </a:xfrm>
          <a:prstGeom prst="rect">
            <a:avLst/>
          </a:prstGeom>
          <a:noFill/>
          <a:ln w="28575" cmpd="sng"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88A44D"/>
                </a:solidFill>
              </a:rPr>
              <a:t>Connect nouns with prepositions</a:t>
            </a:r>
          </a:p>
        </p:txBody>
      </p:sp>
      <p:graphicFrame>
        <p:nvGraphicFramePr>
          <p:cNvPr id="2070" name="Object 2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908050" y="1484313"/>
          <a:ext cx="7840663" cy="490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Document" r:id="rId3" imgW="5867184" imgH="4013052" progId="">
                  <p:embed/>
                </p:oleObj>
              </mc:Choice>
              <mc:Fallback>
                <p:oleObj name="Document" r:id="rId3" imgW="5867184" imgH="4013052" progId="">
                  <p:embed/>
                  <p:pic>
                    <p:nvPicPr>
                      <p:cNvPr id="0" name="Object 2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1484313"/>
                        <a:ext cx="7840663" cy="490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2" name="TextBox 4"/>
          <p:cNvSpPr txBox="1">
            <a:spLocks noChangeArrowheads="1"/>
          </p:cNvSpPr>
          <p:nvPr/>
        </p:nvSpPr>
        <p:spPr bwMode="auto">
          <a:xfrm>
            <a:off x="2700338" y="1989138"/>
            <a:ext cx="1804987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400" i="1">
                <a:solidFill>
                  <a:srgbClr val="FF0000"/>
                </a:solidFill>
                <a:latin typeface="Georgia" panose="02040502050405020303" pitchFamily="18" charset="0"/>
              </a:rPr>
              <a:t>sub scapula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6716713" y="4246563"/>
            <a:ext cx="1108075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400" i="1">
                <a:solidFill>
                  <a:srgbClr val="FF0000"/>
                </a:solidFill>
                <a:latin typeface="Georgia" panose="02040502050405020303" pitchFamily="18" charset="0"/>
              </a:rPr>
              <a:t>in osse</a:t>
            </a:r>
            <a:endParaRPr lang="en-US" altLang="cs-CZ" sz="2400" i="1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2700338" y="3068638"/>
            <a:ext cx="1754187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400" i="1">
                <a:solidFill>
                  <a:srgbClr val="FF0000"/>
                </a:solidFill>
                <a:latin typeface="Georgia" panose="02040502050405020303" pitchFamily="18" charset="0"/>
              </a:rPr>
              <a:t>sub </a:t>
            </a:r>
            <a:r>
              <a:rPr lang="cs-CZ" altLang="cs-CZ" sz="2400" i="1">
                <a:solidFill>
                  <a:srgbClr val="FF0000"/>
                </a:solidFill>
                <a:latin typeface="Georgia" panose="02040502050405020303" pitchFamily="18" charset="0"/>
              </a:rPr>
              <a:t>oculum</a:t>
            </a:r>
            <a:endParaRPr lang="en-US" altLang="cs-CZ" sz="2400" i="1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6672263" y="1989138"/>
            <a:ext cx="1627187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400" i="1">
                <a:solidFill>
                  <a:srgbClr val="FF0000"/>
                </a:solidFill>
                <a:latin typeface="Georgia" panose="02040502050405020303" pitchFamily="18" charset="0"/>
              </a:rPr>
              <a:t>sub </a:t>
            </a:r>
            <a:r>
              <a:rPr lang="cs-CZ" altLang="cs-CZ" sz="2400" i="1">
                <a:solidFill>
                  <a:srgbClr val="FF0000"/>
                </a:solidFill>
                <a:latin typeface="Georgia" panose="02040502050405020303" pitchFamily="18" charset="0"/>
              </a:rPr>
              <a:t>lingua</a:t>
            </a:r>
            <a:endParaRPr lang="en-US" altLang="cs-CZ" sz="2400" i="1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4652963" y="1989138"/>
            <a:ext cx="1306512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400" i="1">
                <a:solidFill>
                  <a:srgbClr val="FF0000"/>
                </a:solidFill>
                <a:latin typeface="Georgia" panose="02040502050405020303" pitchFamily="18" charset="0"/>
              </a:rPr>
              <a:t>sub </a:t>
            </a:r>
            <a:r>
              <a:rPr lang="cs-CZ" altLang="cs-CZ" sz="2400" i="1">
                <a:solidFill>
                  <a:srgbClr val="FF0000"/>
                </a:solidFill>
                <a:latin typeface="Georgia" panose="02040502050405020303" pitchFamily="18" charset="0"/>
              </a:rPr>
              <a:t>cute</a:t>
            </a:r>
            <a:endParaRPr lang="en-US" altLang="cs-CZ" sz="2400" i="1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6707188" y="3076575"/>
            <a:ext cx="19685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400" i="1">
                <a:solidFill>
                  <a:srgbClr val="FF0000"/>
                </a:solidFill>
                <a:latin typeface="Georgia" panose="02040502050405020303" pitchFamily="18" charset="0"/>
              </a:rPr>
              <a:t>sub </a:t>
            </a:r>
            <a:r>
              <a:rPr lang="cs-CZ" altLang="cs-CZ" sz="2400" i="1">
                <a:solidFill>
                  <a:srgbClr val="FF0000"/>
                </a:solidFill>
                <a:latin typeface="Georgia" panose="02040502050405020303" pitchFamily="18" charset="0"/>
              </a:rPr>
              <a:t>patellam</a:t>
            </a:r>
            <a:endParaRPr lang="en-US" altLang="cs-CZ" sz="2400" i="1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4640263" y="4262438"/>
            <a:ext cx="984250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400" i="1">
                <a:solidFill>
                  <a:srgbClr val="FF0000"/>
                </a:solidFill>
                <a:latin typeface="Georgia" panose="02040502050405020303" pitchFamily="18" charset="0"/>
              </a:rPr>
              <a:t>in ore</a:t>
            </a:r>
            <a:endParaRPr lang="en-US" altLang="cs-CZ" sz="2400" i="1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736850" y="5373688"/>
            <a:ext cx="1709738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400" i="1">
                <a:solidFill>
                  <a:srgbClr val="FF0000"/>
                </a:solidFill>
                <a:latin typeface="Georgia" panose="02040502050405020303" pitchFamily="18" charset="0"/>
              </a:rPr>
              <a:t>in cranium</a:t>
            </a:r>
            <a:endParaRPr lang="en-US" altLang="cs-CZ" sz="2400" i="1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2736850" y="4262438"/>
            <a:ext cx="1287463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400" i="1">
                <a:solidFill>
                  <a:srgbClr val="FF0000"/>
                </a:solidFill>
                <a:latin typeface="Georgia" panose="02040502050405020303" pitchFamily="18" charset="0"/>
              </a:rPr>
              <a:t>in dente</a:t>
            </a:r>
            <a:endParaRPr lang="en-US" altLang="cs-CZ" sz="2400" i="1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6659563" y="5392738"/>
            <a:ext cx="2116137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000" i="1">
                <a:solidFill>
                  <a:srgbClr val="FF0000"/>
                </a:solidFill>
                <a:latin typeface="Georgia" panose="02040502050405020303" pitchFamily="18" charset="0"/>
              </a:rPr>
              <a:t>in hypogastrium</a:t>
            </a:r>
            <a:endParaRPr lang="en-US" altLang="cs-CZ" sz="2000" i="1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4664075" y="5373688"/>
            <a:ext cx="1654175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 sz="2400" i="1">
                <a:solidFill>
                  <a:srgbClr val="FF0000"/>
                </a:solidFill>
                <a:latin typeface="Georgia" panose="02040502050405020303" pitchFamily="18" charset="0"/>
              </a:rPr>
              <a:t>in orbitam</a:t>
            </a:r>
            <a:endParaRPr lang="en-US" altLang="cs-CZ" sz="2400" i="1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4621213" y="3068638"/>
            <a:ext cx="1730375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cs-CZ" sz="2400" i="1">
                <a:solidFill>
                  <a:srgbClr val="FF0000"/>
                </a:solidFill>
                <a:latin typeface="Georgia" panose="02040502050405020303" pitchFamily="18" charset="0"/>
              </a:rPr>
              <a:t>sub </a:t>
            </a:r>
            <a:r>
              <a:rPr lang="cs-CZ" altLang="cs-CZ" sz="2400" i="1">
                <a:solidFill>
                  <a:srgbClr val="FF0000"/>
                </a:solidFill>
                <a:latin typeface="Georgia" panose="02040502050405020303" pitchFamily="18" charset="0"/>
              </a:rPr>
              <a:t>costam</a:t>
            </a:r>
            <a:endParaRPr lang="en-US" altLang="cs-CZ" sz="2400" i="1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>
                <a:solidFill>
                  <a:srgbClr val="88A44D"/>
                </a:solidFill>
              </a:rPr>
              <a:t>1</a:t>
            </a:r>
            <a:r>
              <a:rPr lang="cs-CZ" altLang="cs-CZ" baseline="30000">
                <a:solidFill>
                  <a:srgbClr val="88A44D"/>
                </a:solidFill>
              </a:rPr>
              <a:t>st</a:t>
            </a:r>
            <a:r>
              <a:rPr lang="cs-CZ" altLang="cs-CZ">
                <a:solidFill>
                  <a:srgbClr val="88A44D"/>
                </a:solidFill>
              </a:rPr>
              <a:t> Latin declension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950" y="1527175"/>
            <a:ext cx="9036050" cy="4926013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/>
              <a:t>In the </a:t>
            </a:r>
            <a:r>
              <a:rPr lang="en-US" sz="30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declension we decline nouns that have:</a:t>
            </a:r>
            <a:endParaRPr lang="cs-CZ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2800" dirty="0">
              <a:solidFill>
                <a:schemeClr val="accent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2800" dirty="0">
              <a:solidFill>
                <a:schemeClr val="accent1"/>
              </a:solidFill>
              <a:latin typeface="Cambria"/>
              <a:cs typeface="Cambri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sz="2800" dirty="0">
              <a:solidFill>
                <a:schemeClr val="accent1"/>
              </a:solidFill>
              <a:latin typeface="Cambria"/>
              <a:cs typeface="Cambria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>
                <a:solidFill>
                  <a:schemeClr val="accent1"/>
                </a:solidFill>
                <a:latin typeface="Cambria"/>
                <a:cs typeface="Cambria"/>
              </a:rPr>
              <a:t>		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>
                <a:solidFill>
                  <a:schemeClr val="accent3">
                    <a:lumMod val="75000"/>
                  </a:schemeClr>
                </a:solidFill>
                <a:cs typeface="Cambria"/>
              </a:rPr>
              <a:t>NOUNS OF THE 1</a:t>
            </a:r>
            <a:r>
              <a:rPr lang="en-US" sz="2800" baseline="30000" dirty="0">
                <a:solidFill>
                  <a:schemeClr val="accent3">
                    <a:lumMod val="75000"/>
                  </a:schemeClr>
                </a:solidFill>
                <a:cs typeface="Cambria"/>
              </a:rPr>
              <a:t>st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  <a:cs typeface="Cambria"/>
              </a:rPr>
              <a:t> Declension that are of masculine gender are: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>
                <a:solidFill>
                  <a:schemeClr val="accent3">
                    <a:lumMod val="75000"/>
                  </a:schemeClr>
                </a:solidFill>
                <a:cs typeface="Cambria"/>
              </a:rPr>
              <a:t>Names of specialists – </a:t>
            </a:r>
            <a:r>
              <a:rPr lang="en-US" sz="2600" dirty="0" err="1">
                <a:solidFill>
                  <a:schemeClr val="accent3">
                    <a:lumMod val="75000"/>
                  </a:schemeClr>
                </a:solidFill>
                <a:cs typeface="Cambria"/>
              </a:rPr>
              <a:t>Dentista</a:t>
            </a:r>
            <a:r>
              <a:rPr lang="en-US" sz="2600" dirty="0">
                <a:solidFill>
                  <a:schemeClr val="accent3">
                    <a:lumMod val="75000"/>
                  </a:schemeClr>
                </a:solidFill>
                <a:cs typeface="Cambria"/>
              </a:rPr>
              <a:t>, ae, m.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>
                <a:solidFill>
                  <a:schemeClr val="accent3">
                    <a:lumMod val="75000"/>
                  </a:schemeClr>
                </a:solidFill>
                <a:cs typeface="Cambria"/>
              </a:rPr>
              <a:t>Names of muscles – </a:t>
            </a:r>
            <a:r>
              <a:rPr lang="en-US" sz="2600" dirty="0" err="1">
                <a:solidFill>
                  <a:schemeClr val="accent3">
                    <a:lumMod val="75000"/>
                  </a:schemeClr>
                </a:solidFill>
                <a:cs typeface="Cambria"/>
              </a:rPr>
              <a:t>Agonista</a:t>
            </a:r>
            <a:r>
              <a:rPr lang="en-US" sz="2600" dirty="0">
                <a:solidFill>
                  <a:schemeClr val="accent3">
                    <a:lumMod val="75000"/>
                  </a:schemeClr>
                </a:solidFill>
                <a:cs typeface="Cambria"/>
              </a:rPr>
              <a:t>, ae, m.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2046288"/>
            <a:ext cx="5526088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88A44D"/>
                </a:solidFill>
              </a:rPr>
              <a:t>Read aloud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Infarctus myocardii recens</a:t>
            </a:r>
          </a:p>
          <a:p>
            <a:pPr eaLnBrk="1" hangingPunct="1"/>
            <a:r>
              <a:rPr lang="en-US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Fractura comminutiva colli femoris lateris dextri</a:t>
            </a:r>
          </a:p>
          <a:p>
            <a:pPr eaLnBrk="1" hangingPunct="1"/>
            <a:r>
              <a:rPr lang="en-US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Commotio cerebri</a:t>
            </a:r>
          </a:p>
          <a:p>
            <a:pPr eaLnBrk="1" hangingPunct="1"/>
            <a:r>
              <a:rPr lang="en-US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Vulnus punctum thoracis ad pulmonem lateris sinistri penetrans</a:t>
            </a:r>
          </a:p>
          <a:p>
            <a:pPr eaLnBrk="1" hangingPunct="1"/>
            <a:r>
              <a:rPr lang="en-US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Aethylismus chronicus</a:t>
            </a:r>
          </a:p>
          <a:p>
            <a:pPr eaLnBrk="1" hangingPunct="1"/>
            <a:r>
              <a:rPr lang="en-US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Appendicitis acuta</a:t>
            </a:r>
          </a:p>
          <a:p>
            <a:pPr eaLnBrk="1" hangingPunct="1"/>
            <a:r>
              <a:rPr lang="en-US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Intoxicatio carboneo hydroxydato (CO) gradus maioris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>
                <a:solidFill>
                  <a:srgbClr val="88A44D"/>
                </a:solidFill>
              </a:rPr>
              <a:t>1</a:t>
            </a:r>
            <a:r>
              <a:rPr lang="cs-CZ" altLang="cs-CZ" baseline="30000">
                <a:solidFill>
                  <a:srgbClr val="88A44D"/>
                </a:solidFill>
              </a:rPr>
              <a:t>st</a:t>
            </a:r>
            <a:r>
              <a:rPr lang="cs-CZ" altLang="cs-CZ">
                <a:solidFill>
                  <a:srgbClr val="88A44D"/>
                </a:solidFill>
              </a:rPr>
              <a:t> Latin declension</a:t>
            </a:r>
          </a:p>
        </p:txBody>
      </p:sp>
      <p:sp>
        <p:nvSpPr>
          <p:cNvPr id="3379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cs-CZ" altLang="cs-CZ"/>
          </a:p>
        </p:txBody>
      </p:sp>
      <p:pic>
        <p:nvPicPr>
          <p:cNvPr id="33795" name="Picture 1" descr="KOncovky do prezentácií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1296988"/>
            <a:ext cx="9144000" cy="505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/>
          <p:nvPr/>
        </p:nvSpPr>
        <p:spPr>
          <a:xfrm flipV="1">
            <a:off x="761848" y="2132855"/>
            <a:ext cx="509609" cy="4176464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>
                <a:solidFill>
                  <a:srgbClr val="88A44D"/>
                </a:solidFill>
              </a:rPr>
              <a:t>1</a:t>
            </a:r>
            <a:r>
              <a:rPr lang="cs-CZ" altLang="cs-CZ" baseline="30000">
                <a:solidFill>
                  <a:srgbClr val="88A44D"/>
                </a:solidFill>
              </a:rPr>
              <a:t>st</a:t>
            </a:r>
            <a:r>
              <a:rPr lang="cs-CZ" altLang="cs-CZ">
                <a:solidFill>
                  <a:srgbClr val="88A44D"/>
                </a:solidFill>
              </a:rPr>
              <a:t> Latin declension</a:t>
            </a:r>
            <a:endParaRPr lang="cs-CZ" altLang="cs-CZ">
              <a:solidFill>
                <a:srgbClr val="A03F2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481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0825" y="1557338"/>
            <a:ext cx="8504238" cy="4926012"/>
          </a:xfrm>
        </p:spPr>
        <p:txBody>
          <a:bodyPr/>
          <a:lstStyle/>
          <a:p>
            <a:pPr eaLnBrk="1" hangingPunct="1"/>
            <a:r>
              <a:rPr lang="cs-CZ" altLang="cs-CZ" sz="2600">
                <a:latin typeface="Palatino Linotype" panose="02040502050505030304" pitchFamily="18" charset="0"/>
              </a:rPr>
              <a:t>Example word: vēna, ae, f.</a:t>
            </a:r>
          </a:p>
          <a:p>
            <a:pPr eaLnBrk="1" hangingPunct="1"/>
            <a:endParaRPr lang="cs-CZ" altLang="cs-CZ" sz="2400">
              <a:latin typeface="Palatino Linotype" panose="02040502050505030304" pitchFamily="18" charset="0"/>
            </a:endParaRPr>
          </a:p>
          <a:p>
            <a:pPr eaLnBrk="1" hangingPunct="1"/>
            <a:endParaRPr lang="cs-CZ" altLang="cs-CZ" sz="2400">
              <a:latin typeface="Palatino Linotype" panose="02040502050505030304" pitchFamily="18" charset="0"/>
            </a:endParaRPr>
          </a:p>
          <a:p>
            <a:pPr eaLnBrk="1" hangingPunct="1"/>
            <a:endParaRPr lang="cs-CZ" altLang="cs-CZ" sz="2400">
              <a:latin typeface="Palatino Linotype" panose="02040502050505030304" pitchFamily="18" charset="0"/>
            </a:endParaRPr>
          </a:p>
          <a:p>
            <a:pPr eaLnBrk="1" hangingPunct="1"/>
            <a:endParaRPr lang="cs-CZ" altLang="cs-CZ" sz="2400">
              <a:latin typeface="Palatino Linotype" panose="02040502050505030304" pitchFamily="18" charset="0"/>
            </a:endParaRPr>
          </a:p>
          <a:p>
            <a:pPr eaLnBrk="1" hangingPunct="1"/>
            <a:endParaRPr lang="cs-CZ" altLang="cs-CZ" sz="2400">
              <a:latin typeface="Palatino Linotype" panose="02040502050505030304" pitchFamily="18" charset="0"/>
            </a:endParaRPr>
          </a:p>
          <a:p>
            <a:pPr eaLnBrk="1" hangingPunct="1"/>
            <a:endParaRPr lang="cs-CZ" altLang="cs-CZ" sz="2400">
              <a:latin typeface="Palatino Linotype" panose="0204050205050503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831975" y="2420938"/>
          <a:ext cx="5473700" cy="2663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7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59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2765">
                <a:tc>
                  <a:txBody>
                    <a:bodyPr/>
                    <a:lstStyle/>
                    <a:p>
                      <a:r>
                        <a:rPr lang="cs-CZ" sz="2200" dirty="0">
                          <a:latin typeface="Palatino Linotype" panose="02040502050505030304" pitchFamily="18" charset="0"/>
                        </a:rPr>
                        <a:t>case</a:t>
                      </a:r>
                    </a:p>
                  </a:txBody>
                  <a:tcPr marL="91477" marR="91477" marT="45725" marB="45725"/>
                </a:tc>
                <a:tc>
                  <a:txBody>
                    <a:bodyPr/>
                    <a:lstStyle/>
                    <a:p>
                      <a:r>
                        <a:rPr lang="cs-CZ" sz="2200" dirty="0" err="1">
                          <a:latin typeface="Palatino Linotype" panose="02040502050505030304" pitchFamily="18" charset="0"/>
                        </a:rPr>
                        <a:t>singular</a:t>
                      </a:r>
                      <a:endParaRPr lang="cs-CZ" sz="2200" dirty="0">
                        <a:latin typeface="Palatino Linotype" panose="02040502050505030304" pitchFamily="18" charset="0"/>
                      </a:endParaRPr>
                    </a:p>
                  </a:txBody>
                  <a:tcPr marL="91477" marR="91477" marT="45725" marB="45725"/>
                </a:tc>
                <a:tc>
                  <a:txBody>
                    <a:bodyPr/>
                    <a:lstStyle/>
                    <a:p>
                      <a:r>
                        <a:rPr lang="cs-CZ" sz="2200" dirty="0" err="1">
                          <a:latin typeface="Palatino Linotype" panose="02040502050505030304" pitchFamily="18" charset="0"/>
                        </a:rPr>
                        <a:t>plural</a:t>
                      </a:r>
                      <a:endParaRPr lang="cs-CZ" sz="2200" dirty="0">
                        <a:latin typeface="Palatino Linotype" panose="02040502050505030304" pitchFamily="18" charset="0"/>
                      </a:endParaRPr>
                    </a:p>
                  </a:txBody>
                  <a:tcPr marL="91477" marR="91477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nom</a:t>
                      </a:r>
                      <a:r>
                        <a:rPr lang="cs-CZ" sz="2400" dirty="0">
                          <a:latin typeface="Palatino Linotype" panose="02040502050505030304" pitchFamily="18" charset="0"/>
                        </a:rPr>
                        <a:t>.</a:t>
                      </a:r>
                    </a:p>
                  </a:txBody>
                  <a:tcPr marL="91477" marR="91477" marT="45725" marB="45725"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vēn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77" marR="91477" marT="45725" marB="45725"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vēn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77" marR="91477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Palatino Linotype" panose="02040502050505030304" pitchFamily="18" charset="0"/>
                        </a:rPr>
                        <a:t>gen.</a:t>
                      </a:r>
                    </a:p>
                  </a:txBody>
                  <a:tcPr marL="91477" marR="91477" marT="45725" marB="45725"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vēn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77" marR="91477" marT="45725" marB="45725"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vēn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cs typeface="Arial" charset="0"/>
                        </a:rPr>
                        <a:t>a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rum</a:t>
                      </a:r>
                      <a:endParaRPr lang="cs-CZ" sz="2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77" marR="91477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ak</a:t>
                      </a:r>
                      <a:r>
                        <a:rPr lang="cs-CZ" sz="2400" dirty="0">
                          <a:latin typeface="Palatino Linotype" panose="02040502050505030304" pitchFamily="18" charset="0"/>
                        </a:rPr>
                        <a:t>.</a:t>
                      </a:r>
                    </a:p>
                  </a:txBody>
                  <a:tcPr marL="91477" marR="91477" marT="45725" marB="45725"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vēn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am</a:t>
                      </a:r>
                      <a:endParaRPr lang="cs-CZ" sz="2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77" marR="91477" marT="45725" marB="45725"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vēn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cs typeface="Arial" charset="0"/>
                        </a:rPr>
                        <a:t>a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s</a:t>
                      </a:r>
                      <a:endParaRPr lang="cs-CZ" sz="2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77" marR="91477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abl</a:t>
                      </a:r>
                      <a:r>
                        <a:rPr lang="cs-CZ" sz="2400" dirty="0">
                          <a:latin typeface="Palatino Linotype" panose="02040502050505030304" pitchFamily="18" charset="0"/>
                        </a:rPr>
                        <a:t>.</a:t>
                      </a:r>
                    </a:p>
                  </a:txBody>
                  <a:tcPr marL="91477" marR="91477" marT="45725" marB="45725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vēn</a:t>
                      </a:r>
                      <a:r>
                        <a:rPr lang="en-US" altLang="cs-CZ" sz="240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cs typeface="Arial" charset="0"/>
                        </a:rPr>
                        <a:t>ā</a:t>
                      </a:r>
                      <a:endParaRPr lang="cs-CZ" sz="2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77" marR="91477" marT="45725" marB="45725"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Palatino Linotype" panose="02040502050505030304" pitchFamily="18" charset="0"/>
                        </a:rPr>
                        <a:t>vēn</a:t>
                      </a:r>
                      <a:r>
                        <a:rPr lang="cs-CZ" sz="2400" i="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i</a:t>
                      </a:r>
                      <a:r>
                        <a:rPr lang="cs-CZ" sz="240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</a:rPr>
                        <a:t>s</a:t>
                      </a:r>
                      <a:endParaRPr lang="cs-CZ" sz="2400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77" marR="91477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>
                <a:solidFill>
                  <a:srgbClr val="88A44D"/>
                </a:solidFill>
              </a:rPr>
              <a:t>1</a:t>
            </a:r>
            <a:r>
              <a:rPr lang="cs-CZ" altLang="cs-CZ" baseline="30000">
                <a:solidFill>
                  <a:srgbClr val="88A44D"/>
                </a:solidFill>
              </a:rPr>
              <a:t>st</a:t>
            </a:r>
            <a:r>
              <a:rPr lang="cs-CZ" altLang="cs-CZ">
                <a:solidFill>
                  <a:srgbClr val="88A44D"/>
                </a:solidFill>
              </a:rPr>
              <a:t> Greek declension</a:t>
            </a:r>
          </a:p>
        </p:txBody>
      </p:sp>
      <p:sp>
        <p:nvSpPr>
          <p:cNvPr id="3584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cs-CZ"/>
              <a:t>In the first declension we decline nouns that have:</a:t>
            </a:r>
          </a:p>
          <a:p>
            <a:pPr eaLnBrk="1" hangingPunct="1"/>
            <a:endParaRPr lang="cs-CZ" alt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195513" y="2349500"/>
          <a:ext cx="4752974" cy="1651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14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0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Genitive </a:t>
                      </a:r>
                      <a:r>
                        <a:rPr lang="cs-CZ" b="1" dirty="0" err="1"/>
                        <a:t>sg</a:t>
                      </a:r>
                      <a:r>
                        <a:rPr lang="cs-CZ" b="1" dirty="0"/>
                        <a:t>. </a:t>
                      </a:r>
                      <a:r>
                        <a:rPr lang="cs-CZ" b="1" dirty="0" err="1"/>
                        <a:t>ending</a:t>
                      </a:r>
                      <a:endParaRPr lang="cs-CZ" b="1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 -ES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 </a:t>
                      </a:r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-AE</a:t>
                      </a:r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Nominative </a:t>
                      </a:r>
                      <a:r>
                        <a:rPr lang="cs-CZ" b="1" dirty="0" err="1"/>
                        <a:t>sg</a:t>
                      </a:r>
                      <a:r>
                        <a:rPr lang="cs-CZ" b="1" dirty="0"/>
                        <a:t>. </a:t>
                      </a:r>
                      <a:r>
                        <a:rPr lang="cs-CZ" b="1" dirty="0" err="1"/>
                        <a:t>ending</a:t>
                      </a:r>
                      <a:endParaRPr lang="cs-CZ" b="1" dirty="0"/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-E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-ES</a:t>
                      </a:r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Gender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F</a:t>
                      </a: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0070C0"/>
                          </a:solidFill>
                        </a:rPr>
                        <a:t>M</a:t>
                      </a:r>
                    </a:p>
                  </a:txBody>
                  <a:tcPr marL="91449" marR="914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>
                <a:solidFill>
                  <a:srgbClr val="88A44D"/>
                </a:solidFill>
              </a:rPr>
              <a:t>1</a:t>
            </a:r>
            <a:r>
              <a:rPr lang="cs-CZ" altLang="cs-CZ" baseline="30000">
                <a:solidFill>
                  <a:srgbClr val="88A44D"/>
                </a:solidFill>
              </a:rPr>
              <a:t>st</a:t>
            </a:r>
            <a:r>
              <a:rPr lang="cs-CZ" altLang="cs-CZ">
                <a:solidFill>
                  <a:srgbClr val="88A44D"/>
                </a:solidFill>
              </a:rPr>
              <a:t> Greek declension</a:t>
            </a:r>
          </a:p>
        </p:txBody>
      </p:sp>
      <p:sp>
        <p:nvSpPr>
          <p:cNvPr id="3686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cs-CZ" altLang="cs-CZ"/>
          </a:p>
        </p:txBody>
      </p:sp>
      <p:pic>
        <p:nvPicPr>
          <p:cNvPr id="36867" name="Picture 1" descr="KOncovky do prezentácií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1273175"/>
            <a:ext cx="9144000" cy="505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/>
          <p:nvPr/>
        </p:nvSpPr>
        <p:spPr>
          <a:xfrm flipV="1">
            <a:off x="1271457" y="2132855"/>
            <a:ext cx="509609" cy="3384377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871" name="TextovéPole 6"/>
          <p:cNvSpPr txBox="1">
            <a:spLocks noChangeArrowheads="1"/>
          </p:cNvSpPr>
          <p:nvPr/>
        </p:nvSpPr>
        <p:spPr bwMode="auto">
          <a:xfrm>
            <a:off x="395288" y="6373813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8" name="Rectangle 5"/>
          <p:cNvSpPr/>
          <p:nvPr/>
        </p:nvSpPr>
        <p:spPr>
          <a:xfrm flipV="1">
            <a:off x="1781066" y="2132855"/>
            <a:ext cx="509609" cy="3384377"/>
          </a:xfrm>
          <a:prstGeom prst="rect">
            <a:avLst/>
          </a:prstGeom>
          <a:noFill/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23913"/>
          </a:xfrm>
        </p:spPr>
        <p:txBody>
          <a:bodyPr/>
          <a:lstStyle/>
          <a:p>
            <a:pPr eaLnBrk="1" hangingPunct="1"/>
            <a:r>
              <a:rPr lang="cs-CZ" altLang="cs-CZ" sz="3600">
                <a:solidFill>
                  <a:srgbClr val="88A44D"/>
                </a:solidFill>
              </a:rPr>
              <a:t>1</a:t>
            </a:r>
            <a:r>
              <a:rPr lang="cs-CZ" altLang="cs-CZ" sz="3200" baseline="30000">
                <a:solidFill>
                  <a:srgbClr val="88A44D"/>
                </a:solidFill>
              </a:rPr>
              <a:t>st</a:t>
            </a:r>
            <a:r>
              <a:rPr lang="cs-CZ" altLang="cs-CZ" sz="3200">
                <a:solidFill>
                  <a:srgbClr val="88A44D"/>
                </a:solidFill>
              </a:rPr>
              <a:t> Greek declension</a:t>
            </a:r>
            <a:endParaRPr lang="cs-CZ" altLang="cs-CZ" sz="3000">
              <a:solidFill>
                <a:srgbClr val="A03F2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1379538" y="1773238"/>
          <a:ext cx="6378575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1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2400" b="1" dirty="0">
                        <a:latin typeface="Palatino Linotype" panose="02040502050505030304" pitchFamily="18" charset="0"/>
                      </a:endParaRP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>
                          <a:solidFill>
                            <a:schemeClr val="lt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systole, es, f</a:t>
                      </a:r>
                      <a:endParaRPr lang="cs-CZ" sz="2400" b="1" dirty="0">
                        <a:latin typeface="Palatino Linotype" panose="02040502050505030304" pitchFamily="18" charset="0"/>
                      </a:endParaRP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>
                          <a:solidFill>
                            <a:schemeClr val="lt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diabetes, </a:t>
                      </a:r>
                      <a:r>
                        <a:rPr kumimoji="0" lang="cs-CZ" sz="2400" b="1" i="0" u="none" strike="noStrike" kern="1200" baseline="0" dirty="0" err="1">
                          <a:solidFill>
                            <a:schemeClr val="lt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ae</a:t>
                      </a:r>
                      <a:r>
                        <a:rPr kumimoji="0" lang="cs-CZ" sz="2400" b="1" i="0" u="none" strike="noStrike" kern="1200" baseline="0" dirty="0">
                          <a:solidFill>
                            <a:schemeClr val="lt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, m. </a:t>
                      </a:r>
                      <a:endParaRPr lang="cs-CZ" sz="2400" b="1" dirty="0">
                        <a:latin typeface="Palatino Linotype" panose="02040502050505030304" pitchFamily="18" charset="0"/>
                      </a:endParaRPr>
                    </a:p>
                  </a:txBody>
                  <a:tcPr marL="91446" marR="9144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err="1">
                          <a:latin typeface="Palatino Linotype" panose="02040502050505030304" pitchFamily="18" charset="0"/>
                        </a:rPr>
                        <a:t>nom</a:t>
                      </a:r>
                      <a:r>
                        <a:rPr lang="cs-CZ" sz="2400" b="1" dirty="0">
                          <a:latin typeface="Palatino Linotype" panose="02040502050505030304" pitchFamily="18" charset="0"/>
                        </a:rPr>
                        <a:t>. </a:t>
                      </a:r>
                      <a:r>
                        <a:rPr lang="cs-CZ" sz="2400" b="1" dirty="0" err="1">
                          <a:latin typeface="Palatino Linotype" panose="02040502050505030304" pitchFamily="18" charset="0"/>
                        </a:rPr>
                        <a:t>sg</a:t>
                      </a:r>
                      <a:r>
                        <a:rPr lang="cs-CZ" sz="2400" b="1" dirty="0">
                          <a:latin typeface="Palatino Linotype" panose="02040502050505030304" pitchFamily="18" charset="0"/>
                        </a:rPr>
                        <a:t>.</a:t>
                      </a: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systol</a:t>
                      </a:r>
                      <a:r>
                        <a:rPr kumimoji="0" lang="cs-CZ" sz="2400" b="1" i="0" u="none" strike="noStrike" kern="1200" baseline="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</a:t>
                      </a:r>
                      <a:endParaRPr lang="cs-CZ" sz="2400" b="1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diabet</a:t>
                      </a:r>
                      <a:r>
                        <a:rPr kumimoji="0" lang="cs-CZ" sz="2400" b="1" i="0" u="none" strike="noStrike" kern="1200" baseline="0" dirty="0">
                          <a:solidFill>
                            <a:schemeClr val="accent2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</a:t>
                      </a:r>
                      <a:r>
                        <a:rPr kumimoji="0" lang="cs-CZ" sz="2400" b="1" i="0" u="none" strike="noStrike" kern="1200" baseline="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</a:t>
                      </a:r>
                      <a:endParaRPr lang="cs-CZ" sz="2400" b="1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46" marR="9144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>
                          <a:latin typeface="Palatino Linotype" panose="02040502050505030304" pitchFamily="18" charset="0"/>
                        </a:rPr>
                        <a:t>gen. </a:t>
                      </a:r>
                      <a:r>
                        <a:rPr lang="cs-CZ" sz="2400" b="1" dirty="0" err="1">
                          <a:latin typeface="Palatino Linotype" panose="02040502050505030304" pitchFamily="18" charset="0"/>
                        </a:rPr>
                        <a:t>sg</a:t>
                      </a:r>
                      <a:r>
                        <a:rPr lang="cs-CZ" sz="2400" b="1" dirty="0">
                          <a:latin typeface="Palatino Linotype" panose="02040502050505030304" pitchFamily="18" charset="0"/>
                        </a:rPr>
                        <a:t>.</a:t>
                      </a: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 err="1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systol</a:t>
                      </a:r>
                      <a:r>
                        <a:rPr kumimoji="0" lang="cs-CZ" sz="2400" b="1" i="0" u="none" strike="noStrike" kern="1200" baseline="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es</a:t>
                      </a:r>
                      <a:endParaRPr lang="cs-CZ" sz="2400" b="1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 err="1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diabet</a:t>
                      </a:r>
                      <a:r>
                        <a:rPr kumimoji="0" lang="cs-CZ" sz="2400" b="1" i="0" u="none" strike="noStrike" kern="1200" baseline="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ae</a:t>
                      </a:r>
                      <a:endParaRPr lang="cs-CZ" sz="2400" b="1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46" marR="9144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err="1">
                          <a:latin typeface="Palatino Linotype" panose="02040502050505030304" pitchFamily="18" charset="0"/>
                        </a:rPr>
                        <a:t>ak</a:t>
                      </a:r>
                      <a:r>
                        <a:rPr lang="cs-CZ" sz="2400" b="1" dirty="0">
                          <a:latin typeface="Palatino Linotype" panose="02040502050505030304" pitchFamily="18" charset="0"/>
                        </a:rPr>
                        <a:t>. </a:t>
                      </a:r>
                      <a:r>
                        <a:rPr lang="cs-CZ" sz="2400" b="1" dirty="0" err="1">
                          <a:latin typeface="Palatino Linotype" panose="02040502050505030304" pitchFamily="18" charset="0"/>
                        </a:rPr>
                        <a:t>sg</a:t>
                      </a:r>
                      <a:r>
                        <a:rPr lang="cs-CZ" sz="2400" b="1" dirty="0">
                          <a:latin typeface="Palatino Linotype" panose="02040502050505030304" pitchFamily="18" charset="0"/>
                        </a:rPr>
                        <a:t>.</a:t>
                      </a: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 err="1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systol</a:t>
                      </a:r>
                      <a:r>
                        <a:rPr kumimoji="0" lang="cs-CZ" sz="2400" b="1" i="0" u="none" strike="noStrike" kern="1200" baseline="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en</a:t>
                      </a:r>
                      <a:endParaRPr lang="cs-CZ" sz="2400" b="1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 err="1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diabet</a:t>
                      </a:r>
                      <a:r>
                        <a:rPr kumimoji="0" lang="cs-CZ" sz="2400" b="1" i="0" u="none" strike="noStrike" kern="1200" baseline="0" dirty="0" err="1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am</a:t>
                      </a:r>
                      <a:endParaRPr lang="cs-CZ" sz="2400" b="1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46" marR="9144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b="1" dirty="0" err="1">
                          <a:latin typeface="Palatino Linotype" panose="02040502050505030304" pitchFamily="18" charset="0"/>
                        </a:rPr>
                        <a:t>abl</a:t>
                      </a:r>
                      <a:r>
                        <a:rPr lang="cs-CZ" sz="2400" b="1" dirty="0">
                          <a:latin typeface="Palatino Linotype" panose="02040502050505030304" pitchFamily="18" charset="0"/>
                        </a:rPr>
                        <a:t>. </a:t>
                      </a:r>
                      <a:r>
                        <a:rPr lang="cs-CZ" sz="2400" b="1" dirty="0" err="1">
                          <a:latin typeface="Palatino Linotype" panose="02040502050505030304" pitchFamily="18" charset="0"/>
                        </a:rPr>
                        <a:t>sg</a:t>
                      </a:r>
                      <a:r>
                        <a:rPr lang="cs-CZ" sz="2400" b="1" dirty="0">
                          <a:latin typeface="Palatino Linotype" panose="02040502050505030304" pitchFamily="18" charset="0"/>
                        </a:rPr>
                        <a:t>.</a:t>
                      </a: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r>
                        <a:rPr kumimoji="0" lang="cs-CZ" sz="2400" b="1" i="0" u="none" strike="noStrike" kern="1200" baseline="0" dirty="0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systol</a:t>
                      </a:r>
                      <a:r>
                        <a:rPr kumimoji="0" lang="cs-CZ" sz="2400" b="1" i="0" u="none" strike="noStrike" kern="1200" baseline="0" dirty="0">
                          <a:solidFill>
                            <a:srgbClr val="C00000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e</a:t>
                      </a:r>
                      <a:endParaRPr lang="cs-CZ" sz="2400" b="1" dirty="0">
                        <a:solidFill>
                          <a:srgbClr val="C00000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400" b="1" i="0" u="none" strike="noStrike" kern="1200" baseline="0" dirty="0" err="1">
                          <a:solidFill>
                            <a:schemeClr val="tx1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diabet</a:t>
                      </a:r>
                      <a:r>
                        <a:rPr kumimoji="0" lang="cs-CZ" sz="2400" b="1" i="0" u="none" strike="noStrike" kern="1200" baseline="0" dirty="0" err="1">
                          <a:solidFill>
                            <a:schemeClr val="accent2"/>
                          </a:solidFill>
                          <a:latin typeface="Palatino Linotype" panose="02040502050505030304" pitchFamily="18" charset="0"/>
                          <a:ea typeface="+mn-ea"/>
                          <a:cs typeface="+mn-cs"/>
                        </a:rPr>
                        <a:t>a</a:t>
                      </a:r>
                      <a:endParaRPr lang="cs-CZ" sz="2400" b="1" dirty="0">
                        <a:solidFill>
                          <a:schemeClr val="accent2"/>
                        </a:solidFill>
                        <a:latin typeface="Palatino Linotype" panose="02040502050505030304" pitchFamily="18" charset="0"/>
                      </a:endParaRPr>
                    </a:p>
                  </a:txBody>
                  <a:tcPr marL="91446" marR="9144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7916" name="TextovéPole 4"/>
          <p:cNvSpPr txBox="1">
            <a:spLocks noChangeArrowheads="1"/>
          </p:cNvSpPr>
          <p:nvPr/>
        </p:nvSpPr>
        <p:spPr bwMode="auto">
          <a:xfrm>
            <a:off x="104775" y="4292600"/>
            <a:ext cx="89281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4000"/>
              </a:lnSpc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cs-CZ" altLang="cs-CZ" sz="2200">
                <a:latin typeface="Palatino Linotype" panose="02040502050505030304" pitchFamily="18" charset="0"/>
              </a:rPr>
              <a:t>All nouns infleced like </a:t>
            </a:r>
            <a:r>
              <a:rPr lang="cs-CZ" altLang="cs-CZ" sz="2200" i="1">
                <a:latin typeface="Palatino Linotype" panose="02040502050505030304" pitchFamily="18" charset="0"/>
              </a:rPr>
              <a:t>systole</a:t>
            </a:r>
            <a:r>
              <a:rPr lang="cs-CZ" altLang="cs-CZ" sz="2400" i="1">
                <a:latin typeface="Palatino Linotype" panose="02040502050505030304" pitchFamily="18" charset="0"/>
              </a:rPr>
              <a:t>, es, f.</a:t>
            </a:r>
            <a:r>
              <a:rPr lang="cs-CZ" altLang="cs-CZ" sz="2200" i="1">
                <a:latin typeface="Palatino Linotype" panose="02040502050505030304" pitchFamily="18" charset="0"/>
              </a:rPr>
              <a:t> </a:t>
            </a:r>
            <a:r>
              <a:rPr lang="cs-CZ" altLang="cs-CZ" sz="2200">
                <a:latin typeface="Palatino Linotype" panose="02040502050505030304" pitchFamily="18" charset="0"/>
              </a:rPr>
              <a:t>are of feminine gender.</a:t>
            </a:r>
          </a:p>
          <a:p>
            <a:pPr>
              <a:lnSpc>
                <a:spcPct val="114000"/>
              </a:lnSpc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cs-CZ" altLang="cs-CZ" sz="2200">
                <a:latin typeface="Palatino Linotype" panose="02040502050505030304" pitchFamily="18" charset="0"/>
              </a:rPr>
              <a:t>All nouns inflectted like </a:t>
            </a:r>
            <a:r>
              <a:rPr lang="cs-CZ" altLang="cs-CZ" sz="2200" i="1">
                <a:latin typeface="Palatino Linotype" panose="02040502050505030304" pitchFamily="18" charset="0"/>
              </a:rPr>
              <a:t>diabetes, </a:t>
            </a:r>
            <a:r>
              <a:rPr lang="cs-CZ" altLang="cs-CZ" sz="2400" i="1">
                <a:latin typeface="Palatino Linotype" panose="02040502050505030304" pitchFamily="18" charset="0"/>
              </a:rPr>
              <a:t>ae, m.</a:t>
            </a:r>
            <a:r>
              <a:rPr lang="cs-CZ" altLang="cs-CZ" sz="2200" i="1">
                <a:latin typeface="Palatino Linotype" panose="02040502050505030304" pitchFamily="18" charset="0"/>
              </a:rPr>
              <a:t> </a:t>
            </a:r>
            <a:r>
              <a:rPr lang="cs-CZ" altLang="cs-CZ" sz="2200">
                <a:latin typeface="Palatino Linotype" panose="02040502050505030304" pitchFamily="18" charset="0"/>
              </a:rPr>
              <a:t>are of masculine gender.</a:t>
            </a:r>
          </a:p>
          <a:p>
            <a:pPr>
              <a:lnSpc>
                <a:spcPct val="114000"/>
              </a:lnSpc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cs-CZ" altLang="cs-CZ" sz="2200">
                <a:latin typeface="Palatino Linotype" panose="02040502050505030304" pitchFamily="18" charset="0"/>
              </a:rPr>
              <a:t>Paradigms </a:t>
            </a:r>
            <a:r>
              <a:rPr lang="cs-CZ" altLang="cs-CZ" sz="2200" i="1">
                <a:latin typeface="Palatino Linotype" panose="02040502050505030304" pitchFamily="18" charset="0"/>
              </a:rPr>
              <a:t>vena, systole </a:t>
            </a:r>
            <a:r>
              <a:rPr lang="cs-CZ" altLang="cs-CZ" sz="2200">
                <a:latin typeface="Palatino Linotype" panose="02040502050505030304" pitchFamily="18" charset="0"/>
              </a:rPr>
              <a:t>and </a:t>
            </a:r>
            <a:r>
              <a:rPr lang="cs-CZ" altLang="cs-CZ" sz="2200" i="1">
                <a:latin typeface="Palatino Linotype" panose="02040502050505030304" pitchFamily="18" charset="0"/>
              </a:rPr>
              <a:t>diabetes</a:t>
            </a:r>
            <a:r>
              <a:rPr lang="cs-CZ" altLang="cs-CZ" sz="2200">
                <a:latin typeface="Palatino Linotype" panose="02040502050505030304" pitchFamily="18" charset="0"/>
              </a:rPr>
              <a:t> have identical endings in plural.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>
                <a:solidFill>
                  <a:srgbClr val="88A44D"/>
                </a:solidFill>
              </a:rPr>
              <a:t>1</a:t>
            </a:r>
            <a:r>
              <a:rPr lang="cs-CZ" altLang="cs-CZ" baseline="30000">
                <a:solidFill>
                  <a:srgbClr val="88A44D"/>
                </a:solidFill>
              </a:rPr>
              <a:t>st</a:t>
            </a:r>
            <a:r>
              <a:rPr lang="cs-CZ" altLang="cs-CZ">
                <a:solidFill>
                  <a:srgbClr val="88A44D"/>
                </a:solidFill>
              </a:rPr>
              <a:t> Greek declension</a:t>
            </a:r>
          </a:p>
        </p:txBody>
      </p:sp>
      <p:sp>
        <p:nvSpPr>
          <p:cNvPr id="3891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cs-CZ" altLang="cs-CZ"/>
          </a:p>
        </p:txBody>
      </p:sp>
      <p:pic>
        <p:nvPicPr>
          <p:cNvPr id="38915" name="Picture 1" descr="KOncovky do prezentácií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1273175"/>
            <a:ext cx="9144000" cy="505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/>
          <p:nvPr/>
        </p:nvSpPr>
        <p:spPr>
          <a:xfrm flipV="1">
            <a:off x="683569" y="3933055"/>
            <a:ext cx="1656184" cy="1584174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919" name="TextovéPole 6"/>
          <p:cNvSpPr txBox="1">
            <a:spLocks noChangeArrowheads="1"/>
          </p:cNvSpPr>
          <p:nvPr/>
        </p:nvSpPr>
        <p:spPr bwMode="auto">
          <a:xfrm>
            <a:off x="395288" y="6373813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>
                <a:latin typeface="Georgia" panose="02040502050405020303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88A44D"/>
                </a:solidFill>
              </a:rPr>
              <a:t>Read aloud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Cambria"/>
                <a:cs typeface="Cambria"/>
              </a:rPr>
              <a:t>Typhus </a:t>
            </a:r>
            <a:r>
              <a:rPr lang="en-US" dirty="0" err="1">
                <a:latin typeface="Cambria"/>
                <a:cs typeface="Cambria"/>
              </a:rPr>
              <a:t>reccurens</a:t>
            </a:r>
            <a:endParaRPr lang="en-US" dirty="0">
              <a:latin typeface="Cambria"/>
              <a:cs typeface="Cambri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Cambria"/>
                <a:cs typeface="Cambria"/>
              </a:rPr>
              <a:t>Tonsillitis </a:t>
            </a:r>
            <a:r>
              <a:rPr lang="en-US" dirty="0" err="1">
                <a:latin typeface="Cambria"/>
                <a:cs typeface="Cambria"/>
              </a:rPr>
              <a:t>purulenta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recidivans</a:t>
            </a:r>
            <a:endParaRPr lang="en-US" dirty="0">
              <a:latin typeface="Cambria"/>
              <a:cs typeface="Cambri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Cambria"/>
                <a:cs typeface="Cambria"/>
              </a:rPr>
              <a:t>Diabetes mellitus </a:t>
            </a:r>
            <a:r>
              <a:rPr lang="en-US" dirty="0" err="1">
                <a:latin typeface="Cambria"/>
                <a:cs typeface="Cambria"/>
              </a:rPr>
              <a:t>stabilis</a:t>
            </a:r>
            <a:endParaRPr lang="en-US" dirty="0">
              <a:latin typeface="Cambria"/>
              <a:cs typeface="Cambri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Cambria"/>
                <a:cs typeface="Cambria"/>
              </a:rPr>
              <a:t>Dermatitis </a:t>
            </a:r>
            <a:r>
              <a:rPr lang="en-US" dirty="0" err="1">
                <a:latin typeface="Cambria"/>
                <a:cs typeface="Cambria"/>
              </a:rPr>
              <a:t>allergica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protrahens</a:t>
            </a:r>
            <a:endParaRPr lang="en-US" dirty="0">
              <a:latin typeface="Cambria"/>
              <a:cs typeface="Cambri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>
                <a:latin typeface="Cambria"/>
                <a:cs typeface="Cambria"/>
              </a:rPr>
              <a:t>Vitium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cordis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acquisitum</a:t>
            </a:r>
            <a:endParaRPr lang="en-US" dirty="0">
              <a:latin typeface="Cambria"/>
              <a:cs typeface="Cambri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>
                <a:latin typeface="Cambria"/>
                <a:cs typeface="Cambria"/>
              </a:rPr>
              <a:t>Infarctus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haemispherii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sinistri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cerebri</a:t>
            </a:r>
            <a:r>
              <a:rPr lang="en-US" dirty="0">
                <a:latin typeface="Cambria"/>
                <a:cs typeface="Cambria"/>
              </a:rPr>
              <a:t>, Hemiparesis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Cambria"/>
                <a:cs typeface="Cambria"/>
              </a:rPr>
              <a:t>Nephrolithiasis, </a:t>
            </a:r>
            <a:r>
              <a:rPr lang="en-US" dirty="0" err="1">
                <a:latin typeface="Cambria"/>
                <a:cs typeface="Cambria"/>
              </a:rPr>
              <a:t>colica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renalis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err="1">
                <a:latin typeface="Cambria"/>
                <a:cs typeface="Cambria"/>
              </a:rPr>
              <a:t>subsequens</a:t>
            </a:r>
            <a:endParaRPr lang="en-US" dirty="0">
              <a:latin typeface="Cambria"/>
              <a:cs typeface="Cambri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Cambria"/>
                <a:cs typeface="Cambria"/>
              </a:rPr>
              <a:t>Tumor </a:t>
            </a:r>
            <a:r>
              <a:rPr lang="en-US" dirty="0" err="1">
                <a:latin typeface="Cambria"/>
                <a:cs typeface="Cambria"/>
              </a:rPr>
              <a:t>ventriculi</a:t>
            </a:r>
            <a:r>
              <a:rPr lang="en-US" dirty="0">
                <a:latin typeface="Cambria"/>
                <a:cs typeface="Cambria"/>
              </a:rPr>
              <a:t> ad </a:t>
            </a:r>
            <a:r>
              <a:rPr lang="en-US" dirty="0" err="1">
                <a:latin typeface="Cambria"/>
                <a:cs typeface="Cambria"/>
              </a:rPr>
              <a:t>investigationem</a:t>
            </a:r>
            <a:r>
              <a:rPr lang="en-US" dirty="0">
                <a:latin typeface="Cambria"/>
                <a:cs typeface="Cambria"/>
              </a:rPr>
              <a:t> et </a:t>
            </a:r>
            <a:r>
              <a:rPr lang="en-US" dirty="0" err="1">
                <a:latin typeface="Cambria"/>
                <a:cs typeface="Cambria"/>
              </a:rPr>
              <a:t>observationem</a:t>
            </a:r>
            <a:endParaRPr lang="en-US" dirty="0">
              <a:latin typeface="Cambria"/>
              <a:cs typeface="Cambria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>
              <a:latin typeface="Cambria"/>
              <a:cs typeface="Cambri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latin typeface="Cambria"/>
              <a:cs typeface="Cambri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88A44D"/>
                </a:solidFill>
              </a:rPr>
              <a:t>Questions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388" y="1527175"/>
            <a:ext cx="8785225" cy="4854575"/>
          </a:xfrm>
        </p:spPr>
        <p:txBody>
          <a:bodyPr/>
          <a:lstStyle/>
          <a:p>
            <a:pPr eaLnBrk="1" hangingPunct="1"/>
            <a:r>
              <a:rPr lang="en-US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How do I decide to what declension the word belongs?</a:t>
            </a:r>
            <a:endParaRPr lang="cs-CZ" altLang="cs-CZ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lvl="1" eaLnBrk="1" hangingPunct="1"/>
            <a:r>
              <a:rPr lang="cs-CZ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 need to know the genitive ending</a:t>
            </a:r>
            <a:endParaRPr lang="en-US" altLang="cs-CZ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eaLnBrk="1" hangingPunct="1"/>
            <a:r>
              <a:rPr lang="en-US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What are the genitive endings of Latin declensions?</a:t>
            </a:r>
            <a:endParaRPr lang="cs-CZ" altLang="cs-CZ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eaLnBrk="1" hangingPunct="1"/>
            <a:endParaRPr lang="cs-CZ" altLang="cs-CZ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eaLnBrk="1" hangingPunct="1"/>
            <a:endParaRPr lang="cs-CZ" altLang="cs-CZ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eaLnBrk="1" hangingPunct="1"/>
            <a:endParaRPr lang="cs-CZ" altLang="cs-CZ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eaLnBrk="1" hangingPunct="1"/>
            <a:endParaRPr lang="cs-CZ" altLang="cs-CZ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eaLnBrk="1" hangingPunct="1"/>
            <a:endParaRPr lang="cs-CZ" altLang="cs-CZ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3" y="3141663"/>
            <a:ext cx="8504237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88A44D"/>
                </a:solidFill>
              </a:rPr>
              <a:t>Questions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Cambria"/>
                <a:cs typeface="Cambria"/>
              </a:rPr>
              <a:t>What is </a:t>
            </a:r>
            <a:r>
              <a:rPr lang="cs-CZ" dirty="0">
                <a:latin typeface="Cambria"/>
                <a:cs typeface="Cambria"/>
              </a:rPr>
              <a:t>a </a:t>
            </a:r>
            <a:r>
              <a:rPr lang="en-US" dirty="0">
                <a:latin typeface="Cambria"/>
                <a:cs typeface="Cambria"/>
              </a:rPr>
              <a:t>stem?</a:t>
            </a:r>
            <a:endParaRPr lang="cs-CZ" dirty="0">
              <a:latin typeface="Cambria"/>
              <a:cs typeface="Cambria"/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/>
              <a:t>a stem is a form to which affixes can be attached</a:t>
            </a:r>
            <a:endParaRPr lang="en-US" dirty="0">
              <a:latin typeface="Cambria"/>
              <a:cs typeface="Cambri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latin typeface="Cambria"/>
                <a:cs typeface="Cambria"/>
              </a:rPr>
              <a:t>How can we identify the stem of a Latin noun?</a:t>
            </a:r>
            <a:endParaRPr lang="cs-CZ" dirty="0">
              <a:latin typeface="Cambria"/>
              <a:cs typeface="Cambria"/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we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 </a:t>
            </a: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take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 genitive </a:t>
            </a: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form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 and </a:t>
            </a:r>
            <a:r>
              <a:rPr lang="en-US" altLang="cs-CZ" dirty="0">
                <a:solidFill>
                  <a:schemeClr val="accent1"/>
                </a:solidFill>
                <a:latin typeface="Cambria" panose="02040503050406030204" pitchFamily="18" charset="0"/>
              </a:rPr>
              <a:t>we remove the genitive ending</a:t>
            </a:r>
            <a:endParaRPr lang="cs-CZ" altLang="cs-CZ" dirty="0">
              <a:solidFill>
                <a:schemeClr val="accent1"/>
              </a:solidFill>
              <a:latin typeface="Cambria" panose="02040503050406030204" pitchFamily="18" charset="0"/>
            </a:endParaRP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vena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,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Cambria"/>
              </a:rPr>
              <a:t>ven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-</a:t>
            </a: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ae</a:t>
            </a:r>
            <a:endParaRPr lang="cs-CZ" dirty="0">
              <a:solidFill>
                <a:schemeClr val="accent1"/>
              </a:solidFill>
              <a:latin typeface="Cambria" panose="02040503050406030204" pitchFamily="18" charset="0"/>
              <a:cs typeface="Cambria"/>
            </a:endParaRP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musculus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,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Cambria"/>
              </a:rPr>
              <a:t>muscul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-i; </a:t>
            </a: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diameter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,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Cambria"/>
              </a:rPr>
              <a:t>diametr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-i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auris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,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Cambria"/>
              </a:rPr>
              <a:t>aur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-</a:t>
            </a: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is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; corpus,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Cambria"/>
              </a:rPr>
              <a:t>corpor</a:t>
            </a: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-is</a:t>
            </a:r>
            <a:endParaRPr lang="cs-CZ" dirty="0">
              <a:solidFill>
                <a:schemeClr val="accent1"/>
              </a:solidFill>
              <a:latin typeface="Cambria" panose="02040503050406030204" pitchFamily="18" charset="0"/>
              <a:cs typeface="Cambria"/>
            </a:endParaRP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arcus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,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Cambria"/>
              </a:rPr>
              <a:t>arc</a:t>
            </a: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-us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; genu,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Cambria"/>
              </a:rPr>
              <a:t>gen</a:t>
            </a: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-</a:t>
            </a: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us</a:t>
            </a:r>
            <a:endParaRPr lang="cs-CZ" dirty="0">
              <a:solidFill>
                <a:schemeClr val="accent1"/>
              </a:solidFill>
              <a:latin typeface="Cambria" panose="02040503050406030204" pitchFamily="18" charset="0"/>
              <a:cs typeface="Cambria"/>
            </a:endParaRP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dirty="0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facies,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  <a:latin typeface="Cambria" panose="02040503050406030204" pitchFamily="18" charset="0"/>
                <a:cs typeface="Cambria"/>
              </a:rPr>
              <a:t>faci</a:t>
            </a:r>
            <a:r>
              <a:rPr lang="cs-CZ" dirty="0" err="1">
                <a:solidFill>
                  <a:schemeClr val="accent1"/>
                </a:solidFill>
                <a:latin typeface="Cambria" panose="02040503050406030204" pitchFamily="18" charset="0"/>
                <a:cs typeface="Cambria"/>
              </a:rPr>
              <a:t>-ei</a:t>
            </a:r>
            <a:endParaRPr lang="cs-CZ" dirty="0">
              <a:solidFill>
                <a:schemeClr val="accent1"/>
              </a:solidFill>
              <a:latin typeface="Cambria" panose="02040503050406030204" pitchFamily="18" charset="0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88A44D"/>
                </a:solidFill>
              </a:rPr>
              <a:t>Gender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850" y="1412875"/>
            <a:ext cx="8712200" cy="518477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>
                <a:latin typeface="Cambria"/>
                <a:cs typeface="Cambria"/>
              </a:rPr>
              <a:t>The grammatical gender of a noun </a:t>
            </a:r>
            <a:r>
              <a:rPr lang="en-US" sz="2400" b="1" dirty="0">
                <a:latin typeface="Cambria"/>
                <a:cs typeface="Cambria"/>
              </a:rPr>
              <a:t>affects the form of other words</a:t>
            </a:r>
            <a:r>
              <a:rPr lang="en-US" sz="2400" dirty="0">
                <a:latin typeface="Cambria"/>
                <a:cs typeface="Cambria"/>
              </a:rPr>
              <a:t> related to it.</a:t>
            </a:r>
            <a:endParaRPr lang="cs-CZ" sz="2400" dirty="0">
              <a:latin typeface="Cambria"/>
              <a:cs typeface="Cambri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>
                <a:latin typeface="Cambria"/>
                <a:cs typeface="Cambria"/>
              </a:rPr>
              <a:t>In Latin,</a:t>
            </a:r>
            <a:r>
              <a:rPr lang="en-US" sz="2400" b="1" dirty="0">
                <a:latin typeface="Cambria"/>
                <a:cs typeface="Cambria"/>
              </a:rPr>
              <a:t> adjectives </a:t>
            </a:r>
            <a:r>
              <a:rPr lang="cs-CZ" sz="2400" dirty="0">
                <a:latin typeface="Cambria"/>
                <a:cs typeface="Cambria"/>
              </a:rPr>
              <a:t>(</a:t>
            </a:r>
            <a:r>
              <a:rPr lang="en-US" sz="2400" dirty="0">
                <a:latin typeface="Cambria"/>
                <a:cs typeface="Cambria"/>
              </a:rPr>
              <a:t>and pronouns</a:t>
            </a:r>
            <a:r>
              <a:rPr lang="cs-CZ" sz="2400" dirty="0">
                <a:latin typeface="Cambria"/>
                <a:cs typeface="Cambria"/>
              </a:rPr>
              <a:t>)</a:t>
            </a:r>
            <a:r>
              <a:rPr lang="en-US" sz="2400" dirty="0">
                <a:latin typeface="Cambria"/>
                <a:cs typeface="Cambria"/>
              </a:rPr>
              <a:t> </a:t>
            </a:r>
            <a:r>
              <a:rPr lang="en-US" sz="2400" b="1" dirty="0">
                <a:latin typeface="Cambria"/>
                <a:cs typeface="Cambria"/>
              </a:rPr>
              <a:t>change</a:t>
            </a:r>
            <a:r>
              <a:rPr lang="en-US" sz="2400" dirty="0">
                <a:latin typeface="Cambria"/>
                <a:cs typeface="Cambria"/>
              </a:rPr>
              <a:t> their form </a:t>
            </a:r>
            <a:r>
              <a:rPr lang="en-US" sz="2400" b="1" dirty="0">
                <a:latin typeface="Cambria"/>
                <a:cs typeface="Cambria"/>
              </a:rPr>
              <a:t>depending on the noun </a:t>
            </a:r>
            <a:r>
              <a:rPr lang="en-US" sz="2400" dirty="0">
                <a:latin typeface="Cambria"/>
                <a:cs typeface="Cambria"/>
              </a:rPr>
              <a:t>to which they refer.</a:t>
            </a:r>
            <a:endParaRPr lang="cs-CZ" sz="2400" dirty="0">
              <a:latin typeface="Cambria"/>
              <a:cs typeface="Cambri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>
                <a:latin typeface="Cambria"/>
                <a:cs typeface="Cambria"/>
              </a:rPr>
              <a:t>ENGLISH has 3 </a:t>
            </a:r>
            <a:r>
              <a:rPr lang="cs-CZ" sz="2400" dirty="0" err="1">
                <a:latin typeface="Cambria"/>
                <a:cs typeface="Cambria"/>
              </a:rPr>
              <a:t>genders</a:t>
            </a:r>
            <a:r>
              <a:rPr lang="cs-CZ" sz="2400" dirty="0">
                <a:latin typeface="Cambria"/>
                <a:cs typeface="Cambria"/>
              </a:rPr>
              <a:t>: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>
                <a:latin typeface="Cambria"/>
                <a:cs typeface="Cambria"/>
              </a:rPr>
              <a:t>HE – </a:t>
            </a:r>
            <a:r>
              <a:rPr lang="cs-CZ" sz="2000" dirty="0" err="1">
                <a:latin typeface="Cambria"/>
                <a:cs typeface="Cambria"/>
              </a:rPr>
              <a:t>refers</a:t>
            </a:r>
            <a:r>
              <a:rPr lang="cs-CZ" sz="2000" dirty="0">
                <a:latin typeface="Cambria"/>
                <a:cs typeface="Cambria"/>
              </a:rPr>
              <a:t> to male </a:t>
            </a:r>
            <a:r>
              <a:rPr lang="cs-CZ" sz="2000" dirty="0" err="1">
                <a:latin typeface="Cambria"/>
                <a:cs typeface="Cambria"/>
              </a:rPr>
              <a:t>humans</a:t>
            </a:r>
            <a:r>
              <a:rPr lang="cs-CZ" sz="2000" dirty="0">
                <a:latin typeface="Cambria"/>
                <a:cs typeface="Cambria"/>
              </a:rPr>
              <a:t> and </a:t>
            </a:r>
            <a:r>
              <a:rPr lang="cs-CZ" sz="2000" dirty="0" err="1">
                <a:latin typeface="Cambria"/>
                <a:cs typeface="Cambria"/>
              </a:rPr>
              <a:t>animals</a:t>
            </a:r>
            <a:endParaRPr lang="cs-CZ" sz="2000" dirty="0">
              <a:latin typeface="Cambria"/>
              <a:cs typeface="Cambria"/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>
                <a:solidFill>
                  <a:srgbClr val="C00000"/>
                </a:solidFill>
                <a:latin typeface="Cambria"/>
                <a:cs typeface="Cambria"/>
              </a:rPr>
              <a:t>SHE – </a:t>
            </a:r>
            <a:r>
              <a:rPr lang="cs-CZ" sz="2000" dirty="0" err="1">
                <a:solidFill>
                  <a:srgbClr val="C00000"/>
                </a:solidFill>
                <a:latin typeface="Cambria"/>
                <a:cs typeface="Cambria"/>
              </a:rPr>
              <a:t>refers</a:t>
            </a:r>
            <a:r>
              <a:rPr lang="cs-CZ" sz="2000" dirty="0">
                <a:solidFill>
                  <a:srgbClr val="C00000"/>
                </a:solidFill>
                <a:latin typeface="Cambria"/>
                <a:cs typeface="Cambria"/>
              </a:rPr>
              <a:t> to </a:t>
            </a:r>
            <a:r>
              <a:rPr lang="cs-CZ" sz="2000" dirty="0" err="1">
                <a:solidFill>
                  <a:srgbClr val="C00000"/>
                </a:solidFill>
                <a:latin typeface="Cambria"/>
                <a:cs typeface="Cambria"/>
              </a:rPr>
              <a:t>female</a:t>
            </a:r>
            <a:r>
              <a:rPr lang="cs-CZ" sz="2000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lang="cs-CZ" sz="2000" dirty="0" err="1">
                <a:solidFill>
                  <a:srgbClr val="C00000"/>
                </a:solidFill>
                <a:latin typeface="Cambria"/>
                <a:cs typeface="Cambria"/>
              </a:rPr>
              <a:t>humans</a:t>
            </a:r>
            <a:r>
              <a:rPr lang="cs-CZ" sz="2000" dirty="0">
                <a:solidFill>
                  <a:srgbClr val="C00000"/>
                </a:solidFill>
                <a:latin typeface="Cambria"/>
                <a:cs typeface="Cambria"/>
              </a:rPr>
              <a:t> and </a:t>
            </a:r>
            <a:r>
              <a:rPr lang="cs-CZ" sz="2000" dirty="0" err="1">
                <a:solidFill>
                  <a:srgbClr val="C00000"/>
                </a:solidFill>
                <a:latin typeface="Cambria"/>
                <a:cs typeface="Cambria"/>
              </a:rPr>
              <a:t>animals</a:t>
            </a:r>
            <a:endParaRPr lang="cs-CZ" sz="2000" dirty="0">
              <a:solidFill>
                <a:srgbClr val="C00000"/>
              </a:solidFill>
              <a:latin typeface="Cambria"/>
              <a:cs typeface="Cambria"/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IT – </a:t>
            </a:r>
            <a:r>
              <a:rPr lang="cs-CZ" sz="2000" dirty="0" err="1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inanimate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cs-CZ" sz="2000" dirty="0" err="1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objects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cs-CZ" sz="2000" dirty="0" err="1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or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cs-CZ" sz="2000" dirty="0" err="1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animals</a:t>
            </a:r>
            <a:endParaRPr lang="cs-CZ" sz="2000" dirty="0">
              <a:solidFill>
                <a:schemeClr val="accent3">
                  <a:lumMod val="75000"/>
                </a:schemeClr>
              </a:solidFill>
              <a:latin typeface="Cambria"/>
              <a:cs typeface="Cambri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>
                <a:latin typeface="Cambria"/>
                <a:cs typeface="Cambria"/>
              </a:rPr>
              <a:t>LATIN has 3 genders</a:t>
            </a:r>
            <a:r>
              <a:rPr lang="cs-CZ" sz="2400" dirty="0">
                <a:latin typeface="Cambria"/>
                <a:cs typeface="Cambria"/>
              </a:rPr>
              <a:t>: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sz="2000" dirty="0">
                <a:latin typeface="Cambria"/>
                <a:cs typeface="Cambria"/>
              </a:rPr>
              <a:t>not </a:t>
            </a:r>
            <a:r>
              <a:rPr lang="cs-CZ" sz="2000" dirty="0" err="1">
                <a:latin typeface="Cambria"/>
                <a:cs typeface="Cambria"/>
              </a:rPr>
              <a:t>only</a:t>
            </a:r>
            <a:r>
              <a:rPr lang="cs-CZ" sz="2000" dirty="0">
                <a:latin typeface="Cambria"/>
                <a:cs typeface="Cambria"/>
              </a:rPr>
              <a:t> </a:t>
            </a:r>
            <a:r>
              <a:rPr lang="cs-CZ" sz="2000" dirty="0" err="1">
                <a:latin typeface="Cambria"/>
                <a:cs typeface="Cambria"/>
              </a:rPr>
              <a:t>humans</a:t>
            </a:r>
            <a:r>
              <a:rPr lang="cs-CZ" sz="2000" dirty="0">
                <a:latin typeface="Cambria"/>
                <a:cs typeface="Cambria"/>
              </a:rPr>
              <a:t> and </a:t>
            </a:r>
            <a:r>
              <a:rPr lang="cs-CZ" sz="2000" dirty="0" err="1">
                <a:latin typeface="Cambria"/>
                <a:cs typeface="Cambria"/>
              </a:rPr>
              <a:t>animals</a:t>
            </a:r>
            <a:r>
              <a:rPr lang="cs-CZ" sz="2000" dirty="0">
                <a:latin typeface="Cambria"/>
                <a:cs typeface="Cambria"/>
              </a:rPr>
              <a:t>, but </a:t>
            </a:r>
            <a:r>
              <a:rPr lang="cs-CZ" sz="2000" dirty="0" err="1">
                <a:latin typeface="Cambria"/>
                <a:cs typeface="Cambria"/>
              </a:rPr>
              <a:t>also</a:t>
            </a:r>
            <a:r>
              <a:rPr lang="cs-CZ" sz="2000" dirty="0">
                <a:latin typeface="Cambria"/>
                <a:cs typeface="Cambria"/>
              </a:rPr>
              <a:t> </a:t>
            </a:r>
            <a:r>
              <a:rPr lang="cs-CZ" sz="2000" dirty="0" err="1">
                <a:latin typeface="Cambria"/>
                <a:cs typeface="Cambria"/>
              </a:rPr>
              <a:t>other</a:t>
            </a:r>
            <a:r>
              <a:rPr lang="cs-CZ" sz="2000" dirty="0">
                <a:latin typeface="Cambria"/>
                <a:cs typeface="Cambria"/>
              </a:rPr>
              <a:t> </a:t>
            </a:r>
            <a:r>
              <a:rPr lang="cs-CZ" sz="2000" dirty="0" err="1">
                <a:latin typeface="Cambria"/>
                <a:cs typeface="Cambria"/>
              </a:rPr>
              <a:t>objects</a:t>
            </a:r>
            <a:r>
              <a:rPr lang="cs-CZ" sz="2000" dirty="0">
                <a:latin typeface="Cambria"/>
                <a:cs typeface="Cambria"/>
              </a:rPr>
              <a:t> are </a:t>
            </a:r>
            <a:r>
              <a:rPr lang="cs-CZ" sz="2000" dirty="0" err="1">
                <a:latin typeface="Cambria"/>
                <a:cs typeface="Cambria"/>
              </a:rPr>
              <a:t>thought</a:t>
            </a:r>
            <a:r>
              <a:rPr lang="cs-CZ" sz="2000" dirty="0">
                <a:latin typeface="Cambria"/>
                <a:cs typeface="Cambria"/>
              </a:rPr>
              <a:t> </a:t>
            </a:r>
            <a:r>
              <a:rPr lang="cs-CZ" sz="2000" dirty="0" err="1">
                <a:latin typeface="Cambria"/>
                <a:cs typeface="Cambria"/>
              </a:rPr>
              <a:t>of</a:t>
            </a:r>
            <a:r>
              <a:rPr lang="cs-CZ" sz="2000" dirty="0">
                <a:latin typeface="Cambria"/>
                <a:cs typeface="Cambria"/>
              </a:rPr>
              <a:t> as </a:t>
            </a:r>
            <a:r>
              <a:rPr lang="cs-CZ" sz="2000" dirty="0" err="1">
                <a:latin typeface="Cambria"/>
                <a:cs typeface="Cambria"/>
              </a:rPr>
              <a:t>being</a:t>
            </a:r>
            <a:r>
              <a:rPr lang="cs-CZ" sz="2000" dirty="0">
                <a:latin typeface="Cambria"/>
                <a:cs typeface="Cambria"/>
              </a:rPr>
              <a:t>: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sz="1900" dirty="0" err="1">
                <a:solidFill>
                  <a:schemeClr val="accent1">
                    <a:lumMod val="50000"/>
                  </a:schemeClr>
                </a:solidFill>
                <a:latin typeface="Cambria"/>
                <a:cs typeface="Cambria"/>
              </a:rPr>
              <a:t>masculine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  <a:latin typeface="Cambria"/>
                <a:cs typeface="Cambria"/>
              </a:rPr>
              <a:t> -&gt; </a:t>
            </a:r>
            <a:r>
              <a:rPr lang="cs-CZ" sz="1900" dirty="0" err="1">
                <a:solidFill>
                  <a:schemeClr val="accent1">
                    <a:lumMod val="50000"/>
                  </a:schemeClr>
                </a:solidFill>
                <a:latin typeface="Cambria"/>
                <a:cs typeface="Cambria"/>
              </a:rPr>
              <a:t>discipulus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  <a:latin typeface="Cambria"/>
                <a:cs typeface="Cambria"/>
              </a:rPr>
              <a:t> (he-student), </a:t>
            </a:r>
            <a:r>
              <a:rPr lang="cs-CZ" sz="1900" dirty="0" err="1">
                <a:solidFill>
                  <a:schemeClr val="accent1">
                    <a:lumMod val="50000"/>
                  </a:schemeClr>
                </a:solidFill>
                <a:latin typeface="Cambria"/>
                <a:cs typeface="Cambria"/>
              </a:rPr>
              <a:t>musculus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  <a:latin typeface="Cambria"/>
                <a:cs typeface="Cambria"/>
              </a:rPr>
              <a:t> (</a:t>
            </a:r>
            <a:r>
              <a:rPr lang="cs-CZ" sz="1900" dirty="0" err="1">
                <a:solidFill>
                  <a:schemeClr val="accent1">
                    <a:lumMod val="50000"/>
                  </a:schemeClr>
                </a:solidFill>
                <a:latin typeface="Cambria"/>
                <a:cs typeface="Cambria"/>
              </a:rPr>
              <a:t>muscle</a:t>
            </a:r>
            <a:r>
              <a:rPr lang="cs-CZ" sz="1900" dirty="0">
                <a:solidFill>
                  <a:schemeClr val="accent1">
                    <a:lumMod val="50000"/>
                  </a:schemeClr>
                </a:solidFill>
                <a:latin typeface="Cambria"/>
                <a:cs typeface="Cambria"/>
              </a:rPr>
              <a:t>)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sz="1900" dirty="0" err="1">
                <a:solidFill>
                  <a:srgbClr val="C00000"/>
                </a:solidFill>
                <a:latin typeface="Cambria"/>
                <a:cs typeface="Cambria"/>
              </a:rPr>
              <a:t>feminine</a:t>
            </a:r>
            <a:r>
              <a:rPr lang="cs-CZ" sz="1900" dirty="0">
                <a:solidFill>
                  <a:srgbClr val="C00000"/>
                </a:solidFill>
                <a:latin typeface="Cambria"/>
                <a:cs typeface="Cambria"/>
              </a:rPr>
              <a:t>	-&gt; </a:t>
            </a:r>
            <a:r>
              <a:rPr lang="cs-CZ" sz="1900" dirty="0" err="1">
                <a:solidFill>
                  <a:srgbClr val="C00000"/>
                </a:solidFill>
                <a:latin typeface="Cambria"/>
                <a:cs typeface="Cambria"/>
              </a:rPr>
              <a:t>discipula</a:t>
            </a:r>
            <a:r>
              <a:rPr lang="cs-CZ" sz="1900" dirty="0">
                <a:solidFill>
                  <a:srgbClr val="C00000"/>
                </a:solidFill>
                <a:latin typeface="Cambria"/>
                <a:cs typeface="Cambria"/>
              </a:rPr>
              <a:t> (</a:t>
            </a:r>
            <a:r>
              <a:rPr lang="cs-CZ" sz="1900" dirty="0" err="1">
                <a:solidFill>
                  <a:srgbClr val="C00000"/>
                </a:solidFill>
                <a:latin typeface="Cambria"/>
                <a:cs typeface="Cambria"/>
              </a:rPr>
              <a:t>she</a:t>
            </a:r>
            <a:r>
              <a:rPr lang="cs-CZ" sz="1900" dirty="0">
                <a:solidFill>
                  <a:srgbClr val="C00000"/>
                </a:solidFill>
                <a:latin typeface="Cambria"/>
                <a:cs typeface="Cambria"/>
              </a:rPr>
              <a:t>-student), </a:t>
            </a:r>
            <a:r>
              <a:rPr lang="cs-CZ" sz="1900" dirty="0" err="1">
                <a:solidFill>
                  <a:srgbClr val="C00000"/>
                </a:solidFill>
                <a:latin typeface="Cambria"/>
                <a:cs typeface="Cambria"/>
              </a:rPr>
              <a:t>vena</a:t>
            </a:r>
            <a:r>
              <a:rPr lang="cs-CZ" sz="1900" dirty="0">
                <a:solidFill>
                  <a:srgbClr val="C00000"/>
                </a:solidFill>
                <a:latin typeface="Cambria"/>
                <a:cs typeface="Cambria"/>
              </a:rPr>
              <a:t> (</a:t>
            </a:r>
            <a:r>
              <a:rPr lang="cs-CZ" sz="1900" dirty="0" err="1">
                <a:solidFill>
                  <a:srgbClr val="C00000"/>
                </a:solidFill>
                <a:latin typeface="Cambria"/>
                <a:cs typeface="Cambria"/>
              </a:rPr>
              <a:t>vein</a:t>
            </a:r>
            <a:r>
              <a:rPr lang="cs-CZ" sz="1900" dirty="0">
                <a:solidFill>
                  <a:srgbClr val="C00000"/>
                </a:solidFill>
                <a:latin typeface="Cambria"/>
                <a:cs typeface="Cambria"/>
              </a:rPr>
              <a:t>)</a:t>
            </a:r>
            <a:endParaRPr lang="cs-CZ" sz="1900" dirty="0">
              <a:latin typeface="Cambria"/>
              <a:cs typeface="Cambria"/>
            </a:endParaRP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cs-CZ" sz="1900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neuter	-&gt; corpus (body)</a:t>
            </a:r>
            <a:r>
              <a:rPr lang="en-US" sz="1900" dirty="0">
                <a:solidFill>
                  <a:schemeClr val="accent3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en-US" sz="1900" dirty="0">
                <a:latin typeface="Cambria"/>
                <a:cs typeface="Cambria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140968"/>
            <a:ext cx="20875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88A44D"/>
                </a:solidFill>
              </a:rPr>
              <a:t>Latin – inflectional language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0825" y="1527175"/>
            <a:ext cx="8569325" cy="4854575"/>
          </a:xfrm>
        </p:spPr>
        <p:txBody>
          <a:bodyPr/>
          <a:lstStyle/>
          <a:p>
            <a:pPr eaLnBrk="1" hangingPunct="1"/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 many languages, Latin and Greek among them, nouns </a:t>
            </a:r>
            <a:r>
              <a:rPr lang="en-GB" altLang="cs-CZ" b="1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inflect</a:t>
            </a:r>
            <a:r>
              <a:rPr lang="en-GB" altLang="cs-CZ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(change their form) for number and for case. </a:t>
            </a:r>
          </a:p>
          <a:p>
            <a:pPr lvl="1" eaLnBrk="1" hangingPunct="1"/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Inflection for </a:t>
            </a:r>
            <a:r>
              <a:rPr lang="en-GB" altLang="cs-CZ" b="1">
                <a:solidFill>
                  <a:srgbClr val="1782BF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number</a:t>
            </a:r>
            <a:r>
              <a:rPr lang="en-GB" altLang="cs-CZ">
                <a:solidFill>
                  <a:srgbClr val="1782BF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involves </a:t>
            </a:r>
            <a:r>
              <a:rPr lang="en-GB" altLang="cs-CZ" i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singular </a:t>
            </a:r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(sg.)</a:t>
            </a:r>
            <a:r>
              <a:rPr lang="en-GB" altLang="cs-CZ" i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: </a:t>
            </a:r>
            <a:r>
              <a:rPr lang="en-GB" altLang="cs-CZ" i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plural</a:t>
            </a:r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(pl.) forms (eg. </a:t>
            </a:r>
            <a:r>
              <a:rPr lang="en-GB" altLang="cs-CZ" i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forearm</a:t>
            </a:r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: </a:t>
            </a:r>
            <a:r>
              <a:rPr lang="en-GB" altLang="cs-CZ" i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forearms,</a:t>
            </a:r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GB" altLang="cs-CZ" i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antebrachium</a:t>
            </a:r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: </a:t>
            </a:r>
            <a:r>
              <a:rPr lang="en-GB" altLang="cs-CZ" i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antebrachia</a:t>
            </a:r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) and is present in English as well. </a:t>
            </a:r>
          </a:p>
          <a:p>
            <a:pPr lvl="1" eaLnBrk="1" hangingPunct="1"/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Inflection for </a:t>
            </a:r>
            <a:r>
              <a:rPr lang="en-GB" altLang="cs-CZ" b="1">
                <a:solidFill>
                  <a:srgbClr val="1782BF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case</a:t>
            </a:r>
            <a:r>
              <a:rPr lang="en-GB" altLang="cs-CZ">
                <a:solidFill>
                  <a:srgbClr val="1782BF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GB" altLang="cs-CZ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involves changing the form of the noun according to its syntactic function/meaning. Latin has extensive case system in which a special form is used for every specific meaning. In medical terminology we use 4 out of 6 Latin cases to express the following meanings: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88A44D"/>
                </a:solidFill>
              </a:rPr>
              <a:t>Cases and their meanings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107950" y="1341438"/>
            <a:ext cx="4851400" cy="452596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b="1" dirty="0">
                <a:solidFill>
                  <a:srgbClr val="000000"/>
                </a:solidFill>
                <a:latin typeface="Cambria"/>
                <a:cs typeface="Cambria"/>
              </a:rPr>
              <a:t>LATIN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i="1" dirty="0">
                <a:solidFill>
                  <a:srgbClr val="000000"/>
                </a:solidFill>
                <a:latin typeface="Cambria"/>
                <a:cs typeface="Cambria"/>
              </a:rPr>
              <a:t>system of specific case endings + prepositions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i="1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1.    </a:t>
            </a:r>
            <a:r>
              <a:rPr lang="en-GB" b="1" dirty="0">
                <a:solidFill>
                  <a:srgbClr val="1782BF"/>
                </a:solidFill>
                <a:latin typeface="Cambria"/>
                <a:cs typeface="Cambria"/>
              </a:rPr>
              <a:t>NOMINATIVE</a:t>
            </a:r>
            <a:r>
              <a:rPr lang="en-GB" dirty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– subject (ending)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2.	</a:t>
            </a:r>
            <a:r>
              <a:rPr lang="en-GB" b="1" dirty="0">
                <a:solidFill>
                  <a:srgbClr val="1782BF"/>
                </a:solidFill>
                <a:latin typeface="Cambria"/>
                <a:cs typeface="Cambria"/>
              </a:rPr>
              <a:t>GENITIVE</a:t>
            </a:r>
            <a:r>
              <a:rPr lang="en-GB" dirty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– dependency of two 	nouns, possession (ending)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4.	</a:t>
            </a:r>
            <a:r>
              <a:rPr lang="en-GB" b="1" dirty="0">
                <a:solidFill>
                  <a:srgbClr val="1782BF"/>
                </a:solidFill>
                <a:latin typeface="Cambria"/>
                <a:cs typeface="Cambria"/>
              </a:rPr>
              <a:t>ACCUSATIVE</a:t>
            </a:r>
            <a:r>
              <a:rPr lang="en-GB" dirty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– object, movement 	(preposition + ending)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dirty="0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6.	</a:t>
            </a:r>
            <a:r>
              <a:rPr lang="en-GB" b="1" dirty="0">
                <a:solidFill>
                  <a:srgbClr val="1782BF"/>
                </a:solidFill>
                <a:latin typeface="Cambria"/>
                <a:cs typeface="Cambria"/>
              </a:rPr>
              <a:t>ABLATIVE</a:t>
            </a:r>
            <a:r>
              <a:rPr lang="en-GB" dirty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en-GB" dirty="0">
                <a:solidFill>
                  <a:srgbClr val="000000"/>
                </a:solidFill>
                <a:latin typeface="Cambria"/>
                <a:cs typeface="Cambria"/>
              </a:rPr>
              <a:t>– place, location, 		instrument, cause (preposition + 	ending)</a:t>
            </a:r>
            <a:endParaRPr lang="en-US" dirty="0">
              <a:solidFill>
                <a:srgbClr val="000000"/>
              </a:solidFill>
              <a:latin typeface="Cambria"/>
              <a:cs typeface="Cambria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940425" y="1341438"/>
            <a:ext cx="2989263" cy="360045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2400" b="1" dirty="0">
                <a:latin typeface="Cambria"/>
                <a:cs typeface="Cambria"/>
              </a:rPr>
              <a:t>ENGLISH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2400" i="1" dirty="0">
                <a:latin typeface="Cambria"/>
                <a:cs typeface="Cambria"/>
              </a:rPr>
              <a:t>prepositions or word order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400" dirty="0"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2400" dirty="0">
                <a:latin typeface="Cambria"/>
                <a:cs typeface="Cambria"/>
              </a:rPr>
              <a:t>subject of the sentence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400" i="1" dirty="0"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2400" i="1" dirty="0">
                <a:latin typeface="Cambria"/>
                <a:cs typeface="Cambria"/>
              </a:rPr>
              <a:t>of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cs-CZ" sz="2400" dirty="0"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US" sz="2400" dirty="0"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2400" dirty="0">
                <a:latin typeface="Cambria"/>
                <a:cs typeface="Cambria"/>
              </a:rPr>
              <a:t>object of the sentence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400" dirty="0"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endParaRPr lang="en-GB" sz="2400" i="1" dirty="0">
              <a:latin typeface="Cambria"/>
              <a:cs typeface="Cambria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GB" sz="2400" i="1" dirty="0">
                <a:latin typeface="Cambria"/>
                <a:cs typeface="Cambria"/>
              </a:rPr>
              <a:t>by, with, to, because of...</a:t>
            </a:r>
            <a:endParaRPr lang="en-US" sz="2400" dirty="0">
              <a:latin typeface="Cambria"/>
              <a:cs typeface="Cambria"/>
            </a:endParaRPr>
          </a:p>
        </p:txBody>
      </p:sp>
      <p:cxnSp>
        <p:nvCxnSpPr>
          <p:cNvPr id="6" name="Straight Arrow Connector 6"/>
          <p:cNvCxnSpPr/>
          <p:nvPr/>
        </p:nvCxnSpPr>
        <p:spPr>
          <a:xfrm>
            <a:off x="4959350" y="2565400"/>
            <a:ext cx="749300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959350" y="3124200"/>
            <a:ext cx="749300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6"/>
          <p:cNvCxnSpPr/>
          <p:nvPr/>
        </p:nvCxnSpPr>
        <p:spPr>
          <a:xfrm>
            <a:off x="4959350" y="3933825"/>
            <a:ext cx="749300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6"/>
          <p:cNvCxnSpPr/>
          <p:nvPr/>
        </p:nvCxnSpPr>
        <p:spPr>
          <a:xfrm>
            <a:off x="4959350" y="4724400"/>
            <a:ext cx="749300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488" name="TextBox 10"/>
          <p:cNvSpPr txBox="1">
            <a:spLocks noChangeArrowheads="1"/>
          </p:cNvSpPr>
          <p:nvPr/>
        </p:nvSpPr>
        <p:spPr bwMode="auto">
          <a:xfrm>
            <a:off x="107950" y="5500687"/>
            <a:ext cx="8929687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cs-CZ" sz="2000" dirty="0">
                <a:solidFill>
                  <a:srgbClr val="FF0000"/>
                </a:solidFill>
                <a:latin typeface="Cambria" panose="02040503050406030204" pitchFamily="18" charset="0"/>
              </a:rPr>
              <a:t>In medical terminology </a:t>
            </a:r>
            <a:r>
              <a:rPr lang="en-GB" altLang="cs-CZ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accusative</a:t>
            </a:r>
            <a:r>
              <a:rPr lang="en-GB" altLang="cs-CZ" sz="2000" dirty="0">
                <a:solidFill>
                  <a:srgbClr val="FF0000"/>
                </a:solidFill>
                <a:latin typeface="Cambria" panose="02040503050406030204" pitchFamily="18" charset="0"/>
              </a:rPr>
              <a:t> and </a:t>
            </a:r>
            <a:r>
              <a:rPr lang="en-GB" altLang="cs-CZ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ablative</a:t>
            </a:r>
            <a:r>
              <a:rPr lang="en-GB" altLang="cs-CZ" sz="2000" dirty="0">
                <a:solidFill>
                  <a:srgbClr val="FF0000"/>
                </a:solidFill>
                <a:latin typeface="Cambria" panose="02040503050406030204" pitchFamily="18" charset="0"/>
              </a:rPr>
              <a:t> cases are used </a:t>
            </a:r>
            <a:r>
              <a:rPr lang="en-GB" altLang="cs-CZ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only</a:t>
            </a:r>
            <a:r>
              <a:rPr lang="cs-CZ" altLang="cs-CZ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en-GB" altLang="cs-CZ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after</a:t>
            </a:r>
            <a:r>
              <a:rPr lang="en-GB" altLang="cs-CZ" sz="2000" dirty="0">
                <a:solidFill>
                  <a:srgbClr val="FF0000"/>
                </a:solidFill>
                <a:latin typeface="Cambria" panose="02040503050406030204" pitchFamily="18" charset="0"/>
              </a:rPr>
              <a:t> the </a:t>
            </a:r>
            <a:r>
              <a:rPr lang="en-GB" altLang="cs-CZ" sz="2000" b="1" dirty="0">
                <a:solidFill>
                  <a:srgbClr val="FF0000"/>
                </a:solidFill>
                <a:latin typeface="Cambria" panose="02040503050406030204" pitchFamily="18" charset="0"/>
              </a:rPr>
              <a:t>preposition</a:t>
            </a:r>
            <a:r>
              <a:rPr lang="en-GB" altLang="cs-CZ" sz="2000" dirty="0">
                <a:solidFill>
                  <a:srgbClr val="FF0000"/>
                </a:solidFill>
                <a:latin typeface="Cambria" panose="02040503050406030204" pitchFamily="18" charset="0"/>
              </a:rPr>
              <a:t>.</a:t>
            </a:r>
          </a:p>
          <a:p>
            <a:r>
              <a:rPr lang="en-GB" altLang="cs-CZ" sz="1600" dirty="0">
                <a:solidFill>
                  <a:srgbClr val="FF0000"/>
                </a:solidFill>
                <a:latin typeface="Cambria" panose="02040503050406030204" pitchFamily="18" charset="0"/>
              </a:rPr>
              <a:t>In books, cases are labelled with numbers 1, 2, 4, and 6 or with  corresponding abbreviations</a:t>
            </a:r>
            <a:endParaRPr lang="cs-CZ" altLang="cs-CZ" sz="1600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r>
              <a:rPr lang="en-GB" altLang="cs-CZ" sz="1600" dirty="0">
                <a:solidFill>
                  <a:srgbClr val="FF0000"/>
                </a:solidFill>
                <a:latin typeface="Cambria" panose="02040503050406030204" pitchFamily="18" charset="0"/>
              </a:rPr>
              <a:t>- nom., gen., acc., abl. - for practical reasons.</a:t>
            </a:r>
          </a:p>
          <a:p>
            <a:endParaRPr lang="en-US" altLang="cs-CZ" sz="20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88A44D"/>
                </a:solidFill>
              </a:rPr>
              <a:t>Nominative –singular and plural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cs-CZ" altLang="cs-CZ"/>
          </a:p>
        </p:txBody>
      </p:sp>
      <p:pic>
        <p:nvPicPr>
          <p:cNvPr id="21507" name="Picture 1" descr="KOncovky do prezentácií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7625"/>
            <a:ext cx="9144000" cy="505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/>
          <p:nvPr/>
        </p:nvSpPr>
        <p:spPr>
          <a:xfrm>
            <a:off x="690821" y="2457437"/>
            <a:ext cx="8320179" cy="389897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0024" y="4005064"/>
            <a:ext cx="8320179" cy="389897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14" name="TextovéPole 6"/>
          <p:cNvSpPr txBox="1">
            <a:spLocks noChangeArrowheads="1"/>
          </p:cNvSpPr>
          <p:nvPr/>
        </p:nvSpPr>
        <p:spPr bwMode="auto">
          <a:xfrm>
            <a:off x="395288" y="6373813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cs-CZ" altLang="cs-CZ">
                <a:latin typeface="Georgia" panose="02040502050405020303" pitchFamily="18" charset="0"/>
              </a:rPr>
              <a:t>Nominative singular is the </a:t>
            </a:r>
            <a:r>
              <a:rPr lang="cs-CZ" altLang="cs-CZ" b="1">
                <a:latin typeface="Georgia" panose="02040502050405020303" pitchFamily="18" charset="0"/>
              </a:rPr>
              <a:t>first</a:t>
            </a:r>
            <a:r>
              <a:rPr lang="cs-CZ" altLang="cs-CZ">
                <a:latin typeface="Georgia" panose="02040502050405020303" pitchFamily="18" charset="0"/>
              </a:rPr>
              <a:t> form listed in the dictionary.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396</TotalTime>
  <Words>793</Words>
  <Application>Microsoft Office PowerPoint</Application>
  <PresentationFormat>Předvádění na obrazovce (4:3)</PresentationFormat>
  <Paragraphs>224</Paragraphs>
  <Slides>25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5" baseType="lpstr">
      <vt:lpstr>Arial</vt:lpstr>
      <vt:lpstr>Georgia</vt:lpstr>
      <vt:lpstr>Wingdings 2</vt:lpstr>
      <vt:lpstr>Wingdings</vt:lpstr>
      <vt:lpstr>Calibri</vt:lpstr>
      <vt:lpstr>Cambria</vt:lpstr>
      <vt:lpstr>Palatino Linotype</vt:lpstr>
      <vt:lpstr>Courier New</vt:lpstr>
      <vt:lpstr>Administrativní</vt:lpstr>
      <vt:lpstr>Document</vt:lpstr>
      <vt:lpstr>Basic medical terminology</vt:lpstr>
      <vt:lpstr>Read aloud</vt:lpstr>
      <vt:lpstr>Read aloud</vt:lpstr>
      <vt:lpstr>Questions</vt:lpstr>
      <vt:lpstr>Questions</vt:lpstr>
      <vt:lpstr>Gender</vt:lpstr>
      <vt:lpstr>Latin – inflectional language</vt:lpstr>
      <vt:lpstr>Cases and their meanings</vt:lpstr>
      <vt:lpstr>Nominative –singular and plural</vt:lpstr>
      <vt:lpstr>Use the chart with endings to change the following words into plural</vt:lpstr>
      <vt:lpstr>Introduction to syntax NOUN IN APPOSITION I.</vt:lpstr>
      <vt:lpstr>Genitive –singular and plural</vt:lpstr>
      <vt:lpstr>Connect two nouns</vt:lpstr>
      <vt:lpstr>Prezentace aplikace PowerPoint</vt:lpstr>
      <vt:lpstr>Prepositions and prepositional phrases</vt:lpstr>
      <vt:lpstr>Prezentace aplikace PowerPoint</vt:lpstr>
      <vt:lpstr>Accusative and ablative singular and plural</vt:lpstr>
      <vt:lpstr>Connect nouns with prepositions</vt:lpstr>
      <vt:lpstr>1st Latin declension</vt:lpstr>
      <vt:lpstr>1st Latin declension</vt:lpstr>
      <vt:lpstr>1st Latin declension</vt:lpstr>
      <vt:lpstr>1st Greek declension</vt:lpstr>
      <vt:lpstr>1st Greek declension</vt:lpstr>
      <vt:lpstr>1st Greek declension</vt:lpstr>
      <vt:lpstr>1st Greek declension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medical terminology</dc:title>
  <dc:creator>Ševčíková Tereza</dc:creator>
  <cp:lastModifiedBy>Pavel Ševčík</cp:lastModifiedBy>
  <cp:revision>21</cp:revision>
  <dcterms:created xsi:type="dcterms:W3CDTF">2015-09-29T15:19:11Z</dcterms:created>
  <dcterms:modified xsi:type="dcterms:W3CDTF">2016-10-04T17:43:04Z</dcterms:modified>
</cp:coreProperties>
</file>