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3" r:id="rId1"/>
  </p:sldMasterIdLst>
  <p:handoutMasterIdLst>
    <p:handoutMasterId r:id="rId11"/>
  </p:handoutMasterIdLst>
  <p:sldIdLst>
    <p:sldId id="256" r:id="rId2"/>
    <p:sldId id="267" r:id="rId3"/>
    <p:sldId id="257" r:id="rId4"/>
    <p:sldId id="258" r:id="rId5"/>
    <p:sldId id="259" r:id="rId6"/>
    <p:sldId id="269" r:id="rId7"/>
    <p:sldId id="261" r:id="rId8"/>
    <p:sldId id="264" r:id="rId9"/>
    <p:sldId id="265" r:id="rId10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FF181-888E-4DB5-B79F-E61147440F28}" type="datetimeFigureOut">
              <a:rPr lang="cs-CZ" smtClean="0"/>
              <a:t>7.12.2016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40B83-2E0F-4054-851E-D4B38CA951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26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D0DD0DC-2438-4DF2-BCD6-F463598A86C9}" type="datetimeFigureOut">
              <a:rPr lang="cs-CZ" smtClean="0"/>
              <a:pPr/>
              <a:t>7.12.2016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AEFF3C-0D70-456B-81F5-1724289A5B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  <p:sldLayoutId id="2147484026" r:id="rId13"/>
    <p:sldLayoutId id="2147484027" r:id="rId14"/>
    <p:sldLayoutId id="2147484028" r:id="rId15"/>
    <p:sldLayoutId id="2147484029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Adjectives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  <a:alpha val="70000"/>
            </a:schemeClr>
          </a:solidFill>
        </p:spPr>
        <p:txBody>
          <a:bodyPr/>
          <a:lstStyle/>
          <a:p>
            <a:r>
              <a:rPr lang="en-US" dirty="0" smtClean="0"/>
              <a:t>Comparison of adjectives in English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8534722" cy="42093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the sentences,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POSITIVE </a:t>
            </a:r>
            <a:r>
              <a:rPr lang="en-US" b="1" dirty="0" smtClean="0">
                <a:solidFill>
                  <a:schemeClr val="accent1"/>
                </a:solidFill>
              </a:rPr>
              <a:t>DEGREE</a:t>
            </a:r>
            <a:r>
              <a:rPr lang="en-US" dirty="0" smtClean="0"/>
              <a:t>		</a:t>
            </a:r>
            <a:r>
              <a:rPr lang="en-US" sz="2000" dirty="0" smtClean="0"/>
              <a:t>This is a </a:t>
            </a:r>
            <a:r>
              <a:rPr lang="en-US" sz="2000" b="1" dirty="0" smtClean="0">
                <a:solidFill>
                  <a:schemeClr val="accent2"/>
                </a:solidFill>
              </a:rPr>
              <a:t>long</a:t>
            </a:r>
            <a:r>
              <a:rPr lang="en-US" sz="2000" dirty="0" smtClean="0"/>
              <a:t> bone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COMPARATIVE </a:t>
            </a:r>
            <a:r>
              <a:rPr lang="en-US" b="1" dirty="0" smtClean="0">
                <a:solidFill>
                  <a:schemeClr val="accent2"/>
                </a:solidFill>
              </a:rPr>
              <a:t>DEGREE</a:t>
            </a:r>
            <a:r>
              <a:rPr lang="en-US" dirty="0" smtClean="0"/>
              <a:t>	</a:t>
            </a:r>
            <a:r>
              <a:rPr lang="en-US" sz="2000" dirty="0" smtClean="0"/>
              <a:t>This is a </a:t>
            </a:r>
            <a:r>
              <a:rPr lang="en-US" sz="2000" b="1" dirty="0" smtClean="0">
                <a:solidFill>
                  <a:schemeClr val="accent2"/>
                </a:solidFill>
              </a:rPr>
              <a:t>longer</a:t>
            </a:r>
            <a:r>
              <a:rPr lang="en-US" sz="2000" dirty="0" smtClean="0"/>
              <a:t> bone than that</a:t>
            </a:r>
            <a:endParaRPr lang="en-US" sz="2000" dirty="0"/>
          </a:p>
          <a:p>
            <a:pPr marL="457200" lvl="1" indent="0">
              <a:buNone/>
            </a:pPr>
            <a:r>
              <a:rPr lang="en-US" b="1" dirty="0" smtClean="0">
                <a:solidFill>
                  <a:schemeClr val="accent4"/>
                </a:solidFill>
              </a:rPr>
              <a:t>SUPERLATIVE DEGREE</a:t>
            </a:r>
            <a:r>
              <a:rPr lang="en-US" dirty="0" smtClean="0"/>
              <a:t>	</a:t>
            </a:r>
            <a:r>
              <a:rPr lang="en-US" sz="2000" dirty="0" smtClean="0"/>
              <a:t>This is </a:t>
            </a:r>
            <a:r>
              <a:rPr lang="en-US" sz="2000" b="1" dirty="0" smtClean="0">
                <a:solidFill>
                  <a:schemeClr val="accent2"/>
                </a:solidFill>
              </a:rPr>
              <a:t>the longest</a:t>
            </a:r>
            <a:r>
              <a:rPr lang="en-US" sz="2000" dirty="0" smtClean="0"/>
              <a:t> bone of the human body, </a:t>
            </a:r>
          </a:p>
          <a:p>
            <a:pPr marL="447675" lvl="6" indent="0">
              <a:buNone/>
            </a:pPr>
            <a:r>
              <a:rPr lang="en-US" sz="2400" dirty="0"/>
              <a:t>d</a:t>
            </a:r>
            <a:r>
              <a:rPr lang="en-US" sz="2400" dirty="0" smtClean="0"/>
              <a:t>ifferent bones are being compared with respect to their length. The three forms of the adjective – </a:t>
            </a:r>
            <a:r>
              <a:rPr lang="en-US" sz="2400" i="1" dirty="0" smtClean="0"/>
              <a:t>long, longer, the longest – </a:t>
            </a:r>
            <a:r>
              <a:rPr lang="en-US" sz="2400" dirty="0" smtClean="0"/>
              <a:t>express three different degrees of comparison -positive, comparative a superlative.</a:t>
            </a:r>
          </a:p>
          <a:p>
            <a:pPr marL="447675" lvl="6" indent="0">
              <a:buNone/>
            </a:pPr>
            <a:r>
              <a:rPr lang="en-US" sz="2400" dirty="0" smtClean="0"/>
              <a:t>In English adjectives are compared regularly either by adding </a:t>
            </a:r>
            <a:r>
              <a:rPr lang="en-US" sz="2400" i="1" dirty="0" smtClean="0"/>
              <a:t>–</a:t>
            </a:r>
            <a:r>
              <a:rPr lang="en-US" sz="2400" i="1" dirty="0" err="1" smtClean="0"/>
              <a:t>er</a:t>
            </a:r>
            <a:r>
              <a:rPr lang="en-US" sz="2400" i="1" dirty="0" smtClean="0"/>
              <a:t>, the –</a:t>
            </a:r>
            <a:r>
              <a:rPr lang="en-US" sz="2400" i="1" dirty="0" err="1" smtClean="0"/>
              <a:t>est</a:t>
            </a:r>
            <a:r>
              <a:rPr lang="en-US" sz="2400" dirty="0" smtClean="0"/>
              <a:t> to the positive </a:t>
            </a:r>
            <a:r>
              <a:rPr lang="en-US" sz="2400" i="1" dirty="0" smtClean="0"/>
              <a:t>or</a:t>
            </a:r>
            <a:r>
              <a:rPr lang="en-US" sz="2400" dirty="0" smtClean="0"/>
              <a:t> by placing the adverbs </a:t>
            </a:r>
            <a:r>
              <a:rPr lang="en-US" sz="2400" i="1" dirty="0" smtClean="0"/>
              <a:t>more, most</a:t>
            </a:r>
            <a:r>
              <a:rPr lang="en-US" sz="2400" dirty="0" smtClean="0"/>
              <a:t> before the positive.</a:t>
            </a:r>
          </a:p>
          <a:p>
            <a:pPr marL="447675" lvl="6" indent="0">
              <a:buNone/>
            </a:pPr>
            <a:r>
              <a:rPr lang="en-US" sz="2400" dirty="0" smtClean="0"/>
              <a:t>Some English adjectives are irregular in comparison </a:t>
            </a:r>
            <a:r>
              <a:rPr lang="en-US" sz="2400" i="1" dirty="0" smtClean="0"/>
              <a:t>cf. good-better-the best.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16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22932"/>
          </a:xfrm>
          <a:solidFill>
            <a:srgbClr val="53576D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dirty="0" smtClean="0"/>
              <a:t>Degrees of comparison in LATIN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935613"/>
          </a:xfrm>
        </p:spPr>
        <p:txBody>
          <a:bodyPr>
            <a:normAutofit fontScale="92500" lnSpcReduction="10000"/>
          </a:bodyPr>
          <a:lstStyle/>
          <a:p>
            <a:pPr marL="852678" indent="-742950">
              <a:buNone/>
            </a:pPr>
            <a:r>
              <a:rPr lang="en-US" sz="3600" dirty="0" smtClean="0"/>
              <a:t>1) </a:t>
            </a:r>
            <a:r>
              <a:rPr lang="en-US" sz="3600" dirty="0" smtClean="0">
                <a:solidFill>
                  <a:schemeClr val="accent1"/>
                </a:solidFill>
              </a:rPr>
              <a:t>Positive</a:t>
            </a:r>
            <a:r>
              <a:rPr lang="en-US" sz="3600" dirty="0" smtClean="0"/>
              <a:t> – </a:t>
            </a:r>
            <a:r>
              <a:rPr lang="en-US" sz="3600" dirty="0" err="1" smtClean="0"/>
              <a:t>longus</a:t>
            </a:r>
            <a:r>
              <a:rPr lang="en-US" sz="3600" dirty="0" smtClean="0"/>
              <a:t>, a, um/ </a:t>
            </a:r>
            <a:r>
              <a:rPr lang="en-US" sz="3600" dirty="0" err="1" smtClean="0"/>
              <a:t>brevis</a:t>
            </a:r>
            <a:r>
              <a:rPr lang="en-US" sz="3600" dirty="0" smtClean="0"/>
              <a:t>, e</a:t>
            </a:r>
          </a:p>
          <a:p>
            <a:pPr marL="852678" indent="-742950">
              <a:buAutoNum type="arabicParenR"/>
            </a:pPr>
            <a:endParaRPr lang="en-US" sz="3600" dirty="0" smtClean="0"/>
          </a:p>
          <a:p>
            <a:pPr marL="624078" indent="-514350">
              <a:buNone/>
            </a:pPr>
            <a:r>
              <a:rPr lang="en-US" sz="3600" dirty="0" smtClean="0"/>
              <a:t>2) </a:t>
            </a:r>
            <a:r>
              <a:rPr lang="en-US" sz="3600" dirty="0" smtClean="0">
                <a:solidFill>
                  <a:schemeClr val="accent2"/>
                </a:solidFill>
              </a:rPr>
              <a:t>Comparative</a:t>
            </a:r>
            <a:r>
              <a:rPr lang="en-US" sz="3600" dirty="0" smtClean="0"/>
              <a:t> – </a:t>
            </a:r>
            <a:r>
              <a:rPr lang="en-US" sz="3600" dirty="0" err="1" smtClean="0"/>
              <a:t>longior</a:t>
            </a:r>
            <a:r>
              <a:rPr lang="en-US" sz="3600" dirty="0" smtClean="0"/>
              <a:t>, </a:t>
            </a:r>
            <a:r>
              <a:rPr lang="en-US" sz="3600" dirty="0" err="1" smtClean="0"/>
              <a:t>ius</a:t>
            </a:r>
            <a:r>
              <a:rPr lang="en-US" sz="3600" dirty="0" smtClean="0"/>
              <a:t>/ </a:t>
            </a:r>
            <a:r>
              <a:rPr lang="en-US" sz="3600" dirty="0" err="1" smtClean="0"/>
              <a:t>brevior</a:t>
            </a:r>
            <a:r>
              <a:rPr lang="en-US" sz="3600" dirty="0" smtClean="0"/>
              <a:t>, </a:t>
            </a:r>
            <a:r>
              <a:rPr lang="en-US" sz="3600" dirty="0" err="1" smtClean="0"/>
              <a:t>ius</a:t>
            </a:r>
            <a:endParaRPr lang="en-US" sz="3600" dirty="0" smtClean="0"/>
          </a:p>
          <a:p>
            <a:pPr marL="624078" indent="-514350">
              <a:buNone/>
            </a:pPr>
            <a:endParaRPr lang="en-US" sz="3600" dirty="0" smtClean="0"/>
          </a:p>
          <a:p>
            <a:pPr marL="624078" indent="-514350">
              <a:buNone/>
            </a:pPr>
            <a:r>
              <a:rPr lang="en-US" sz="3600" dirty="0" smtClean="0"/>
              <a:t>3) </a:t>
            </a:r>
            <a:r>
              <a:rPr lang="en-US" sz="3600" dirty="0" smtClean="0">
                <a:solidFill>
                  <a:schemeClr val="accent4"/>
                </a:solidFill>
              </a:rPr>
              <a:t>Superlative</a:t>
            </a:r>
            <a:r>
              <a:rPr lang="en-US" sz="3600" dirty="0" smtClean="0"/>
              <a:t> – </a:t>
            </a:r>
            <a:r>
              <a:rPr lang="en-US" sz="3600" dirty="0" err="1" smtClean="0"/>
              <a:t>longissimus</a:t>
            </a:r>
            <a:r>
              <a:rPr lang="en-US" sz="3600" dirty="0" smtClean="0"/>
              <a:t>, a, um/			                    </a:t>
            </a:r>
            <a:r>
              <a:rPr lang="en-US" sz="3600" dirty="0" err="1" smtClean="0"/>
              <a:t>brevissimus</a:t>
            </a:r>
            <a:r>
              <a:rPr lang="en-US" sz="3600" dirty="0" smtClean="0"/>
              <a:t>, a, um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solidFill>
            <a:srgbClr val="53576D">
              <a:alpha val="70000"/>
            </a:srgbClr>
          </a:solidFill>
        </p:spPr>
        <p:txBody>
          <a:bodyPr/>
          <a:lstStyle/>
          <a:p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comparison</a:t>
            </a:r>
            <a:r>
              <a:rPr lang="cs-CZ" dirty="0" smtClean="0"/>
              <a:t> in LATIN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64241"/>
          </a:xfrm>
        </p:spPr>
        <p:txBody>
          <a:bodyPr>
            <a:normAutofit/>
          </a:bodyPr>
          <a:lstStyle/>
          <a:p>
            <a:pPr marL="2781300" indent="-2671763">
              <a:buNone/>
            </a:pPr>
            <a:r>
              <a:rPr lang="en-US" sz="2600" b="1" dirty="0" smtClean="0">
                <a:solidFill>
                  <a:schemeClr val="accent1"/>
                </a:solidFill>
              </a:rPr>
              <a:t>1) Regular:	</a:t>
            </a:r>
            <a:r>
              <a:rPr lang="en-US" sz="2600" dirty="0" err="1" smtClean="0"/>
              <a:t>latus</a:t>
            </a:r>
            <a:r>
              <a:rPr lang="en-US" sz="2600" dirty="0" smtClean="0"/>
              <a:t>, a, um – </a:t>
            </a:r>
            <a:r>
              <a:rPr lang="en-US" sz="2600" dirty="0" err="1" smtClean="0"/>
              <a:t>latior</a:t>
            </a:r>
            <a:r>
              <a:rPr lang="en-US" sz="2600" dirty="0" smtClean="0"/>
              <a:t>, </a:t>
            </a:r>
            <a:r>
              <a:rPr lang="en-US" sz="2600" dirty="0" err="1" smtClean="0"/>
              <a:t>ius</a:t>
            </a:r>
            <a:r>
              <a:rPr lang="en-US" sz="2600" dirty="0" smtClean="0"/>
              <a:t> – </a:t>
            </a:r>
            <a:r>
              <a:rPr lang="en-US" sz="2600" dirty="0" err="1" smtClean="0"/>
              <a:t>latissimus</a:t>
            </a:r>
            <a:r>
              <a:rPr lang="en-US" sz="2600" dirty="0" smtClean="0"/>
              <a:t>, a, um</a:t>
            </a:r>
          </a:p>
          <a:p>
            <a:pPr marL="2781300" indent="-2671763">
              <a:buNone/>
            </a:pPr>
            <a:r>
              <a:rPr lang="en-US" sz="2600" b="1" dirty="0" smtClean="0">
                <a:solidFill>
                  <a:srgbClr val="990000"/>
                </a:solidFill>
              </a:rPr>
              <a:t>2) Irregular:	</a:t>
            </a:r>
            <a:r>
              <a:rPr lang="en-US" sz="2600" dirty="0" err="1" smtClean="0"/>
              <a:t>magnus</a:t>
            </a:r>
            <a:r>
              <a:rPr lang="en-US" sz="2600" dirty="0" smtClean="0"/>
              <a:t>, a, um – major, </a:t>
            </a:r>
            <a:r>
              <a:rPr lang="en-US" sz="2600" dirty="0" err="1" smtClean="0"/>
              <a:t>majus</a:t>
            </a:r>
            <a:r>
              <a:rPr lang="en-US" sz="2600" dirty="0" smtClean="0"/>
              <a:t> – </a:t>
            </a:r>
            <a:r>
              <a:rPr lang="en-US" sz="2600" dirty="0" err="1" smtClean="0"/>
              <a:t>maximus</a:t>
            </a:r>
            <a:r>
              <a:rPr lang="en-US" sz="2600" dirty="0" smtClean="0"/>
              <a:t>, a, um</a:t>
            </a:r>
          </a:p>
          <a:p>
            <a:pPr marL="2781300" indent="-2671763">
              <a:buNone/>
            </a:pPr>
            <a:r>
              <a:rPr lang="en-US" sz="2600" dirty="0" smtClean="0">
                <a:solidFill>
                  <a:srgbClr val="990000"/>
                </a:solidFill>
              </a:rPr>
              <a:t>3) </a:t>
            </a:r>
            <a:r>
              <a:rPr lang="en-US" sz="2600" b="1" dirty="0" smtClean="0">
                <a:solidFill>
                  <a:srgbClr val="990000"/>
                </a:solidFill>
              </a:rPr>
              <a:t>Incomplete:	</a:t>
            </a:r>
            <a:r>
              <a:rPr lang="en-US" sz="2600" dirty="0" smtClean="0">
                <a:solidFill>
                  <a:schemeClr val="tx1"/>
                </a:solidFill>
              </a:rPr>
              <a:t>(supra) -</a:t>
            </a:r>
            <a:r>
              <a:rPr lang="en-US" sz="2600" b="1" dirty="0" smtClean="0">
                <a:solidFill>
                  <a:srgbClr val="990000"/>
                </a:solidFill>
              </a:rPr>
              <a:t> </a:t>
            </a:r>
            <a:r>
              <a:rPr lang="en-US" sz="2600" dirty="0" smtClean="0"/>
              <a:t>superior, </a:t>
            </a:r>
            <a:r>
              <a:rPr lang="en-US" sz="2600" dirty="0" err="1" smtClean="0"/>
              <a:t>ius</a:t>
            </a:r>
            <a:r>
              <a:rPr lang="en-US" sz="2600" dirty="0" smtClean="0"/>
              <a:t> – </a:t>
            </a:r>
            <a:r>
              <a:rPr lang="en-US" sz="2600" dirty="0" err="1" smtClean="0"/>
              <a:t>supremus</a:t>
            </a:r>
            <a:r>
              <a:rPr lang="en-US" sz="2600" dirty="0" smtClean="0"/>
              <a:t>, a, um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Regular comparison - COMPARATIVE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16832"/>
            <a:ext cx="8424936" cy="1656184"/>
          </a:xfrm>
        </p:spPr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b="1" dirty="0" smtClean="0">
                <a:solidFill>
                  <a:srgbClr val="000000"/>
                </a:solidFill>
              </a:rPr>
              <a:t>Nominative of comparatives is formed by adding to the base of the positive the suffix</a:t>
            </a:r>
            <a:r>
              <a:rPr lang="en-US" b="1" dirty="0" smtClean="0">
                <a:solidFill>
                  <a:schemeClr val="accent1"/>
                </a:solidFill>
              </a:rPr>
              <a:t> 	</a:t>
            </a:r>
            <a:r>
              <a:rPr lang="en-US" b="1" dirty="0" smtClean="0">
                <a:solidFill>
                  <a:schemeClr val="accent2"/>
                </a:solidFill>
              </a:rPr>
              <a:t>-</a:t>
            </a:r>
            <a:r>
              <a:rPr lang="en-US" b="1" dirty="0" err="1" smtClean="0">
                <a:solidFill>
                  <a:schemeClr val="accent2"/>
                </a:solidFill>
              </a:rPr>
              <a:t>ior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tx1"/>
                </a:solidFill>
              </a:rPr>
              <a:t>for </a:t>
            </a:r>
            <a:r>
              <a:rPr lang="en-US" dirty="0" smtClean="0">
                <a:solidFill>
                  <a:schemeClr val="tx1"/>
                </a:solidFill>
              </a:rPr>
              <a:t>masculine and feminine</a:t>
            </a:r>
            <a:endParaRPr lang="en-US" dirty="0" smtClean="0"/>
          </a:p>
          <a:p>
            <a:pPr marL="0" indent="0">
              <a:spcBef>
                <a:spcPts val="200"/>
              </a:spcBef>
              <a:buNone/>
            </a:pPr>
            <a:r>
              <a:rPr lang="en-US" b="1" dirty="0"/>
              <a:t> 	</a:t>
            </a:r>
            <a:r>
              <a:rPr lang="en-US" b="1" dirty="0" smtClean="0"/>
              <a:t>			</a:t>
            </a:r>
            <a:r>
              <a:rPr lang="en-US" b="1" dirty="0" smtClean="0">
                <a:solidFill>
                  <a:srgbClr val="FF6600"/>
                </a:solidFill>
              </a:rPr>
              <a:t>-</a:t>
            </a:r>
            <a:r>
              <a:rPr lang="en-US" b="1" dirty="0" err="1" smtClean="0">
                <a:solidFill>
                  <a:srgbClr val="FF6600"/>
                </a:solidFill>
              </a:rPr>
              <a:t>ius</a:t>
            </a:r>
            <a:r>
              <a:rPr lang="en-US" b="1" dirty="0" smtClean="0">
                <a:solidFill>
                  <a:srgbClr val="FF6600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for</a:t>
            </a:r>
            <a:r>
              <a:rPr lang="en-US" dirty="0" smtClean="0">
                <a:solidFill>
                  <a:schemeClr val="tx1"/>
                </a:solidFill>
              </a:rPr>
              <a:t> the neuter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717996"/>
              </p:ext>
            </p:extLst>
          </p:nvPr>
        </p:nvGraphicFramePr>
        <p:xfrm>
          <a:off x="323528" y="3284984"/>
          <a:ext cx="8208912" cy="174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  <a:gridCol w="2052228"/>
                <a:gridCol w="20522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Comparative</a:t>
                      </a:r>
                    </a:p>
                    <a:p>
                      <a:r>
                        <a:rPr lang="en-US" dirty="0" smtClean="0"/>
                        <a:t>M+F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Comparative</a:t>
                      </a:r>
                    </a:p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</a:tr>
              <a:tr h="36803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Longus</a:t>
                      </a:r>
                      <a:r>
                        <a:rPr lang="en-US" dirty="0" smtClean="0"/>
                        <a:t>, a, 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Long-</a:t>
                      </a:r>
                      <a:r>
                        <a:rPr lang="en-US" dirty="0" err="1" smtClean="0"/>
                        <a:t>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Long-</a:t>
                      </a:r>
                      <a:r>
                        <a:rPr lang="en-US" dirty="0" err="1" smtClean="0"/>
                        <a:t>ius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Simplex, </a:t>
                      </a:r>
                      <a:r>
                        <a:rPr lang="en-US" dirty="0" err="1" smtClean="0"/>
                        <a:t>cis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Simplic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Simplic-ior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Simplic-ius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Brevis</a:t>
                      </a:r>
                      <a:r>
                        <a:rPr lang="en-US" dirty="0" smtClean="0"/>
                        <a:t>, 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Brev-ior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Brev-ius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obsah 1"/>
          <p:cNvSpPr txBox="1">
            <a:spLocks/>
          </p:cNvSpPr>
          <p:nvPr/>
        </p:nvSpPr>
        <p:spPr>
          <a:xfrm>
            <a:off x="395536" y="5445224"/>
            <a:ext cx="8424936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20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rgbClr val="000000"/>
                </a:solidFill>
              </a:rPr>
              <a:t>Comparatives are declined like Nouns of III. Declension (DOLOR+CORPUS)</a:t>
            </a:r>
          </a:p>
          <a:p>
            <a:pPr marL="0" indent="0">
              <a:spcBef>
                <a:spcPts val="200"/>
              </a:spcBef>
              <a:buFont typeface="Wingdings" pitchFamily="2" charset="2"/>
              <a:buNone/>
            </a:pPr>
            <a:r>
              <a:rPr lang="en-US" b="1" dirty="0" smtClean="0">
                <a:solidFill>
                  <a:srgbClr val="FF6600"/>
                </a:solidFill>
              </a:rPr>
              <a:t>! </a:t>
            </a:r>
            <a:r>
              <a:rPr lang="en-US" b="1" dirty="0" smtClean="0">
                <a:solidFill>
                  <a:srgbClr val="000000"/>
                </a:solidFill>
              </a:rPr>
              <a:t>Genitive </a:t>
            </a:r>
            <a:r>
              <a:rPr lang="en-US" b="1" dirty="0" err="1" smtClean="0">
                <a:solidFill>
                  <a:srgbClr val="000000"/>
                </a:solidFill>
              </a:rPr>
              <a:t>sg</a:t>
            </a:r>
            <a:r>
              <a:rPr lang="en-US" b="1" dirty="0" smtClean="0">
                <a:solidFill>
                  <a:srgbClr val="000000"/>
                </a:solidFill>
              </a:rPr>
              <a:t>. </a:t>
            </a:r>
            <a:r>
              <a:rPr lang="en-US" b="1" dirty="0">
                <a:solidFill>
                  <a:srgbClr val="000000"/>
                </a:solidFill>
              </a:rPr>
              <a:t>o</a:t>
            </a:r>
            <a:r>
              <a:rPr lang="en-US" b="1" dirty="0" smtClean="0">
                <a:solidFill>
                  <a:srgbClr val="000000"/>
                </a:solidFill>
              </a:rPr>
              <a:t>f comparative always ends in </a:t>
            </a:r>
            <a:r>
              <a:rPr lang="en-US" b="1" dirty="0" smtClean="0">
                <a:solidFill>
                  <a:schemeClr val="accent2"/>
                </a:solidFill>
              </a:rPr>
              <a:t>-</a:t>
            </a:r>
            <a:r>
              <a:rPr lang="en-US" b="1" dirty="0" err="1" smtClean="0">
                <a:solidFill>
                  <a:schemeClr val="accent2"/>
                </a:solidFill>
              </a:rPr>
              <a:t>ioris</a:t>
            </a:r>
            <a:endParaRPr lang="en-US" dirty="0" smtClean="0">
              <a:solidFill>
                <a:schemeClr val="accent2"/>
              </a:solidFill>
            </a:endParaRPr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C</a:t>
            </a:r>
            <a:r>
              <a:rPr lang="cs-CZ" dirty="0" err="1" smtClean="0"/>
              <a:t>omparativ</a:t>
            </a:r>
            <a:r>
              <a:rPr lang="cs-CZ" dirty="0" smtClean="0"/>
              <a:t> – </a:t>
            </a:r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decline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03800331"/>
              </p:ext>
            </p:extLst>
          </p:nvPr>
        </p:nvGraphicFramePr>
        <p:xfrm>
          <a:off x="179388" y="1844675"/>
          <a:ext cx="8504235" cy="1905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0847"/>
                <a:gridCol w="1700847"/>
                <a:gridCol w="1700847"/>
                <a:gridCol w="1700847"/>
                <a:gridCol w="170084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sz="19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singular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plural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nom</a:t>
                      </a:r>
                      <a:r>
                        <a:rPr lang="cs-CZ" sz="1900" dirty="0" smtClean="0"/>
                        <a:t>.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brevius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breviores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breviora</a:t>
                      </a:r>
                      <a:endParaRPr lang="cs-CZ" sz="19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smtClean="0"/>
                        <a:t>gen.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brevioris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breviorum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ak</a:t>
                      </a:r>
                      <a:r>
                        <a:rPr lang="cs-CZ" sz="1900" dirty="0" smtClean="0"/>
                        <a:t>.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breviorem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brevius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breviores</a:t>
                      </a:r>
                      <a:endParaRPr lang="cs-CZ" sz="1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breviora</a:t>
                      </a:r>
                      <a:endParaRPr lang="cs-CZ" sz="19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abl</a:t>
                      </a:r>
                      <a:r>
                        <a:rPr lang="cs-CZ" sz="1900" dirty="0" smtClean="0"/>
                        <a:t>.</a:t>
                      </a:r>
                      <a:endParaRPr lang="cs-CZ" sz="19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breviore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900" dirty="0" err="1" smtClean="0"/>
                        <a:t>brevioribus</a:t>
                      </a:r>
                      <a:endParaRPr lang="cs-CZ" sz="19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2805" name="TextovéPole 4"/>
          <p:cNvSpPr txBox="1">
            <a:spLocks noChangeArrowheads="1"/>
          </p:cNvSpPr>
          <p:nvPr/>
        </p:nvSpPr>
        <p:spPr bwMode="auto">
          <a:xfrm>
            <a:off x="179388" y="3860800"/>
            <a:ext cx="885666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dirty="0" err="1" smtClean="0"/>
              <a:t>Comparatives</a:t>
            </a:r>
            <a:r>
              <a:rPr lang="cs-CZ" altLang="cs-CZ" dirty="0" smtClean="0"/>
              <a:t> are </a:t>
            </a:r>
            <a:r>
              <a:rPr lang="cs-CZ" altLang="cs-CZ" dirty="0" err="1" smtClean="0"/>
              <a:t>declined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like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nouns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III. </a:t>
            </a:r>
            <a:r>
              <a:rPr lang="cs-CZ" altLang="cs-CZ" dirty="0" err="1" smtClean="0"/>
              <a:t>declension</a:t>
            </a:r>
            <a:r>
              <a:rPr lang="cs-CZ" altLang="cs-CZ" dirty="0" smtClean="0"/>
              <a:t> - DOLOR (M., F.) and CORPUS (N.). Genitive has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all</a:t>
            </a:r>
            <a:r>
              <a:rPr lang="cs-CZ" altLang="cs-CZ" dirty="0" smtClean="0"/>
              <a:t> 3 </a:t>
            </a:r>
            <a:r>
              <a:rPr lang="cs-CZ" altLang="cs-CZ" dirty="0" err="1" smtClean="0"/>
              <a:t>genders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ending</a:t>
            </a:r>
            <a:r>
              <a:rPr lang="cs-CZ" altLang="cs-CZ" dirty="0" smtClean="0"/>
              <a:t> </a:t>
            </a:r>
            <a:r>
              <a:rPr lang="cs-CZ" altLang="cs-CZ" dirty="0"/>
              <a:t>– IORIS. 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simplex, </a:t>
            </a:r>
            <a:r>
              <a:rPr lang="cs-CZ" altLang="cs-CZ" dirty="0" err="1"/>
              <a:t>simplicis</a:t>
            </a:r>
            <a:r>
              <a:rPr lang="cs-CZ" altLang="cs-CZ" dirty="0"/>
              <a:t> -&gt; </a:t>
            </a:r>
            <a:r>
              <a:rPr lang="cs-CZ" altLang="cs-CZ" dirty="0" err="1"/>
              <a:t>simplicior</a:t>
            </a:r>
            <a:r>
              <a:rPr lang="cs-CZ" altLang="cs-CZ" dirty="0"/>
              <a:t> (m., f.), </a:t>
            </a:r>
            <a:r>
              <a:rPr lang="cs-CZ" altLang="cs-CZ" dirty="0" err="1"/>
              <a:t>simplicius</a:t>
            </a:r>
            <a:r>
              <a:rPr lang="cs-CZ" altLang="cs-CZ" dirty="0"/>
              <a:t> (n.) -&gt; g. </a:t>
            </a:r>
            <a:r>
              <a:rPr lang="cs-CZ" altLang="cs-CZ" dirty="0" err="1"/>
              <a:t>sg</a:t>
            </a:r>
            <a:r>
              <a:rPr lang="cs-CZ" altLang="cs-CZ" dirty="0"/>
              <a:t>.: </a:t>
            </a:r>
            <a:r>
              <a:rPr lang="cs-CZ" altLang="cs-CZ" dirty="0" err="1">
                <a:solidFill>
                  <a:srgbClr val="FF0000"/>
                </a:solidFill>
              </a:rPr>
              <a:t>simplicior</a:t>
            </a:r>
            <a:r>
              <a:rPr lang="cs-CZ" altLang="cs-CZ" dirty="0" err="1"/>
              <a:t>is</a:t>
            </a:r>
            <a:r>
              <a:rPr lang="cs-CZ" altLang="cs-CZ" dirty="0"/>
              <a:t> (m., f., n.)</a:t>
            </a:r>
          </a:p>
          <a:p>
            <a:r>
              <a:rPr lang="cs-CZ" altLang="cs-CZ" dirty="0" err="1"/>
              <a:t>latus</a:t>
            </a:r>
            <a:r>
              <a:rPr lang="cs-CZ" altLang="cs-CZ" dirty="0"/>
              <a:t>, a, um -&gt; </a:t>
            </a:r>
            <a:r>
              <a:rPr lang="cs-CZ" altLang="cs-CZ" dirty="0" err="1"/>
              <a:t>latior</a:t>
            </a:r>
            <a:r>
              <a:rPr lang="cs-CZ" altLang="cs-CZ" dirty="0"/>
              <a:t> (m., f.), </a:t>
            </a:r>
            <a:r>
              <a:rPr lang="cs-CZ" altLang="cs-CZ" dirty="0" err="1"/>
              <a:t>latius</a:t>
            </a:r>
            <a:r>
              <a:rPr lang="cs-CZ" altLang="cs-CZ" dirty="0"/>
              <a:t> (n.) -&gt; g. </a:t>
            </a:r>
            <a:r>
              <a:rPr lang="cs-CZ" altLang="cs-CZ" dirty="0" err="1"/>
              <a:t>sg</a:t>
            </a:r>
            <a:r>
              <a:rPr lang="cs-CZ" altLang="cs-CZ" dirty="0"/>
              <a:t>.: </a:t>
            </a:r>
            <a:r>
              <a:rPr lang="cs-CZ" altLang="cs-CZ" dirty="0" err="1">
                <a:solidFill>
                  <a:srgbClr val="FF0000"/>
                </a:solidFill>
              </a:rPr>
              <a:t>latior</a:t>
            </a:r>
            <a:r>
              <a:rPr lang="cs-CZ" altLang="cs-CZ" dirty="0" err="1"/>
              <a:t>is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0834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27528"/>
            <a:ext cx="8229600" cy="857256"/>
          </a:xfrm>
          <a:solidFill>
            <a:srgbClr val="53576D">
              <a:alpha val="70000"/>
            </a:srgbClr>
          </a:solidFill>
        </p:spPr>
        <p:txBody>
          <a:bodyPr/>
          <a:lstStyle/>
          <a:p>
            <a:r>
              <a:rPr lang="en-US" dirty="0" smtClean="0"/>
              <a:t>Regular comparison - SUPERLATIVE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136815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200"/>
              </a:spcBef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 marL="84138" indent="25400">
              <a:spcBef>
                <a:spcPts val="200"/>
              </a:spcBef>
              <a:buNone/>
            </a:pPr>
            <a:r>
              <a:rPr lang="en-US" b="1" dirty="0" smtClean="0">
                <a:solidFill>
                  <a:schemeClr val="tx1"/>
                </a:solidFill>
              </a:rPr>
              <a:t>Majority of superlatives are formed by adding to the base of the positive the </a:t>
            </a:r>
            <a:r>
              <a:rPr lang="en-US" b="1" i="1" dirty="0" smtClean="0">
                <a:solidFill>
                  <a:schemeClr val="tx1"/>
                </a:solidFill>
              </a:rPr>
              <a:t>suffix </a:t>
            </a:r>
            <a:r>
              <a:rPr lang="en-US" b="1" i="1" dirty="0" smtClean="0">
                <a:solidFill>
                  <a:schemeClr val="accent2"/>
                </a:solidFill>
              </a:rPr>
              <a:t>–</a:t>
            </a:r>
            <a:r>
              <a:rPr lang="en-US" b="1" i="1" dirty="0" err="1" smtClean="0">
                <a:solidFill>
                  <a:schemeClr val="accent2"/>
                </a:solidFill>
              </a:rPr>
              <a:t>issimus</a:t>
            </a:r>
            <a:r>
              <a:rPr lang="en-US" b="1" i="1" dirty="0" smtClean="0">
                <a:solidFill>
                  <a:schemeClr val="accent2"/>
                </a:solidFill>
              </a:rPr>
              <a:t>, a, um</a:t>
            </a:r>
            <a:r>
              <a:rPr lang="en-US" b="1" dirty="0" smtClean="0">
                <a:solidFill>
                  <a:schemeClr val="tx1"/>
                </a:solidFill>
              </a:rPr>
              <a:t>| 6 adjectives add </a:t>
            </a:r>
            <a:r>
              <a:rPr lang="en-US" b="1" i="1" dirty="0" smtClean="0">
                <a:solidFill>
                  <a:schemeClr val="tx1"/>
                </a:solidFill>
              </a:rPr>
              <a:t>suffix </a:t>
            </a:r>
            <a:r>
              <a:rPr lang="en-US" b="1" i="1" dirty="0" smtClean="0">
                <a:solidFill>
                  <a:srgbClr val="FF6600"/>
                </a:solidFill>
              </a:rPr>
              <a:t>–</a:t>
            </a:r>
            <a:r>
              <a:rPr lang="en-US" b="1" i="1" dirty="0" err="1" smtClean="0">
                <a:solidFill>
                  <a:srgbClr val="FF6600"/>
                </a:solidFill>
              </a:rPr>
              <a:t>limus</a:t>
            </a:r>
            <a:r>
              <a:rPr lang="en-US" b="1" i="1" dirty="0" smtClean="0">
                <a:solidFill>
                  <a:srgbClr val="FF6600"/>
                </a:solidFill>
              </a:rPr>
              <a:t>, a, um</a:t>
            </a:r>
            <a:r>
              <a:rPr lang="en-US" b="1" dirty="0" smtClean="0">
                <a:solidFill>
                  <a:schemeClr val="tx1"/>
                </a:solidFill>
              </a:rPr>
              <a:t>. Adjectives ending in –</a:t>
            </a:r>
            <a:r>
              <a:rPr lang="en-US" b="1" dirty="0" err="1" smtClean="0">
                <a:solidFill>
                  <a:schemeClr val="tx1"/>
                </a:solidFill>
              </a:rPr>
              <a:t>er</a:t>
            </a:r>
            <a:r>
              <a:rPr lang="en-US" b="1" dirty="0" smtClean="0">
                <a:solidFill>
                  <a:schemeClr val="tx1"/>
                </a:solidFill>
              </a:rPr>
              <a:t> form the superlative by adding suffix </a:t>
            </a:r>
            <a:r>
              <a:rPr lang="en-US" b="1" i="1" dirty="0" smtClean="0">
                <a:solidFill>
                  <a:srgbClr val="FF6600"/>
                </a:solidFill>
              </a:rPr>
              <a:t>–</a:t>
            </a:r>
            <a:r>
              <a:rPr lang="en-US" b="1" i="1" dirty="0" err="1" smtClean="0">
                <a:solidFill>
                  <a:srgbClr val="FF6600"/>
                </a:solidFill>
              </a:rPr>
              <a:t>rimus</a:t>
            </a:r>
            <a:r>
              <a:rPr lang="en-US" b="1" i="1" dirty="0" smtClean="0">
                <a:solidFill>
                  <a:srgbClr val="FF6600"/>
                </a:solidFill>
              </a:rPr>
              <a:t>, a, um</a:t>
            </a:r>
            <a:r>
              <a:rPr lang="en-US" b="1" dirty="0" smtClean="0">
                <a:solidFill>
                  <a:schemeClr val="tx1"/>
                </a:solidFill>
              </a:rPr>
              <a:t> to the masculine nominative singular of the positive.</a:t>
            </a:r>
          </a:p>
          <a:p>
            <a:pPr marL="84138" indent="25400">
              <a:spcBef>
                <a:spcPts val="200"/>
              </a:spcBef>
              <a:buNone/>
            </a:pPr>
            <a:endParaRPr lang="en-US" b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456579"/>
              </p:ext>
            </p:extLst>
          </p:nvPr>
        </p:nvGraphicFramePr>
        <p:xfrm>
          <a:off x="323530" y="3031193"/>
          <a:ext cx="8496942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314"/>
                <a:gridCol w="2832314"/>
                <a:gridCol w="2832314"/>
              </a:tblGrid>
              <a:tr h="30732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SUPERLATIVE</a:t>
                      </a:r>
                      <a:endParaRPr lang="en-US" dirty="0"/>
                    </a:p>
                  </a:txBody>
                  <a:tcPr/>
                </a:tc>
              </a:tr>
              <a:tr h="30732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Longus</a:t>
                      </a:r>
                      <a:r>
                        <a:rPr lang="en-US" dirty="0" smtClean="0"/>
                        <a:t>, a, 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r>
                        <a:rPr lang="en-US" b="1" dirty="0" smtClean="0"/>
                        <a:t>-</a:t>
                      </a:r>
                      <a:r>
                        <a:rPr lang="en-US" b="1" dirty="0" err="1" smtClean="0"/>
                        <a:t>issimus</a:t>
                      </a:r>
                      <a:r>
                        <a:rPr lang="en-US" b="1" dirty="0" smtClean="0"/>
                        <a:t>, a, um</a:t>
                      </a:r>
                      <a:endParaRPr lang="en-US" b="1" dirty="0"/>
                    </a:p>
                  </a:txBody>
                  <a:tcPr/>
                </a:tc>
              </a:tr>
              <a:tr h="307323">
                <a:tc>
                  <a:txBody>
                    <a:bodyPr/>
                    <a:lstStyle/>
                    <a:p>
                      <a:r>
                        <a:rPr lang="en-US" dirty="0" smtClean="0"/>
                        <a:t>Simplex, </a:t>
                      </a:r>
                      <a:r>
                        <a:rPr lang="en-US" dirty="0" err="1" smtClean="0"/>
                        <a:t>cis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Simplic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Simplic-</a:t>
                      </a:r>
                      <a:r>
                        <a:rPr lang="en-US" b="1" dirty="0" err="1" smtClean="0"/>
                        <a:t>issimus</a:t>
                      </a:r>
                      <a:r>
                        <a:rPr lang="en-US" b="1" dirty="0" smtClean="0"/>
                        <a:t>, a, um</a:t>
                      </a:r>
                      <a:endParaRPr lang="en-US" b="1" dirty="0"/>
                    </a:p>
                  </a:txBody>
                  <a:tcPr/>
                </a:tc>
              </a:tr>
              <a:tr h="30732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Brevis</a:t>
                      </a:r>
                      <a:r>
                        <a:rPr lang="en-US" dirty="0" smtClean="0"/>
                        <a:t>,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Brev-</a:t>
                      </a:r>
                      <a:r>
                        <a:rPr lang="en-US" b="1" dirty="0" err="1" smtClean="0"/>
                        <a:t>issimus</a:t>
                      </a:r>
                      <a:r>
                        <a:rPr lang="en-US" b="1" dirty="0" smtClean="0"/>
                        <a:t>, a, um</a:t>
                      </a:r>
                      <a:endParaRPr lang="en-US" b="1" dirty="0"/>
                    </a:p>
                  </a:txBody>
                  <a:tcPr/>
                </a:tc>
              </a:tr>
              <a:tr h="1459786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facilis</a:t>
                      </a:r>
                      <a:r>
                        <a:rPr lang="en-US" b="1" dirty="0" smtClean="0"/>
                        <a:t>, </a:t>
                      </a:r>
                    </a:p>
                    <a:p>
                      <a:r>
                        <a:rPr lang="en-US" b="1" dirty="0" err="1" smtClean="0"/>
                        <a:t>difficilis</a:t>
                      </a:r>
                      <a:r>
                        <a:rPr lang="en-US" b="1" dirty="0" smtClean="0"/>
                        <a:t>, </a:t>
                      </a:r>
                    </a:p>
                    <a:p>
                      <a:r>
                        <a:rPr lang="en-US" b="1" dirty="0" err="1" smtClean="0"/>
                        <a:t>similis</a:t>
                      </a:r>
                      <a:r>
                        <a:rPr lang="en-US" b="1" dirty="0" smtClean="0"/>
                        <a:t>, </a:t>
                      </a:r>
                    </a:p>
                    <a:p>
                      <a:r>
                        <a:rPr lang="en-US" b="1" dirty="0" err="1" smtClean="0"/>
                        <a:t>dissimilis</a:t>
                      </a:r>
                      <a:r>
                        <a:rPr lang="en-US" b="1" dirty="0" smtClean="0"/>
                        <a:t>,</a:t>
                      </a:r>
                    </a:p>
                    <a:p>
                      <a:r>
                        <a:rPr lang="en-US" b="1" dirty="0" err="1" smtClean="0"/>
                        <a:t>gracilis</a:t>
                      </a:r>
                      <a:r>
                        <a:rPr lang="en-US" b="1" dirty="0" smtClean="0"/>
                        <a:t>, </a:t>
                      </a:r>
                    </a:p>
                    <a:p>
                      <a:r>
                        <a:rPr lang="en-US" b="1" dirty="0" err="1" smtClean="0"/>
                        <a:t>humilis</a:t>
                      </a:r>
                      <a:endParaRPr lang="en-US" b="1" dirty="0" smtClean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facil</a:t>
                      </a:r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err="1" smtClean="0"/>
                        <a:t>difficil</a:t>
                      </a:r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err="1" smtClean="0"/>
                        <a:t>simil</a:t>
                      </a:r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err="1" smtClean="0"/>
                        <a:t>dissimil</a:t>
                      </a:r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err="1" smtClean="0"/>
                        <a:t>gracil</a:t>
                      </a:r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err="1" smtClean="0"/>
                        <a:t>humil</a:t>
                      </a:r>
                      <a:r>
                        <a:rPr lang="en-US" dirty="0" smtClean="0"/>
                        <a:t>-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Facil-</a:t>
                      </a:r>
                      <a:r>
                        <a:rPr lang="en-US" b="1" dirty="0" err="1" smtClean="0"/>
                        <a:t>limus</a:t>
                      </a:r>
                      <a:r>
                        <a:rPr lang="en-US" b="1" dirty="0" smtClean="0"/>
                        <a:t>, a, um</a:t>
                      </a:r>
                    </a:p>
                    <a:p>
                      <a:r>
                        <a:rPr lang="en-US" b="0" dirty="0" err="1" smtClean="0"/>
                        <a:t>Difficil-</a:t>
                      </a:r>
                      <a:r>
                        <a:rPr lang="en-US" b="1" dirty="0" err="1" smtClean="0"/>
                        <a:t>limus</a:t>
                      </a:r>
                      <a:r>
                        <a:rPr lang="en-US" b="1" dirty="0" smtClean="0"/>
                        <a:t>, a, um</a:t>
                      </a:r>
                    </a:p>
                    <a:p>
                      <a:r>
                        <a:rPr lang="en-US" b="0" dirty="0" err="1" smtClean="0"/>
                        <a:t>Simil-</a:t>
                      </a:r>
                      <a:r>
                        <a:rPr lang="en-US" b="1" dirty="0" err="1" smtClean="0"/>
                        <a:t>limus</a:t>
                      </a:r>
                      <a:r>
                        <a:rPr lang="en-US" b="1" dirty="0" smtClean="0"/>
                        <a:t>, a, um</a:t>
                      </a:r>
                    </a:p>
                    <a:p>
                      <a:r>
                        <a:rPr lang="en-US" b="0" dirty="0" err="1" smtClean="0"/>
                        <a:t>Dissimil-</a:t>
                      </a:r>
                      <a:r>
                        <a:rPr lang="en-US" b="1" dirty="0" err="1" smtClean="0"/>
                        <a:t>limus</a:t>
                      </a:r>
                      <a:r>
                        <a:rPr lang="en-US" b="1" dirty="0" smtClean="0"/>
                        <a:t>, a, um</a:t>
                      </a:r>
                    </a:p>
                    <a:p>
                      <a:r>
                        <a:rPr lang="en-US" b="0" dirty="0" err="1" smtClean="0"/>
                        <a:t>Gracil</a:t>
                      </a:r>
                      <a:r>
                        <a:rPr lang="en-US" b="1" dirty="0" err="1" smtClean="0"/>
                        <a:t>-limus</a:t>
                      </a:r>
                      <a:r>
                        <a:rPr lang="en-US" b="1" dirty="0" smtClean="0"/>
                        <a:t>, a, um</a:t>
                      </a:r>
                    </a:p>
                    <a:p>
                      <a:r>
                        <a:rPr lang="en-US" b="0" dirty="0" err="1" smtClean="0"/>
                        <a:t>Humil</a:t>
                      </a:r>
                      <a:r>
                        <a:rPr lang="en-US" b="1" dirty="0" err="1" smtClean="0"/>
                        <a:t>-limus</a:t>
                      </a:r>
                      <a:r>
                        <a:rPr lang="en-US" b="1" dirty="0" smtClean="0"/>
                        <a:t>, a, um</a:t>
                      </a:r>
                      <a:endParaRPr lang="en-US" b="1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163" y="620688"/>
            <a:ext cx="8574087" cy="967840"/>
          </a:xfrm>
          <a:solidFill>
            <a:schemeClr val="tx1">
              <a:lumMod val="65000"/>
              <a:lumOff val="35000"/>
              <a:alpha val="70000"/>
            </a:schemeClr>
          </a:solidFill>
        </p:spPr>
        <p:txBody>
          <a:bodyPr/>
          <a:lstStyle/>
          <a:p>
            <a:r>
              <a:rPr lang="en-US" dirty="0" smtClean="0"/>
              <a:t>Irregular comparison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583634"/>
              </p:ext>
            </p:extLst>
          </p:nvPr>
        </p:nvGraphicFramePr>
        <p:xfrm>
          <a:off x="428596" y="2420888"/>
          <a:ext cx="82296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41935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 Positive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smtClean="0"/>
                        <a:t>Comparative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Superlative</a:t>
                      </a:r>
                      <a:endParaRPr lang="en-US" noProof="0" dirty="0"/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magnus</a:t>
                      </a:r>
                      <a:r>
                        <a:rPr lang="cs-CZ" b="1" dirty="0" smtClean="0"/>
                        <a:t>,  a, um</a:t>
                      </a:r>
                    </a:p>
                    <a:p>
                      <a:pPr algn="ctr"/>
                      <a:r>
                        <a:rPr lang="cs-CZ" b="0" i="1" dirty="0" err="1" smtClean="0"/>
                        <a:t>large</a:t>
                      </a:r>
                      <a:endParaRPr lang="cs-CZ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major, </a:t>
                      </a:r>
                      <a:r>
                        <a:rPr lang="cs-CZ" b="1" dirty="0" err="1" smtClean="0"/>
                        <a:t>majus</a:t>
                      </a:r>
                      <a:endParaRPr lang="cs-CZ" b="1" dirty="0" smtClean="0"/>
                    </a:p>
                    <a:p>
                      <a:pPr algn="ctr"/>
                      <a:r>
                        <a:rPr lang="cs-CZ" b="0" i="1" dirty="0" err="1" smtClean="0"/>
                        <a:t>larger</a:t>
                      </a:r>
                      <a:endParaRPr lang="cs-CZ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maximus</a:t>
                      </a:r>
                      <a:r>
                        <a:rPr lang="cs-CZ" b="1" dirty="0" smtClean="0"/>
                        <a:t>, a, um</a:t>
                      </a:r>
                    </a:p>
                    <a:p>
                      <a:pPr algn="ctr"/>
                      <a:r>
                        <a:rPr lang="cs-CZ" b="0" i="1" dirty="0" err="1" smtClean="0"/>
                        <a:t>the</a:t>
                      </a:r>
                      <a:r>
                        <a:rPr lang="cs-CZ" b="0" i="1" dirty="0" smtClean="0"/>
                        <a:t> </a:t>
                      </a:r>
                      <a:r>
                        <a:rPr lang="cs-CZ" b="0" i="1" dirty="0" err="1" smtClean="0"/>
                        <a:t>largest</a:t>
                      </a:r>
                      <a:endParaRPr lang="cs-CZ" b="0" i="1" dirty="0" smtClean="0"/>
                    </a:p>
                  </a:txBody>
                  <a:tcPr/>
                </a:tc>
              </a:tr>
              <a:tr h="518161"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parvus</a:t>
                      </a:r>
                      <a:r>
                        <a:rPr lang="cs-CZ" b="1" dirty="0" smtClean="0"/>
                        <a:t>, a, um</a:t>
                      </a:r>
                    </a:p>
                    <a:p>
                      <a:pPr algn="ctr"/>
                      <a:r>
                        <a:rPr lang="cs-CZ" b="0" i="1" dirty="0" err="1" smtClean="0"/>
                        <a:t>small</a:t>
                      </a:r>
                      <a:endParaRPr lang="cs-CZ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minor, minus</a:t>
                      </a:r>
                    </a:p>
                    <a:p>
                      <a:pPr algn="ctr"/>
                      <a:r>
                        <a:rPr lang="cs-CZ" b="0" i="1" dirty="0" err="1" smtClean="0"/>
                        <a:t>smaller</a:t>
                      </a:r>
                      <a:endParaRPr lang="cs-CZ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err="1" smtClean="0"/>
                        <a:t>minimus</a:t>
                      </a:r>
                      <a:r>
                        <a:rPr lang="cs-CZ" b="1" dirty="0" smtClean="0"/>
                        <a:t>, a, um</a:t>
                      </a:r>
                    </a:p>
                    <a:p>
                      <a:pPr algn="ctr"/>
                      <a:r>
                        <a:rPr lang="cs-CZ" b="0" i="1" dirty="0" err="1" smtClean="0"/>
                        <a:t>the</a:t>
                      </a:r>
                      <a:r>
                        <a:rPr lang="cs-CZ" b="0" i="1" dirty="0" smtClean="0"/>
                        <a:t> </a:t>
                      </a:r>
                      <a:r>
                        <a:rPr lang="cs-CZ" b="0" i="1" dirty="0" err="1" smtClean="0"/>
                        <a:t>smallest</a:t>
                      </a:r>
                      <a:endParaRPr lang="cs-CZ" b="0" i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1772816"/>
            <a:ext cx="5226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 adjectives are irregular in comparison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87306"/>
            <a:ext cx="8229600" cy="725470"/>
          </a:xfrm>
          <a:solidFill>
            <a:schemeClr val="tx1">
              <a:lumMod val="65000"/>
              <a:lumOff val="35000"/>
              <a:alpha val="7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Incomplete comparison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376310"/>
              </p:ext>
            </p:extLst>
          </p:nvPr>
        </p:nvGraphicFramePr>
        <p:xfrm>
          <a:off x="374848" y="2780928"/>
          <a:ext cx="8445624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2951"/>
                <a:gridCol w="1979457"/>
                <a:gridCol w="2258008"/>
                <a:gridCol w="28152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Preposition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Positive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Comparative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Superlative</a:t>
                      </a:r>
                      <a:endParaRPr lang="en-US" sz="20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ante 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-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anterior, ius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-</a:t>
                      </a:r>
                      <a:endParaRPr lang="en-US" sz="20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post</a:t>
                      </a:r>
                      <a:r>
                        <a:rPr lang="en-US" sz="2000" baseline="0" noProof="0" dirty="0" smtClean="0"/>
                        <a:t> 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-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posterior, ius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postremus, a, um</a:t>
                      </a:r>
                      <a:endParaRPr lang="en-US" sz="2000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supra 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-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/>
                        <a:t>superior, </a:t>
                      </a:r>
                      <a:r>
                        <a:rPr lang="en-US" sz="2000" b="1" noProof="0" dirty="0" err="1" smtClean="0"/>
                        <a:t>ius</a:t>
                      </a:r>
                      <a:r>
                        <a:rPr lang="en-US" sz="2000" b="1" noProof="0" dirty="0" smtClean="0"/>
                        <a:t> </a:t>
                      </a:r>
                      <a:endParaRPr lang="en-US" sz="20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supremus, a, um</a:t>
                      </a:r>
                      <a:endParaRPr lang="en-US" sz="2000" b="1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infra 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-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smtClean="0"/>
                        <a:t>inferior, </a:t>
                      </a:r>
                      <a:r>
                        <a:rPr lang="en-US" sz="2000" b="1" noProof="0" dirty="0" err="1" smtClean="0"/>
                        <a:t>ius</a:t>
                      </a:r>
                      <a:endParaRPr lang="en-US" sz="20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err="1" smtClean="0"/>
                        <a:t>infimus</a:t>
                      </a:r>
                      <a:r>
                        <a:rPr lang="en-US" sz="2000" b="1" noProof="0" dirty="0" smtClean="0"/>
                        <a:t> , a, um</a:t>
                      </a:r>
                      <a:endParaRPr lang="en-US" sz="2000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intra 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internus, a, um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interior, ius</a:t>
                      </a:r>
                      <a:endParaRPr lang="en-US" sz="2000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err="1" smtClean="0"/>
                        <a:t>intimus</a:t>
                      </a:r>
                      <a:r>
                        <a:rPr lang="en-US" sz="2000" b="1" noProof="0" dirty="0" smtClean="0"/>
                        <a:t> , a, um</a:t>
                      </a:r>
                      <a:endParaRPr lang="en-US" sz="2000" b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extra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smtClean="0"/>
                        <a:t>externus, a, um</a:t>
                      </a:r>
                      <a:endParaRPr lang="en-US" sz="2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smtClean="0"/>
                        <a:t>exterior, ius </a:t>
                      </a:r>
                      <a:endParaRPr lang="en-US" sz="2000" b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 err="1" smtClean="0"/>
                        <a:t>extremus</a:t>
                      </a:r>
                      <a:r>
                        <a:rPr lang="en-US" sz="2000" b="1" noProof="0" dirty="0" smtClean="0"/>
                        <a:t>,</a:t>
                      </a:r>
                      <a:r>
                        <a:rPr lang="en-US" sz="2000" b="1" baseline="0" noProof="0" dirty="0" smtClean="0"/>
                        <a:t> a, um</a:t>
                      </a:r>
                      <a:endParaRPr lang="en-US" sz="2000" b="1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1520" y="1772816"/>
            <a:ext cx="88928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following adjectives are partially irregular and some are defective</a:t>
            </a:r>
          </a:p>
          <a:p>
            <a:r>
              <a:rPr lang="en-US" sz="2400" dirty="0" smtClean="0"/>
              <a:t>In the positive and comparative degrees: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502</TotalTime>
  <Words>512</Words>
  <Application>Microsoft Office PowerPoint</Application>
  <PresentationFormat>Předvádění na obrazovce (4:3)</PresentationFormat>
  <Paragraphs>146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Spectrum</vt:lpstr>
      <vt:lpstr>Comparison of Adjectives</vt:lpstr>
      <vt:lpstr>Comparison of adjectives in English</vt:lpstr>
      <vt:lpstr>Degrees of comparison in LATIN</vt:lpstr>
      <vt:lpstr>Types of comparison in LATIN</vt:lpstr>
      <vt:lpstr>Regular comparison - COMPARATIVE</vt:lpstr>
      <vt:lpstr>Comparativ – how to decline</vt:lpstr>
      <vt:lpstr>Regular comparison - SUPERLATIVE</vt:lpstr>
      <vt:lpstr>Irregular comparison</vt:lpstr>
      <vt:lpstr>Incomplete comparison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Ševčíková Tereza</cp:lastModifiedBy>
  <cp:revision>46</cp:revision>
  <cp:lastPrinted>2016-12-07T06:49:06Z</cp:lastPrinted>
  <dcterms:created xsi:type="dcterms:W3CDTF">2010-11-21T16:31:09Z</dcterms:created>
  <dcterms:modified xsi:type="dcterms:W3CDTF">2016-12-07T06:50:25Z</dcterms:modified>
</cp:coreProperties>
</file>