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64" r:id="rId3"/>
    <p:sldId id="265" r:id="rId4"/>
    <p:sldId id="262" r:id="rId5"/>
    <p:sldId id="266" r:id="rId6"/>
    <p:sldId id="267" r:id="rId7"/>
    <p:sldId id="268" r:id="rId8"/>
    <p:sldId id="269" r:id="rId9"/>
    <p:sldId id="270" r:id="rId10"/>
    <p:sldId id="263" r:id="rId11"/>
    <p:sldId id="272" r:id="rId12"/>
    <p:sldId id="273" r:id="rId13"/>
    <p:sldId id="274" r:id="rId14"/>
    <p:sldId id="275" r:id="rId15"/>
    <p:sldId id="276" r:id="rId16"/>
    <p:sldId id="277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28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CAC23-0244-474B-8F82-DB2223491552}" type="datetimeFigureOut">
              <a:rPr lang="en-US" smtClean="0"/>
              <a:t>9.12.15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C33D8-9C29-7F45-9EB0-4D7B051D8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M. latissimus dorsi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M. levator labii superioris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M. serratus posterior inferior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M. rhomboideus major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M. pectoralis major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M. abductor digiti minimi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BA50C4EF-238B-2849-8ECE-5696C56627F1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Musculus</a:t>
            </a:r>
            <a:r>
              <a:rPr lang="en-US" dirty="0" smtClean="0"/>
              <a:t> gluteus </a:t>
            </a:r>
            <a:r>
              <a:rPr lang="en-US" dirty="0" err="1" smtClean="0"/>
              <a:t>maximus</a:t>
            </a:r>
            <a:r>
              <a:rPr lang="en-US" dirty="0" smtClean="0"/>
              <a:t>  // </a:t>
            </a:r>
            <a:r>
              <a:rPr lang="en-US" dirty="0" err="1" smtClean="0"/>
              <a:t>Cartilago</a:t>
            </a:r>
            <a:r>
              <a:rPr lang="en-US" dirty="0" smtClean="0"/>
              <a:t> </a:t>
            </a:r>
            <a:r>
              <a:rPr lang="en-US" dirty="0" err="1" smtClean="0"/>
              <a:t>alaris</a:t>
            </a:r>
            <a:r>
              <a:rPr lang="en-US" dirty="0" smtClean="0"/>
              <a:t> major  //</a:t>
            </a:r>
            <a:r>
              <a:rPr lang="en-US" baseline="0" dirty="0" smtClean="0"/>
              <a:t> </a:t>
            </a:r>
            <a:r>
              <a:rPr lang="en-US" dirty="0" err="1" smtClean="0"/>
              <a:t>Digitus</a:t>
            </a:r>
            <a:r>
              <a:rPr lang="en-US" dirty="0" smtClean="0"/>
              <a:t> </a:t>
            </a:r>
            <a:r>
              <a:rPr lang="en-US" dirty="0" err="1" smtClean="0"/>
              <a:t>minimus</a:t>
            </a:r>
            <a:r>
              <a:rPr lang="en-US" dirty="0" smtClean="0"/>
              <a:t> </a:t>
            </a:r>
            <a:r>
              <a:rPr lang="en-US" dirty="0" err="1" smtClean="0"/>
              <a:t>pedis</a:t>
            </a:r>
            <a:r>
              <a:rPr lang="en-US" dirty="0" smtClean="0"/>
              <a:t> //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palpebra</a:t>
            </a:r>
            <a:r>
              <a:rPr lang="en-US" baseline="0" dirty="0" smtClean="0"/>
              <a:t> superior //   </a:t>
            </a:r>
            <a:r>
              <a:rPr lang="en-US" baseline="0" dirty="0" err="1" smtClean="0"/>
              <a:t>musculus</a:t>
            </a:r>
            <a:r>
              <a:rPr lang="en-US" baseline="0" dirty="0" smtClean="0"/>
              <a:t> abductor </a:t>
            </a:r>
            <a:r>
              <a:rPr lang="en-US" baseline="0" dirty="0" err="1" smtClean="0"/>
              <a:t>pollicis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brevis</a:t>
            </a:r>
            <a:r>
              <a:rPr lang="en-US" baseline="0" dirty="0" smtClean="0"/>
              <a:t> //  </a:t>
            </a:r>
            <a:r>
              <a:rPr lang="en-US" dirty="0" err="1" smtClean="0"/>
              <a:t>Arcus</a:t>
            </a:r>
            <a:r>
              <a:rPr lang="en-US" dirty="0" smtClean="0"/>
              <a:t> anterior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atlantis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D4730-0CC0-1146-9CED-CDD1A43E49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12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Corpus </a:t>
            </a:r>
            <a:r>
              <a:rPr lang="en-US" dirty="0" err="1" smtClean="0"/>
              <a:t>alienum</a:t>
            </a:r>
            <a:r>
              <a:rPr lang="en-US" dirty="0" smtClean="0"/>
              <a:t> </a:t>
            </a:r>
            <a:r>
              <a:rPr lang="en-US" dirty="0" err="1" smtClean="0"/>
              <a:t>sphaeroideum</a:t>
            </a:r>
            <a:r>
              <a:rPr lang="en-US" dirty="0" smtClean="0"/>
              <a:t> </a:t>
            </a:r>
            <a:r>
              <a:rPr lang="en-US" dirty="0" err="1" smtClean="0"/>
              <a:t>oropharyngis</a:t>
            </a:r>
            <a:endParaRPr lang="en-US" dirty="0" smtClean="0"/>
          </a:p>
          <a:p>
            <a:r>
              <a:rPr lang="en-US" dirty="0" err="1" smtClean="0"/>
              <a:t>Sphaeroideus</a:t>
            </a:r>
            <a:r>
              <a:rPr lang="en-US" dirty="0" smtClean="0"/>
              <a:t>, a, um  - </a:t>
            </a:r>
            <a:r>
              <a:rPr lang="en-US" dirty="0" err="1" smtClean="0"/>
              <a:t>význam</a:t>
            </a:r>
            <a:r>
              <a:rPr lang="en-US" dirty="0" smtClean="0"/>
              <a:t> </a:t>
            </a:r>
            <a:r>
              <a:rPr lang="en-US" dirty="0" err="1" smtClean="0"/>
              <a:t>koncovky</a:t>
            </a:r>
            <a:r>
              <a:rPr lang="en-US" dirty="0" smtClean="0"/>
              <a:t> –</a:t>
            </a:r>
            <a:r>
              <a:rPr lang="en-US" dirty="0" err="1" smtClean="0"/>
              <a:t>oideus</a:t>
            </a:r>
            <a:r>
              <a:rPr lang="en-US" dirty="0" smtClean="0"/>
              <a:t>, +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príklady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geometr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tvarov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rhomboideus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conoideus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deltoideus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cuboideus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ellipsoideus</a:t>
            </a:r>
            <a:r>
              <a:rPr lang="en-US" baseline="0" dirty="0" smtClean="0"/>
              <a:t>)</a:t>
            </a:r>
            <a:endParaRPr lang="en-US" dirty="0" smtClean="0"/>
          </a:p>
          <a:p>
            <a:r>
              <a:rPr lang="en-US" dirty="0" smtClean="0"/>
              <a:t>Oropharynx, </a:t>
            </a:r>
            <a:r>
              <a:rPr lang="en-US" dirty="0" err="1" smtClean="0"/>
              <a:t>gis</a:t>
            </a:r>
            <a:r>
              <a:rPr lang="en-US" dirty="0" smtClean="0"/>
              <a:t>, m.  - </a:t>
            </a:r>
            <a:r>
              <a:rPr lang="en-US" dirty="0" err="1" smtClean="0"/>
              <a:t>požiadať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, </a:t>
            </a:r>
            <a:r>
              <a:rPr lang="en-US" dirty="0" err="1" smtClean="0"/>
              <a:t>aby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pokúsili</a:t>
            </a:r>
            <a:r>
              <a:rPr lang="en-US" dirty="0" smtClean="0"/>
              <a:t> </a:t>
            </a:r>
            <a:r>
              <a:rPr lang="en-US" dirty="0" err="1" smtClean="0"/>
              <a:t>vysvetliť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ako</a:t>
            </a:r>
            <a:r>
              <a:rPr lang="en-US" baseline="0" dirty="0" smtClean="0"/>
              <a:t> je </a:t>
            </a:r>
            <a:r>
              <a:rPr lang="en-US" baseline="0" dirty="0" err="1" smtClean="0"/>
              <a:t>slovo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vytvorené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oris</a:t>
            </a:r>
            <a:r>
              <a:rPr lang="en-US" baseline="0" dirty="0" smtClean="0"/>
              <a:t>, n. + pharynx, </a:t>
            </a:r>
            <a:r>
              <a:rPr lang="en-US" baseline="0" dirty="0" err="1" smtClean="0"/>
              <a:t>gis</a:t>
            </a:r>
            <a:r>
              <a:rPr lang="en-US" baseline="0" dirty="0" smtClean="0"/>
              <a:t>, m.)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D4730-0CC0-1146-9CED-CDD1A43E49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51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BBB8-C806-7548-BCA5-71EA053A4BF4}" type="datetimeFigureOut">
              <a:rPr lang="en-US" smtClean="0"/>
              <a:t>9.12.15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64A0-F0AB-C942-8ECF-269C8C11E54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BBB8-C806-7548-BCA5-71EA053A4BF4}" type="datetimeFigureOut">
              <a:rPr lang="en-US" smtClean="0"/>
              <a:t>9.12.15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64A0-F0AB-C942-8ECF-269C8C11E54A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BBB8-C806-7548-BCA5-71EA053A4BF4}" type="datetimeFigureOut">
              <a:rPr lang="en-US" smtClean="0"/>
              <a:t>9.12.15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64A0-F0AB-C942-8ECF-269C8C11E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BBB8-C806-7548-BCA5-71EA053A4BF4}" type="datetimeFigureOut">
              <a:rPr lang="en-US" smtClean="0"/>
              <a:t>9.12.15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64A0-F0AB-C942-8ECF-269C8C11E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BBB8-C806-7548-BCA5-71EA053A4BF4}" type="datetimeFigureOut">
              <a:rPr lang="en-US" smtClean="0"/>
              <a:t>9.12.15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64A0-F0AB-C942-8ECF-269C8C11E54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BBB8-C806-7548-BCA5-71EA053A4BF4}" type="datetimeFigureOut">
              <a:rPr lang="en-US" smtClean="0"/>
              <a:t>9.12.15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64A0-F0AB-C942-8ECF-269C8C11E54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BBB8-C806-7548-BCA5-71EA053A4BF4}" type="datetimeFigureOut">
              <a:rPr lang="en-US" smtClean="0"/>
              <a:t>9.12.15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64A0-F0AB-C942-8ECF-269C8C11E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BBB8-C806-7548-BCA5-71EA053A4BF4}" type="datetimeFigureOut">
              <a:rPr lang="en-US" smtClean="0"/>
              <a:t>9.12.15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64A0-F0AB-C942-8ECF-269C8C11E54A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BBB8-C806-7548-BCA5-71EA053A4BF4}" type="datetimeFigureOut">
              <a:rPr lang="en-US" smtClean="0"/>
              <a:t>9.12.15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64A0-F0AB-C942-8ECF-269C8C11E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BBB8-C806-7548-BCA5-71EA053A4BF4}" type="datetimeFigureOut">
              <a:rPr lang="en-US" smtClean="0"/>
              <a:t>9.12.15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64A0-F0AB-C942-8ECF-269C8C11E5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BBB8-C806-7548-BCA5-71EA053A4BF4}" type="datetimeFigureOut">
              <a:rPr lang="en-US" smtClean="0"/>
              <a:t>9.12.15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64A0-F0AB-C942-8ECF-269C8C11E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BBB8-C806-7548-BCA5-71EA053A4BF4}" type="datetimeFigureOut">
              <a:rPr lang="en-US" smtClean="0"/>
              <a:t>9.12.15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64A0-F0AB-C942-8ECF-269C8C11E54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BBB8-C806-7548-BCA5-71EA053A4BF4}" type="datetimeFigureOut">
              <a:rPr lang="en-US" smtClean="0"/>
              <a:t>9.12.15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64A0-F0AB-C942-8ECF-269C8C11E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BBB8-C806-7548-BCA5-71EA053A4BF4}" type="datetimeFigureOut">
              <a:rPr lang="en-US" smtClean="0"/>
              <a:t>9.12.15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64A0-F0AB-C942-8ECF-269C8C11E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BBB8-C806-7548-BCA5-71EA053A4BF4}" type="datetimeFigureOut">
              <a:rPr lang="en-US" smtClean="0"/>
              <a:t>9.12.15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64A0-F0AB-C942-8ECF-269C8C11E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BBB8-C806-7548-BCA5-71EA053A4BF4}" type="datetimeFigureOut">
              <a:rPr lang="en-US" smtClean="0"/>
              <a:t>9.12.15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64A0-F0AB-C942-8ECF-269C8C11E54A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C4EBBB8-C806-7548-BCA5-71EA053A4BF4}" type="datetimeFigureOut">
              <a:rPr lang="en-US" smtClean="0"/>
              <a:t>9.12.15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D1C64A0-F0AB-C942-8ECF-269C8C11E54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Comparison of Adjectives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804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743" y="151460"/>
            <a:ext cx="2591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FILL IN WHAT IS MISSING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2956" y="852262"/>
            <a:ext cx="8545929" cy="5416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 smtClean="0"/>
              <a:t>Fractura</a:t>
            </a:r>
            <a:r>
              <a:rPr lang="en-US" sz="2400" dirty="0" smtClean="0"/>
              <a:t> </a:t>
            </a:r>
            <a:r>
              <a:rPr lang="en-US" sz="2400" dirty="0" err="1" smtClean="0"/>
              <a:t>membri</a:t>
            </a:r>
            <a:r>
              <a:rPr lang="en-US" sz="2400" dirty="0" smtClean="0"/>
              <a:t> ………………………………. /superior/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Post </a:t>
            </a:r>
            <a:r>
              <a:rPr lang="en-US" sz="2400" dirty="0" err="1" smtClean="0"/>
              <a:t>contusionem</a:t>
            </a:r>
            <a:r>
              <a:rPr lang="en-US" sz="2400" dirty="0" smtClean="0"/>
              <a:t> </a:t>
            </a:r>
            <a:r>
              <a:rPr lang="en-US" sz="2400" dirty="0" err="1" smtClean="0"/>
              <a:t>labii</a:t>
            </a:r>
            <a:r>
              <a:rPr lang="en-US" sz="2400" dirty="0" smtClean="0"/>
              <a:t>………………………./inferior/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err="1" smtClean="0"/>
              <a:t>Infarctus</a:t>
            </a:r>
            <a:r>
              <a:rPr lang="en-US" sz="2400" dirty="0" smtClean="0"/>
              <a:t> </a:t>
            </a:r>
            <a:r>
              <a:rPr lang="en-US" sz="2400" dirty="0" err="1" smtClean="0"/>
              <a:t>parietis</a:t>
            </a:r>
            <a:r>
              <a:rPr lang="en-US" sz="2400" dirty="0" smtClean="0"/>
              <a:t>……………………………….../anterior/ </a:t>
            </a:r>
            <a:r>
              <a:rPr lang="en-US" sz="2400" dirty="0" err="1" smtClean="0"/>
              <a:t>ventriculi</a:t>
            </a:r>
            <a:r>
              <a:rPr lang="en-US" sz="2400" dirty="0" smtClean="0"/>
              <a:t> </a:t>
            </a:r>
            <a:r>
              <a:rPr lang="en-US" sz="2400" dirty="0" err="1" smtClean="0"/>
              <a:t>cordis</a:t>
            </a: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Ramus ………………………../inferior/ </a:t>
            </a:r>
            <a:r>
              <a:rPr lang="en-US" sz="2400" dirty="0" err="1" smtClean="0"/>
              <a:t>arteriae</a:t>
            </a: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err="1" smtClean="0"/>
              <a:t>Segmenta</a:t>
            </a:r>
            <a:r>
              <a:rPr lang="en-US" sz="2400" dirty="0" smtClean="0"/>
              <a:t> …………………………/posterior/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Cum </a:t>
            </a:r>
            <a:r>
              <a:rPr lang="en-US" sz="2400" dirty="0" err="1" smtClean="0"/>
              <a:t>oedemate</a:t>
            </a:r>
            <a:r>
              <a:rPr lang="en-US" sz="2400" dirty="0" smtClean="0"/>
              <a:t> ……………………../</a:t>
            </a:r>
            <a:r>
              <a:rPr lang="en-US" sz="2400" dirty="0" err="1" smtClean="0"/>
              <a:t>maius</a:t>
            </a:r>
            <a:r>
              <a:rPr lang="en-US" sz="2400" dirty="0" smtClean="0"/>
              <a:t>/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In </a:t>
            </a:r>
            <a:r>
              <a:rPr lang="en-US" sz="2400" dirty="0" err="1" smtClean="0"/>
              <a:t>nephritide</a:t>
            </a:r>
            <a:r>
              <a:rPr lang="en-US" sz="2400" dirty="0" smtClean="0"/>
              <a:t>……………………………/</a:t>
            </a:r>
            <a:r>
              <a:rPr lang="en-US" sz="2400" dirty="0" err="1" smtClean="0"/>
              <a:t>gravior</a:t>
            </a:r>
            <a:r>
              <a:rPr lang="en-US" sz="2400" dirty="0" smtClean="0"/>
              <a:t>/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err="1" smtClean="0"/>
              <a:t>Tuberculum</a:t>
            </a:r>
            <a:r>
              <a:rPr lang="en-US" sz="2400" dirty="0" smtClean="0"/>
              <a:t> ........................... /major/ et ............................./minor/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humeri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03100" y="785642"/>
            <a:ext cx="1420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2929"/>
                </a:solidFill>
              </a:rPr>
              <a:t>superioris</a:t>
            </a:r>
            <a:endParaRPr lang="en-US" sz="2400" dirty="0">
              <a:solidFill>
                <a:srgbClr val="FF292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9526" y="1370516"/>
            <a:ext cx="1302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2929"/>
                </a:solidFill>
              </a:rPr>
              <a:t>inferioris</a:t>
            </a:r>
            <a:endParaRPr lang="en-US" sz="2400" dirty="0">
              <a:solidFill>
                <a:srgbClr val="FF292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3100" y="2019467"/>
            <a:ext cx="1388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2929"/>
                </a:solidFill>
              </a:rPr>
              <a:t>anterioris</a:t>
            </a:r>
            <a:endParaRPr lang="en-US" sz="2400" dirty="0">
              <a:solidFill>
                <a:srgbClr val="FF292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2970" y="2728993"/>
            <a:ext cx="1111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2929"/>
                </a:solidFill>
              </a:rPr>
              <a:t>inferior</a:t>
            </a:r>
            <a:endParaRPr lang="en-US" sz="2400" dirty="0">
              <a:solidFill>
                <a:srgbClr val="FF292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9396" y="3361381"/>
            <a:ext cx="1480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2929"/>
                </a:solidFill>
              </a:rPr>
              <a:t>posteriora</a:t>
            </a:r>
            <a:endParaRPr lang="en-US" sz="2400" dirty="0">
              <a:solidFill>
                <a:srgbClr val="FF292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3904" y="4028369"/>
            <a:ext cx="1071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2929"/>
                </a:solidFill>
              </a:rPr>
              <a:t>maiore</a:t>
            </a:r>
            <a:endParaRPr lang="en-US" sz="2400" dirty="0">
              <a:solidFill>
                <a:srgbClr val="FF292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93035" y="4666675"/>
            <a:ext cx="1216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2929"/>
                </a:solidFill>
              </a:rPr>
              <a:t>graviore</a:t>
            </a:r>
            <a:endParaRPr lang="en-US" sz="2400" dirty="0">
              <a:solidFill>
                <a:srgbClr val="FF292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42990" y="5280740"/>
            <a:ext cx="933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2929"/>
                </a:solidFill>
              </a:rPr>
              <a:t>majus</a:t>
            </a:r>
            <a:endParaRPr lang="en-US" sz="2400" dirty="0">
              <a:solidFill>
                <a:srgbClr val="FF292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2501" y="5296371"/>
            <a:ext cx="94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2929"/>
                </a:solidFill>
              </a:rPr>
              <a:t>minus</a:t>
            </a:r>
            <a:endParaRPr lang="en-US" sz="2400" dirty="0">
              <a:solidFill>
                <a:srgbClr val="FF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989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306" y="630171"/>
            <a:ext cx="8499798" cy="600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400" dirty="0" err="1">
                <a:latin typeface="Cambria"/>
                <a:cs typeface="Cambria"/>
              </a:rPr>
              <a:t>musculi</a:t>
            </a:r>
            <a:r>
              <a:rPr lang="pt-BR" sz="2400" dirty="0">
                <a:latin typeface="Cambria"/>
                <a:cs typeface="Cambria"/>
              </a:rPr>
              <a:t> </a:t>
            </a:r>
            <a:r>
              <a:rPr lang="pt-BR" sz="2400" dirty="0" err="1">
                <a:latin typeface="Cambria"/>
                <a:cs typeface="Cambria"/>
              </a:rPr>
              <a:t>membrorum</a:t>
            </a:r>
            <a:r>
              <a:rPr lang="pt-BR" sz="2400" dirty="0">
                <a:latin typeface="Cambria"/>
                <a:cs typeface="Cambria"/>
              </a:rPr>
              <a:t> </a:t>
            </a:r>
            <a:r>
              <a:rPr lang="pt-BR" sz="2400" u="sng" dirty="0" err="1">
                <a:latin typeface="Cambria"/>
                <a:cs typeface="Cambria"/>
              </a:rPr>
              <a:t>inferiorum</a:t>
            </a:r>
            <a:r>
              <a:rPr lang="pt-BR" sz="2400" dirty="0">
                <a:latin typeface="Cambria"/>
                <a:cs typeface="Cambria"/>
              </a:rPr>
              <a:t>	</a:t>
            </a:r>
            <a:r>
              <a:rPr lang="es-ES_tradnl" sz="2400" dirty="0">
                <a:latin typeface="Cambria"/>
                <a:cs typeface="Cambria"/>
              </a:rPr>
              <a:t>			</a:t>
            </a:r>
            <a:endParaRPr lang="es-ES_tradnl" sz="2400" dirty="0" smtClean="0">
              <a:latin typeface="Cambria"/>
              <a:cs typeface="Cambria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400" dirty="0" err="1" smtClean="0">
                <a:latin typeface="Cambria"/>
                <a:cs typeface="Cambria"/>
              </a:rPr>
              <a:t>foramen</a:t>
            </a:r>
            <a:r>
              <a:rPr lang="pt-BR" sz="2400" dirty="0" smtClean="0">
                <a:latin typeface="Cambria"/>
                <a:cs typeface="Cambria"/>
              </a:rPr>
              <a:t> </a:t>
            </a:r>
            <a:r>
              <a:rPr lang="pt-BR" sz="2400" dirty="0" err="1">
                <a:latin typeface="Cambria"/>
                <a:cs typeface="Cambria"/>
              </a:rPr>
              <a:t>palatinum</a:t>
            </a:r>
            <a:r>
              <a:rPr lang="pt-BR" sz="2400" dirty="0">
                <a:latin typeface="Cambria"/>
                <a:cs typeface="Cambria"/>
              </a:rPr>
              <a:t> </a:t>
            </a:r>
            <a:r>
              <a:rPr lang="pt-BR" sz="2400" u="sng" dirty="0" err="1">
                <a:latin typeface="Cambria"/>
                <a:cs typeface="Cambria"/>
              </a:rPr>
              <a:t>majus</a:t>
            </a:r>
            <a:r>
              <a:rPr lang="pt-BR" sz="2400" dirty="0">
                <a:latin typeface="Cambria"/>
                <a:cs typeface="Cambria"/>
              </a:rPr>
              <a:t>		</a:t>
            </a:r>
            <a:endParaRPr lang="pt-BR" sz="2400" dirty="0" smtClean="0">
              <a:latin typeface="Cambria"/>
              <a:cs typeface="Cambria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400" dirty="0" err="1" smtClean="0">
                <a:latin typeface="Cambria"/>
                <a:cs typeface="Cambria"/>
              </a:rPr>
              <a:t>pollex</a:t>
            </a:r>
            <a:r>
              <a:rPr lang="fr-FR" sz="2400" dirty="0" smtClean="0">
                <a:latin typeface="Cambria"/>
                <a:cs typeface="Cambria"/>
              </a:rPr>
              <a:t> </a:t>
            </a:r>
            <a:r>
              <a:rPr lang="fr-FR" sz="2400" dirty="0" err="1">
                <a:latin typeface="Cambria"/>
                <a:cs typeface="Cambria"/>
              </a:rPr>
              <a:t>lateris</a:t>
            </a:r>
            <a:r>
              <a:rPr lang="fr-FR" sz="2400" dirty="0">
                <a:latin typeface="Cambria"/>
                <a:cs typeface="Cambria"/>
              </a:rPr>
              <a:t> </a:t>
            </a:r>
            <a:r>
              <a:rPr lang="fr-FR" sz="2400" u="sng" dirty="0" err="1">
                <a:latin typeface="Cambria"/>
                <a:cs typeface="Cambria"/>
              </a:rPr>
              <a:t>dextri</a:t>
            </a:r>
            <a:r>
              <a:rPr lang="fr-FR" sz="2400" dirty="0">
                <a:latin typeface="Cambria"/>
                <a:cs typeface="Cambria"/>
              </a:rPr>
              <a:t>			</a:t>
            </a:r>
            <a:endParaRPr lang="fr-FR" sz="2400" dirty="0" smtClean="0">
              <a:latin typeface="Cambria"/>
              <a:cs typeface="Cambria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400" dirty="0" err="1" smtClean="0">
                <a:latin typeface="Cambria"/>
                <a:cs typeface="Cambria"/>
              </a:rPr>
              <a:t>musculus</a:t>
            </a:r>
            <a:r>
              <a:rPr lang="fr-FR" sz="2400" dirty="0" smtClean="0">
                <a:latin typeface="Cambria"/>
                <a:cs typeface="Cambria"/>
              </a:rPr>
              <a:t> </a:t>
            </a:r>
            <a:r>
              <a:rPr lang="fr-FR" sz="2400" dirty="0" err="1">
                <a:latin typeface="Cambria"/>
                <a:cs typeface="Cambria"/>
              </a:rPr>
              <a:t>gluteus</a:t>
            </a:r>
            <a:r>
              <a:rPr lang="fr-FR" sz="2400" dirty="0">
                <a:latin typeface="Cambria"/>
                <a:cs typeface="Cambria"/>
              </a:rPr>
              <a:t> </a:t>
            </a:r>
            <a:r>
              <a:rPr lang="fr-FR" sz="2400" u="sng" dirty="0" err="1">
                <a:latin typeface="Cambria"/>
                <a:cs typeface="Cambria"/>
              </a:rPr>
              <a:t>minimus</a:t>
            </a:r>
            <a:r>
              <a:rPr lang="fr-FR" sz="2400" dirty="0">
                <a:latin typeface="Cambria"/>
                <a:cs typeface="Cambria"/>
              </a:rPr>
              <a:t>		</a:t>
            </a:r>
            <a:endParaRPr lang="fr-FR" sz="2400" dirty="0" smtClean="0">
              <a:latin typeface="Cambria"/>
              <a:cs typeface="Cambria"/>
            </a:endParaRPr>
          </a:p>
          <a:p>
            <a:pPr marL="457200" indent="-457200">
              <a:buFont typeface="+mj-lt"/>
              <a:buAutoNum type="arabicPeriod"/>
            </a:pPr>
            <a:r>
              <a:rPr lang="is-IS" sz="2400" dirty="0" smtClean="0">
                <a:latin typeface="Cambria"/>
                <a:cs typeface="Cambria"/>
              </a:rPr>
              <a:t>palatum </a:t>
            </a:r>
            <a:r>
              <a:rPr lang="is-IS" sz="2400" u="sng" dirty="0">
                <a:latin typeface="Cambria"/>
                <a:cs typeface="Cambria"/>
              </a:rPr>
              <a:t>molle</a:t>
            </a:r>
            <a:r>
              <a:rPr lang="is-IS" sz="2400" dirty="0">
                <a:latin typeface="Cambria"/>
                <a:cs typeface="Cambria"/>
              </a:rPr>
              <a:t>				</a:t>
            </a:r>
            <a:endParaRPr lang="is-IS" sz="2400" dirty="0" smtClean="0">
              <a:latin typeface="Cambria"/>
              <a:cs typeface="Cambria"/>
            </a:endParaRPr>
          </a:p>
          <a:p>
            <a:pPr marL="457200" indent="-457200">
              <a:buFont typeface="+mj-lt"/>
              <a:buAutoNum type="arabicPeriod"/>
            </a:pPr>
            <a:r>
              <a:rPr lang="sv-SE" sz="2400" dirty="0" err="1" smtClean="0">
                <a:latin typeface="Cambria"/>
                <a:cs typeface="Cambria"/>
              </a:rPr>
              <a:t>tunica</a:t>
            </a:r>
            <a:r>
              <a:rPr lang="sv-SE" sz="2400" dirty="0" smtClean="0">
                <a:latin typeface="Cambria"/>
                <a:cs typeface="Cambria"/>
              </a:rPr>
              <a:t> </a:t>
            </a:r>
            <a:r>
              <a:rPr lang="sv-SE" sz="2400" u="sng" dirty="0">
                <a:latin typeface="Cambria"/>
                <a:cs typeface="Cambria"/>
              </a:rPr>
              <a:t>externa</a:t>
            </a:r>
            <a:r>
              <a:rPr lang="sv-SE" sz="2400" dirty="0">
                <a:latin typeface="Cambria"/>
                <a:cs typeface="Cambria"/>
              </a:rPr>
              <a:t> </a:t>
            </a:r>
            <a:r>
              <a:rPr lang="sv-SE" sz="2400" dirty="0" err="1">
                <a:latin typeface="Cambria"/>
                <a:cs typeface="Cambria"/>
              </a:rPr>
              <a:t>arteriae</a:t>
            </a:r>
            <a:r>
              <a:rPr lang="sv-SE" sz="2400" dirty="0">
                <a:latin typeface="Cambria"/>
                <a:cs typeface="Cambria"/>
              </a:rPr>
              <a:t>					</a:t>
            </a:r>
            <a:endParaRPr lang="sv-SE" sz="2400" dirty="0" smtClean="0">
              <a:latin typeface="Cambria"/>
              <a:cs typeface="Cambria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atin typeface="Cambria"/>
                <a:cs typeface="Cambria"/>
              </a:rPr>
              <a:t>articulatio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u="sng" dirty="0" err="1" smtClean="0">
                <a:latin typeface="Cambria"/>
                <a:cs typeface="Cambria"/>
              </a:rPr>
              <a:t>composita</a:t>
            </a:r>
            <a:r>
              <a:rPr lang="en-US" sz="2400" dirty="0">
                <a:latin typeface="Cambria"/>
                <a:cs typeface="Cambria"/>
              </a:rPr>
              <a:t>			</a:t>
            </a:r>
            <a:endParaRPr lang="en-US" sz="2400" dirty="0" smtClean="0">
              <a:latin typeface="Cambria"/>
              <a:cs typeface="Cambria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400" dirty="0" err="1" smtClean="0">
                <a:latin typeface="Cambria"/>
                <a:cs typeface="Cambria"/>
              </a:rPr>
              <a:t>arteria</a:t>
            </a:r>
            <a:r>
              <a:rPr lang="pt-BR" sz="2400" dirty="0" smtClean="0">
                <a:latin typeface="Cambria"/>
                <a:cs typeface="Cambria"/>
              </a:rPr>
              <a:t> </a:t>
            </a:r>
            <a:r>
              <a:rPr lang="pt-BR" sz="2400" dirty="0" err="1">
                <a:latin typeface="Cambria"/>
                <a:cs typeface="Cambria"/>
              </a:rPr>
              <a:t>temporalis</a:t>
            </a:r>
            <a:r>
              <a:rPr lang="pt-BR" sz="2400" dirty="0">
                <a:latin typeface="Cambria"/>
                <a:cs typeface="Cambria"/>
              </a:rPr>
              <a:t> </a:t>
            </a:r>
            <a:r>
              <a:rPr lang="pt-BR" sz="2400" u="sng" dirty="0">
                <a:latin typeface="Cambria"/>
                <a:cs typeface="Cambria"/>
              </a:rPr>
              <a:t>anterior</a:t>
            </a:r>
            <a:r>
              <a:rPr lang="pt-BR" sz="2400" dirty="0">
                <a:latin typeface="Cambria"/>
                <a:cs typeface="Cambria"/>
              </a:rPr>
              <a:t>		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>
                <a:latin typeface="Cambria"/>
                <a:cs typeface="Cambria"/>
              </a:rPr>
              <a:t>m</a:t>
            </a:r>
            <a:r>
              <a:rPr lang="cs-CZ" sz="2400" dirty="0" smtClean="0">
                <a:latin typeface="Cambria"/>
                <a:cs typeface="Cambria"/>
              </a:rPr>
              <a:t>. </a:t>
            </a:r>
            <a:r>
              <a:rPr lang="cs-CZ" sz="2400" dirty="0" err="1">
                <a:latin typeface="Cambria"/>
                <a:cs typeface="Cambria"/>
              </a:rPr>
              <a:t>transversus</a:t>
            </a:r>
            <a:r>
              <a:rPr lang="cs-CZ" sz="2400" dirty="0">
                <a:latin typeface="Cambria"/>
                <a:cs typeface="Cambria"/>
              </a:rPr>
              <a:t> perinei </a:t>
            </a:r>
            <a:r>
              <a:rPr lang="cs-CZ" sz="2400" u="sng" dirty="0" err="1" smtClean="0">
                <a:latin typeface="Cambria"/>
                <a:cs typeface="Cambria"/>
              </a:rPr>
              <a:t>profundus</a:t>
            </a:r>
            <a:endParaRPr lang="cs-CZ" sz="2400" u="sng" dirty="0" smtClean="0">
              <a:latin typeface="Cambria"/>
              <a:cs typeface="Cambria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latin typeface="Cambria"/>
                <a:cs typeface="Cambria"/>
                <a:sym typeface="Wingdings 2"/>
              </a:rPr>
              <a:t>organa </a:t>
            </a:r>
            <a:r>
              <a:rPr lang="cs-CZ" sz="2400" dirty="0" err="1">
                <a:latin typeface="Cambria"/>
                <a:cs typeface="Cambria"/>
                <a:sym typeface="Wingdings 2"/>
              </a:rPr>
              <a:t>genitalia</a:t>
            </a:r>
            <a:r>
              <a:rPr lang="cs-CZ" sz="2400" dirty="0">
                <a:latin typeface="Cambria"/>
                <a:cs typeface="Cambria"/>
                <a:sym typeface="Wingdings 2"/>
              </a:rPr>
              <a:t> </a:t>
            </a:r>
            <a:r>
              <a:rPr lang="cs-CZ" sz="2400" u="sng" dirty="0">
                <a:latin typeface="Cambria"/>
                <a:cs typeface="Cambria"/>
                <a:sym typeface="Wingdings 2"/>
              </a:rPr>
              <a:t>feminina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err="1" smtClean="0">
                <a:latin typeface="Cambria"/>
                <a:cs typeface="Cambria"/>
                <a:sym typeface="Wingdings 2"/>
              </a:rPr>
              <a:t>fascia</a:t>
            </a:r>
            <a:r>
              <a:rPr lang="cs-CZ" sz="2400" dirty="0" smtClean="0">
                <a:latin typeface="Cambria"/>
                <a:cs typeface="Cambria"/>
                <a:sym typeface="Wingdings 2"/>
              </a:rPr>
              <a:t> </a:t>
            </a:r>
            <a:r>
              <a:rPr lang="cs-CZ" sz="2400" u="sng" dirty="0">
                <a:latin typeface="Cambria"/>
                <a:cs typeface="Cambria"/>
                <a:sym typeface="Wingdings 2"/>
              </a:rPr>
              <a:t>superior</a:t>
            </a:r>
            <a:r>
              <a:rPr lang="cs-CZ" sz="2400" dirty="0">
                <a:latin typeface="Cambria"/>
                <a:cs typeface="Cambria"/>
                <a:sym typeface="Wingdings 2"/>
              </a:rPr>
              <a:t> </a:t>
            </a:r>
            <a:r>
              <a:rPr lang="cs-CZ" sz="2400" dirty="0" err="1">
                <a:latin typeface="Cambria"/>
                <a:cs typeface="Cambria"/>
                <a:sym typeface="Wingdings 2"/>
              </a:rPr>
              <a:t>diaphragmatis</a:t>
            </a:r>
            <a:r>
              <a:rPr lang="cs-CZ" sz="2400" dirty="0">
                <a:latin typeface="Cambria"/>
                <a:cs typeface="Cambria"/>
                <a:sym typeface="Wingdings 2"/>
              </a:rPr>
              <a:t> pelvis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err="1">
                <a:latin typeface="Cambria"/>
                <a:cs typeface="Cambria"/>
              </a:rPr>
              <a:t>commissura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dirty="0" err="1">
                <a:latin typeface="Cambria"/>
                <a:cs typeface="Cambria"/>
              </a:rPr>
              <a:t>labiorum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u="sng" dirty="0" err="1" smtClean="0">
                <a:latin typeface="Cambria"/>
                <a:cs typeface="Cambria"/>
              </a:rPr>
              <a:t>anterior</a:t>
            </a:r>
            <a:endParaRPr lang="cs-CZ" sz="2400" u="sng" dirty="0" smtClean="0">
              <a:latin typeface="Cambria"/>
              <a:cs typeface="Cambria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400" dirty="0" err="1" smtClean="0">
                <a:latin typeface="Cambria"/>
                <a:cs typeface="Cambria"/>
                <a:sym typeface="Wingdings 2"/>
              </a:rPr>
              <a:t>incisura</a:t>
            </a:r>
            <a:r>
              <a:rPr lang="cs-CZ" sz="2400" dirty="0" smtClean="0">
                <a:latin typeface="Cambria"/>
                <a:cs typeface="Cambria"/>
                <a:sym typeface="Wingdings 2"/>
              </a:rPr>
              <a:t> </a:t>
            </a:r>
            <a:r>
              <a:rPr lang="cs-CZ" sz="2400" dirty="0" err="1">
                <a:latin typeface="Cambria"/>
                <a:cs typeface="Cambria"/>
                <a:sym typeface="Wingdings 2"/>
              </a:rPr>
              <a:t>ischiadica</a:t>
            </a:r>
            <a:r>
              <a:rPr lang="cs-CZ" sz="2400" dirty="0">
                <a:latin typeface="Cambria"/>
                <a:cs typeface="Cambria"/>
                <a:sym typeface="Wingdings 2"/>
              </a:rPr>
              <a:t> </a:t>
            </a:r>
            <a:r>
              <a:rPr lang="cs-CZ" sz="2400" u="sng" dirty="0">
                <a:latin typeface="Cambria"/>
                <a:cs typeface="Cambria"/>
                <a:sym typeface="Wingdings 2"/>
              </a:rPr>
              <a:t>minor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latin typeface="Cambria"/>
                <a:cs typeface="Cambria"/>
              </a:rPr>
              <a:t>spina </a:t>
            </a:r>
            <a:r>
              <a:rPr lang="cs-CZ" sz="2400" dirty="0" err="1">
                <a:latin typeface="Cambria"/>
                <a:cs typeface="Cambria"/>
              </a:rPr>
              <a:t>iliaca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u="sng" dirty="0" err="1">
                <a:latin typeface="Cambria"/>
                <a:cs typeface="Cambria"/>
              </a:rPr>
              <a:t>posterior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dirty="0" smtClean="0">
                <a:latin typeface="Cambria"/>
                <a:cs typeface="Cambria"/>
              </a:rPr>
              <a:t>superior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latin typeface="Cambria"/>
                <a:cs typeface="Cambria"/>
                <a:sym typeface="Wingdings 2"/>
              </a:rPr>
              <a:t>pelvis </a:t>
            </a:r>
            <a:r>
              <a:rPr lang="cs-CZ" sz="2400" u="sng" dirty="0">
                <a:latin typeface="Cambria"/>
                <a:cs typeface="Cambria"/>
                <a:sym typeface="Wingdings 2"/>
              </a:rPr>
              <a:t>major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err="1">
                <a:latin typeface="Cambria"/>
                <a:cs typeface="Cambria"/>
              </a:rPr>
              <a:t>pars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u="sng" dirty="0" err="1">
                <a:latin typeface="Cambria"/>
                <a:cs typeface="Cambria"/>
              </a:rPr>
              <a:t>proximalis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dirty="0" err="1">
                <a:latin typeface="Cambria"/>
                <a:cs typeface="Cambria"/>
              </a:rPr>
              <a:t>urethrae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dirty="0" err="1" smtClean="0">
                <a:latin typeface="Cambria"/>
                <a:cs typeface="Cambria"/>
              </a:rPr>
              <a:t>masculinae</a:t>
            </a:r>
            <a:r>
              <a:rPr lang="cs-CZ" sz="2400" dirty="0" smtClean="0">
                <a:latin typeface="Cambria"/>
                <a:cs typeface="Cambria"/>
                <a:sym typeface="Wingdings 2"/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822" y="120609"/>
            <a:ext cx="5339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mbria"/>
                <a:cs typeface="Cambria"/>
              </a:rPr>
              <a:t>GIVE THE OPPOSITE TO THE UNDERLINED TERM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32902" y="757082"/>
            <a:ext cx="2796626" cy="2686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Cambria"/>
                <a:cs typeface="Cambria"/>
              </a:rPr>
              <a:t>superiorum</a:t>
            </a:r>
            <a:endParaRPr lang="en-US" sz="24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26546" y="1118855"/>
            <a:ext cx="2796626" cy="2686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ambria"/>
                <a:cs typeface="Cambria"/>
              </a:rPr>
              <a:t>minus</a:t>
            </a:r>
            <a:endParaRPr lang="en-US" sz="24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20690" y="1480628"/>
            <a:ext cx="2796626" cy="2686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Cambria"/>
                <a:cs typeface="Cambria"/>
              </a:rPr>
              <a:t>sinistri</a:t>
            </a:r>
            <a:endParaRPr lang="en-US" sz="24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08478" y="1842401"/>
            <a:ext cx="2796626" cy="2686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Cambria"/>
                <a:cs typeface="Cambria"/>
              </a:rPr>
              <a:t>maximus</a:t>
            </a:r>
            <a:endParaRPr lang="en-US" sz="24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02122" y="2204174"/>
            <a:ext cx="2796626" cy="2686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ambria"/>
                <a:cs typeface="Cambria"/>
              </a:rPr>
              <a:t>durum</a:t>
            </a:r>
            <a:endParaRPr lang="en-US" sz="24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96266" y="2565947"/>
            <a:ext cx="2796626" cy="2686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ambria"/>
                <a:cs typeface="Cambria"/>
              </a:rPr>
              <a:t>intima</a:t>
            </a:r>
            <a:endParaRPr lang="en-US" sz="24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96266" y="2927720"/>
            <a:ext cx="2796626" cy="2686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ambria"/>
                <a:cs typeface="Cambria"/>
              </a:rPr>
              <a:t>simplex</a:t>
            </a:r>
            <a:endParaRPr lang="en-US" sz="24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89910" y="3289493"/>
            <a:ext cx="2796626" cy="2686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ambria"/>
                <a:cs typeface="Cambria"/>
              </a:rPr>
              <a:t>posterior</a:t>
            </a:r>
            <a:endParaRPr lang="en-US" sz="24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84054" y="3651266"/>
            <a:ext cx="2796626" cy="2686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Cambria"/>
                <a:cs typeface="Cambria"/>
              </a:rPr>
              <a:t>superficialis</a:t>
            </a:r>
            <a:endParaRPr lang="en-US" sz="24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84054" y="4013039"/>
            <a:ext cx="2796626" cy="2686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Cambria"/>
                <a:cs typeface="Cambria"/>
              </a:rPr>
              <a:t>masculina</a:t>
            </a:r>
            <a:endParaRPr lang="en-US" sz="24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77698" y="4374812"/>
            <a:ext cx="2796626" cy="2686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ambria"/>
                <a:cs typeface="Cambria"/>
              </a:rPr>
              <a:t>inferior</a:t>
            </a:r>
            <a:endParaRPr lang="en-US" sz="24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71842" y="4736585"/>
            <a:ext cx="2796626" cy="2686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ambria"/>
                <a:cs typeface="Cambria"/>
              </a:rPr>
              <a:t>posterior</a:t>
            </a:r>
            <a:endParaRPr lang="en-US" sz="24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71842" y="5098358"/>
            <a:ext cx="2796626" cy="2686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ambria"/>
                <a:cs typeface="Cambria"/>
              </a:rPr>
              <a:t>major</a:t>
            </a:r>
            <a:endParaRPr lang="en-US" sz="24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65486" y="5460131"/>
            <a:ext cx="2796626" cy="2686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ambria"/>
                <a:cs typeface="Cambria"/>
              </a:rPr>
              <a:t>anterior</a:t>
            </a:r>
            <a:endParaRPr lang="en-US" sz="24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59630" y="5821904"/>
            <a:ext cx="2796626" cy="2686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ambria"/>
                <a:cs typeface="Cambria"/>
              </a:rPr>
              <a:t>minor</a:t>
            </a:r>
            <a:endParaRPr lang="en-US" sz="24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59630" y="6183682"/>
            <a:ext cx="2796626" cy="2686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Cambria"/>
                <a:cs typeface="Cambria"/>
              </a:rPr>
              <a:t>distalis</a:t>
            </a:r>
            <a:endParaRPr lang="en-US" sz="24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559207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782" y="149403"/>
            <a:ext cx="5013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mbria"/>
                <a:cs typeface="Cambria"/>
              </a:rPr>
              <a:t>NAME COLORED/HIGHLIGHTED STRUCTURES</a:t>
            </a:r>
            <a:endParaRPr lang="en-US" b="1" dirty="0">
              <a:latin typeface="Cambria"/>
              <a:cs typeface="Cambri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26" y="630167"/>
            <a:ext cx="3175000" cy="330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b="7201"/>
          <a:stretch/>
        </p:blipFill>
        <p:spPr>
          <a:xfrm>
            <a:off x="3150578" y="635156"/>
            <a:ext cx="2781300" cy="27106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1878" y="4266817"/>
            <a:ext cx="3048000" cy="2095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1486" y="630167"/>
            <a:ext cx="2128983" cy="3404931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8402099" y="940431"/>
            <a:ext cx="293097" cy="524888"/>
          </a:xfrm>
          <a:prstGeom prst="straightConnector1">
            <a:avLst/>
          </a:prstGeom>
          <a:ln w="57150" cmpd="sng">
            <a:solidFill>
              <a:srgbClr val="D43A4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grayscl/>
          </a:blip>
          <a:stretch>
            <a:fillRect/>
          </a:stretch>
        </p:blipFill>
        <p:spPr>
          <a:xfrm>
            <a:off x="584497" y="4157932"/>
            <a:ext cx="2235200" cy="223520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1782494" y="4676521"/>
            <a:ext cx="293097" cy="524888"/>
          </a:xfrm>
          <a:prstGeom prst="straightConnector1">
            <a:avLst/>
          </a:prstGeom>
          <a:ln w="57150" cmpd="sng">
            <a:solidFill>
              <a:srgbClr val="D43A4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4026" y="3365500"/>
            <a:ext cx="2417204" cy="335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43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448404"/>
              </p:ext>
            </p:extLst>
          </p:nvPr>
        </p:nvGraphicFramePr>
        <p:xfrm>
          <a:off x="302764" y="737608"/>
          <a:ext cx="8563405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0328"/>
                <a:gridCol w="719307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mbria"/>
                          <a:cs typeface="Cambria"/>
                        </a:rPr>
                        <a:t>ICD code</a:t>
                      </a:r>
                      <a:endParaRPr lang="en-US" sz="22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mbria"/>
                          <a:cs typeface="Cambria"/>
                        </a:rPr>
                        <a:t>DIAGNOSIS</a:t>
                      </a:r>
                      <a:endParaRPr lang="en-US" sz="22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mbria"/>
                          <a:cs typeface="Cambria"/>
                        </a:rPr>
                        <a:t>S2230</a:t>
                      </a:r>
                      <a:endParaRPr lang="en-US" sz="22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Fractura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 </a:t>
                      </a:r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traumatica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 costae VI.- IX. l. dx</a:t>
                      </a:r>
                      <a:endParaRPr lang="en-US" sz="22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mbria"/>
                          <a:cs typeface="Cambria"/>
                        </a:rPr>
                        <a:t>S2200</a:t>
                      </a:r>
                      <a:endParaRPr lang="en-US" sz="22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Fractura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 </a:t>
                      </a:r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pathologica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 vertebrae Th7, Th9, Th10</a:t>
                      </a:r>
                      <a:r>
                        <a:rPr lang="en-US" sz="2200" baseline="0" dirty="0" smtClean="0">
                          <a:latin typeface="Cambria"/>
                          <a:cs typeface="Cambria"/>
                        </a:rPr>
                        <a:t> et </a:t>
                      </a:r>
                      <a:r>
                        <a:rPr lang="en-US" sz="2200" baseline="0" dirty="0" err="1" smtClean="0">
                          <a:latin typeface="Cambria"/>
                          <a:cs typeface="Cambria"/>
                        </a:rPr>
                        <a:t>processus</a:t>
                      </a:r>
                      <a:r>
                        <a:rPr lang="en-US" sz="2200" baseline="0" dirty="0" smtClean="0">
                          <a:latin typeface="Cambria"/>
                          <a:cs typeface="Cambria"/>
                        </a:rPr>
                        <a:t> </a:t>
                      </a:r>
                      <a:r>
                        <a:rPr lang="en-US" sz="2200" baseline="0" dirty="0" err="1" smtClean="0">
                          <a:latin typeface="Cambria"/>
                          <a:cs typeface="Cambria"/>
                        </a:rPr>
                        <a:t>transversi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 L3</a:t>
                      </a:r>
                      <a:endParaRPr lang="en-US" sz="22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S2200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Fractura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  </a:t>
                      </a:r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compressiva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 </a:t>
                      </a:r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corporis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 vertebrae </a:t>
                      </a:r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Th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 5, Th9, Th11 et Th12</a:t>
                      </a:r>
                      <a:endParaRPr lang="en-US" sz="22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mbria"/>
                          <a:cs typeface="Cambria"/>
                        </a:rPr>
                        <a:t>S6261</a:t>
                      </a:r>
                      <a:endParaRPr lang="en-US" sz="22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Fractura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 </a:t>
                      </a:r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phalangis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 </a:t>
                      </a:r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proximalis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 </a:t>
                      </a:r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digiti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 III. </a:t>
                      </a:r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manus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 l. sin. </a:t>
                      </a:r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comminutiva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 </a:t>
                      </a:r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aperta</a:t>
                      </a:r>
                      <a:endParaRPr lang="en-US" sz="22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mbria"/>
                          <a:cs typeface="Cambria"/>
                        </a:rPr>
                        <a:t>S6230</a:t>
                      </a:r>
                      <a:endParaRPr lang="en-US" sz="22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Fractura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 </a:t>
                      </a:r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ossis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 </a:t>
                      </a:r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metacarpalis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 V. </a:t>
                      </a:r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manus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 l. dx.</a:t>
                      </a:r>
                      <a:endParaRPr lang="en-US" sz="22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mbria"/>
                          <a:cs typeface="Cambria"/>
                        </a:rPr>
                        <a:t>S9230</a:t>
                      </a:r>
                      <a:endParaRPr lang="en-US" sz="22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Fractura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 </a:t>
                      </a:r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ossis</a:t>
                      </a:r>
                      <a:r>
                        <a:rPr lang="en-US" sz="2200" baseline="0" dirty="0" smtClean="0">
                          <a:latin typeface="Cambria"/>
                          <a:cs typeface="Cambria"/>
                        </a:rPr>
                        <a:t> </a:t>
                      </a:r>
                      <a:r>
                        <a:rPr lang="en-US" sz="2200" baseline="0" dirty="0" err="1" smtClean="0">
                          <a:latin typeface="Cambria"/>
                          <a:cs typeface="Cambria"/>
                        </a:rPr>
                        <a:t>metatarsalis</a:t>
                      </a:r>
                      <a:r>
                        <a:rPr lang="en-US" sz="2200" baseline="0" dirty="0" smtClean="0">
                          <a:latin typeface="Cambria"/>
                          <a:cs typeface="Cambria"/>
                        </a:rPr>
                        <a:t> 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II. et III. </a:t>
                      </a:r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pedis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 l. dx. sine </a:t>
                      </a:r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dislocatione</a:t>
                      </a:r>
                      <a:endParaRPr lang="en-US" sz="22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mbria"/>
                          <a:cs typeface="Cambria"/>
                        </a:rPr>
                        <a:t>L030</a:t>
                      </a:r>
                      <a:endParaRPr lang="en-US" sz="22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Defectus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 </a:t>
                      </a:r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chronicus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 cum </a:t>
                      </a:r>
                      <a:r>
                        <a:rPr lang="en-US" sz="2200" dirty="0" err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"/>
                          <a:cs typeface="Cambria"/>
                        </a:rPr>
                        <a:t>phlegmone</a:t>
                      </a:r>
                      <a:r>
                        <a:rPr lang="en-US" sz="22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digiti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 IV. </a:t>
                      </a:r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pedis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 l. sin.</a:t>
                      </a:r>
                      <a:endParaRPr lang="en-US" sz="22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mbria"/>
                          <a:cs typeface="Cambria"/>
                        </a:rPr>
                        <a:t>D6919</a:t>
                      </a:r>
                      <a:endParaRPr lang="en-US" sz="22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Gangraena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 </a:t>
                      </a:r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diabetica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 </a:t>
                      </a:r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hallucis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 et </a:t>
                      </a:r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digiti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 II. </a:t>
                      </a:r>
                      <a:r>
                        <a:rPr lang="en-US" sz="2200" dirty="0" err="1" smtClean="0">
                          <a:latin typeface="Cambria"/>
                          <a:cs typeface="Cambria"/>
                        </a:rPr>
                        <a:t>pedis</a:t>
                      </a:r>
                      <a:r>
                        <a:rPr lang="en-US" sz="2200" dirty="0" smtClean="0">
                          <a:latin typeface="Cambria"/>
                          <a:cs typeface="Cambria"/>
                        </a:rPr>
                        <a:t> l. dx.</a:t>
                      </a:r>
                      <a:endParaRPr lang="en-US" sz="22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78340" y="150774"/>
            <a:ext cx="8563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mbria"/>
                <a:cs typeface="Cambria"/>
              </a:rPr>
              <a:t>READ MEDICAL RECORDS CONTAINING NUMERALS</a:t>
            </a:r>
            <a:endParaRPr lang="en-US" b="1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552" y="5863630"/>
            <a:ext cx="8783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41550" indent="-2241550"/>
            <a:r>
              <a:rPr lang="en-US" sz="2400" i="1" dirty="0" err="1" smtClean="0">
                <a:solidFill>
                  <a:srgbClr val="FF2929"/>
                </a:solidFill>
                <a:latin typeface="Cambria"/>
                <a:cs typeface="Cambria"/>
              </a:rPr>
              <a:t>Phlegmone</a:t>
            </a:r>
            <a:r>
              <a:rPr lang="en-US" sz="2400" i="1" dirty="0" smtClean="0">
                <a:solidFill>
                  <a:srgbClr val="FF2929"/>
                </a:solidFill>
                <a:latin typeface="Cambria"/>
                <a:cs typeface="Cambria"/>
              </a:rPr>
              <a:t>, </a:t>
            </a:r>
            <a:r>
              <a:rPr lang="en-US" sz="2400" i="1" dirty="0" err="1" smtClean="0">
                <a:solidFill>
                  <a:srgbClr val="FF2929"/>
                </a:solidFill>
                <a:latin typeface="Cambria"/>
                <a:cs typeface="Cambria"/>
              </a:rPr>
              <a:t>es</a:t>
            </a:r>
            <a:r>
              <a:rPr lang="en-US" sz="2400" i="1" dirty="0" smtClean="0">
                <a:solidFill>
                  <a:srgbClr val="FF2929"/>
                </a:solidFill>
                <a:latin typeface="Cambria"/>
                <a:cs typeface="Cambria"/>
              </a:rPr>
              <a:t>, f. : </a:t>
            </a:r>
            <a:r>
              <a:rPr lang="en-US" sz="2400" i="1" dirty="0" err="1">
                <a:solidFill>
                  <a:srgbClr val="000000"/>
                </a:solidFill>
                <a:latin typeface="Cambria"/>
                <a:cs typeface="Cambria"/>
              </a:rPr>
              <a:t>p</a:t>
            </a:r>
            <a:r>
              <a:rPr lang="en-US" sz="2400" i="1" dirty="0" err="1" smtClean="0">
                <a:solidFill>
                  <a:srgbClr val="000000"/>
                </a:solidFill>
                <a:latin typeface="Cambria"/>
                <a:cs typeface="Cambria"/>
              </a:rPr>
              <a:t>hlegmon</a:t>
            </a:r>
            <a:r>
              <a:rPr lang="en-US" sz="2400" i="1" dirty="0" smtClean="0">
                <a:solidFill>
                  <a:srgbClr val="000000"/>
                </a:solidFill>
                <a:latin typeface="Cambria"/>
                <a:cs typeface="Cambria"/>
              </a:rPr>
              <a:t> (purulent </a:t>
            </a:r>
            <a:r>
              <a:rPr lang="en-US" sz="2400" i="1" dirty="0">
                <a:solidFill>
                  <a:srgbClr val="000000"/>
                </a:solidFill>
                <a:latin typeface="Cambria"/>
                <a:cs typeface="Cambria"/>
              </a:rPr>
              <a:t>inflammation of the cellular </a:t>
            </a:r>
            <a:endParaRPr lang="en-US" sz="2400" i="1" dirty="0" smtClean="0">
              <a:solidFill>
                <a:srgbClr val="000000"/>
              </a:solidFill>
              <a:latin typeface="Cambria"/>
              <a:cs typeface="Cambria"/>
            </a:endParaRPr>
          </a:p>
          <a:p>
            <a:pPr marL="2241550" indent="-2241550"/>
            <a:r>
              <a:rPr lang="en-US" sz="2400" i="1" dirty="0" smtClean="0">
                <a:solidFill>
                  <a:srgbClr val="000000"/>
                </a:solidFill>
                <a:latin typeface="Cambria"/>
                <a:cs typeface="Cambria"/>
              </a:rPr>
              <a:t>	or </a:t>
            </a:r>
            <a:r>
              <a:rPr lang="en-US" sz="2400" i="1" dirty="0">
                <a:solidFill>
                  <a:srgbClr val="000000"/>
                </a:solidFill>
                <a:latin typeface="Cambria"/>
                <a:cs typeface="Cambria"/>
              </a:rPr>
              <a:t>areolar </a:t>
            </a:r>
            <a:r>
              <a:rPr lang="en-US" sz="2400" i="1" dirty="0" smtClean="0">
                <a:solidFill>
                  <a:srgbClr val="000000"/>
                </a:solidFill>
                <a:latin typeface="Cambria"/>
                <a:cs typeface="Cambria"/>
              </a:rPr>
              <a:t>tissue</a:t>
            </a:r>
            <a:r>
              <a:rPr lang="en-US" sz="2400" i="1" dirty="0">
                <a:solidFill>
                  <a:srgbClr val="000000"/>
                </a:solidFill>
                <a:latin typeface="Cambria"/>
                <a:cs typeface="Cambri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14911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884" y="989091"/>
            <a:ext cx="4213262" cy="24055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/>
              <a:t>p</a:t>
            </a:r>
            <a:r>
              <a:rPr lang="en-US" sz="2600" dirty="0" err="1" smtClean="0"/>
              <a:t>edis</a:t>
            </a:r>
            <a:r>
              <a:rPr lang="en-US" sz="2600" dirty="0" smtClean="0"/>
              <a:t>     </a:t>
            </a:r>
            <a:r>
              <a:rPr lang="en-US" sz="2600" dirty="0" err="1" smtClean="0"/>
              <a:t>excoriationes</a:t>
            </a:r>
            <a:r>
              <a:rPr lang="en-US" sz="2600" dirty="0" smtClean="0"/>
              <a:t>     dx.  </a:t>
            </a:r>
            <a:r>
              <a:rPr lang="en-US" sz="2600" dirty="0"/>
              <a:t>e</a:t>
            </a:r>
            <a:r>
              <a:rPr lang="en-US" sz="2600" dirty="0" smtClean="0"/>
              <a:t>t     </a:t>
            </a:r>
            <a:r>
              <a:rPr lang="en-US" sz="2600" dirty="0" err="1" smtClean="0"/>
              <a:t>ablatio</a:t>
            </a:r>
            <a:r>
              <a:rPr lang="en-US" sz="2600" dirty="0" smtClean="0"/>
              <a:t>    </a:t>
            </a:r>
            <a:r>
              <a:rPr lang="en-US" sz="2600" dirty="0" err="1" smtClean="0"/>
              <a:t>digiti</a:t>
            </a:r>
            <a:r>
              <a:rPr lang="en-US" sz="2600" dirty="0" smtClean="0"/>
              <a:t>     </a:t>
            </a:r>
            <a:r>
              <a:rPr lang="en-US" sz="2600" dirty="0"/>
              <a:t>I</a:t>
            </a:r>
            <a:r>
              <a:rPr lang="en-US" sz="2600" dirty="0" smtClean="0"/>
              <a:t>I. </a:t>
            </a:r>
            <a:r>
              <a:rPr lang="en-US" sz="2600" dirty="0" err="1" smtClean="0"/>
              <a:t>multiplices</a:t>
            </a:r>
            <a:r>
              <a:rPr lang="en-US" sz="2600" dirty="0" smtClean="0"/>
              <a:t>    unguis    </a:t>
            </a:r>
            <a:r>
              <a:rPr lang="en-US" sz="2600" dirty="0" err="1" smtClean="0"/>
              <a:t>pedis</a:t>
            </a:r>
            <a:r>
              <a:rPr lang="en-US" sz="2600" dirty="0" smtClean="0"/>
              <a:t>  I.</a:t>
            </a:r>
            <a:endParaRPr lang="en-US" sz="2600" dirty="0"/>
          </a:p>
        </p:txBody>
      </p:sp>
      <p:sp>
        <p:nvSpPr>
          <p:cNvPr id="3" name="Rectangle 2"/>
          <p:cNvSpPr/>
          <p:nvPr/>
        </p:nvSpPr>
        <p:spPr>
          <a:xfrm>
            <a:off x="4646546" y="989091"/>
            <a:ext cx="4213262" cy="2405566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 </a:t>
            </a:r>
            <a:r>
              <a:rPr lang="en-US" sz="2600" dirty="0" err="1" smtClean="0"/>
              <a:t>seu</a:t>
            </a:r>
            <a:r>
              <a:rPr lang="en-US" sz="2600" dirty="0" smtClean="0"/>
              <a:t>     </a:t>
            </a:r>
            <a:r>
              <a:rPr lang="en-US" sz="2600" dirty="0" err="1" smtClean="0"/>
              <a:t>manus</a:t>
            </a:r>
            <a:r>
              <a:rPr lang="en-US" sz="2600" dirty="0" smtClean="0"/>
              <a:t>    </a:t>
            </a:r>
            <a:r>
              <a:rPr lang="en-US" sz="2600" dirty="0" err="1" smtClean="0"/>
              <a:t>quinti</a:t>
            </a:r>
            <a:r>
              <a:rPr lang="en-US" sz="2600" dirty="0" smtClean="0"/>
              <a:t>    </a:t>
            </a:r>
            <a:r>
              <a:rPr lang="en-US" sz="2600" dirty="0" err="1" smtClean="0"/>
              <a:t>luxatio</a:t>
            </a:r>
            <a:r>
              <a:rPr lang="en-US" sz="2600" dirty="0" smtClean="0"/>
              <a:t>   </a:t>
            </a:r>
            <a:r>
              <a:rPr lang="en-US" sz="2600" dirty="0" err="1" smtClean="0"/>
              <a:t>digiti</a:t>
            </a:r>
            <a:r>
              <a:rPr lang="en-US" sz="2600" dirty="0" smtClean="0"/>
              <a:t>   l</a:t>
            </a:r>
            <a:r>
              <a:rPr lang="en-US" sz="2600" dirty="0"/>
              <a:t>. </a:t>
            </a:r>
            <a:r>
              <a:rPr lang="en-US" sz="2600" dirty="0" smtClean="0"/>
              <a:t>sin.   </a:t>
            </a:r>
            <a:r>
              <a:rPr lang="en-US" sz="2600" dirty="0" err="1" smtClean="0"/>
              <a:t>minimi</a:t>
            </a:r>
            <a:r>
              <a:rPr lang="en-US" sz="2600" dirty="0" smtClean="0"/>
              <a:t> </a:t>
            </a:r>
            <a:endParaRPr lang="en-US" sz="2600" dirty="0"/>
          </a:p>
        </p:txBody>
      </p:sp>
      <p:sp>
        <p:nvSpPr>
          <p:cNvPr id="4" name="Rectangle 3"/>
          <p:cNvSpPr/>
          <p:nvPr/>
        </p:nvSpPr>
        <p:spPr>
          <a:xfrm>
            <a:off x="4646546" y="3644745"/>
            <a:ext cx="4213262" cy="2405566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rgbClr val="000000"/>
                </a:solidFill>
              </a:rPr>
              <a:t>digiti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  </a:t>
            </a:r>
            <a:r>
              <a:rPr lang="en-US" sz="2600" dirty="0" err="1" smtClean="0">
                <a:solidFill>
                  <a:srgbClr val="000000"/>
                </a:solidFill>
              </a:rPr>
              <a:t>pollicis</a:t>
            </a:r>
            <a:r>
              <a:rPr lang="en-US" sz="2600" dirty="0" smtClean="0">
                <a:solidFill>
                  <a:srgbClr val="000000"/>
                </a:solidFill>
              </a:rPr>
              <a:t>     status    II</a:t>
            </a:r>
            <a:r>
              <a:rPr lang="en-US" sz="2600" dirty="0">
                <a:solidFill>
                  <a:srgbClr val="000000"/>
                </a:solidFill>
              </a:rPr>
              <a:t>.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  <a:r>
              <a:rPr lang="en-US" sz="2600" dirty="0">
                <a:solidFill>
                  <a:srgbClr val="000000"/>
                </a:solidFill>
              </a:rPr>
              <a:t>p</a:t>
            </a:r>
            <a:r>
              <a:rPr lang="en-US" sz="2600" dirty="0" smtClean="0">
                <a:solidFill>
                  <a:srgbClr val="000000"/>
                </a:solidFill>
              </a:rPr>
              <a:t>ost    </a:t>
            </a:r>
            <a:r>
              <a:rPr lang="en-US" sz="2600" dirty="0" err="1" smtClean="0">
                <a:solidFill>
                  <a:srgbClr val="000000"/>
                </a:solidFill>
              </a:rPr>
              <a:t>traumaticam</a:t>
            </a:r>
            <a:r>
              <a:rPr lang="en-US" sz="2600" dirty="0" smtClean="0">
                <a:solidFill>
                  <a:srgbClr val="000000"/>
                </a:solidFill>
              </a:rPr>
              <a:t>   et    </a:t>
            </a:r>
            <a:r>
              <a:rPr lang="en-US" sz="2600" dirty="0" err="1" smtClean="0">
                <a:solidFill>
                  <a:srgbClr val="000000"/>
                </a:solidFill>
              </a:rPr>
              <a:t>manus</a:t>
            </a:r>
            <a:r>
              <a:rPr lang="en-US" sz="2600" dirty="0" smtClean="0">
                <a:solidFill>
                  <a:srgbClr val="000000"/>
                </a:solidFill>
              </a:rPr>
              <a:t>   </a:t>
            </a:r>
            <a:r>
              <a:rPr lang="en-US" sz="2600" dirty="0">
                <a:solidFill>
                  <a:srgbClr val="000000"/>
                </a:solidFill>
              </a:rPr>
              <a:t>l. dx</a:t>
            </a:r>
            <a:r>
              <a:rPr lang="en-US" sz="2600" dirty="0" smtClean="0">
                <a:solidFill>
                  <a:srgbClr val="000000"/>
                </a:solidFill>
              </a:rPr>
              <a:t>.   </a:t>
            </a:r>
            <a:r>
              <a:rPr lang="en-US" sz="2600" dirty="0" err="1" smtClean="0">
                <a:solidFill>
                  <a:srgbClr val="000000"/>
                </a:solidFill>
              </a:rPr>
              <a:t>amputationem</a:t>
            </a:r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0884" y="3644745"/>
            <a:ext cx="4213262" cy="2405566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chemeClr val="tx1"/>
                </a:solidFill>
              </a:rPr>
              <a:t>digiti</a:t>
            </a:r>
            <a:r>
              <a:rPr lang="en-US" sz="2600" dirty="0" smtClean="0">
                <a:solidFill>
                  <a:schemeClr val="tx1"/>
                </a:solidFill>
              </a:rPr>
              <a:t>   </a:t>
            </a:r>
            <a:r>
              <a:rPr lang="en-US" sz="2600" dirty="0" err="1" smtClean="0">
                <a:solidFill>
                  <a:schemeClr val="tx1"/>
                </a:solidFill>
              </a:rPr>
              <a:t>vulnus</a:t>
            </a:r>
            <a:r>
              <a:rPr lang="en-US" sz="2600" dirty="0" smtClean="0">
                <a:solidFill>
                  <a:schemeClr val="tx1"/>
                </a:solidFill>
              </a:rPr>
              <a:t>   III</a:t>
            </a:r>
            <a:r>
              <a:rPr lang="en-US" sz="2600" dirty="0">
                <a:solidFill>
                  <a:schemeClr val="tx1"/>
                </a:solidFill>
              </a:rPr>
              <a:t>. </a:t>
            </a:r>
            <a:r>
              <a:rPr lang="en-US" sz="2600" dirty="0" smtClean="0">
                <a:solidFill>
                  <a:schemeClr val="tx1"/>
                </a:solidFill>
              </a:rPr>
              <a:t>   </a:t>
            </a:r>
            <a:r>
              <a:rPr lang="en-US" sz="2600" dirty="0" err="1" smtClean="0">
                <a:solidFill>
                  <a:schemeClr val="tx1"/>
                </a:solidFill>
              </a:rPr>
              <a:t>manus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contusolacerum</a:t>
            </a:r>
            <a:r>
              <a:rPr lang="en-US" sz="2600" dirty="0" smtClean="0">
                <a:solidFill>
                  <a:schemeClr val="tx1"/>
                </a:solidFill>
              </a:rPr>
              <a:t>    l.    </a:t>
            </a:r>
            <a:r>
              <a:rPr lang="en-US" sz="2600" dirty="0">
                <a:solidFill>
                  <a:schemeClr val="tx1"/>
                </a:solidFill>
              </a:rPr>
              <a:t>sin.</a:t>
            </a:r>
          </a:p>
        </p:txBody>
      </p:sp>
      <p:sp>
        <p:nvSpPr>
          <p:cNvPr id="6" name="Rectangle 5"/>
          <p:cNvSpPr/>
          <p:nvPr/>
        </p:nvSpPr>
        <p:spPr>
          <a:xfrm>
            <a:off x="286740" y="994959"/>
            <a:ext cx="4213262" cy="24055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/>
              <a:t>Excoriationes</a:t>
            </a:r>
            <a:r>
              <a:rPr lang="en-US" sz="2600" dirty="0"/>
              <a:t> </a:t>
            </a:r>
            <a:r>
              <a:rPr lang="en-US" sz="2600" dirty="0" err="1" smtClean="0"/>
              <a:t>pedis</a:t>
            </a:r>
            <a:r>
              <a:rPr lang="en-US" sz="2600" dirty="0"/>
              <a:t> </a:t>
            </a:r>
            <a:r>
              <a:rPr lang="en-US" sz="2600" dirty="0" smtClean="0"/>
              <a:t>I</a:t>
            </a:r>
            <a:r>
              <a:rPr lang="en-US" sz="2600" dirty="0"/>
              <a:t>.</a:t>
            </a:r>
            <a:r>
              <a:rPr lang="en-US" sz="2600" dirty="0" smtClean="0"/>
              <a:t> dx</a:t>
            </a:r>
            <a:r>
              <a:rPr lang="en-US" sz="2600" dirty="0"/>
              <a:t>. </a:t>
            </a:r>
            <a:r>
              <a:rPr lang="en-US" sz="2600" dirty="0" err="1"/>
              <a:t>multiplices</a:t>
            </a:r>
            <a:r>
              <a:rPr lang="en-US" sz="2600" dirty="0"/>
              <a:t> e</a:t>
            </a:r>
            <a:r>
              <a:rPr lang="en-US" sz="2600" dirty="0" smtClean="0"/>
              <a:t>t </a:t>
            </a:r>
            <a:r>
              <a:rPr lang="en-US" sz="2600" dirty="0" err="1" smtClean="0"/>
              <a:t>ablatio</a:t>
            </a:r>
            <a:r>
              <a:rPr lang="en-US" sz="2600" dirty="0"/>
              <a:t> unguis   </a:t>
            </a:r>
            <a:r>
              <a:rPr lang="en-US" sz="2600" dirty="0" err="1" smtClean="0"/>
              <a:t>digiti</a:t>
            </a:r>
            <a:r>
              <a:rPr lang="en-US" sz="2600" dirty="0" smtClean="0"/>
              <a:t> II. </a:t>
            </a:r>
            <a:r>
              <a:rPr lang="en-US" sz="2600" dirty="0" err="1" smtClean="0"/>
              <a:t>pedis</a:t>
            </a:r>
            <a:endParaRPr lang="en-US" sz="2600" dirty="0"/>
          </a:p>
        </p:txBody>
      </p:sp>
      <p:sp>
        <p:nvSpPr>
          <p:cNvPr id="7" name="Rectangle 6"/>
          <p:cNvSpPr/>
          <p:nvPr/>
        </p:nvSpPr>
        <p:spPr>
          <a:xfrm>
            <a:off x="4640190" y="994959"/>
            <a:ext cx="4213262" cy="2405566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/>
              <a:t>Luxatio</a:t>
            </a:r>
            <a:r>
              <a:rPr lang="en-US" sz="2600" dirty="0" smtClean="0"/>
              <a:t> </a:t>
            </a:r>
            <a:r>
              <a:rPr lang="en-US" sz="2600" dirty="0" err="1"/>
              <a:t>digiti</a:t>
            </a:r>
            <a:r>
              <a:rPr lang="en-US" sz="2600" dirty="0"/>
              <a:t> </a:t>
            </a:r>
            <a:r>
              <a:rPr lang="en-US" sz="2600" dirty="0" err="1"/>
              <a:t>quinti</a:t>
            </a:r>
            <a:r>
              <a:rPr lang="en-US" sz="2600" dirty="0"/>
              <a:t> </a:t>
            </a:r>
            <a:r>
              <a:rPr lang="en-US" sz="2600" dirty="0" err="1" smtClean="0"/>
              <a:t>seu</a:t>
            </a:r>
            <a:r>
              <a:rPr lang="en-US" sz="2600" dirty="0" smtClean="0"/>
              <a:t> </a:t>
            </a:r>
            <a:r>
              <a:rPr lang="en-US" sz="2600" dirty="0" err="1" smtClean="0"/>
              <a:t>minimi</a:t>
            </a:r>
            <a:r>
              <a:rPr lang="en-US" sz="2600" dirty="0" smtClean="0"/>
              <a:t> </a:t>
            </a:r>
            <a:r>
              <a:rPr lang="en-US" sz="2600" dirty="0" err="1" smtClean="0"/>
              <a:t>manus</a:t>
            </a:r>
            <a:r>
              <a:rPr lang="en-US" sz="2600" dirty="0" smtClean="0"/>
              <a:t> l</a:t>
            </a:r>
            <a:r>
              <a:rPr lang="en-US" sz="2600" dirty="0"/>
              <a:t>. </a:t>
            </a:r>
            <a:r>
              <a:rPr lang="en-US" sz="2600" dirty="0" smtClean="0"/>
              <a:t>sin.   </a:t>
            </a:r>
            <a:endParaRPr lang="en-US" sz="2600" dirty="0"/>
          </a:p>
        </p:txBody>
      </p:sp>
      <p:sp>
        <p:nvSpPr>
          <p:cNvPr id="8" name="Rectangle 7"/>
          <p:cNvSpPr/>
          <p:nvPr/>
        </p:nvSpPr>
        <p:spPr>
          <a:xfrm>
            <a:off x="286740" y="3650613"/>
            <a:ext cx="4213262" cy="2405566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chemeClr val="tx1"/>
                </a:solidFill>
              </a:rPr>
              <a:t>Vulnus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contusolacerum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digiti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III. </a:t>
            </a:r>
            <a:r>
              <a:rPr lang="en-US" sz="2600" dirty="0" err="1" smtClean="0">
                <a:solidFill>
                  <a:schemeClr val="tx1"/>
                </a:solidFill>
              </a:rPr>
              <a:t>manus</a:t>
            </a:r>
            <a:r>
              <a:rPr lang="en-US" sz="2600" dirty="0" smtClean="0">
                <a:solidFill>
                  <a:schemeClr val="tx1"/>
                </a:solidFill>
              </a:rPr>
              <a:t> l. sin</a:t>
            </a:r>
            <a:r>
              <a:rPr lang="en-US" sz="2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652402" y="3650613"/>
            <a:ext cx="4213262" cy="2405566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00000"/>
                </a:solidFill>
              </a:rPr>
              <a:t>Status </a:t>
            </a:r>
            <a:r>
              <a:rPr lang="en-US" sz="2600" dirty="0">
                <a:solidFill>
                  <a:srgbClr val="000000"/>
                </a:solidFill>
              </a:rPr>
              <a:t>post </a:t>
            </a:r>
            <a:r>
              <a:rPr lang="en-US" sz="2600" dirty="0" err="1">
                <a:solidFill>
                  <a:srgbClr val="000000"/>
                </a:solidFill>
              </a:rPr>
              <a:t>amputationem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traumaticam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pollicis</a:t>
            </a:r>
            <a:r>
              <a:rPr lang="en-US" sz="2600" dirty="0">
                <a:solidFill>
                  <a:srgbClr val="000000"/>
                </a:solidFill>
              </a:rPr>
              <a:t> et </a:t>
            </a:r>
            <a:r>
              <a:rPr lang="en-US" sz="2600" dirty="0" err="1">
                <a:solidFill>
                  <a:srgbClr val="000000"/>
                </a:solidFill>
              </a:rPr>
              <a:t>digiti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II</a:t>
            </a:r>
            <a:r>
              <a:rPr lang="en-US" sz="2600" dirty="0">
                <a:solidFill>
                  <a:srgbClr val="000000"/>
                </a:solidFill>
              </a:rPr>
              <a:t>.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m</a:t>
            </a:r>
            <a:r>
              <a:rPr lang="en-US" sz="2600" dirty="0" err="1" smtClean="0">
                <a:solidFill>
                  <a:srgbClr val="000000"/>
                </a:solidFill>
              </a:rPr>
              <a:t>anus</a:t>
            </a:r>
            <a:r>
              <a:rPr lang="en-US" sz="2600" dirty="0" smtClean="0">
                <a:solidFill>
                  <a:srgbClr val="000000"/>
                </a:solidFill>
              </a:rPr>
              <a:t> l</a:t>
            </a:r>
            <a:r>
              <a:rPr lang="en-US" sz="2600" dirty="0">
                <a:solidFill>
                  <a:srgbClr val="000000"/>
                </a:solidFill>
              </a:rPr>
              <a:t>. dx</a:t>
            </a:r>
            <a:r>
              <a:rPr lang="en-US" sz="2600" dirty="0" smtClean="0">
                <a:solidFill>
                  <a:srgbClr val="000000"/>
                </a:solidFill>
              </a:rPr>
              <a:t>. </a:t>
            </a:r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2782" y="149403"/>
            <a:ext cx="6748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mbria"/>
                <a:cs typeface="Cambria"/>
              </a:rPr>
              <a:t>CHANGE THE WORD ORDED TO GET THE AUTHENTIC RECORD</a:t>
            </a:r>
            <a:endParaRPr lang="en-US" b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805073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226" y="757082"/>
            <a:ext cx="8556731" cy="830997"/>
          </a:xfrm>
          <a:prstGeom prst="rect">
            <a:avLst/>
          </a:prstGeom>
          <a:solidFill>
            <a:srgbClr val="99CC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/>
                <a:ea typeface="Arial"/>
                <a:cs typeface="Cambria"/>
              </a:rPr>
              <a:t>1: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 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Distorsio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 gen_ _ 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l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. dx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. cum 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excoriation_ _ _ _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multiplic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_ _ _ _et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laesion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_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muscul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_ _ _ _ l. dx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. s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uspect_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226" y="1936714"/>
            <a:ext cx="8556731" cy="83099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2929"/>
                </a:solidFill>
                <a:latin typeface="Cambria"/>
                <a:ea typeface="Arial"/>
                <a:cs typeface="Cambria"/>
              </a:rPr>
              <a:t>2: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  <a:latin typeface="Cambria"/>
                <a:ea typeface="Arial"/>
                <a:cs typeface="Cambria"/>
              </a:rPr>
              <a:t>Laceratio</a:t>
            </a:r>
            <a:r>
              <a:rPr lang="en-US" sz="2400" dirty="0" smtClean="0">
                <a:solidFill>
                  <a:schemeClr val="bg1"/>
                </a:solidFill>
                <a:latin typeface="Cambria"/>
                <a:ea typeface="Arial"/>
                <a:cs typeface="Cambria"/>
              </a:rPr>
              <a:t> lob_ superior_ _ </a:t>
            </a:r>
            <a:r>
              <a:rPr lang="en-US" sz="2400" dirty="0" err="1" smtClean="0">
                <a:solidFill>
                  <a:schemeClr val="bg1"/>
                </a:solidFill>
                <a:latin typeface="Cambria"/>
                <a:ea typeface="Arial"/>
                <a:cs typeface="Cambria"/>
              </a:rPr>
              <a:t>pulmon</a:t>
            </a:r>
            <a:r>
              <a:rPr lang="en-US" sz="2400" dirty="0" smtClean="0">
                <a:solidFill>
                  <a:schemeClr val="bg1"/>
                </a:solidFill>
                <a:latin typeface="Cambria"/>
                <a:ea typeface="Arial"/>
                <a:cs typeface="Cambria"/>
              </a:rPr>
              <a:t>_ _ </a:t>
            </a:r>
            <a:r>
              <a:rPr lang="en-US" sz="2400" dirty="0">
                <a:solidFill>
                  <a:schemeClr val="bg1"/>
                </a:solidFill>
                <a:latin typeface="Cambria"/>
                <a:ea typeface="Arial"/>
                <a:cs typeface="Cambria"/>
              </a:rPr>
              <a:t>l. sin et </a:t>
            </a:r>
            <a:r>
              <a:rPr lang="en-US" sz="2400" dirty="0" err="1" smtClean="0">
                <a:solidFill>
                  <a:schemeClr val="bg1"/>
                </a:solidFill>
                <a:latin typeface="Cambria"/>
                <a:ea typeface="Arial"/>
                <a:cs typeface="Cambria"/>
              </a:rPr>
              <a:t>contusio</a:t>
            </a:r>
            <a:r>
              <a:rPr lang="en-US" sz="2400" dirty="0" smtClean="0">
                <a:solidFill>
                  <a:schemeClr val="bg1"/>
                </a:solidFill>
                <a:latin typeface="Cambria"/>
                <a:ea typeface="Arial"/>
                <a:cs typeface="Cambria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mbria"/>
                <a:ea typeface="Arial"/>
                <a:cs typeface="Cambria"/>
              </a:rPr>
              <a:t>pulmon</a:t>
            </a:r>
            <a:r>
              <a:rPr lang="en-US" sz="2400" dirty="0" smtClean="0">
                <a:solidFill>
                  <a:schemeClr val="bg1"/>
                </a:solidFill>
                <a:latin typeface="Cambria"/>
                <a:ea typeface="Arial"/>
                <a:cs typeface="Cambria"/>
              </a:rPr>
              <a:t>_ _ l</a:t>
            </a:r>
            <a:r>
              <a:rPr lang="en-US" sz="2400" dirty="0">
                <a:solidFill>
                  <a:schemeClr val="bg1"/>
                </a:solidFill>
                <a:latin typeface="Cambria"/>
                <a:ea typeface="Arial"/>
                <a:cs typeface="Cambria"/>
              </a:rPr>
              <a:t>. dx </a:t>
            </a:r>
            <a:r>
              <a:rPr lang="en-US" sz="2400" dirty="0" err="1" smtClean="0">
                <a:solidFill>
                  <a:schemeClr val="bg1"/>
                </a:solidFill>
                <a:latin typeface="Cambria"/>
                <a:ea typeface="Arial"/>
                <a:cs typeface="Cambria"/>
              </a:rPr>
              <a:t>lev</a:t>
            </a:r>
            <a:r>
              <a:rPr lang="en-US" sz="2400" dirty="0" smtClean="0">
                <a:solidFill>
                  <a:schemeClr val="bg1"/>
                </a:solidFill>
                <a:latin typeface="Cambria"/>
                <a:ea typeface="Arial"/>
                <a:cs typeface="Cambria"/>
              </a:rPr>
              <a:t>_ _</a:t>
            </a:r>
            <a:endParaRPr lang="en-US" sz="24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227" y="3116346"/>
            <a:ext cx="8556730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2929"/>
                </a:solidFill>
                <a:latin typeface="Cambria"/>
                <a:cs typeface="Cambria"/>
              </a:rPr>
              <a:t>3: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dirty="0" err="1" smtClean="0">
                <a:latin typeface="Cambria"/>
                <a:cs typeface="Cambria"/>
              </a:rPr>
              <a:t>Fractura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dirty="0" err="1" smtClean="0">
                <a:latin typeface="Cambria"/>
                <a:cs typeface="Cambria"/>
              </a:rPr>
              <a:t>oss</a:t>
            </a:r>
            <a:r>
              <a:rPr lang="en-US" sz="2400" dirty="0" smtClean="0">
                <a:latin typeface="Cambria"/>
                <a:cs typeface="Cambria"/>
              </a:rPr>
              <a:t>_ _ _ nasal_ _ _ sine dislocation_.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Contusio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faci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_ _ 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cum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haematomat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_ region_ _ orbital_ _ 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l. sin.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226" y="4295977"/>
            <a:ext cx="8556731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2929"/>
                </a:solidFill>
                <a:latin typeface="Cambria"/>
                <a:ea typeface="Arial"/>
                <a:cs typeface="Cambria"/>
              </a:rPr>
              <a:t>4: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Contusio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 cox_ _ 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l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. sin. cum distension_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muscul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_ _ _ _ region_ _ </a:t>
            </a:r>
          </a:p>
          <a:p>
            <a:r>
              <a:rPr lang="en-US" sz="2400" dirty="0" err="1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g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lute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_ 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_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l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. sin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Arial"/>
                <a:cs typeface="Cambria"/>
              </a:rPr>
              <a:t>.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227" y="96187"/>
            <a:ext cx="7167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mbria"/>
                <a:cs typeface="Cambria"/>
              </a:rPr>
              <a:t>FILL IN THE MISSING ENDINGS, TRANSLATE AUTHENTIC RECORDS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744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304" y="3797895"/>
            <a:ext cx="8526658" cy="2923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dirty="0">
                <a:latin typeface="Cambria"/>
                <a:cs typeface="Cambria"/>
              </a:rPr>
              <a:t>Cranial computed tomographic imaging revealed a </a:t>
            </a:r>
            <a:r>
              <a:rPr lang="en-US" sz="2300" i="1" dirty="0">
                <a:latin typeface="Cambria"/>
                <a:cs typeface="Cambria"/>
              </a:rPr>
              <a:t>metal foreign  </a:t>
            </a:r>
            <a:r>
              <a:rPr lang="en-US" sz="2300" i="1" dirty="0" smtClean="0">
                <a:latin typeface="Cambria"/>
                <a:cs typeface="Cambria"/>
              </a:rPr>
              <a:t>body</a:t>
            </a:r>
            <a:r>
              <a:rPr lang="en-US" sz="2300" dirty="0">
                <a:latin typeface="Cambria"/>
                <a:cs typeface="Cambria"/>
              </a:rPr>
              <a:t>, 1.2×0.7 cm, at </a:t>
            </a:r>
            <a:r>
              <a:rPr lang="en-US" sz="2300" i="1" dirty="0">
                <a:latin typeface="Cambria"/>
                <a:cs typeface="Cambria"/>
              </a:rPr>
              <a:t>the left edge of the foramen magnum </a:t>
            </a:r>
            <a:r>
              <a:rPr lang="en-US" sz="2300" dirty="0" smtClean="0">
                <a:latin typeface="Cambria"/>
                <a:cs typeface="Cambria"/>
              </a:rPr>
              <a:t>in 85</a:t>
            </a:r>
            <a:r>
              <a:rPr lang="en-US" sz="2300" dirty="0">
                <a:latin typeface="Cambria"/>
                <a:cs typeface="Cambria"/>
              </a:rPr>
              <a:t>-year-old </a:t>
            </a:r>
            <a:r>
              <a:rPr lang="en-US" sz="2300" dirty="0" smtClean="0">
                <a:latin typeface="Cambria"/>
                <a:cs typeface="Cambria"/>
              </a:rPr>
              <a:t>man. </a:t>
            </a:r>
            <a:r>
              <a:rPr lang="en-US" sz="2300" dirty="0">
                <a:latin typeface="Cambria"/>
                <a:cs typeface="Cambria"/>
              </a:rPr>
              <a:t>There was </a:t>
            </a:r>
            <a:r>
              <a:rPr lang="en-US" sz="2300" i="1" dirty="0">
                <a:latin typeface="Cambria"/>
                <a:cs typeface="Cambria"/>
              </a:rPr>
              <a:t>no</a:t>
            </a:r>
            <a:r>
              <a:rPr lang="en-US" sz="2300" dirty="0">
                <a:latin typeface="Cambria"/>
                <a:cs typeface="Cambria"/>
              </a:rPr>
              <a:t> clinical or radiographic </a:t>
            </a:r>
            <a:r>
              <a:rPr lang="en-US" sz="2300" dirty="0" smtClean="0">
                <a:latin typeface="Cambria"/>
                <a:cs typeface="Cambria"/>
              </a:rPr>
              <a:t>evidence </a:t>
            </a:r>
            <a:r>
              <a:rPr lang="en-US" sz="2300" dirty="0">
                <a:latin typeface="Cambria"/>
                <a:cs typeface="Cambria"/>
              </a:rPr>
              <a:t>of neural </a:t>
            </a:r>
            <a:r>
              <a:rPr lang="en-US" sz="2300" i="1" dirty="0">
                <a:latin typeface="Cambria"/>
                <a:cs typeface="Cambria"/>
              </a:rPr>
              <a:t>damage</a:t>
            </a:r>
            <a:r>
              <a:rPr lang="en-US" sz="2300" dirty="0">
                <a:latin typeface="Cambria"/>
                <a:cs typeface="Cambria"/>
              </a:rPr>
              <a:t>. The patient revealed that at the age </a:t>
            </a:r>
            <a:r>
              <a:rPr lang="en-US" sz="2300" dirty="0" smtClean="0">
                <a:latin typeface="Cambria"/>
                <a:cs typeface="Cambria"/>
              </a:rPr>
              <a:t>of 3 years </a:t>
            </a:r>
            <a:r>
              <a:rPr lang="en-US" sz="2300" dirty="0">
                <a:latin typeface="Cambria"/>
                <a:cs typeface="Cambria"/>
              </a:rPr>
              <a:t>he had been accidentally shot with a pistol by his older brother. </a:t>
            </a:r>
            <a:r>
              <a:rPr lang="en-US" sz="2300" dirty="0" smtClean="0">
                <a:latin typeface="Cambria"/>
                <a:cs typeface="Cambria"/>
              </a:rPr>
              <a:t>The </a:t>
            </a:r>
            <a:r>
              <a:rPr lang="en-US" sz="2300" dirty="0">
                <a:latin typeface="Cambria"/>
                <a:cs typeface="Cambria"/>
              </a:rPr>
              <a:t>bullet had struck him just inferior to the nose, and he had lost </a:t>
            </a:r>
            <a:r>
              <a:rPr lang="en-US" sz="2300" dirty="0" smtClean="0">
                <a:latin typeface="Cambria"/>
                <a:cs typeface="Cambria"/>
              </a:rPr>
              <a:t>consciousness </a:t>
            </a:r>
            <a:r>
              <a:rPr lang="en-US" sz="2300" dirty="0">
                <a:latin typeface="Cambria"/>
                <a:cs typeface="Cambria"/>
              </a:rPr>
              <a:t>for several hours, recovering </a:t>
            </a:r>
            <a:r>
              <a:rPr lang="en-US" sz="2300" dirty="0" smtClean="0">
                <a:latin typeface="Cambria"/>
                <a:cs typeface="Cambria"/>
              </a:rPr>
              <a:t>without any specific </a:t>
            </a:r>
            <a:r>
              <a:rPr lang="en-US" sz="2300" dirty="0">
                <a:latin typeface="Cambria"/>
                <a:cs typeface="Cambria"/>
              </a:rPr>
              <a:t>therapy.</a:t>
            </a:r>
          </a:p>
        </p:txBody>
      </p:sp>
      <p:pic>
        <p:nvPicPr>
          <p:cNvPr id="3" name="Picture 2" descr="gun sh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293" y="663317"/>
            <a:ext cx="5739071" cy="310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96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167" y="3947925"/>
            <a:ext cx="8373033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latin typeface="Cambria"/>
                <a:cs typeface="Cambria"/>
              </a:rPr>
              <a:t>A three-year-old boy was playing with a </a:t>
            </a:r>
            <a:r>
              <a:rPr lang="en-US" sz="2200" dirty="0" smtClean="0">
                <a:latin typeface="Cambria"/>
                <a:cs typeface="Cambria"/>
              </a:rPr>
              <a:t>plastic </a:t>
            </a:r>
            <a:r>
              <a:rPr lang="en-US" sz="2200" dirty="0">
                <a:latin typeface="Cambria"/>
                <a:cs typeface="Cambria"/>
              </a:rPr>
              <a:t>ball while </a:t>
            </a:r>
            <a:r>
              <a:rPr lang="en-US" sz="2200" dirty="0" smtClean="0">
                <a:latin typeface="Cambria"/>
                <a:cs typeface="Cambria"/>
              </a:rPr>
              <a:t>in </a:t>
            </a:r>
            <a:r>
              <a:rPr lang="en-US" sz="2200" dirty="0">
                <a:latin typeface="Cambria"/>
                <a:cs typeface="Cambria"/>
              </a:rPr>
              <a:t>the </a:t>
            </a:r>
            <a:r>
              <a:rPr lang="en-US" sz="2200" dirty="0" smtClean="0">
                <a:latin typeface="Cambria"/>
                <a:cs typeface="Cambria"/>
              </a:rPr>
              <a:t>backseat of a car. The father heard a gasp, saw that the child was unconscious</a:t>
            </a:r>
            <a:r>
              <a:rPr lang="en-US" sz="2200" dirty="0">
                <a:latin typeface="Cambria"/>
                <a:cs typeface="Cambria"/>
              </a:rPr>
              <a:t>, </a:t>
            </a:r>
            <a:r>
              <a:rPr lang="en-US" sz="2200" dirty="0" smtClean="0">
                <a:latin typeface="Cambria"/>
                <a:cs typeface="Cambria"/>
              </a:rPr>
              <a:t>and suspected </a:t>
            </a:r>
            <a:r>
              <a:rPr lang="en-US" sz="2200" dirty="0">
                <a:latin typeface="Cambria"/>
                <a:cs typeface="Cambria"/>
              </a:rPr>
              <a:t>the child </a:t>
            </a:r>
            <a:r>
              <a:rPr lang="en-US" sz="2200" dirty="0" smtClean="0">
                <a:latin typeface="Cambria"/>
                <a:cs typeface="Cambria"/>
              </a:rPr>
              <a:t>to aspirate </a:t>
            </a:r>
            <a:r>
              <a:rPr lang="en-US" sz="2200" dirty="0">
                <a:latin typeface="Cambria"/>
                <a:cs typeface="Cambria"/>
              </a:rPr>
              <a:t>the toy </a:t>
            </a:r>
            <a:r>
              <a:rPr lang="en-US" sz="2200" dirty="0" smtClean="0">
                <a:latin typeface="Cambria"/>
                <a:cs typeface="Cambria"/>
              </a:rPr>
              <a:t>ball. Emergency </a:t>
            </a:r>
            <a:r>
              <a:rPr lang="en-US" sz="2200" dirty="0">
                <a:latin typeface="Cambria"/>
                <a:cs typeface="Cambria"/>
              </a:rPr>
              <a:t>personnel intubated the </a:t>
            </a:r>
            <a:r>
              <a:rPr lang="en-US" sz="2200" dirty="0" smtClean="0">
                <a:latin typeface="Cambria"/>
                <a:cs typeface="Cambria"/>
              </a:rPr>
              <a:t>child, no </a:t>
            </a:r>
            <a:r>
              <a:rPr lang="en-US" sz="2200" dirty="0">
                <a:latin typeface="Cambria"/>
                <a:cs typeface="Cambria"/>
              </a:rPr>
              <a:t>foreign body was </a:t>
            </a:r>
            <a:r>
              <a:rPr lang="en-US" sz="2200" dirty="0" smtClean="0">
                <a:latin typeface="Cambria"/>
                <a:cs typeface="Cambria"/>
              </a:rPr>
              <a:t>visualized then. The </a:t>
            </a:r>
            <a:r>
              <a:rPr lang="en-US" sz="2200" dirty="0">
                <a:latin typeface="Cambria"/>
                <a:cs typeface="Cambria"/>
              </a:rPr>
              <a:t>child was dead on arrival at </a:t>
            </a:r>
            <a:r>
              <a:rPr lang="en-US" sz="2200" dirty="0" smtClean="0">
                <a:latin typeface="Cambria"/>
                <a:cs typeface="Cambria"/>
              </a:rPr>
              <a:t>the hospital. During </a:t>
            </a:r>
            <a:r>
              <a:rPr lang="en-US" sz="2200" dirty="0">
                <a:latin typeface="Cambria"/>
                <a:cs typeface="Cambria"/>
              </a:rPr>
              <a:t>the postmortem examination, a radiograph </a:t>
            </a:r>
            <a:r>
              <a:rPr lang="en-US" sz="2200" dirty="0" smtClean="0">
                <a:latin typeface="Cambria"/>
                <a:cs typeface="Cambria"/>
              </a:rPr>
              <a:t>of </a:t>
            </a:r>
            <a:r>
              <a:rPr lang="en-US" sz="2200" dirty="0">
                <a:latin typeface="Cambria"/>
                <a:cs typeface="Cambria"/>
              </a:rPr>
              <a:t>the head </a:t>
            </a:r>
            <a:r>
              <a:rPr lang="en-US" sz="2200" dirty="0" smtClean="0">
                <a:latin typeface="Cambria"/>
                <a:cs typeface="Cambria"/>
              </a:rPr>
              <a:t>and neck </a:t>
            </a:r>
            <a:r>
              <a:rPr lang="en-US" sz="2200" dirty="0">
                <a:latin typeface="Cambria"/>
                <a:cs typeface="Cambria"/>
              </a:rPr>
              <a:t>showed a </a:t>
            </a:r>
            <a:r>
              <a:rPr lang="en-US" sz="2200" i="1" dirty="0">
                <a:latin typeface="Cambria"/>
                <a:cs typeface="Cambria"/>
              </a:rPr>
              <a:t>spherical foreign body located in </a:t>
            </a:r>
            <a:r>
              <a:rPr lang="en-US" sz="2200" i="1" dirty="0" smtClean="0">
                <a:latin typeface="Cambria"/>
                <a:cs typeface="Cambria"/>
              </a:rPr>
              <a:t>the oropharynx</a:t>
            </a:r>
            <a:r>
              <a:rPr lang="en-US" sz="2200" dirty="0" smtClean="0">
                <a:latin typeface="Cambria"/>
                <a:cs typeface="Cambria"/>
              </a:rPr>
              <a:t>. The </a:t>
            </a:r>
            <a:r>
              <a:rPr lang="en-US" sz="2200" dirty="0">
                <a:latin typeface="Cambria"/>
                <a:cs typeface="Cambria"/>
              </a:rPr>
              <a:t>oropharynx contained a toy soccer ball 2.5 cm in </a:t>
            </a:r>
            <a:r>
              <a:rPr lang="en-US" sz="2200" dirty="0" smtClean="0">
                <a:latin typeface="Cambria"/>
                <a:cs typeface="Cambria"/>
              </a:rPr>
              <a:t>diameter.</a:t>
            </a:r>
            <a:endParaRPr lang="en-US" sz="2200" dirty="0">
              <a:latin typeface="Cambria"/>
              <a:cs typeface="Cambria"/>
            </a:endParaRPr>
          </a:p>
        </p:txBody>
      </p:sp>
      <p:pic>
        <p:nvPicPr>
          <p:cNvPr id="3" name="Picture 2" descr="foreign bod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161" y="636806"/>
            <a:ext cx="5332173" cy="329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97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oup 4"/>
          <p:cNvGrpSpPr>
            <a:grpSpLocks/>
          </p:cNvGrpSpPr>
          <p:nvPr/>
        </p:nvGrpSpPr>
        <p:grpSpPr bwMode="auto">
          <a:xfrm>
            <a:off x="284163" y="452438"/>
            <a:ext cx="8588375" cy="136525"/>
            <a:chOff x="0" y="0"/>
            <a:chExt cx="5410" cy="86"/>
          </a:xfrm>
        </p:grpSpPr>
        <p:sp>
          <p:nvSpPr>
            <p:cNvPr id="32839" name="Rectangle 1"/>
            <p:cNvSpPr>
              <a:spLocks/>
            </p:cNvSpPr>
            <p:nvPr/>
          </p:nvSpPr>
          <p:spPr bwMode="auto">
            <a:xfrm>
              <a:off x="0" y="0"/>
              <a:ext cx="1016" cy="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40" name="Rectangle 2"/>
            <p:cNvSpPr>
              <a:spLocks/>
            </p:cNvSpPr>
            <p:nvPr/>
          </p:nvSpPr>
          <p:spPr bwMode="auto">
            <a:xfrm>
              <a:off x="1008" y="0"/>
              <a:ext cx="1736" cy="8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41" name="Rectangle 3"/>
            <p:cNvSpPr>
              <a:spLocks/>
            </p:cNvSpPr>
            <p:nvPr/>
          </p:nvSpPr>
          <p:spPr bwMode="auto">
            <a:xfrm>
              <a:off x="2735" y="0"/>
              <a:ext cx="2675" cy="86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2770" name="Rectangle 5"/>
          <p:cNvSpPr>
            <a:spLocks/>
          </p:cNvSpPr>
          <p:nvPr/>
        </p:nvSpPr>
        <p:spPr bwMode="auto">
          <a:xfrm>
            <a:off x="250825" y="122238"/>
            <a:ext cx="2725738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b="1">
                <a:solidFill>
                  <a:schemeClr val="tx1"/>
                </a:solidFill>
                <a:latin typeface="Calibri Bold" charset="0"/>
                <a:ea typeface="ＭＳ Ｐゴシック" charset="0"/>
                <a:cs typeface="ＭＳ Ｐゴシック" charset="0"/>
                <a:sym typeface="Calibri Bold" charset="0"/>
              </a:rPr>
              <a:t>1. SUPERIOR OR SUPERIUS?</a:t>
            </a:r>
          </a:p>
        </p:txBody>
      </p:sp>
      <p:sp>
        <p:nvSpPr>
          <p:cNvPr id="32771" name="Rectangle 6"/>
          <p:cNvSpPr>
            <a:spLocks/>
          </p:cNvSpPr>
          <p:nvPr/>
        </p:nvSpPr>
        <p:spPr bwMode="auto">
          <a:xfrm>
            <a:off x="322263" y="700088"/>
            <a:ext cx="1346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Vena cava</a:t>
            </a:r>
          </a:p>
        </p:txBody>
      </p:sp>
      <p:sp>
        <p:nvSpPr>
          <p:cNvPr id="32772" name="Rectangle 7"/>
          <p:cNvSpPr>
            <a:spLocks/>
          </p:cNvSpPr>
          <p:nvPr/>
        </p:nvSpPr>
        <p:spPr bwMode="auto">
          <a:xfrm>
            <a:off x="322263" y="1209675"/>
            <a:ext cx="14827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Membrum </a:t>
            </a:r>
          </a:p>
        </p:txBody>
      </p:sp>
      <p:sp>
        <p:nvSpPr>
          <p:cNvPr id="32773" name="Rectangle 8"/>
          <p:cNvSpPr>
            <a:spLocks/>
          </p:cNvSpPr>
          <p:nvPr/>
        </p:nvSpPr>
        <p:spPr bwMode="auto">
          <a:xfrm>
            <a:off x="301625" y="1719263"/>
            <a:ext cx="14795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Extremitas </a:t>
            </a:r>
          </a:p>
        </p:txBody>
      </p:sp>
      <p:sp>
        <p:nvSpPr>
          <p:cNvPr id="32774" name="Rectangle 9"/>
          <p:cNvSpPr>
            <a:spLocks/>
          </p:cNvSpPr>
          <p:nvPr/>
        </p:nvSpPr>
        <p:spPr bwMode="auto">
          <a:xfrm>
            <a:off x="301625" y="2228850"/>
            <a:ext cx="118586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Palpebra</a:t>
            </a:r>
          </a:p>
        </p:txBody>
      </p:sp>
      <p:sp>
        <p:nvSpPr>
          <p:cNvPr id="32775" name="Rectangle 10"/>
          <p:cNvSpPr>
            <a:spLocks/>
          </p:cNvSpPr>
          <p:nvPr/>
        </p:nvSpPr>
        <p:spPr bwMode="auto">
          <a:xfrm>
            <a:off x="301625" y="2738438"/>
            <a:ext cx="99536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Labium</a:t>
            </a:r>
          </a:p>
        </p:txBody>
      </p:sp>
      <p:sp>
        <p:nvSpPr>
          <p:cNvPr id="32776" name="Rectangle 11"/>
          <p:cNvSpPr>
            <a:spLocks/>
          </p:cNvSpPr>
          <p:nvPr/>
        </p:nvSpPr>
        <p:spPr bwMode="auto">
          <a:xfrm>
            <a:off x="301625" y="3757613"/>
            <a:ext cx="109696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Meatus </a:t>
            </a:r>
          </a:p>
        </p:txBody>
      </p:sp>
      <p:sp>
        <p:nvSpPr>
          <p:cNvPr id="32777" name="Rectangle 12"/>
          <p:cNvSpPr>
            <a:spLocks/>
          </p:cNvSpPr>
          <p:nvPr/>
        </p:nvSpPr>
        <p:spPr bwMode="auto">
          <a:xfrm>
            <a:off x="301625" y="4267200"/>
            <a:ext cx="1016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Arteria </a:t>
            </a:r>
          </a:p>
        </p:txBody>
      </p:sp>
      <p:sp>
        <p:nvSpPr>
          <p:cNvPr id="32778" name="Rectangle 13"/>
          <p:cNvSpPr>
            <a:spLocks/>
          </p:cNvSpPr>
          <p:nvPr/>
        </p:nvSpPr>
        <p:spPr bwMode="auto">
          <a:xfrm>
            <a:off x="301625" y="5795963"/>
            <a:ext cx="8477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Regio </a:t>
            </a:r>
          </a:p>
        </p:txBody>
      </p:sp>
      <p:sp>
        <p:nvSpPr>
          <p:cNvPr id="32779" name="Rectangle 14"/>
          <p:cNvSpPr>
            <a:spLocks/>
          </p:cNvSpPr>
          <p:nvPr/>
        </p:nvSpPr>
        <p:spPr bwMode="auto">
          <a:xfrm>
            <a:off x="322263" y="5286375"/>
            <a:ext cx="16541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Segmentum </a:t>
            </a:r>
          </a:p>
        </p:txBody>
      </p:sp>
      <p:sp>
        <p:nvSpPr>
          <p:cNvPr id="32780" name="Rectangle 15"/>
          <p:cNvSpPr>
            <a:spLocks/>
          </p:cNvSpPr>
          <p:nvPr/>
        </p:nvSpPr>
        <p:spPr bwMode="auto">
          <a:xfrm>
            <a:off x="301625" y="3248025"/>
            <a:ext cx="8445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Facies</a:t>
            </a:r>
          </a:p>
        </p:txBody>
      </p:sp>
      <p:sp>
        <p:nvSpPr>
          <p:cNvPr id="32781" name="Rectangle 16"/>
          <p:cNvSpPr>
            <a:spLocks/>
          </p:cNvSpPr>
          <p:nvPr/>
        </p:nvSpPr>
        <p:spPr bwMode="auto">
          <a:xfrm>
            <a:off x="301625" y="4776788"/>
            <a:ext cx="94773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Plexus </a:t>
            </a:r>
          </a:p>
        </p:txBody>
      </p:sp>
      <p:sp>
        <p:nvSpPr>
          <p:cNvPr id="5137" name="Rectangle 17"/>
          <p:cNvSpPr>
            <a:spLocks/>
          </p:cNvSpPr>
          <p:nvPr/>
        </p:nvSpPr>
        <p:spPr bwMode="auto">
          <a:xfrm>
            <a:off x="1973263" y="700088"/>
            <a:ext cx="1122362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superior</a:t>
            </a:r>
          </a:p>
        </p:txBody>
      </p:sp>
      <p:sp>
        <p:nvSpPr>
          <p:cNvPr id="5138" name="Rectangle 18"/>
          <p:cNvSpPr>
            <a:spLocks/>
          </p:cNvSpPr>
          <p:nvPr/>
        </p:nvSpPr>
        <p:spPr bwMode="auto">
          <a:xfrm>
            <a:off x="1973263" y="1209675"/>
            <a:ext cx="1135062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superius</a:t>
            </a:r>
          </a:p>
        </p:txBody>
      </p:sp>
      <p:sp>
        <p:nvSpPr>
          <p:cNvPr id="5139" name="Rectangle 19"/>
          <p:cNvSpPr>
            <a:spLocks/>
          </p:cNvSpPr>
          <p:nvPr/>
        </p:nvSpPr>
        <p:spPr bwMode="auto">
          <a:xfrm>
            <a:off x="1973263" y="1719263"/>
            <a:ext cx="1122362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superior</a:t>
            </a:r>
          </a:p>
        </p:txBody>
      </p:sp>
      <p:sp>
        <p:nvSpPr>
          <p:cNvPr id="5140" name="Rectangle 20"/>
          <p:cNvSpPr>
            <a:spLocks/>
          </p:cNvSpPr>
          <p:nvPr/>
        </p:nvSpPr>
        <p:spPr bwMode="auto">
          <a:xfrm>
            <a:off x="1973263" y="2228850"/>
            <a:ext cx="1122362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superior</a:t>
            </a:r>
          </a:p>
        </p:txBody>
      </p:sp>
      <p:sp>
        <p:nvSpPr>
          <p:cNvPr id="5141" name="Rectangle 21"/>
          <p:cNvSpPr>
            <a:spLocks/>
          </p:cNvSpPr>
          <p:nvPr/>
        </p:nvSpPr>
        <p:spPr bwMode="auto">
          <a:xfrm>
            <a:off x="1973263" y="2738438"/>
            <a:ext cx="1135062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superius</a:t>
            </a:r>
          </a:p>
        </p:txBody>
      </p:sp>
      <p:sp>
        <p:nvSpPr>
          <p:cNvPr id="5142" name="Rectangle 22"/>
          <p:cNvSpPr>
            <a:spLocks/>
          </p:cNvSpPr>
          <p:nvPr/>
        </p:nvSpPr>
        <p:spPr bwMode="auto">
          <a:xfrm>
            <a:off x="1973263" y="3757613"/>
            <a:ext cx="1122362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superior</a:t>
            </a:r>
          </a:p>
        </p:txBody>
      </p:sp>
      <p:sp>
        <p:nvSpPr>
          <p:cNvPr id="5143" name="Rectangle 23"/>
          <p:cNvSpPr>
            <a:spLocks/>
          </p:cNvSpPr>
          <p:nvPr/>
        </p:nvSpPr>
        <p:spPr bwMode="auto">
          <a:xfrm>
            <a:off x="1973263" y="4267200"/>
            <a:ext cx="1122362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superior</a:t>
            </a:r>
          </a:p>
        </p:txBody>
      </p:sp>
      <p:sp>
        <p:nvSpPr>
          <p:cNvPr id="5144" name="Rectangle 24"/>
          <p:cNvSpPr>
            <a:spLocks/>
          </p:cNvSpPr>
          <p:nvPr/>
        </p:nvSpPr>
        <p:spPr bwMode="auto">
          <a:xfrm>
            <a:off x="1973263" y="5795963"/>
            <a:ext cx="1122362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superior</a:t>
            </a:r>
          </a:p>
        </p:txBody>
      </p:sp>
      <p:sp>
        <p:nvSpPr>
          <p:cNvPr id="5145" name="Rectangle 25"/>
          <p:cNvSpPr>
            <a:spLocks/>
          </p:cNvSpPr>
          <p:nvPr/>
        </p:nvSpPr>
        <p:spPr bwMode="auto">
          <a:xfrm>
            <a:off x="1973263" y="5286375"/>
            <a:ext cx="1135062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superius</a:t>
            </a:r>
          </a:p>
        </p:txBody>
      </p:sp>
      <p:sp>
        <p:nvSpPr>
          <p:cNvPr id="5146" name="Rectangle 26"/>
          <p:cNvSpPr>
            <a:spLocks/>
          </p:cNvSpPr>
          <p:nvPr/>
        </p:nvSpPr>
        <p:spPr bwMode="auto">
          <a:xfrm>
            <a:off x="1973263" y="3248025"/>
            <a:ext cx="1122362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superior</a:t>
            </a:r>
          </a:p>
        </p:txBody>
      </p:sp>
      <p:sp>
        <p:nvSpPr>
          <p:cNvPr id="5147" name="Rectangle 27"/>
          <p:cNvSpPr>
            <a:spLocks/>
          </p:cNvSpPr>
          <p:nvPr/>
        </p:nvSpPr>
        <p:spPr bwMode="auto">
          <a:xfrm>
            <a:off x="1973263" y="4776788"/>
            <a:ext cx="1122362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superior</a:t>
            </a:r>
          </a:p>
        </p:txBody>
      </p:sp>
      <p:sp>
        <p:nvSpPr>
          <p:cNvPr id="32793" name="Rectangle 28"/>
          <p:cNvSpPr>
            <a:spLocks/>
          </p:cNvSpPr>
          <p:nvPr/>
        </p:nvSpPr>
        <p:spPr bwMode="auto">
          <a:xfrm>
            <a:off x="3351213" y="700088"/>
            <a:ext cx="838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Cornu</a:t>
            </a:r>
          </a:p>
        </p:txBody>
      </p:sp>
      <p:sp>
        <p:nvSpPr>
          <p:cNvPr id="32794" name="Rectangle 29"/>
          <p:cNvSpPr>
            <a:spLocks/>
          </p:cNvSpPr>
          <p:nvPr/>
        </p:nvSpPr>
        <p:spPr bwMode="auto">
          <a:xfrm>
            <a:off x="3351213" y="1209675"/>
            <a:ext cx="946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Ductus</a:t>
            </a:r>
          </a:p>
        </p:txBody>
      </p:sp>
      <p:sp>
        <p:nvSpPr>
          <p:cNvPr id="32795" name="Rectangle 30"/>
          <p:cNvSpPr>
            <a:spLocks/>
          </p:cNvSpPr>
          <p:nvPr/>
        </p:nvSpPr>
        <p:spPr bwMode="auto">
          <a:xfrm>
            <a:off x="3328988" y="1719263"/>
            <a:ext cx="4826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Ala</a:t>
            </a:r>
          </a:p>
        </p:txBody>
      </p:sp>
      <p:sp>
        <p:nvSpPr>
          <p:cNvPr id="32796" name="Rectangle 31"/>
          <p:cNvSpPr>
            <a:spLocks/>
          </p:cNvSpPr>
          <p:nvPr/>
        </p:nvSpPr>
        <p:spPr bwMode="auto">
          <a:xfrm>
            <a:off x="3328988" y="2228850"/>
            <a:ext cx="126841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Musculus</a:t>
            </a:r>
          </a:p>
        </p:txBody>
      </p:sp>
      <p:sp>
        <p:nvSpPr>
          <p:cNvPr id="32797" name="Rectangle 32"/>
          <p:cNvSpPr>
            <a:spLocks/>
          </p:cNvSpPr>
          <p:nvPr/>
        </p:nvSpPr>
        <p:spPr bwMode="auto">
          <a:xfrm>
            <a:off x="3328988" y="2738438"/>
            <a:ext cx="131603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Curvatura</a:t>
            </a:r>
          </a:p>
        </p:txBody>
      </p:sp>
      <p:sp>
        <p:nvSpPr>
          <p:cNvPr id="32798" name="Rectangle 33"/>
          <p:cNvSpPr>
            <a:spLocks/>
          </p:cNvSpPr>
          <p:nvPr/>
        </p:nvSpPr>
        <p:spPr bwMode="auto">
          <a:xfrm>
            <a:off x="3328988" y="3757613"/>
            <a:ext cx="7747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Fossa</a:t>
            </a:r>
          </a:p>
        </p:txBody>
      </p:sp>
      <p:sp>
        <p:nvSpPr>
          <p:cNvPr id="32799" name="Rectangle 34"/>
          <p:cNvSpPr>
            <a:spLocks/>
          </p:cNvSpPr>
          <p:nvPr/>
        </p:nvSpPr>
        <p:spPr bwMode="auto">
          <a:xfrm>
            <a:off x="3328988" y="4267200"/>
            <a:ext cx="119856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Foramen</a:t>
            </a:r>
          </a:p>
        </p:txBody>
      </p:sp>
      <p:sp>
        <p:nvSpPr>
          <p:cNvPr id="32800" name="Rectangle 35"/>
          <p:cNvSpPr>
            <a:spLocks/>
          </p:cNvSpPr>
          <p:nvPr/>
        </p:nvSpPr>
        <p:spPr bwMode="auto">
          <a:xfrm>
            <a:off x="3328988" y="5795963"/>
            <a:ext cx="79533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Pelvis</a:t>
            </a:r>
          </a:p>
        </p:txBody>
      </p:sp>
      <p:sp>
        <p:nvSpPr>
          <p:cNvPr id="32801" name="Rectangle 36"/>
          <p:cNvSpPr>
            <a:spLocks/>
          </p:cNvSpPr>
          <p:nvPr/>
        </p:nvSpPr>
        <p:spPr bwMode="auto">
          <a:xfrm>
            <a:off x="3351213" y="5286375"/>
            <a:ext cx="126206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Circulatio</a:t>
            </a:r>
          </a:p>
        </p:txBody>
      </p:sp>
      <p:sp>
        <p:nvSpPr>
          <p:cNvPr id="32802" name="Rectangle 37"/>
          <p:cNvSpPr>
            <a:spLocks/>
          </p:cNvSpPr>
          <p:nvPr/>
        </p:nvSpPr>
        <p:spPr bwMode="auto">
          <a:xfrm>
            <a:off x="3328988" y="3248025"/>
            <a:ext cx="99536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Flexura</a:t>
            </a:r>
          </a:p>
        </p:txBody>
      </p:sp>
      <p:sp>
        <p:nvSpPr>
          <p:cNvPr id="32803" name="Rectangle 38"/>
          <p:cNvSpPr>
            <a:spLocks/>
          </p:cNvSpPr>
          <p:nvPr/>
        </p:nvSpPr>
        <p:spPr bwMode="auto">
          <a:xfrm>
            <a:off x="3328988" y="4776788"/>
            <a:ext cx="157956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Tuberculum</a:t>
            </a:r>
          </a:p>
        </p:txBody>
      </p:sp>
      <p:sp>
        <p:nvSpPr>
          <p:cNvPr id="32804" name="Rectangle 39"/>
          <p:cNvSpPr>
            <a:spLocks/>
          </p:cNvSpPr>
          <p:nvPr/>
        </p:nvSpPr>
        <p:spPr bwMode="auto">
          <a:xfrm>
            <a:off x="3348038" y="115888"/>
            <a:ext cx="19208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b="1">
                <a:solidFill>
                  <a:schemeClr val="tx1"/>
                </a:solidFill>
                <a:latin typeface="Calibri Bold" charset="0"/>
                <a:ea typeface="ＭＳ Ｐゴシック" charset="0"/>
                <a:cs typeface="ＭＳ Ｐゴシック" charset="0"/>
                <a:sym typeface="Calibri Bold" charset="0"/>
              </a:rPr>
              <a:t>MAIOR OR MAIUS?</a:t>
            </a:r>
          </a:p>
        </p:txBody>
      </p:sp>
      <p:sp>
        <p:nvSpPr>
          <p:cNvPr id="5160" name="Rectangle 40"/>
          <p:cNvSpPr>
            <a:spLocks/>
          </p:cNvSpPr>
          <p:nvPr/>
        </p:nvSpPr>
        <p:spPr bwMode="auto">
          <a:xfrm>
            <a:off x="5013325" y="700088"/>
            <a:ext cx="828675" cy="444500"/>
          </a:xfrm>
          <a:prstGeom prst="rect">
            <a:avLst/>
          </a:prstGeom>
          <a:solidFill>
            <a:srgbClr val="528A0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maius</a:t>
            </a:r>
          </a:p>
        </p:txBody>
      </p:sp>
      <p:sp>
        <p:nvSpPr>
          <p:cNvPr id="5161" name="Rectangle 41"/>
          <p:cNvSpPr>
            <a:spLocks/>
          </p:cNvSpPr>
          <p:nvPr/>
        </p:nvSpPr>
        <p:spPr bwMode="auto">
          <a:xfrm>
            <a:off x="5013325" y="1209675"/>
            <a:ext cx="815975" cy="444500"/>
          </a:xfrm>
          <a:prstGeom prst="rect">
            <a:avLst/>
          </a:prstGeom>
          <a:solidFill>
            <a:srgbClr val="528A0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maior</a:t>
            </a:r>
          </a:p>
        </p:txBody>
      </p:sp>
      <p:sp>
        <p:nvSpPr>
          <p:cNvPr id="5162" name="Rectangle 42"/>
          <p:cNvSpPr>
            <a:spLocks/>
          </p:cNvSpPr>
          <p:nvPr/>
        </p:nvSpPr>
        <p:spPr bwMode="auto">
          <a:xfrm>
            <a:off x="5013325" y="1719263"/>
            <a:ext cx="815975" cy="444500"/>
          </a:xfrm>
          <a:prstGeom prst="rect">
            <a:avLst/>
          </a:prstGeom>
          <a:solidFill>
            <a:srgbClr val="528A0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maior</a:t>
            </a:r>
          </a:p>
        </p:txBody>
      </p:sp>
      <p:sp>
        <p:nvSpPr>
          <p:cNvPr id="5163" name="Rectangle 43"/>
          <p:cNvSpPr>
            <a:spLocks/>
          </p:cNvSpPr>
          <p:nvPr/>
        </p:nvSpPr>
        <p:spPr bwMode="auto">
          <a:xfrm>
            <a:off x="5013325" y="2228850"/>
            <a:ext cx="815975" cy="444500"/>
          </a:xfrm>
          <a:prstGeom prst="rect">
            <a:avLst/>
          </a:prstGeom>
          <a:solidFill>
            <a:srgbClr val="528A0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maior</a:t>
            </a:r>
          </a:p>
        </p:txBody>
      </p:sp>
      <p:sp>
        <p:nvSpPr>
          <p:cNvPr id="5164" name="Rectangle 44"/>
          <p:cNvSpPr>
            <a:spLocks/>
          </p:cNvSpPr>
          <p:nvPr/>
        </p:nvSpPr>
        <p:spPr bwMode="auto">
          <a:xfrm>
            <a:off x="5013325" y="2738438"/>
            <a:ext cx="815975" cy="444500"/>
          </a:xfrm>
          <a:prstGeom prst="rect">
            <a:avLst/>
          </a:prstGeom>
          <a:solidFill>
            <a:srgbClr val="528A0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maior</a:t>
            </a:r>
          </a:p>
        </p:txBody>
      </p:sp>
      <p:sp>
        <p:nvSpPr>
          <p:cNvPr id="5165" name="Rectangle 45"/>
          <p:cNvSpPr>
            <a:spLocks/>
          </p:cNvSpPr>
          <p:nvPr/>
        </p:nvSpPr>
        <p:spPr bwMode="auto">
          <a:xfrm>
            <a:off x="5013325" y="3757613"/>
            <a:ext cx="815975" cy="444500"/>
          </a:xfrm>
          <a:prstGeom prst="rect">
            <a:avLst/>
          </a:prstGeom>
          <a:solidFill>
            <a:srgbClr val="528A0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maior</a:t>
            </a:r>
          </a:p>
        </p:txBody>
      </p:sp>
      <p:sp>
        <p:nvSpPr>
          <p:cNvPr id="5166" name="Rectangle 46"/>
          <p:cNvSpPr>
            <a:spLocks/>
          </p:cNvSpPr>
          <p:nvPr/>
        </p:nvSpPr>
        <p:spPr bwMode="auto">
          <a:xfrm>
            <a:off x="5013325" y="4267200"/>
            <a:ext cx="828675" cy="444500"/>
          </a:xfrm>
          <a:prstGeom prst="rect">
            <a:avLst/>
          </a:prstGeom>
          <a:solidFill>
            <a:srgbClr val="528A0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maius</a:t>
            </a:r>
          </a:p>
        </p:txBody>
      </p:sp>
      <p:sp>
        <p:nvSpPr>
          <p:cNvPr id="5167" name="Rectangle 47"/>
          <p:cNvSpPr>
            <a:spLocks/>
          </p:cNvSpPr>
          <p:nvPr/>
        </p:nvSpPr>
        <p:spPr bwMode="auto">
          <a:xfrm>
            <a:off x="5013325" y="5795963"/>
            <a:ext cx="815975" cy="444500"/>
          </a:xfrm>
          <a:prstGeom prst="rect">
            <a:avLst/>
          </a:prstGeom>
          <a:solidFill>
            <a:srgbClr val="528A0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maior</a:t>
            </a:r>
          </a:p>
        </p:txBody>
      </p:sp>
      <p:sp>
        <p:nvSpPr>
          <p:cNvPr id="5168" name="Rectangle 48"/>
          <p:cNvSpPr>
            <a:spLocks/>
          </p:cNvSpPr>
          <p:nvPr/>
        </p:nvSpPr>
        <p:spPr bwMode="auto">
          <a:xfrm>
            <a:off x="5013325" y="5286375"/>
            <a:ext cx="815975" cy="444500"/>
          </a:xfrm>
          <a:prstGeom prst="rect">
            <a:avLst/>
          </a:prstGeom>
          <a:solidFill>
            <a:srgbClr val="528A0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maior</a:t>
            </a:r>
          </a:p>
        </p:txBody>
      </p:sp>
      <p:sp>
        <p:nvSpPr>
          <p:cNvPr id="5169" name="Rectangle 49"/>
          <p:cNvSpPr>
            <a:spLocks/>
          </p:cNvSpPr>
          <p:nvPr/>
        </p:nvSpPr>
        <p:spPr bwMode="auto">
          <a:xfrm>
            <a:off x="5013325" y="3248025"/>
            <a:ext cx="815975" cy="444500"/>
          </a:xfrm>
          <a:prstGeom prst="rect">
            <a:avLst/>
          </a:prstGeom>
          <a:solidFill>
            <a:srgbClr val="528A0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maior</a:t>
            </a:r>
          </a:p>
        </p:txBody>
      </p:sp>
      <p:sp>
        <p:nvSpPr>
          <p:cNvPr id="5170" name="Rectangle 50"/>
          <p:cNvSpPr>
            <a:spLocks/>
          </p:cNvSpPr>
          <p:nvPr/>
        </p:nvSpPr>
        <p:spPr bwMode="auto">
          <a:xfrm>
            <a:off x="5013325" y="4776788"/>
            <a:ext cx="828675" cy="444500"/>
          </a:xfrm>
          <a:prstGeom prst="rect">
            <a:avLst/>
          </a:prstGeom>
          <a:solidFill>
            <a:srgbClr val="528A0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maius</a:t>
            </a:r>
          </a:p>
        </p:txBody>
      </p:sp>
      <p:sp>
        <p:nvSpPr>
          <p:cNvPr id="32816" name="Rectangle 51"/>
          <p:cNvSpPr>
            <a:spLocks/>
          </p:cNvSpPr>
          <p:nvPr/>
        </p:nvSpPr>
        <p:spPr bwMode="auto">
          <a:xfrm>
            <a:off x="6167438" y="700088"/>
            <a:ext cx="94773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Arteria</a:t>
            </a:r>
          </a:p>
        </p:txBody>
      </p:sp>
      <p:sp>
        <p:nvSpPr>
          <p:cNvPr id="32817" name="Rectangle 52"/>
          <p:cNvSpPr>
            <a:spLocks/>
          </p:cNvSpPr>
          <p:nvPr/>
        </p:nvSpPr>
        <p:spPr bwMode="auto">
          <a:xfrm>
            <a:off x="6167438" y="1209675"/>
            <a:ext cx="94773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Ductus</a:t>
            </a:r>
          </a:p>
        </p:txBody>
      </p:sp>
      <p:sp>
        <p:nvSpPr>
          <p:cNvPr id="32818" name="Rectangle 53"/>
          <p:cNvSpPr>
            <a:spLocks/>
          </p:cNvSpPr>
          <p:nvPr/>
        </p:nvSpPr>
        <p:spPr bwMode="auto">
          <a:xfrm>
            <a:off x="6146800" y="1719263"/>
            <a:ext cx="15843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Segmentum</a:t>
            </a:r>
          </a:p>
        </p:txBody>
      </p:sp>
      <p:sp>
        <p:nvSpPr>
          <p:cNvPr id="32819" name="Rectangle 54"/>
          <p:cNvSpPr>
            <a:spLocks/>
          </p:cNvSpPr>
          <p:nvPr/>
        </p:nvSpPr>
        <p:spPr bwMode="auto">
          <a:xfrm>
            <a:off x="6146800" y="2228850"/>
            <a:ext cx="90646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Margo</a:t>
            </a:r>
          </a:p>
        </p:txBody>
      </p:sp>
      <p:sp>
        <p:nvSpPr>
          <p:cNvPr id="32820" name="Rectangle 55"/>
          <p:cNvSpPr>
            <a:spLocks/>
          </p:cNvSpPr>
          <p:nvPr/>
        </p:nvSpPr>
        <p:spPr bwMode="auto">
          <a:xfrm>
            <a:off x="6146800" y="2738438"/>
            <a:ext cx="124936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Bronchus</a:t>
            </a:r>
          </a:p>
        </p:txBody>
      </p:sp>
      <p:sp>
        <p:nvSpPr>
          <p:cNvPr id="32821" name="Rectangle 56"/>
          <p:cNvSpPr>
            <a:spLocks/>
          </p:cNvSpPr>
          <p:nvPr/>
        </p:nvSpPr>
        <p:spPr bwMode="auto">
          <a:xfrm>
            <a:off x="6146800" y="3757613"/>
            <a:ext cx="838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Cornu</a:t>
            </a:r>
          </a:p>
        </p:txBody>
      </p:sp>
      <p:sp>
        <p:nvSpPr>
          <p:cNvPr id="32822" name="Rectangle 57"/>
          <p:cNvSpPr>
            <a:spLocks/>
          </p:cNvSpPr>
          <p:nvPr/>
        </p:nvSpPr>
        <p:spPr bwMode="auto">
          <a:xfrm>
            <a:off x="6146800" y="4267200"/>
            <a:ext cx="8858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Nodus</a:t>
            </a:r>
          </a:p>
        </p:txBody>
      </p:sp>
      <p:sp>
        <p:nvSpPr>
          <p:cNvPr id="32823" name="Rectangle 58"/>
          <p:cNvSpPr>
            <a:spLocks/>
          </p:cNvSpPr>
          <p:nvPr/>
        </p:nvSpPr>
        <p:spPr bwMode="auto">
          <a:xfrm>
            <a:off x="6146800" y="5795963"/>
            <a:ext cx="6365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Crus</a:t>
            </a:r>
          </a:p>
        </p:txBody>
      </p:sp>
      <p:sp>
        <p:nvSpPr>
          <p:cNvPr id="32824" name="Rectangle 59"/>
          <p:cNvSpPr>
            <a:spLocks/>
          </p:cNvSpPr>
          <p:nvPr/>
        </p:nvSpPr>
        <p:spPr bwMode="auto">
          <a:xfrm>
            <a:off x="6167438" y="5286375"/>
            <a:ext cx="76358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Radix</a:t>
            </a:r>
          </a:p>
        </p:txBody>
      </p:sp>
      <p:sp>
        <p:nvSpPr>
          <p:cNvPr id="32825" name="Rectangle 60"/>
          <p:cNvSpPr>
            <a:spLocks/>
          </p:cNvSpPr>
          <p:nvPr/>
        </p:nvSpPr>
        <p:spPr bwMode="auto">
          <a:xfrm>
            <a:off x="6146800" y="3248025"/>
            <a:ext cx="10763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Nucleus</a:t>
            </a:r>
          </a:p>
        </p:txBody>
      </p:sp>
      <p:sp>
        <p:nvSpPr>
          <p:cNvPr id="32826" name="Rectangle 61"/>
          <p:cNvSpPr>
            <a:spLocks/>
          </p:cNvSpPr>
          <p:nvPr/>
        </p:nvSpPr>
        <p:spPr bwMode="auto">
          <a:xfrm>
            <a:off x="6146800" y="4776788"/>
            <a:ext cx="15779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Tuberculum</a:t>
            </a:r>
          </a:p>
        </p:txBody>
      </p:sp>
      <p:sp>
        <p:nvSpPr>
          <p:cNvPr id="32827" name="Rectangle 62"/>
          <p:cNvSpPr>
            <a:spLocks/>
          </p:cNvSpPr>
          <p:nvPr/>
        </p:nvSpPr>
        <p:spPr bwMode="auto">
          <a:xfrm>
            <a:off x="6219825" y="115888"/>
            <a:ext cx="25288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b="1">
                <a:solidFill>
                  <a:schemeClr val="tx1"/>
                </a:solidFill>
                <a:latin typeface="Calibri Bold" charset="0"/>
                <a:ea typeface="ＭＳ Ｐゴシック" charset="0"/>
                <a:cs typeface="ＭＳ Ｐゴシック" charset="0"/>
                <a:sym typeface="Calibri Bold" charset="0"/>
              </a:rPr>
              <a:t>ANTERIOR OR ANTERIUS?</a:t>
            </a:r>
          </a:p>
        </p:txBody>
      </p:sp>
      <p:sp>
        <p:nvSpPr>
          <p:cNvPr id="5183" name="Rectangle 63"/>
          <p:cNvSpPr>
            <a:spLocks/>
          </p:cNvSpPr>
          <p:nvPr/>
        </p:nvSpPr>
        <p:spPr bwMode="auto">
          <a:xfrm>
            <a:off x="7831138" y="700088"/>
            <a:ext cx="1092200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anterior</a:t>
            </a:r>
          </a:p>
        </p:txBody>
      </p:sp>
      <p:sp>
        <p:nvSpPr>
          <p:cNvPr id="5184" name="Rectangle 64"/>
          <p:cNvSpPr>
            <a:spLocks/>
          </p:cNvSpPr>
          <p:nvPr/>
        </p:nvSpPr>
        <p:spPr bwMode="auto">
          <a:xfrm>
            <a:off x="7831138" y="1209675"/>
            <a:ext cx="1092200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anterior</a:t>
            </a:r>
          </a:p>
        </p:txBody>
      </p:sp>
      <p:sp>
        <p:nvSpPr>
          <p:cNvPr id="5185" name="Rectangle 65"/>
          <p:cNvSpPr>
            <a:spLocks/>
          </p:cNvSpPr>
          <p:nvPr/>
        </p:nvSpPr>
        <p:spPr bwMode="auto">
          <a:xfrm>
            <a:off x="7831138" y="1719263"/>
            <a:ext cx="1103312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anterius</a:t>
            </a:r>
          </a:p>
        </p:txBody>
      </p:sp>
      <p:sp>
        <p:nvSpPr>
          <p:cNvPr id="5186" name="Rectangle 66"/>
          <p:cNvSpPr>
            <a:spLocks/>
          </p:cNvSpPr>
          <p:nvPr/>
        </p:nvSpPr>
        <p:spPr bwMode="auto">
          <a:xfrm>
            <a:off x="7831138" y="2228850"/>
            <a:ext cx="1092200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anterior</a:t>
            </a:r>
          </a:p>
        </p:txBody>
      </p:sp>
      <p:sp>
        <p:nvSpPr>
          <p:cNvPr id="5187" name="Rectangle 67"/>
          <p:cNvSpPr>
            <a:spLocks/>
          </p:cNvSpPr>
          <p:nvPr/>
        </p:nvSpPr>
        <p:spPr bwMode="auto">
          <a:xfrm>
            <a:off x="7831138" y="2738438"/>
            <a:ext cx="1092200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anterior</a:t>
            </a:r>
          </a:p>
        </p:txBody>
      </p:sp>
      <p:sp>
        <p:nvSpPr>
          <p:cNvPr id="5188" name="Rectangle 68"/>
          <p:cNvSpPr>
            <a:spLocks/>
          </p:cNvSpPr>
          <p:nvPr/>
        </p:nvSpPr>
        <p:spPr bwMode="auto">
          <a:xfrm>
            <a:off x="7831138" y="3757613"/>
            <a:ext cx="1103312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anterius</a:t>
            </a:r>
          </a:p>
        </p:txBody>
      </p:sp>
      <p:sp>
        <p:nvSpPr>
          <p:cNvPr id="5189" name="Rectangle 69"/>
          <p:cNvSpPr>
            <a:spLocks/>
          </p:cNvSpPr>
          <p:nvPr/>
        </p:nvSpPr>
        <p:spPr bwMode="auto">
          <a:xfrm>
            <a:off x="7831138" y="4267200"/>
            <a:ext cx="1092200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anterior</a:t>
            </a:r>
          </a:p>
        </p:txBody>
      </p:sp>
      <p:sp>
        <p:nvSpPr>
          <p:cNvPr id="5190" name="Rectangle 70"/>
          <p:cNvSpPr>
            <a:spLocks/>
          </p:cNvSpPr>
          <p:nvPr/>
        </p:nvSpPr>
        <p:spPr bwMode="auto">
          <a:xfrm>
            <a:off x="7831138" y="5795963"/>
            <a:ext cx="1103312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anterius</a:t>
            </a:r>
          </a:p>
        </p:txBody>
      </p:sp>
      <p:sp>
        <p:nvSpPr>
          <p:cNvPr id="5191" name="Rectangle 71"/>
          <p:cNvSpPr>
            <a:spLocks/>
          </p:cNvSpPr>
          <p:nvPr/>
        </p:nvSpPr>
        <p:spPr bwMode="auto">
          <a:xfrm>
            <a:off x="7831138" y="5286375"/>
            <a:ext cx="1092200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anterior</a:t>
            </a:r>
          </a:p>
        </p:txBody>
      </p:sp>
      <p:sp>
        <p:nvSpPr>
          <p:cNvPr id="5192" name="Rectangle 72"/>
          <p:cNvSpPr>
            <a:spLocks/>
          </p:cNvSpPr>
          <p:nvPr/>
        </p:nvSpPr>
        <p:spPr bwMode="auto">
          <a:xfrm>
            <a:off x="7831138" y="3248025"/>
            <a:ext cx="1092200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anterior</a:t>
            </a:r>
          </a:p>
        </p:txBody>
      </p:sp>
      <p:sp>
        <p:nvSpPr>
          <p:cNvPr id="5193" name="Rectangle 73"/>
          <p:cNvSpPr>
            <a:spLocks/>
          </p:cNvSpPr>
          <p:nvPr/>
        </p:nvSpPr>
        <p:spPr bwMode="auto">
          <a:xfrm>
            <a:off x="7831138" y="4776788"/>
            <a:ext cx="1103312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anterius</a:t>
            </a:r>
          </a:p>
        </p:txBody>
      </p:sp>
    </p:spTree>
    <p:extLst>
      <p:ext uri="{BB962C8B-B14F-4D97-AF65-F5344CB8AC3E}">
        <p14:creationId xmlns:p14="http://schemas.microsoft.com/office/powerpoint/2010/main" val="423080928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7" grpId="0" animBg="1" autoUpdateAnimBg="0"/>
      <p:bldP spid="5138" grpId="0" animBg="1" autoUpdateAnimBg="0"/>
      <p:bldP spid="5139" grpId="0" animBg="1" autoUpdateAnimBg="0"/>
      <p:bldP spid="5140" grpId="0" animBg="1" autoUpdateAnimBg="0"/>
      <p:bldP spid="5141" grpId="0" animBg="1" autoUpdateAnimBg="0"/>
      <p:bldP spid="5142" grpId="0" animBg="1" autoUpdateAnimBg="0"/>
      <p:bldP spid="5143" grpId="0" animBg="1" autoUpdateAnimBg="0"/>
      <p:bldP spid="5144" grpId="0" animBg="1" autoUpdateAnimBg="0"/>
      <p:bldP spid="5145" grpId="0" animBg="1" autoUpdateAnimBg="0"/>
      <p:bldP spid="5146" grpId="0" animBg="1" autoUpdateAnimBg="0"/>
      <p:bldP spid="5147" grpId="0" animBg="1" autoUpdateAnimBg="0"/>
      <p:bldP spid="5160" grpId="0" animBg="1" autoUpdateAnimBg="0"/>
      <p:bldP spid="5161" grpId="0" animBg="1" autoUpdateAnimBg="0"/>
      <p:bldP spid="5162" grpId="0" animBg="1" autoUpdateAnimBg="0"/>
      <p:bldP spid="5163" grpId="0" animBg="1" autoUpdateAnimBg="0"/>
      <p:bldP spid="5164" grpId="0" animBg="1" autoUpdateAnimBg="0"/>
      <p:bldP spid="5165" grpId="0" animBg="1" autoUpdateAnimBg="0"/>
      <p:bldP spid="5166" grpId="0" animBg="1" autoUpdateAnimBg="0"/>
      <p:bldP spid="5167" grpId="0" animBg="1" autoUpdateAnimBg="0"/>
      <p:bldP spid="5168" grpId="0" animBg="1" autoUpdateAnimBg="0"/>
      <p:bldP spid="5169" grpId="0" animBg="1" autoUpdateAnimBg="0"/>
      <p:bldP spid="5170" grpId="0" animBg="1" autoUpdateAnimBg="0"/>
      <p:bldP spid="5183" grpId="0" animBg="1" autoUpdateAnimBg="0"/>
      <p:bldP spid="5184" grpId="0" animBg="1" autoUpdateAnimBg="0"/>
      <p:bldP spid="5185" grpId="0" animBg="1" autoUpdateAnimBg="0"/>
      <p:bldP spid="5186" grpId="0" animBg="1" autoUpdateAnimBg="0"/>
      <p:bldP spid="5187" grpId="0" animBg="1" autoUpdateAnimBg="0"/>
      <p:bldP spid="5188" grpId="0" animBg="1" autoUpdateAnimBg="0"/>
      <p:bldP spid="5189" grpId="0" animBg="1" autoUpdateAnimBg="0"/>
      <p:bldP spid="5190" grpId="0" animBg="1" autoUpdateAnimBg="0"/>
      <p:bldP spid="5191" grpId="0" animBg="1" autoUpdateAnimBg="0"/>
      <p:bldP spid="5192" grpId="0" animBg="1" autoUpdateAnimBg="0"/>
      <p:bldP spid="5193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4294967295"/>
          </p:nvPr>
        </p:nvSpPr>
        <p:spPr>
          <a:xfrm>
            <a:off x="111125" y="1766888"/>
            <a:ext cx="9032875" cy="452596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0"/>
              <a:buNone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Labium (superior)		___________		___________</a:t>
            </a:r>
          </a:p>
          <a:p>
            <a:pPr>
              <a:buFont typeface="Wingdings" charset="0"/>
              <a:buNone/>
              <a:defRPr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Membra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inferior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		___________		___________</a:t>
            </a:r>
          </a:p>
          <a:p>
            <a:pPr>
              <a:buFont typeface="Wingdings" charset="0"/>
              <a:buNone/>
              <a:defRPr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Tubercula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(minor)		___________	 	___________</a:t>
            </a:r>
          </a:p>
          <a:p>
            <a:pPr>
              <a:buFont typeface="Wingdings" charset="0"/>
              <a:buNone/>
              <a:defRPr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Circulatio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(maior)		___________	 	___________</a:t>
            </a:r>
          </a:p>
          <a:p>
            <a:pPr>
              <a:buFont typeface="Wingdings" charset="0"/>
              <a:buNone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Dosis (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maximus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		___________	 	___________</a:t>
            </a:r>
          </a:p>
          <a:p>
            <a:pPr>
              <a:buFont typeface="Wingdings" charset="0"/>
              <a:buNone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Partes (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posterior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		___________	 	___________</a:t>
            </a:r>
          </a:p>
          <a:p>
            <a:pPr>
              <a:buFont typeface="Wingdings" charset="0"/>
              <a:buNone/>
              <a:defRPr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Parietes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anterior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		___________	 	___________</a:t>
            </a:r>
          </a:p>
          <a:p>
            <a:pPr>
              <a:buFont typeface="Wingdings" charset="0"/>
              <a:buNone/>
              <a:defRPr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Foramen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(maior)		 ___________	 	___________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850" y="44450"/>
            <a:ext cx="735330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b="1" dirty="0">
                <a:latin typeface="+mn-lt"/>
              </a:rPr>
              <a:t>2. FORM PHRASES WITH COMPARATIVES/GIVE THE OPPOSITE</a:t>
            </a:r>
          </a:p>
          <a:p>
            <a:pPr>
              <a:defRPr/>
            </a:pPr>
            <a:r>
              <a:rPr lang="en-US" sz="2200" b="1" dirty="0">
                <a:latin typeface="+mn-lt"/>
              </a:rPr>
              <a:t>/TRANSFORM INTO ABLATIVE WITH PREPOSITION </a:t>
            </a:r>
            <a:r>
              <a:rPr lang="en-US" sz="3200" b="1" dirty="0">
                <a:latin typeface="+mn-lt"/>
              </a:rPr>
              <a:t>IN</a:t>
            </a:r>
          </a:p>
        </p:txBody>
      </p:sp>
    </p:spTree>
    <p:extLst>
      <p:ext uri="{BB962C8B-B14F-4D97-AF65-F5344CB8AC3E}">
        <p14:creationId xmlns:p14="http://schemas.microsoft.com/office/powerpoint/2010/main" val="2620513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1312" y="154001"/>
            <a:ext cx="4243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GIVE COMPARATIVES AND SUPERLATIVES: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8083" y="2776991"/>
            <a:ext cx="2265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Musculus</a:t>
            </a:r>
            <a:r>
              <a:rPr lang="en-US" sz="2400" dirty="0" smtClean="0"/>
              <a:t> </a:t>
            </a:r>
            <a:r>
              <a:rPr lang="en-US" sz="2400" dirty="0" err="1" smtClean="0"/>
              <a:t>longus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28083" y="3389450"/>
            <a:ext cx="1620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Dosis</a:t>
            </a:r>
            <a:r>
              <a:rPr lang="en-US" sz="2400" dirty="0" smtClean="0"/>
              <a:t> </a:t>
            </a:r>
            <a:r>
              <a:rPr lang="en-US" sz="2400" dirty="0" err="1" smtClean="0"/>
              <a:t>parva</a:t>
            </a:r>
            <a:endParaRPr lang="en-US" sz="2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328083" y="2155949"/>
            <a:ext cx="1863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Laesio</a:t>
            </a:r>
            <a:r>
              <a:rPr lang="en-US" sz="2400" dirty="0" smtClean="0"/>
              <a:t> </a:t>
            </a:r>
            <a:r>
              <a:rPr lang="en-US" sz="2400" dirty="0" err="1" smtClean="0"/>
              <a:t>recens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922761" y="2768027"/>
            <a:ext cx="232377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Musculus</a:t>
            </a:r>
            <a:r>
              <a:rPr lang="en-US" sz="2400" dirty="0" smtClean="0"/>
              <a:t> </a:t>
            </a:r>
            <a:r>
              <a:rPr lang="en-US" sz="2400" dirty="0" err="1" smtClean="0"/>
              <a:t>longior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922761" y="3380486"/>
            <a:ext cx="1665089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Dosis</a:t>
            </a:r>
            <a:r>
              <a:rPr lang="en-US" sz="2400" dirty="0" smtClean="0"/>
              <a:t> minor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22761" y="2146985"/>
            <a:ext cx="218521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Laesio</a:t>
            </a:r>
            <a:r>
              <a:rPr lang="en-US" sz="2400" dirty="0" smtClean="0"/>
              <a:t> </a:t>
            </a:r>
            <a:r>
              <a:rPr lang="en-US" sz="2400" dirty="0" err="1" smtClean="0"/>
              <a:t>recentior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5633152" y="2768027"/>
            <a:ext cx="2893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Musculus</a:t>
            </a:r>
            <a:r>
              <a:rPr lang="en-US" sz="2400" dirty="0" smtClean="0"/>
              <a:t> </a:t>
            </a:r>
            <a:r>
              <a:rPr lang="en-US" sz="2400" dirty="0" err="1" smtClean="0"/>
              <a:t>longissimus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5633152" y="3380486"/>
            <a:ext cx="1859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Dosis</a:t>
            </a:r>
            <a:r>
              <a:rPr lang="en-US" sz="2400" dirty="0" smtClean="0"/>
              <a:t> minima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33152" y="2146985"/>
            <a:ext cx="2619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Laesio</a:t>
            </a:r>
            <a:r>
              <a:rPr lang="en-US" sz="2400" dirty="0" smtClean="0"/>
              <a:t> </a:t>
            </a:r>
            <a:r>
              <a:rPr lang="en-US" sz="2400" dirty="0" err="1" smtClean="0"/>
              <a:t>recentissima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351134" y="4035686"/>
            <a:ext cx="1525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Os</a:t>
            </a:r>
            <a:r>
              <a:rPr lang="en-US" sz="2400" dirty="0" smtClean="0"/>
              <a:t> </a:t>
            </a:r>
            <a:r>
              <a:rPr lang="en-US" sz="2400" dirty="0" err="1" smtClean="0"/>
              <a:t>longum</a:t>
            </a:r>
            <a:endParaRPr lang="en-US" sz="2400" dirty="0" smtClean="0"/>
          </a:p>
        </p:txBody>
      </p:sp>
      <p:sp>
        <p:nvSpPr>
          <p:cNvPr id="33" name="TextBox 32"/>
          <p:cNvSpPr txBox="1"/>
          <p:nvPr/>
        </p:nvSpPr>
        <p:spPr>
          <a:xfrm>
            <a:off x="2922761" y="4026722"/>
            <a:ext cx="147062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Os</a:t>
            </a:r>
            <a:r>
              <a:rPr lang="en-US" sz="2400" dirty="0" smtClean="0"/>
              <a:t> </a:t>
            </a:r>
            <a:r>
              <a:rPr lang="en-US" sz="2400" dirty="0" err="1" smtClean="0"/>
              <a:t>longius</a:t>
            </a:r>
            <a:endParaRPr lang="en-US" sz="2400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5656203" y="4026722"/>
            <a:ext cx="2153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Os</a:t>
            </a:r>
            <a:r>
              <a:rPr lang="en-US" sz="2400" dirty="0" smtClean="0"/>
              <a:t> </a:t>
            </a:r>
            <a:r>
              <a:rPr lang="en-US" sz="2400" dirty="0" err="1" smtClean="0"/>
              <a:t>longissimum</a:t>
            </a:r>
            <a:endParaRPr lang="en-US" sz="2400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351134" y="4599062"/>
            <a:ext cx="2425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Musculus</a:t>
            </a:r>
            <a:r>
              <a:rPr lang="en-US" sz="2400" dirty="0" smtClean="0"/>
              <a:t> </a:t>
            </a:r>
            <a:r>
              <a:rPr lang="en-US" sz="2400" dirty="0" err="1" smtClean="0"/>
              <a:t>magnus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2922761" y="4590098"/>
            <a:ext cx="218055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Musculus</a:t>
            </a:r>
            <a:r>
              <a:rPr lang="en-US" sz="2400" dirty="0" smtClean="0"/>
              <a:t> major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5656203" y="4590098"/>
            <a:ext cx="2569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Musculus</a:t>
            </a:r>
            <a:r>
              <a:rPr lang="en-US" sz="2400" dirty="0" smtClean="0"/>
              <a:t> </a:t>
            </a:r>
            <a:r>
              <a:rPr lang="en-US" sz="2400" dirty="0" err="1" smtClean="0"/>
              <a:t>maximus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397703" y="5198266"/>
            <a:ext cx="2317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Operatio</a:t>
            </a:r>
            <a:r>
              <a:rPr lang="en-US" sz="2400" dirty="0" smtClean="0"/>
              <a:t> simplex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2922761" y="5189302"/>
            <a:ext cx="257158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Operatio</a:t>
            </a:r>
            <a:r>
              <a:rPr lang="en-US" sz="2400" dirty="0" smtClean="0"/>
              <a:t> </a:t>
            </a:r>
            <a:r>
              <a:rPr lang="en-US" sz="2400" dirty="0" err="1" smtClean="0"/>
              <a:t>simplicior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5702772" y="5189302"/>
            <a:ext cx="3006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Operatio</a:t>
            </a:r>
            <a:r>
              <a:rPr lang="en-US" sz="2400" dirty="0" smtClean="0"/>
              <a:t> </a:t>
            </a:r>
            <a:r>
              <a:rPr lang="en-US" sz="2400" dirty="0" err="1" smtClean="0"/>
              <a:t>simplicissima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2608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2" grpId="0" animBg="1"/>
      <p:bldP spid="25" grpId="0"/>
      <p:bldP spid="27" grpId="0"/>
      <p:bldP spid="31" grpId="0"/>
      <p:bldP spid="33" grpId="0" animBg="1"/>
      <p:bldP spid="34" grpId="0"/>
      <p:bldP spid="36" grpId="0" animBg="1"/>
      <p:bldP spid="37" grpId="0"/>
      <p:bldP spid="39" grpId="0" animBg="1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4"/>
          <p:cNvGrpSpPr>
            <a:grpSpLocks/>
          </p:cNvGrpSpPr>
          <p:nvPr/>
        </p:nvGrpSpPr>
        <p:grpSpPr bwMode="auto">
          <a:xfrm>
            <a:off x="284163" y="452438"/>
            <a:ext cx="8588375" cy="136525"/>
            <a:chOff x="0" y="0"/>
            <a:chExt cx="5410" cy="86"/>
          </a:xfrm>
        </p:grpSpPr>
        <p:sp>
          <p:nvSpPr>
            <p:cNvPr id="33831" name="Rectangle 1"/>
            <p:cNvSpPr>
              <a:spLocks/>
            </p:cNvSpPr>
            <p:nvPr/>
          </p:nvSpPr>
          <p:spPr bwMode="auto">
            <a:xfrm>
              <a:off x="0" y="0"/>
              <a:ext cx="1016" cy="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832" name="Rectangle 2"/>
            <p:cNvSpPr>
              <a:spLocks/>
            </p:cNvSpPr>
            <p:nvPr/>
          </p:nvSpPr>
          <p:spPr bwMode="auto">
            <a:xfrm>
              <a:off x="1008" y="0"/>
              <a:ext cx="1736" cy="8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833" name="Rectangle 3"/>
            <p:cNvSpPr>
              <a:spLocks/>
            </p:cNvSpPr>
            <p:nvPr/>
          </p:nvSpPr>
          <p:spPr bwMode="auto">
            <a:xfrm>
              <a:off x="2735" y="0"/>
              <a:ext cx="2675" cy="86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3794" name="Rectangle 5"/>
          <p:cNvSpPr>
            <a:spLocks/>
          </p:cNvSpPr>
          <p:nvPr/>
        </p:nvSpPr>
        <p:spPr bwMode="auto">
          <a:xfrm>
            <a:off x="269875" y="136525"/>
            <a:ext cx="430212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b="1">
                <a:solidFill>
                  <a:schemeClr val="tx1"/>
                </a:solidFill>
                <a:latin typeface="Calibri Bold" charset="0"/>
                <a:ea typeface="ＭＳ Ｐゴシック" charset="0"/>
                <a:cs typeface="ＭＳ Ｐゴシック" charset="0"/>
                <a:sym typeface="Calibri Bold" charset="0"/>
              </a:rPr>
              <a:t>3. GIVE COMPARATIVES AND SUPERLATIVES</a:t>
            </a:r>
          </a:p>
        </p:txBody>
      </p:sp>
      <p:sp>
        <p:nvSpPr>
          <p:cNvPr id="33796" name="Rectangle 8"/>
          <p:cNvSpPr>
            <a:spLocks/>
          </p:cNvSpPr>
          <p:nvPr/>
        </p:nvSpPr>
        <p:spPr bwMode="auto">
          <a:xfrm>
            <a:off x="301625" y="1727200"/>
            <a:ext cx="12954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Radix lata</a:t>
            </a:r>
          </a:p>
        </p:txBody>
      </p:sp>
      <p:sp>
        <p:nvSpPr>
          <p:cNvPr id="33797" name="Rectangle 9"/>
          <p:cNvSpPr>
            <a:spLocks/>
          </p:cNvSpPr>
          <p:nvPr/>
        </p:nvSpPr>
        <p:spPr bwMode="auto">
          <a:xfrm>
            <a:off x="301625" y="2236788"/>
            <a:ext cx="223361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Defectus magnus</a:t>
            </a:r>
          </a:p>
        </p:txBody>
      </p:sp>
      <p:sp>
        <p:nvSpPr>
          <p:cNvPr id="33798" name="Rectangle 10"/>
          <p:cNvSpPr>
            <a:spLocks/>
          </p:cNvSpPr>
          <p:nvPr/>
        </p:nvSpPr>
        <p:spPr bwMode="auto">
          <a:xfrm>
            <a:off x="301625" y="2746375"/>
            <a:ext cx="18764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Gradus parvus</a:t>
            </a:r>
          </a:p>
        </p:txBody>
      </p:sp>
      <p:sp>
        <p:nvSpPr>
          <p:cNvPr id="33799" name="Rectangle 11"/>
          <p:cNvSpPr>
            <a:spLocks/>
          </p:cNvSpPr>
          <p:nvPr/>
        </p:nvSpPr>
        <p:spPr bwMode="auto">
          <a:xfrm>
            <a:off x="301625" y="3765550"/>
            <a:ext cx="22193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Foramen parvum</a:t>
            </a:r>
          </a:p>
        </p:txBody>
      </p:sp>
      <p:sp>
        <p:nvSpPr>
          <p:cNvPr id="33800" name="Rectangle 12"/>
          <p:cNvSpPr>
            <a:spLocks/>
          </p:cNvSpPr>
          <p:nvPr/>
        </p:nvSpPr>
        <p:spPr bwMode="auto">
          <a:xfrm>
            <a:off x="301625" y="4275138"/>
            <a:ext cx="20462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Pulsus frequens</a:t>
            </a:r>
          </a:p>
        </p:txBody>
      </p:sp>
      <p:sp>
        <p:nvSpPr>
          <p:cNvPr id="33801" name="Rectangle 13"/>
          <p:cNvSpPr>
            <a:spLocks/>
          </p:cNvSpPr>
          <p:nvPr/>
        </p:nvSpPr>
        <p:spPr bwMode="auto">
          <a:xfrm>
            <a:off x="301625" y="5802313"/>
            <a:ext cx="193198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Therapia longa</a:t>
            </a:r>
          </a:p>
        </p:txBody>
      </p:sp>
      <p:sp>
        <p:nvSpPr>
          <p:cNvPr id="33802" name="Rectangle 14"/>
          <p:cNvSpPr>
            <a:spLocks/>
          </p:cNvSpPr>
          <p:nvPr/>
        </p:nvSpPr>
        <p:spPr bwMode="auto">
          <a:xfrm>
            <a:off x="322263" y="5292725"/>
            <a:ext cx="14192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Pars mollis</a:t>
            </a:r>
          </a:p>
        </p:txBody>
      </p:sp>
      <p:sp>
        <p:nvSpPr>
          <p:cNvPr id="33803" name="Rectangle 15"/>
          <p:cNvSpPr>
            <a:spLocks/>
          </p:cNvSpPr>
          <p:nvPr/>
        </p:nvSpPr>
        <p:spPr bwMode="auto">
          <a:xfrm>
            <a:off x="301625" y="3255963"/>
            <a:ext cx="19431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Operatio acuta</a:t>
            </a:r>
          </a:p>
        </p:txBody>
      </p:sp>
      <p:sp>
        <p:nvSpPr>
          <p:cNvPr id="33804" name="Rectangle 16"/>
          <p:cNvSpPr>
            <a:spLocks/>
          </p:cNvSpPr>
          <p:nvPr/>
        </p:nvSpPr>
        <p:spPr bwMode="auto">
          <a:xfrm>
            <a:off x="301625" y="4783138"/>
            <a:ext cx="118427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Os breve</a:t>
            </a:r>
          </a:p>
        </p:txBody>
      </p:sp>
      <p:sp>
        <p:nvSpPr>
          <p:cNvPr id="6162" name="Rectangle 18"/>
          <p:cNvSpPr>
            <a:spLocks/>
          </p:cNvSpPr>
          <p:nvPr/>
        </p:nvSpPr>
        <p:spPr bwMode="auto">
          <a:xfrm>
            <a:off x="2921000" y="1209675"/>
            <a:ext cx="2616200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c. minor</a:t>
            </a:r>
          </a:p>
        </p:txBody>
      </p:sp>
      <p:sp>
        <p:nvSpPr>
          <p:cNvPr id="6163" name="Rectangle 19"/>
          <p:cNvSpPr>
            <a:spLocks/>
          </p:cNvSpPr>
          <p:nvPr/>
        </p:nvSpPr>
        <p:spPr bwMode="auto">
          <a:xfrm>
            <a:off x="2921000" y="1719263"/>
            <a:ext cx="2616200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r. latior</a:t>
            </a:r>
          </a:p>
        </p:txBody>
      </p:sp>
      <p:sp>
        <p:nvSpPr>
          <p:cNvPr id="6164" name="Rectangle 20"/>
          <p:cNvSpPr>
            <a:spLocks/>
          </p:cNvSpPr>
          <p:nvPr/>
        </p:nvSpPr>
        <p:spPr bwMode="auto">
          <a:xfrm>
            <a:off x="2921000" y="2228850"/>
            <a:ext cx="2616200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d. major</a:t>
            </a:r>
          </a:p>
        </p:txBody>
      </p:sp>
      <p:sp>
        <p:nvSpPr>
          <p:cNvPr id="6165" name="Rectangle 21"/>
          <p:cNvSpPr>
            <a:spLocks/>
          </p:cNvSpPr>
          <p:nvPr/>
        </p:nvSpPr>
        <p:spPr bwMode="auto">
          <a:xfrm>
            <a:off x="2921000" y="2738438"/>
            <a:ext cx="2587625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g. minor</a:t>
            </a:r>
          </a:p>
        </p:txBody>
      </p:sp>
      <p:sp>
        <p:nvSpPr>
          <p:cNvPr id="6166" name="Rectangle 22"/>
          <p:cNvSpPr>
            <a:spLocks/>
          </p:cNvSpPr>
          <p:nvPr/>
        </p:nvSpPr>
        <p:spPr bwMode="auto">
          <a:xfrm>
            <a:off x="2921000" y="3757613"/>
            <a:ext cx="2616200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f. minus</a:t>
            </a:r>
          </a:p>
        </p:txBody>
      </p:sp>
      <p:sp>
        <p:nvSpPr>
          <p:cNvPr id="6167" name="Rectangle 23"/>
          <p:cNvSpPr>
            <a:spLocks/>
          </p:cNvSpPr>
          <p:nvPr/>
        </p:nvSpPr>
        <p:spPr bwMode="auto">
          <a:xfrm>
            <a:off x="2921000" y="4267200"/>
            <a:ext cx="2616200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p. frequentior</a:t>
            </a:r>
          </a:p>
        </p:txBody>
      </p:sp>
      <p:sp>
        <p:nvSpPr>
          <p:cNvPr id="6168" name="Rectangle 24"/>
          <p:cNvSpPr>
            <a:spLocks/>
          </p:cNvSpPr>
          <p:nvPr/>
        </p:nvSpPr>
        <p:spPr bwMode="auto">
          <a:xfrm>
            <a:off x="2921000" y="5795963"/>
            <a:ext cx="2616200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t. longior</a:t>
            </a:r>
          </a:p>
        </p:txBody>
      </p:sp>
      <p:sp>
        <p:nvSpPr>
          <p:cNvPr id="6169" name="Rectangle 25"/>
          <p:cNvSpPr>
            <a:spLocks/>
          </p:cNvSpPr>
          <p:nvPr/>
        </p:nvSpPr>
        <p:spPr bwMode="auto">
          <a:xfrm>
            <a:off x="2921000" y="5286375"/>
            <a:ext cx="2616200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p. mollior</a:t>
            </a:r>
          </a:p>
        </p:txBody>
      </p:sp>
      <p:sp>
        <p:nvSpPr>
          <p:cNvPr id="6170" name="Rectangle 26"/>
          <p:cNvSpPr>
            <a:spLocks/>
          </p:cNvSpPr>
          <p:nvPr/>
        </p:nvSpPr>
        <p:spPr bwMode="auto">
          <a:xfrm>
            <a:off x="2921000" y="3248025"/>
            <a:ext cx="2616200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o. acutior</a:t>
            </a:r>
          </a:p>
        </p:txBody>
      </p:sp>
      <p:sp>
        <p:nvSpPr>
          <p:cNvPr id="6171" name="Rectangle 27"/>
          <p:cNvSpPr>
            <a:spLocks/>
          </p:cNvSpPr>
          <p:nvPr/>
        </p:nvSpPr>
        <p:spPr bwMode="auto">
          <a:xfrm>
            <a:off x="2921000" y="4776788"/>
            <a:ext cx="2616200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o. brevius</a:t>
            </a:r>
          </a:p>
        </p:txBody>
      </p:sp>
      <p:sp>
        <p:nvSpPr>
          <p:cNvPr id="6173" name="Rectangle 29"/>
          <p:cNvSpPr>
            <a:spLocks/>
          </p:cNvSpPr>
          <p:nvPr/>
        </p:nvSpPr>
        <p:spPr bwMode="auto">
          <a:xfrm>
            <a:off x="5799138" y="1209675"/>
            <a:ext cx="2882900" cy="444500"/>
          </a:xfrm>
          <a:prstGeom prst="rect">
            <a:avLst/>
          </a:prstGeom>
          <a:solidFill>
            <a:srgbClr val="528A0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c. minima</a:t>
            </a:r>
          </a:p>
        </p:txBody>
      </p:sp>
      <p:sp>
        <p:nvSpPr>
          <p:cNvPr id="6174" name="Rectangle 30"/>
          <p:cNvSpPr>
            <a:spLocks/>
          </p:cNvSpPr>
          <p:nvPr/>
        </p:nvSpPr>
        <p:spPr bwMode="auto">
          <a:xfrm>
            <a:off x="5799138" y="1719263"/>
            <a:ext cx="2882900" cy="444500"/>
          </a:xfrm>
          <a:prstGeom prst="rect">
            <a:avLst/>
          </a:prstGeom>
          <a:solidFill>
            <a:srgbClr val="528A0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r. latissima</a:t>
            </a:r>
          </a:p>
        </p:txBody>
      </p:sp>
      <p:sp>
        <p:nvSpPr>
          <p:cNvPr id="6175" name="Rectangle 31"/>
          <p:cNvSpPr>
            <a:spLocks/>
          </p:cNvSpPr>
          <p:nvPr/>
        </p:nvSpPr>
        <p:spPr bwMode="auto">
          <a:xfrm>
            <a:off x="5799138" y="2228850"/>
            <a:ext cx="2882900" cy="444500"/>
          </a:xfrm>
          <a:prstGeom prst="rect">
            <a:avLst/>
          </a:prstGeom>
          <a:solidFill>
            <a:srgbClr val="528A0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d. maximus</a:t>
            </a:r>
          </a:p>
        </p:txBody>
      </p:sp>
      <p:sp>
        <p:nvSpPr>
          <p:cNvPr id="6176" name="Rectangle 32"/>
          <p:cNvSpPr>
            <a:spLocks/>
          </p:cNvSpPr>
          <p:nvPr/>
        </p:nvSpPr>
        <p:spPr bwMode="auto">
          <a:xfrm>
            <a:off x="5799138" y="2738438"/>
            <a:ext cx="2876550" cy="444500"/>
          </a:xfrm>
          <a:prstGeom prst="rect">
            <a:avLst/>
          </a:prstGeom>
          <a:solidFill>
            <a:srgbClr val="528A0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g. minimus</a:t>
            </a:r>
          </a:p>
        </p:txBody>
      </p:sp>
      <p:sp>
        <p:nvSpPr>
          <p:cNvPr id="6177" name="Rectangle 33"/>
          <p:cNvSpPr>
            <a:spLocks/>
          </p:cNvSpPr>
          <p:nvPr/>
        </p:nvSpPr>
        <p:spPr bwMode="auto">
          <a:xfrm>
            <a:off x="5799138" y="3757613"/>
            <a:ext cx="2882900" cy="444500"/>
          </a:xfrm>
          <a:prstGeom prst="rect">
            <a:avLst/>
          </a:prstGeom>
          <a:solidFill>
            <a:srgbClr val="528A0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f. minimum</a:t>
            </a:r>
          </a:p>
        </p:txBody>
      </p:sp>
      <p:sp>
        <p:nvSpPr>
          <p:cNvPr id="6178" name="Rectangle 34"/>
          <p:cNvSpPr>
            <a:spLocks/>
          </p:cNvSpPr>
          <p:nvPr/>
        </p:nvSpPr>
        <p:spPr bwMode="auto">
          <a:xfrm>
            <a:off x="5799138" y="4267200"/>
            <a:ext cx="2882900" cy="444500"/>
          </a:xfrm>
          <a:prstGeom prst="rect">
            <a:avLst/>
          </a:prstGeom>
          <a:solidFill>
            <a:srgbClr val="528A0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p. frequentissimus</a:t>
            </a:r>
          </a:p>
        </p:txBody>
      </p:sp>
      <p:sp>
        <p:nvSpPr>
          <p:cNvPr id="6179" name="Rectangle 35"/>
          <p:cNvSpPr>
            <a:spLocks/>
          </p:cNvSpPr>
          <p:nvPr/>
        </p:nvSpPr>
        <p:spPr bwMode="auto">
          <a:xfrm>
            <a:off x="5799138" y="5795963"/>
            <a:ext cx="2882900" cy="444500"/>
          </a:xfrm>
          <a:prstGeom prst="rect">
            <a:avLst/>
          </a:prstGeom>
          <a:solidFill>
            <a:srgbClr val="528A0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t. longissima</a:t>
            </a:r>
          </a:p>
        </p:txBody>
      </p:sp>
      <p:sp>
        <p:nvSpPr>
          <p:cNvPr id="6180" name="Rectangle 36"/>
          <p:cNvSpPr>
            <a:spLocks/>
          </p:cNvSpPr>
          <p:nvPr/>
        </p:nvSpPr>
        <p:spPr bwMode="auto">
          <a:xfrm>
            <a:off x="5799138" y="5286375"/>
            <a:ext cx="2882900" cy="444500"/>
          </a:xfrm>
          <a:prstGeom prst="rect">
            <a:avLst/>
          </a:prstGeom>
          <a:solidFill>
            <a:srgbClr val="528A0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p. mollissima</a:t>
            </a:r>
          </a:p>
        </p:txBody>
      </p:sp>
      <p:sp>
        <p:nvSpPr>
          <p:cNvPr id="6181" name="Rectangle 37"/>
          <p:cNvSpPr>
            <a:spLocks/>
          </p:cNvSpPr>
          <p:nvPr/>
        </p:nvSpPr>
        <p:spPr bwMode="auto">
          <a:xfrm>
            <a:off x="5799138" y="3248025"/>
            <a:ext cx="2882900" cy="444500"/>
          </a:xfrm>
          <a:prstGeom prst="rect">
            <a:avLst/>
          </a:prstGeom>
          <a:solidFill>
            <a:srgbClr val="528A0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o. acutissima</a:t>
            </a:r>
          </a:p>
        </p:txBody>
      </p:sp>
      <p:sp>
        <p:nvSpPr>
          <p:cNvPr id="6182" name="Rectangle 38"/>
          <p:cNvSpPr>
            <a:spLocks/>
          </p:cNvSpPr>
          <p:nvPr/>
        </p:nvSpPr>
        <p:spPr bwMode="auto">
          <a:xfrm>
            <a:off x="5799138" y="4776788"/>
            <a:ext cx="2882900" cy="444500"/>
          </a:xfrm>
          <a:prstGeom prst="rect">
            <a:avLst/>
          </a:prstGeom>
          <a:solidFill>
            <a:srgbClr val="528A0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s. brevissimum</a:t>
            </a:r>
          </a:p>
        </p:txBody>
      </p:sp>
      <p:sp>
        <p:nvSpPr>
          <p:cNvPr id="33827" name="Rectangle 8"/>
          <p:cNvSpPr>
            <a:spLocks/>
          </p:cNvSpPr>
          <p:nvPr/>
        </p:nvSpPr>
        <p:spPr bwMode="auto">
          <a:xfrm>
            <a:off x="323850" y="1196975"/>
            <a:ext cx="174148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Cavitas parva</a:t>
            </a:r>
          </a:p>
        </p:txBody>
      </p:sp>
      <p:sp>
        <p:nvSpPr>
          <p:cNvPr id="33828" name="Rectangle 13"/>
          <p:cNvSpPr>
            <a:spLocks/>
          </p:cNvSpPr>
          <p:nvPr/>
        </p:nvSpPr>
        <p:spPr bwMode="auto">
          <a:xfrm>
            <a:off x="323850" y="6294438"/>
            <a:ext cx="2081213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Infarctus</a:t>
            </a:r>
            <a:r>
              <a:rPr lang="en-US" sz="24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recens</a:t>
            </a:r>
            <a:endParaRPr lang="en-US" sz="24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  <a:sym typeface="Calibri" charset="0"/>
            </a:endParaRPr>
          </a:p>
        </p:txBody>
      </p:sp>
      <p:sp>
        <p:nvSpPr>
          <p:cNvPr id="42" name="Rectangle 24"/>
          <p:cNvSpPr>
            <a:spLocks/>
          </p:cNvSpPr>
          <p:nvPr/>
        </p:nvSpPr>
        <p:spPr bwMode="auto">
          <a:xfrm>
            <a:off x="2916238" y="6297613"/>
            <a:ext cx="2616200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i. recentior</a:t>
            </a:r>
          </a:p>
        </p:txBody>
      </p:sp>
      <p:sp>
        <p:nvSpPr>
          <p:cNvPr id="43" name="Rectangle 35"/>
          <p:cNvSpPr>
            <a:spLocks/>
          </p:cNvSpPr>
          <p:nvPr/>
        </p:nvSpPr>
        <p:spPr bwMode="auto">
          <a:xfrm>
            <a:off x="5795963" y="6297613"/>
            <a:ext cx="2882900" cy="444500"/>
          </a:xfrm>
          <a:prstGeom prst="rect">
            <a:avLst/>
          </a:prstGeom>
          <a:solidFill>
            <a:srgbClr val="528A0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i. recentissimus</a:t>
            </a:r>
          </a:p>
        </p:txBody>
      </p:sp>
    </p:spTree>
    <p:extLst>
      <p:ext uri="{BB962C8B-B14F-4D97-AF65-F5344CB8AC3E}">
        <p14:creationId xmlns:p14="http://schemas.microsoft.com/office/powerpoint/2010/main" val="4480705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2" grpId="0" animBg="1" autoUpdateAnimBg="0"/>
      <p:bldP spid="6163" grpId="0" animBg="1" autoUpdateAnimBg="0"/>
      <p:bldP spid="6164" grpId="0" animBg="1" autoUpdateAnimBg="0"/>
      <p:bldP spid="6165" grpId="0" animBg="1" autoUpdateAnimBg="0"/>
      <p:bldP spid="6166" grpId="0" animBg="1" autoUpdateAnimBg="0"/>
      <p:bldP spid="6167" grpId="0" animBg="1" autoUpdateAnimBg="0"/>
      <p:bldP spid="6168" grpId="0" animBg="1" autoUpdateAnimBg="0"/>
      <p:bldP spid="6169" grpId="0" animBg="1" autoUpdateAnimBg="0"/>
      <p:bldP spid="6170" grpId="0" animBg="1" autoUpdateAnimBg="0"/>
      <p:bldP spid="6171" grpId="0" animBg="1" autoUpdateAnimBg="0"/>
      <p:bldP spid="6173" grpId="0" animBg="1" autoUpdateAnimBg="0"/>
      <p:bldP spid="6174" grpId="0" animBg="1" autoUpdateAnimBg="0"/>
      <p:bldP spid="6175" grpId="0" animBg="1" autoUpdateAnimBg="0"/>
      <p:bldP spid="6176" grpId="0" animBg="1" autoUpdateAnimBg="0"/>
      <p:bldP spid="6177" grpId="0" animBg="1" autoUpdateAnimBg="0"/>
      <p:bldP spid="6178" grpId="0" animBg="1" autoUpdateAnimBg="0"/>
      <p:bldP spid="6179" grpId="0" animBg="1" autoUpdateAnimBg="0"/>
      <p:bldP spid="6180" grpId="0" animBg="1" autoUpdateAnimBg="0"/>
      <p:bldP spid="6181" grpId="0" animBg="1" autoUpdateAnimBg="0"/>
      <p:bldP spid="6182" grpId="0" animBg="1" autoUpdateAnimBg="0"/>
      <p:bldP spid="42" grpId="0" animBg="1" autoUpdateAnimBg="0"/>
      <p:bldP spid="43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oup 4"/>
          <p:cNvGrpSpPr>
            <a:grpSpLocks/>
          </p:cNvGrpSpPr>
          <p:nvPr/>
        </p:nvGrpSpPr>
        <p:grpSpPr bwMode="auto">
          <a:xfrm>
            <a:off x="284163" y="452438"/>
            <a:ext cx="8588375" cy="136525"/>
            <a:chOff x="0" y="0"/>
            <a:chExt cx="5410" cy="86"/>
          </a:xfrm>
        </p:grpSpPr>
        <p:sp>
          <p:nvSpPr>
            <p:cNvPr id="34852" name="Rectangle 1"/>
            <p:cNvSpPr>
              <a:spLocks/>
            </p:cNvSpPr>
            <p:nvPr/>
          </p:nvSpPr>
          <p:spPr bwMode="auto">
            <a:xfrm>
              <a:off x="0" y="0"/>
              <a:ext cx="1016" cy="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53" name="Rectangle 2"/>
            <p:cNvSpPr>
              <a:spLocks/>
            </p:cNvSpPr>
            <p:nvPr/>
          </p:nvSpPr>
          <p:spPr bwMode="auto">
            <a:xfrm>
              <a:off x="1008" y="0"/>
              <a:ext cx="1736" cy="8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54" name="Rectangle 3"/>
            <p:cNvSpPr>
              <a:spLocks/>
            </p:cNvSpPr>
            <p:nvPr/>
          </p:nvSpPr>
          <p:spPr bwMode="auto">
            <a:xfrm>
              <a:off x="2735" y="0"/>
              <a:ext cx="2675" cy="86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4818" name="Rectangle 5"/>
          <p:cNvSpPr>
            <a:spLocks/>
          </p:cNvSpPr>
          <p:nvPr/>
        </p:nvSpPr>
        <p:spPr bwMode="auto">
          <a:xfrm>
            <a:off x="211138" y="61913"/>
            <a:ext cx="65532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b="1">
                <a:solidFill>
                  <a:schemeClr val="tx1"/>
                </a:solidFill>
                <a:latin typeface="Calibri Bold" charset="0"/>
                <a:ea typeface="ＭＳ Ｐゴシック" charset="0"/>
                <a:cs typeface="ＭＳ Ｐゴシック" charset="0"/>
                <a:sym typeface="Calibri Bold" charset="0"/>
              </a:rPr>
              <a:t>4. PUT COMPARATIVES AND SUPERLATIVES </a:t>
            </a:r>
            <a:r>
              <a:rPr lang="en-US" sz="2400" b="1">
                <a:solidFill>
                  <a:schemeClr val="tx1"/>
                </a:solidFill>
                <a:latin typeface="Calibri Bold" charset="0"/>
                <a:ea typeface="ＭＳ Ｐゴシック" charset="0"/>
                <a:cs typeface="ＭＳ Ｐゴシック" charset="0"/>
                <a:sym typeface="Calibri Bold" charset="0"/>
              </a:rPr>
              <a:t>INTO THE PLURAL</a:t>
            </a:r>
          </a:p>
        </p:txBody>
      </p:sp>
      <p:sp>
        <p:nvSpPr>
          <p:cNvPr id="34819" name="Rectangle 6"/>
          <p:cNvSpPr>
            <a:spLocks/>
          </p:cNvSpPr>
          <p:nvPr/>
        </p:nvSpPr>
        <p:spPr bwMode="auto">
          <a:xfrm>
            <a:off x="250825" y="700088"/>
            <a:ext cx="17303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Musculi longi</a:t>
            </a:r>
          </a:p>
        </p:txBody>
      </p:sp>
      <p:sp>
        <p:nvSpPr>
          <p:cNvPr id="34820" name="Rectangle 8"/>
          <p:cNvSpPr>
            <a:spLocks/>
          </p:cNvSpPr>
          <p:nvPr/>
        </p:nvSpPr>
        <p:spPr bwMode="auto">
          <a:xfrm>
            <a:off x="250825" y="1700213"/>
            <a:ext cx="1714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Radices latae</a:t>
            </a:r>
          </a:p>
        </p:txBody>
      </p:sp>
      <p:sp>
        <p:nvSpPr>
          <p:cNvPr id="34821" name="Rectangle 11"/>
          <p:cNvSpPr>
            <a:spLocks/>
          </p:cNvSpPr>
          <p:nvPr/>
        </p:nvSpPr>
        <p:spPr bwMode="auto">
          <a:xfrm>
            <a:off x="250825" y="3757613"/>
            <a:ext cx="20256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Foramina parva</a:t>
            </a:r>
          </a:p>
        </p:txBody>
      </p:sp>
      <p:sp>
        <p:nvSpPr>
          <p:cNvPr id="34822" name="Rectangle 12"/>
          <p:cNvSpPr>
            <a:spLocks/>
          </p:cNvSpPr>
          <p:nvPr/>
        </p:nvSpPr>
        <p:spPr bwMode="auto">
          <a:xfrm>
            <a:off x="250825" y="4267200"/>
            <a:ext cx="233203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Infarctus recentes</a:t>
            </a:r>
          </a:p>
        </p:txBody>
      </p:sp>
      <p:sp>
        <p:nvSpPr>
          <p:cNvPr id="34823" name="Rectangle 14"/>
          <p:cNvSpPr>
            <a:spLocks/>
          </p:cNvSpPr>
          <p:nvPr/>
        </p:nvSpPr>
        <p:spPr bwMode="auto">
          <a:xfrm>
            <a:off x="250825" y="5286375"/>
            <a:ext cx="17557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Partes molles</a:t>
            </a:r>
          </a:p>
        </p:txBody>
      </p:sp>
      <p:sp>
        <p:nvSpPr>
          <p:cNvPr id="34824" name="Rectangle 15"/>
          <p:cNvSpPr>
            <a:spLocks/>
          </p:cNvSpPr>
          <p:nvPr/>
        </p:nvSpPr>
        <p:spPr bwMode="auto">
          <a:xfrm>
            <a:off x="250825" y="3248025"/>
            <a:ext cx="20574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O-tiones acutae</a:t>
            </a:r>
          </a:p>
        </p:txBody>
      </p:sp>
      <p:sp>
        <p:nvSpPr>
          <p:cNvPr id="34825" name="Rectangle 16"/>
          <p:cNvSpPr>
            <a:spLocks/>
          </p:cNvSpPr>
          <p:nvPr/>
        </p:nvSpPr>
        <p:spPr bwMode="auto">
          <a:xfrm>
            <a:off x="250825" y="4776788"/>
            <a:ext cx="15176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Ossa brevia</a:t>
            </a:r>
          </a:p>
        </p:txBody>
      </p:sp>
      <p:sp>
        <p:nvSpPr>
          <p:cNvPr id="7185" name="Rectangle 17"/>
          <p:cNvSpPr>
            <a:spLocks/>
          </p:cNvSpPr>
          <p:nvPr/>
        </p:nvSpPr>
        <p:spPr bwMode="auto">
          <a:xfrm>
            <a:off x="2921000" y="700088"/>
            <a:ext cx="2616200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longiores</a:t>
            </a:r>
          </a:p>
        </p:txBody>
      </p:sp>
      <p:sp>
        <p:nvSpPr>
          <p:cNvPr id="7186" name="Rectangle 18"/>
          <p:cNvSpPr>
            <a:spLocks/>
          </p:cNvSpPr>
          <p:nvPr/>
        </p:nvSpPr>
        <p:spPr bwMode="auto">
          <a:xfrm>
            <a:off x="2921000" y="1209675"/>
            <a:ext cx="2616200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minores</a:t>
            </a:r>
          </a:p>
        </p:txBody>
      </p:sp>
      <p:sp>
        <p:nvSpPr>
          <p:cNvPr id="7187" name="Rectangle 19"/>
          <p:cNvSpPr>
            <a:spLocks/>
          </p:cNvSpPr>
          <p:nvPr/>
        </p:nvSpPr>
        <p:spPr bwMode="auto">
          <a:xfrm>
            <a:off x="2921000" y="1719263"/>
            <a:ext cx="2616200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latiores</a:t>
            </a:r>
          </a:p>
        </p:txBody>
      </p:sp>
      <p:sp>
        <p:nvSpPr>
          <p:cNvPr id="7188" name="Rectangle 20"/>
          <p:cNvSpPr>
            <a:spLocks/>
          </p:cNvSpPr>
          <p:nvPr/>
        </p:nvSpPr>
        <p:spPr bwMode="auto">
          <a:xfrm>
            <a:off x="2921000" y="2228850"/>
            <a:ext cx="2616200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majores</a:t>
            </a:r>
          </a:p>
        </p:txBody>
      </p:sp>
      <p:sp>
        <p:nvSpPr>
          <p:cNvPr id="7189" name="Rectangle 21"/>
          <p:cNvSpPr>
            <a:spLocks/>
          </p:cNvSpPr>
          <p:nvPr/>
        </p:nvSpPr>
        <p:spPr bwMode="auto">
          <a:xfrm>
            <a:off x="2921000" y="2738438"/>
            <a:ext cx="2616200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minores</a:t>
            </a:r>
          </a:p>
        </p:txBody>
      </p:sp>
      <p:sp>
        <p:nvSpPr>
          <p:cNvPr id="7190" name="Rectangle 22"/>
          <p:cNvSpPr>
            <a:spLocks/>
          </p:cNvSpPr>
          <p:nvPr/>
        </p:nvSpPr>
        <p:spPr bwMode="auto">
          <a:xfrm>
            <a:off x="2921000" y="3757613"/>
            <a:ext cx="2616200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minora</a:t>
            </a:r>
          </a:p>
        </p:txBody>
      </p:sp>
      <p:sp>
        <p:nvSpPr>
          <p:cNvPr id="7191" name="Rectangle 23"/>
          <p:cNvSpPr>
            <a:spLocks/>
          </p:cNvSpPr>
          <p:nvPr/>
        </p:nvSpPr>
        <p:spPr bwMode="auto">
          <a:xfrm>
            <a:off x="2921000" y="4267200"/>
            <a:ext cx="2616200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recentiores</a:t>
            </a:r>
          </a:p>
        </p:txBody>
      </p:sp>
      <p:sp>
        <p:nvSpPr>
          <p:cNvPr id="7192" name="Rectangle 24"/>
          <p:cNvSpPr>
            <a:spLocks/>
          </p:cNvSpPr>
          <p:nvPr/>
        </p:nvSpPr>
        <p:spPr bwMode="auto">
          <a:xfrm>
            <a:off x="2916238" y="5795963"/>
            <a:ext cx="2616200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longiores</a:t>
            </a:r>
          </a:p>
        </p:txBody>
      </p:sp>
      <p:sp>
        <p:nvSpPr>
          <p:cNvPr id="7193" name="Rectangle 25"/>
          <p:cNvSpPr>
            <a:spLocks/>
          </p:cNvSpPr>
          <p:nvPr/>
        </p:nvSpPr>
        <p:spPr bwMode="auto">
          <a:xfrm>
            <a:off x="2921000" y="5286375"/>
            <a:ext cx="2616200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molliores</a:t>
            </a:r>
          </a:p>
        </p:txBody>
      </p:sp>
      <p:sp>
        <p:nvSpPr>
          <p:cNvPr id="7194" name="Rectangle 26"/>
          <p:cNvSpPr>
            <a:spLocks/>
          </p:cNvSpPr>
          <p:nvPr/>
        </p:nvSpPr>
        <p:spPr bwMode="auto">
          <a:xfrm>
            <a:off x="2921000" y="3248025"/>
            <a:ext cx="2616200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acutiores</a:t>
            </a:r>
          </a:p>
        </p:txBody>
      </p:sp>
      <p:sp>
        <p:nvSpPr>
          <p:cNvPr id="7195" name="Rectangle 27"/>
          <p:cNvSpPr>
            <a:spLocks/>
          </p:cNvSpPr>
          <p:nvPr/>
        </p:nvSpPr>
        <p:spPr bwMode="auto">
          <a:xfrm>
            <a:off x="2921000" y="4776788"/>
            <a:ext cx="2616200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breviora</a:t>
            </a:r>
          </a:p>
        </p:txBody>
      </p:sp>
      <p:sp>
        <p:nvSpPr>
          <p:cNvPr id="7196" name="Rectangle 28"/>
          <p:cNvSpPr>
            <a:spLocks/>
          </p:cNvSpPr>
          <p:nvPr/>
        </p:nvSpPr>
        <p:spPr bwMode="auto">
          <a:xfrm>
            <a:off x="5799138" y="700088"/>
            <a:ext cx="2882900" cy="444500"/>
          </a:xfrm>
          <a:prstGeom prst="rect">
            <a:avLst/>
          </a:prstGeom>
          <a:solidFill>
            <a:srgbClr val="528A0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longissimi</a:t>
            </a:r>
          </a:p>
        </p:txBody>
      </p:sp>
      <p:sp>
        <p:nvSpPr>
          <p:cNvPr id="7197" name="Rectangle 29"/>
          <p:cNvSpPr>
            <a:spLocks/>
          </p:cNvSpPr>
          <p:nvPr/>
        </p:nvSpPr>
        <p:spPr bwMode="auto">
          <a:xfrm>
            <a:off x="5799138" y="1209675"/>
            <a:ext cx="2882900" cy="444500"/>
          </a:xfrm>
          <a:prstGeom prst="rect">
            <a:avLst/>
          </a:prstGeom>
          <a:solidFill>
            <a:srgbClr val="528A0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minimae</a:t>
            </a:r>
          </a:p>
        </p:txBody>
      </p:sp>
      <p:sp>
        <p:nvSpPr>
          <p:cNvPr id="7198" name="Rectangle 30"/>
          <p:cNvSpPr>
            <a:spLocks/>
          </p:cNvSpPr>
          <p:nvPr/>
        </p:nvSpPr>
        <p:spPr bwMode="auto">
          <a:xfrm>
            <a:off x="5799138" y="1719263"/>
            <a:ext cx="2882900" cy="444500"/>
          </a:xfrm>
          <a:prstGeom prst="rect">
            <a:avLst/>
          </a:prstGeom>
          <a:solidFill>
            <a:srgbClr val="528A0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latissimae</a:t>
            </a:r>
          </a:p>
        </p:txBody>
      </p:sp>
      <p:sp>
        <p:nvSpPr>
          <p:cNvPr id="7199" name="Rectangle 31"/>
          <p:cNvSpPr>
            <a:spLocks/>
          </p:cNvSpPr>
          <p:nvPr/>
        </p:nvSpPr>
        <p:spPr bwMode="auto">
          <a:xfrm>
            <a:off x="5799138" y="2228850"/>
            <a:ext cx="2882900" cy="444500"/>
          </a:xfrm>
          <a:prstGeom prst="rect">
            <a:avLst/>
          </a:prstGeom>
          <a:solidFill>
            <a:srgbClr val="528A0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maximi</a:t>
            </a:r>
          </a:p>
        </p:txBody>
      </p:sp>
      <p:sp>
        <p:nvSpPr>
          <p:cNvPr id="7200" name="Rectangle 32"/>
          <p:cNvSpPr>
            <a:spLocks/>
          </p:cNvSpPr>
          <p:nvPr/>
        </p:nvSpPr>
        <p:spPr bwMode="auto">
          <a:xfrm>
            <a:off x="5799138" y="2738438"/>
            <a:ext cx="2882900" cy="444500"/>
          </a:xfrm>
          <a:prstGeom prst="rect">
            <a:avLst/>
          </a:prstGeom>
          <a:solidFill>
            <a:srgbClr val="528A0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minimi</a:t>
            </a:r>
          </a:p>
        </p:txBody>
      </p:sp>
      <p:sp>
        <p:nvSpPr>
          <p:cNvPr id="7201" name="Rectangle 33"/>
          <p:cNvSpPr>
            <a:spLocks/>
          </p:cNvSpPr>
          <p:nvPr/>
        </p:nvSpPr>
        <p:spPr bwMode="auto">
          <a:xfrm>
            <a:off x="5799138" y="3757613"/>
            <a:ext cx="2882900" cy="444500"/>
          </a:xfrm>
          <a:prstGeom prst="rect">
            <a:avLst/>
          </a:prstGeom>
          <a:solidFill>
            <a:srgbClr val="528A0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minima</a:t>
            </a:r>
          </a:p>
        </p:txBody>
      </p:sp>
      <p:sp>
        <p:nvSpPr>
          <p:cNvPr id="7202" name="Rectangle 34"/>
          <p:cNvSpPr>
            <a:spLocks/>
          </p:cNvSpPr>
          <p:nvPr/>
        </p:nvSpPr>
        <p:spPr bwMode="auto">
          <a:xfrm>
            <a:off x="5799138" y="4267200"/>
            <a:ext cx="2882900" cy="444500"/>
          </a:xfrm>
          <a:prstGeom prst="rect">
            <a:avLst/>
          </a:prstGeom>
          <a:solidFill>
            <a:srgbClr val="528A0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recentissimi</a:t>
            </a:r>
          </a:p>
        </p:txBody>
      </p:sp>
      <p:sp>
        <p:nvSpPr>
          <p:cNvPr id="7203" name="Rectangle 35"/>
          <p:cNvSpPr>
            <a:spLocks/>
          </p:cNvSpPr>
          <p:nvPr/>
        </p:nvSpPr>
        <p:spPr bwMode="auto">
          <a:xfrm>
            <a:off x="5794375" y="5795963"/>
            <a:ext cx="2882900" cy="444500"/>
          </a:xfrm>
          <a:prstGeom prst="rect">
            <a:avLst/>
          </a:prstGeom>
          <a:solidFill>
            <a:srgbClr val="528A0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longissimae</a:t>
            </a:r>
          </a:p>
        </p:txBody>
      </p:sp>
      <p:sp>
        <p:nvSpPr>
          <p:cNvPr id="7204" name="Rectangle 36"/>
          <p:cNvSpPr>
            <a:spLocks/>
          </p:cNvSpPr>
          <p:nvPr/>
        </p:nvSpPr>
        <p:spPr bwMode="auto">
          <a:xfrm>
            <a:off x="5799138" y="5286375"/>
            <a:ext cx="2882900" cy="444500"/>
          </a:xfrm>
          <a:prstGeom prst="rect">
            <a:avLst/>
          </a:prstGeom>
          <a:solidFill>
            <a:srgbClr val="528A0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mollissimae</a:t>
            </a:r>
          </a:p>
        </p:txBody>
      </p:sp>
      <p:sp>
        <p:nvSpPr>
          <p:cNvPr id="7205" name="Rectangle 37"/>
          <p:cNvSpPr>
            <a:spLocks/>
          </p:cNvSpPr>
          <p:nvPr/>
        </p:nvSpPr>
        <p:spPr bwMode="auto">
          <a:xfrm>
            <a:off x="5799138" y="3248025"/>
            <a:ext cx="2882900" cy="444500"/>
          </a:xfrm>
          <a:prstGeom prst="rect">
            <a:avLst/>
          </a:prstGeom>
          <a:solidFill>
            <a:srgbClr val="528A0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acutissimae</a:t>
            </a:r>
          </a:p>
        </p:txBody>
      </p:sp>
      <p:sp>
        <p:nvSpPr>
          <p:cNvPr id="7206" name="Rectangle 38"/>
          <p:cNvSpPr>
            <a:spLocks/>
          </p:cNvSpPr>
          <p:nvPr/>
        </p:nvSpPr>
        <p:spPr bwMode="auto">
          <a:xfrm>
            <a:off x="5799138" y="4776788"/>
            <a:ext cx="2882900" cy="444500"/>
          </a:xfrm>
          <a:prstGeom prst="rect">
            <a:avLst/>
          </a:prstGeom>
          <a:solidFill>
            <a:srgbClr val="528A0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brevissima</a:t>
            </a:r>
          </a:p>
        </p:txBody>
      </p:sp>
      <p:sp>
        <p:nvSpPr>
          <p:cNvPr id="34848" name="Rectangle 14"/>
          <p:cNvSpPr>
            <a:spLocks/>
          </p:cNvSpPr>
          <p:nvPr/>
        </p:nvSpPr>
        <p:spPr bwMode="auto">
          <a:xfrm>
            <a:off x="250825" y="1196975"/>
            <a:ext cx="21510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Cavitates parvae</a:t>
            </a:r>
          </a:p>
        </p:txBody>
      </p:sp>
      <p:sp>
        <p:nvSpPr>
          <p:cNvPr id="34849" name="Rectangle 8"/>
          <p:cNvSpPr>
            <a:spLocks/>
          </p:cNvSpPr>
          <p:nvPr/>
        </p:nvSpPr>
        <p:spPr bwMode="auto">
          <a:xfrm>
            <a:off x="250825" y="2205038"/>
            <a:ext cx="202247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Defectus magni</a:t>
            </a:r>
          </a:p>
        </p:txBody>
      </p:sp>
      <p:sp>
        <p:nvSpPr>
          <p:cNvPr id="34850" name="Rectangle 8"/>
          <p:cNvSpPr>
            <a:spLocks/>
          </p:cNvSpPr>
          <p:nvPr/>
        </p:nvSpPr>
        <p:spPr bwMode="auto">
          <a:xfrm>
            <a:off x="250825" y="2708275"/>
            <a:ext cx="16652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Gradus parvi</a:t>
            </a:r>
          </a:p>
        </p:txBody>
      </p:sp>
      <p:sp>
        <p:nvSpPr>
          <p:cNvPr id="34851" name="Rectangle 8"/>
          <p:cNvSpPr>
            <a:spLocks/>
          </p:cNvSpPr>
          <p:nvPr/>
        </p:nvSpPr>
        <p:spPr bwMode="auto">
          <a:xfrm>
            <a:off x="250825" y="5805488"/>
            <a:ext cx="223996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Therapiae longae</a:t>
            </a:r>
          </a:p>
        </p:txBody>
      </p:sp>
    </p:spTree>
    <p:extLst>
      <p:ext uri="{BB962C8B-B14F-4D97-AF65-F5344CB8AC3E}">
        <p14:creationId xmlns:p14="http://schemas.microsoft.com/office/powerpoint/2010/main" val="175556674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5" grpId="0" animBg="1"/>
      <p:bldP spid="7186" grpId="0" animBg="1"/>
      <p:bldP spid="7187" grpId="0" animBg="1"/>
      <p:bldP spid="7188" grpId="0" animBg="1"/>
      <p:bldP spid="7189" grpId="0" animBg="1"/>
      <p:bldP spid="7190" grpId="0" animBg="1"/>
      <p:bldP spid="7191" grpId="0" animBg="1"/>
      <p:bldP spid="7192" grpId="0" animBg="1"/>
      <p:bldP spid="7193" grpId="0" animBg="1"/>
      <p:bldP spid="7194" grpId="0" animBg="1"/>
      <p:bldP spid="7195" grpId="0" animBg="1"/>
      <p:bldP spid="7196" grpId="0" animBg="1"/>
      <p:bldP spid="7197" grpId="0" animBg="1"/>
      <p:bldP spid="7198" grpId="0" animBg="1"/>
      <p:bldP spid="7199" grpId="0" animBg="1"/>
      <p:bldP spid="7200" grpId="0" animBg="1"/>
      <p:bldP spid="7201" grpId="0" animBg="1"/>
      <p:bldP spid="7202" grpId="0" animBg="1"/>
      <p:bldP spid="7203" grpId="0" animBg="1"/>
      <p:bldP spid="7204" grpId="0" animBg="1"/>
      <p:bldP spid="7205" grpId="0" animBg="1"/>
      <p:bldP spid="720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Group 4"/>
          <p:cNvGrpSpPr>
            <a:grpSpLocks/>
          </p:cNvGrpSpPr>
          <p:nvPr/>
        </p:nvGrpSpPr>
        <p:grpSpPr bwMode="auto">
          <a:xfrm>
            <a:off x="284163" y="452438"/>
            <a:ext cx="8588375" cy="136525"/>
            <a:chOff x="0" y="0"/>
            <a:chExt cx="5410" cy="86"/>
          </a:xfrm>
        </p:grpSpPr>
        <p:sp>
          <p:nvSpPr>
            <p:cNvPr id="35860" name="Rectangle 1"/>
            <p:cNvSpPr>
              <a:spLocks/>
            </p:cNvSpPr>
            <p:nvPr/>
          </p:nvSpPr>
          <p:spPr bwMode="auto">
            <a:xfrm>
              <a:off x="0" y="0"/>
              <a:ext cx="1016" cy="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61" name="Rectangle 2"/>
            <p:cNvSpPr>
              <a:spLocks/>
            </p:cNvSpPr>
            <p:nvPr/>
          </p:nvSpPr>
          <p:spPr bwMode="auto">
            <a:xfrm>
              <a:off x="1008" y="0"/>
              <a:ext cx="1736" cy="8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62" name="Rectangle 3"/>
            <p:cNvSpPr>
              <a:spLocks/>
            </p:cNvSpPr>
            <p:nvPr/>
          </p:nvSpPr>
          <p:spPr bwMode="auto">
            <a:xfrm>
              <a:off x="2735" y="0"/>
              <a:ext cx="2675" cy="86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5842" name="Rectangle 6"/>
          <p:cNvSpPr>
            <a:spLocks/>
          </p:cNvSpPr>
          <p:nvPr/>
        </p:nvSpPr>
        <p:spPr bwMode="auto">
          <a:xfrm>
            <a:off x="236538" y="136525"/>
            <a:ext cx="21971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b="1">
                <a:solidFill>
                  <a:schemeClr val="tx1"/>
                </a:solidFill>
                <a:latin typeface="Calibri Bold" charset="0"/>
                <a:ea typeface="ＭＳ Ｐゴシック" charset="0"/>
                <a:cs typeface="ＭＳ Ｐゴシック" charset="0"/>
                <a:sym typeface="Calibri Bold" charset="0"/>
              </a:rPr>
              <a:t>5. GIVE THE OPPOSITE</a:t>
            </a:r>
          </a:p>
        </p:txBody>
      </p:sp>
      <p:sp>
        <p:nvSpPr>
          <p:cNvPr id="35843" name="Rectangle 17"/>
          <p:cNvSpPr>
            <a:spLocks/>
          </p:cNvSpPr>
          <p:nvPr/>
        </p:nvSpPr>
        <p:spPr bwMode="auto">
          <a:xfrm>
            <a:off x="1619250" y="1700213"/>
            <a:ext cx="2616200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r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Meatus superior</a:t>
            </a:r>
          </a:p>
        </p:txBody>
      </p:sp>
      <p:sp>
        <p:nvSpPr>
          <p:cNvPr id="35844" name="Rectangle 18"/>
          <p:cNvSpPr>
            <a:spLocks/>
          </p:cNvSpPr>
          <p:nvPr/>
        </p:nvSpPr>
        <p:spPr bwMode="auto">
          <a:xfrm>
            <a:off x="1187450" y="2209800"/>
            <a:ext cx="3048000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r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Gradus minor</a:t>
            </a:r>
          </a:p>
        </p:txBody>
      </p:sp>
      <p:sp>
        <p:nvSpPr>
          <p:cNvPr id="35845" name="Rectangle 19"/>
          <p:cNvSpPr>
            <a:spLocks/>
          </p:cNvSpPr>
          <p:nvPr/>
        </p:nvSpPr>
        <p:spPr bwMode="auto">
          <a:xfrm>
            <a:off x="1619250" y="2719388"/>
            <a:ext cx="2616200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r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Phalanx proximalis</a:t>
            </a:r>
          </a:p>
        </p:txBody>
      </p:sp>
      <p:sp>
        <p:nvSpPr>
          <p:cNvPr id="35846" name="Rectangle 20"/>
          <p:cNvSpPr>
            <a:spLocks/>
          </p:cNvSpPr>
          <p:nvPr/>
        </p:nvSpPr>
        <p:spPr bwMode="auto">
          <a:xfrm>
            <a:off x="1331913" y="3228975"/>
            <a:ext cx="2903537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r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Segmentum anterius</a:t>
            </a:r>
          </a:p>
        </p:txBody>
      </p:sp>
      <p:sp>
        <p:nvSpPr>
          <p:cNvPr id="35847" name="Rectangle 21"/>
          <p:cNvSpPr>
            <a:spLocks/>
          </p:cNvSpPr>
          <p:nvPr/>
        </p:nvSpPr>
        <p:spPr bwMode="auto">
          <a:xfrm>
            <a:off x="1619250" y="3738563"/>
            <a:ext cx="2616200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r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Arteria suprema</a:t>
            </a:r>
          </a:p>
        </p:txBody>
      </p:sp>
      <p:sp>
        <p:nvSpPr>
          <p:cNvPr id="35848" name="Rectangle 22"/>
          <p:cNvSpPr>
            <a:spLocks/>
          </p:cNvSpPr>
          <p:nvPr/>
        </p:nvSpPr>
        <p:spPr bwMode="auto">
          <a:xfrm>
            <a:off x="1619250" y="4757738"/>
            <a:ext cx="2616200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r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Pars externa</a:t>
            </a:r>
          </a:p>
        </p:txBody>
      </p:sp>
      <p:sp>
        <p:nvSpPr>
          <p:cNvPr id="35849" name="Rectangle 26"/>
          <p:cNvSpPr>
            <a:spLocks/>
          </p:cNvSpPr>
          <p:nvPr/>
        </p:nvSpPr>
        <p:spPr bwMode="auto">
          <a:xfrm>
            <a:off x="1619250" y="4248150"/>
            <a:ext cx="2616200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r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Anomalia minima</a:t>
            </a:r>
          </a:p>
        </p:txBody>
      </p:sp>
      <p:sp>
        <p:nvSpPr>
          <p:cNvPr id="18" name="Rectangle 28"/>
          <p:cNvSpPr>
            <a:spLocks/>
          </p:cNvSpPr>
          <p:nvPr/>
        </p:nvSpPr>
        <p:spPr bwMode="auto">
          <a:xfrm>
            <a:off x="5289550" y="1700213"/>
            <a:ext cx="2882900" cy="444500"/>
          </a:xfrm>
          <a:prstGeom prst="rect">
            <a:avLst/>
          </a:prstGeom>
          <a:solidFill>
            <a:srgbClr val="528A0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inferior</a:t>
            </a:r>
          </a:p>
        </p:txBody>
      </p:sp>
      <p:sp>
        <p:nvSpPr>
          <p:cNvPr id="19" name="Rectangle 29"/>
          <p:cNvSpPr>
            <a:spLocks/>
          </p:cNvSpPr>
          <p:nvPr/>
        </p:nvSpPr>
        <p:spPr bwMode="auto">
          <a:xfrm>
            <a:off x="5289550" y="2209800"/>
            <a:ext cx="2882900" cy="444500"/>
          </a:xfrm>
          <a:prstGeom prst="rect">
            <a:avLst/>
          </a:prstGeom>
          <a:solidFill>
            <a:srgbClr val="528A0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major</a:t>
            </a:r>
          </a:p>
        </p:txBody>
      </p:sp>
      <p:sp>
        <p:nvSpPr>
          <p:cNvPr id="20" name="Rectangle 30"/>
          <p:cNvSpPr>
            <a:spLocks/>
          </p:cNvSpPr>
          <p:nvPr/>
        </p:nvSpPr>
        <p:spPr bwMode="auto">
          <a:xfrm>
            <a:off x="5289550" y="2719388"/>
            <a:ext cx="2882900" cy="444500"/>
          </a:xfrm>
          <a:prstGeom prst="rect">
            <a:avLst/>
          </a:prstGeom>
          <a:solidFill>
            <a:srgbClr val="528A0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distalis</a:t>
            </a:r>
          </a:p>
        </p:txBody>
      </p:sp>
      <p:sp>
        <p:nvSpPr>
          <p:cNvPr id="21" name="Rectangle 31"/>
          <p:cNvSpPr>
            <a:spLocks/>
          </p:cNvSpPr>
          <p:nvPr/>
        </p:nvSpPr>
        <p:spPr bwMode="auto">
          <a:xfrm>
            <a:off x="5289550" y="3228975"/>
            <a:ext cx="2882900" cy="444500"/>
          </a:xfrm>
          <a:prstGeom prst="rect">
            <a:avLst/>
          </a:prstGeom>
          <a:solidFill>
            <a:srgbClr val="528A0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posterius</a:t>
            </a:r>
          </a:p>
        </p:txBody>
      </p:sp>
      <p:sp>
        <p:nvSpPr>
          <p:cNvPr id="22" name="Rectangle 32"/>
          <p:cNvSpPr>
            <a:spLocks/>
          </p:cNvSpPr>
          <p:nvPr/>
        </p:nvSpPr>
        <p:spPr bwMode="auto">
          <a:xfrm>
            <a:off x="5289550" y="3738563"/>
            <a:ext cx="2882900" cy="444500"/>
          </a:xfrm>
          <a:prstGeom prst="rect">
            <a:avLst/>
          </a:prstGeom>
          <a:solidFill>
            <a:srgbClr val="528A0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infima/ima</a:t>
            </a:r>
          </a:p>
        </p:txBody>
      </p:sp>
      <p:sp>
        <p:nvSpPr>
          <p:cNvPr id="23" name="Rectangle 33"/>
          <p:cNvSpPr>
            <a:spLocks/>
          </p:cNvSpPr>
          <p:nvPr/>
        </p:nvSpPr>
        <p:spPr bwMode="auto">
          <a:xfrm>
            <a:off x="5289550" y="4757738"/>
            <a:ext cx="2882900" cy="444500"/>
          </a:xfrm>
          <a:prstGeom prst="rect">
            <a:avLst/>
          </a:prstGeom>
          <a:solidFill>
            <a:srgbClr val="528A0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interna</a:t>
            </a:r>
          </a:p>
        </p:txBody>
      </p:sp>
      <p:sp>
        <p:nvSpPr>
          <p:cNvPr id="24" name="Rectangle 37"/>
          <p:cNvSpPr>
            <a:spLocks/>
          </p:cNvSpPr>
          <p:nvPr/>
        </p:nvSpPr>
        <p:spPr bwMode="auto">
          <a:xfrm>
            <a:off x="5289550" y="4248150"/>
            <a:ext cx="2882900" cy="444500"/>
          </a:xfrm>
          <a:prstGeom prst="rect">
            <a:avLst/>
          </a:prstGeom>
          <a:solidFill>
            <a:srgbClr val="528A0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maxima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4211638" y="1341438"/>
            <a:ext cx="1152525" cy="46799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5858" name="Rectangle 22"/>
          <p:cNvSpPr>
            <a:spLocks/>
          </p:cNvSpPr>
          <p:nvPr/>
        </p:nvSpPr>
        <p:spPr bwMode="auto">
          <a:xfrm>
            <a:off x="1619250" y="5287963"/>
            <a:ext cx="2616200" cy="444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r"/>
            <a:r>
              <a:rPr lang="en-US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Pulsus durus</a:t>
            </a:r>
          </a:p>
        </p:txBody>
      </p:sp>
      <p:sp>
        <p:nvSpPr>
          <p:cNvPr id="26" name="Rectangle 33"/>
          <p:cNvSpPr>
            <a:spLocks/>
          </p:cNvSpPr>
          <p:nvPr/>
        </p:nvSpPr>
        <p:spPr bwMode="auto">
          <a:xfrm>
            <a:off x="5292725" y="5287963"/>
            <a:ext cx="2882900" cy="444500"/>
          </a:xfrm>
          <a:prstGeom prst="rect">
            <a:avLst/>
          </a:prstGeom>
          <a:solidFill>
            <a:srgbClr val="528A0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mollis</a:t>
            </a:r>
          </a:p>
        </p:txBody>
      </p:sp>
    </p:spTree>
    <p:extLst>
      <p:ext uri="{BB962C8B-B14F-4D97-AF65-F5344CB8AC3E}">
        <p14:creationId xmlns:p14="http://schemas.microsoft.com/office/powerpoint/2010/main" val="124122613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Zástupný symbol obsahu 2"/>
          <p:cNvSpPr>
            <a:spLocks noGrp="1"/>
          </p:cNvSpPr>
          <p:nvPr>
            <p:ph idx="4294967295"/>
          </p:nvPr>
        </p:nvSpPr>
        <p:spPr>
          <a:xfrm>
            <a:off x="323850" y="692150"/>
            <a:ext cx="8496300" cy="3992563"/>
          </a:xfrm>
        </p:spPr>
        <p:txBody>
          <a:bodyPr>
            <a:normAutofit fontScale="85000" lnSpcReduction="20000"/>
          </a:bodyPr>
          <a:lstStyle/>
          <a:p>
            <a:r>
              <a:rPr lang="cs-CZ">
                <a:latin typeface="Calibri" charset="0"/>
                <a:cs typeface="Times New Roman" charset="0"/>
              </a:rPr>
              <a:t>Musculus adductor minim_____</a:t>
            </a:r>
          </a:p>
          <a:p>
            <a:r>
              <a:rPr lang="cs-CZ">
                <a:latin typeface="Calibri" charset="0"/>
                <a:cs typeface="Times New Roman" charset="0"/>
              </a:rPr>
              <a:t>Musculus auricularis posterior, ______ et superior</a:t>
            </a:r>
          </a:p>
          <a:p>
            <a:r>
              <a:rPr lang="cs-CZ">
                <a:latin typeface="Calibri" charset="0"/>
                <a:cs typeface="Times New Roman" charset="0"/>
              </a:rPr>
              <a:t>Musculus constrictor pharyngis ________, medius et _________</a:t>
            </a:r>
          </a:p>
          <a:p>
            <a:r>
              <a:rPr lang="cs-CZ">
                <a:latin typeface="Calibri" charset="0"/>
                <a:cs typeface="Times New Roman" charset="0"/>
              </a:rPr>
              <a:t>Musculus gluteus ________, _________ et minimus</a:t>
            </a:r>
          </a:p>
          <a:p>
            <a:r>
              <a:rPr lang="cs-CZ">
                <a:latin typeface="Calibri" charset="0"/>
                <a:cs typeface="Times New Roman" charset="0"/>
              </a:rPr>
              <a:t>Musculi intercostales externi, ________ et ________</a:t>
            </a:r>
          </a:p>
          <a:p>
            <a:r>
              <a:rPr lang="cs-CZ">
                <a:latin typeface="Calibri" charset="0"/>
                <a:cs typeface="Times New Roman" charset="0"/>
              </a:rPr>
              <a:t>Musculus longitudinalis inferior et _________</a:t>
            </a:r>
          </a:p>
          <a:p>
            <a:r>
              <a:rPr lang="cs-CZ">
                <a:latin typeface="Calibri" charset="0"/>
                <a:cs typeface="Times New Roman" charset="0"/>
              </a:rPr>
              <a:t>Musculus rectus capitis posterior minor et ________</a:t>
            </a:r>
          </a:p>
          <a:p>
            <a:r>
              <a:rPr lang="cs-CZ">
                <a:latin typeface="Calibri" charset="0"/>
                <a:cs typeface="Times New Roman" charset="0"/>
              </a:rPr>
              <a:t>Musculus teres ________ et major</a:t>
            </a:r>
          </a:p>
        </p:txBody>
      </p:sp>
      <p:sp>
        <p:nvSpPr>
          <p:cNvPr id="36866" name="Rectangle 6"/>
          <p:cNvSpPr>
            <a:spLocks/>
          </p:cNvSpPr>
          <p:nvPr/>
        </p:nvSpPr>
        <p:spPr bwMode="auto">
          <a:xfrm>
            <a:off x="285750" y="136525"/>
            <a:ext cx="251777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b="1">
                <a:solidFill>
                  <a:schemeClr val="tx1"/>
                </a:solidFill>
                <a:latin typeface="Calibri Bold" charset="0"/>
                <a:ea typeface="ＭＳ Ｐゴシック" charset="0"/>
                <a:cs typeface="ＭＳ Ｐゴシック" charset="0"/>
                <a:sym typeface="Calibri Bold" charset="0"/>
              </a:rPr>
              <a:t>6. ADD WHAT IS MISSING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958850"/>
            <a:ext cx="543560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692150"/>
            <a:ext cx="5903913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1511300"/>
            <a:ext cx="67437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81075"/>
            <a:ext cx="736600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913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/>
          <p:cNvGraphicFramePr>
            <a:graphicFrameLocks noGrp="1"/>
          </p:cNvGraphicFramePr>
          <p:nvPr>
            <p:ph idx="4294967295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342900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42900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7903" name="Obrázok 4" descr="Musculus latissimus dors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5"/>
          <a:stretch>
            <a:fillRect/>
          </a:stretch>
        </p:blipFill>
        <p:spPr bwMode="auto">
          <a:xfrm>
            <a:off x="0" y="22225"/>
            <a:ext cx="306705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ĺžnik 5"/>
          <p:cNvSpPr/>
          <p:nvPr/>
        </p:nvSpPr>
        <p:spPr>
          <a:xfrm>
            <a:off x="0" y="1684338"/>
            <a:ext cx="971550" cy="4492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dirty="0"/>
              <a:t>A</a:t>
            </a:r>
          </a:p>
        </p:txBody>
      </p:sp>
      <p:pic>
        <p:nvPicPr>
          <p:cNvPr id="37905" name="Obrázok 6" descr="Musculus levator labii superiori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93" b="-1318"/>
          <a:stretch>
            <a:fillRect/>
          </a:stretch>
        </p:blipFill>
        <p:spPr bwMode="auto">
          <a:xfrm>
            <a:off x="2987675" y="22225"/>
            <a:ext cx="3133725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Rovná spojnica 8"/>
          <p:cNvCxnSpPr/>
          <p:nvPr/>
        </p:nvCxnSpPr>
        <p:spPr>
          <a:xfrm>
            <a:off x="3067050" y="992188"/>
            <a:ext cx="523875" cy="69215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bdĺžnik 9"/>
          <p:cNvSpPr/>
          <p:nvPr/>
        </p:nvSpPr>
        <p:spPr>
          <a:xfrm>
            <a:off x="2530475" y="668338"/>
            <a:ext cx="962025" cy="455612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dirty="0"/>
              <a:t>B</a:t>
            </a:r>
          </a:p>
        </p:txBody>
      </p:sp>
      <p:pic>
        <p:nvPicPr>
          <p:cNvPr id="37908" name="Obrázok 10" descr="Musculus serratus posterio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" t="13960" r="15228" b="15218"/>
          <a:stretch>
            <a:fillRect/>
          </a:stretch>
        </p:blipFill>
        <p:spPr bwMode="auto">
          <a:xfrm>
            <a:off x="6121400" y="11113"/>
            <a:ext cx="3033713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9" name="Obrázok 11" descr="musculus pectoralis majo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61"/>
          <a:stretch>
            <a:fillRect/>
          </a:stretch>
        </p:blipFill>
        <p:spPr bwMode="auto">
          <a:xfrm>
            <a:off x="3100388" y="3405188"/>
            <a:ext cx="3021012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ĺžnik 12"/>
          <p:cNvSpPr/>
          <p:nvPr/>
        </p:nvSpPr>
        <p:spPr>
          <a:xfrm>
            <a:off x="6043613" y="1255713"/>
            <a:ext cx="904875" cy="4445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dirty="0"/>
              <a:t>C</a:t>
            </a:r>
          </a:p>
        </p:txBody>
      </p:sp>
      <p:pic>
        <p:nvPicPr>
          <p:cNvPr id="37911" name="Obrázok 13" descr="musculus rhomboideus mino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5188"/>
            <a:ext cx="3444875" cy="3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Rovná spojnica 15"/>
          <p:cNvCxnSpPr/>
          <p:nvPr/>
        </p:nvCxnSpPr>
        <p:spPr>
          <a:xfrm>
            <a:off x="6958013" y="1579563"/>
            <a:ext cx="881062" cy="42703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nica 19"/>
          <p:cNvCxnSpPr/>
          <p:nvPr/>
        </p:nvCxnSpPr>
        <p:spPr>
          <a:xfrm flipV="1">
            <a:off x="1884363" y="4059238"/>
            <a:ext cx="468312" cy="61277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bdĺžnik 20"/>
          <p:cNvSpPr/>
          <p:nvPr/>
        </p:nvSpPr>
        <p:spPr>
          <a:xfrm>
            <a:off x="2152650" y="3735388"/>
            <a:ext cx="906463" cy="414337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dirty="0"/>
              <a:t>D</a:t>
            </a:r>
          </a:p>
        </p:txBody>
      </p:sp>
      <p:sp>
        <p:nvSpPr>
          <p:cNvPr id="22" name="Obdĺžnik 21"/>
          <p:cNvSpPr/>
          <p:nvPr/>
        </p:nvSpPr>
        <p:spPr>
          <a:xfrm>
            <a:off x="3021013" y="4638675"/>
            <a:ext cx="903287" cy="446088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dirty="0"/>
              <a:t>E</a:t>
            </a:r>
          </a:p>
        </p:txBody>
      </p:sp>
      <p:pic>
        <p:nvPicPr>
          <p:cNvPr id="37916" name="Obrázok 22" descr="Musculus abductor digiti minimi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41" t="5602" r="-6653"/>
          <a:stretch>
            <a:fillRect/>
          </a:stretch>
        </p:blipFill>
        <p:spPr bwMode="auto">
          <a:xfrm>
            <a:off x="6021388" y="3405188"/>
            <a:ext cx="328930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bdĺžnik 23"/>
          <p:cNvSpPr/>
          <p:nvPr/>
        </p:nvSpPr>
        <p:spPr>
          <a:xfrm>
            <a:off x="5586413" y="3897313"/>
            <a:ext cx="930275" cy="468312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dirty="0"/>
              <a:t>F</a:t>
            </a:r>
          </a:p>
        </p:txBody>
      </p:sp>
      <p:cxnSp>
        <p:nvCxnSpPr>
          <p:cNvPr id="26" name="Rovná spojnica 25"/>
          <p:cNvCxnSpPr>
            <a:stCxn id="24" idx="2"/>
          </p:cNvCxnSpPr>
          <p:nvPr/>
        </p:nvCxnSpPr>
        <p:spPr>
          <a:xfrm>
            <a:off x="6051550" y="4365625"/>
            <a:ext cx="906463" cy="27305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54412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1067</TotalTime>
  <Words>1268</Words>
  <Application>Microsoft Macintosh PowerPoint</Application>
  <PresentationFormat>On-screen Show (4:3)</PresentationFormat>
  <Paragraphs>311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Spectrum</vt:lpstr>
      <vt:lpstr>Comparison of Adjectives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Hokkaido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/Numerals</dc:title>
  <dc:creator>Pepina Artimová</dc:creator>
  <cp:lastModifiedBy>Pepina Artimová</cp:lastModifiedBy>
  <cp:revision>28</cp:revision>
  <dcterms:created xsi:type="dcterms:W3CDTF">2013-03-06T22:37:30Z</dcterms:created>
  <dcterms:modified xsi:type="dcterms:W3CDTF">2015-12-09T21:40:28Z</dcterms:modified>
</cp:coreProperties>
</file>