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258" r:id="rId3"/>
    <p:sldId id="273" r:id="rId4"/>
    <p:sldId id="277" r:id="rId5"/>
    <p:sldId id="260" r:id="rId6"/>
    <p:sldId id="261" r:id="rId7"/>
    <p:sldId id="263" r:id="rId8"/>
    <p:sldId id="264" r:id="rId9"/>
    <p:sldId id="265" r:id="rId10"/>
    <p:sldId id="279" r:id="rId11"/>
    <p:sldId id="262" r:id="rId12"/>
    <p:sldId id="292" r:id="rId13"/>
    <p:sldId id="282" r:id="rId14"/>
    <p:sldId id="283" r:id="rId15"/>
    <p:sldId id="284" r:id="rId16"/>
    <p:sldId id="285" r:id="rId17"/>
    <p:sldId id="286" r:id="rId18"/>
    <p:sldId id="269" r:id="rId19"/>
    <p:sldId id="290" r:id="rId20"/>
    <p:sldId id="287" r:id="rId21"/>
    <p:sldId id="288" r:id="rId22"/>
    <p:sldId id="289" r:id="rId23"/>
    <p:sldId id="268" r:id="rId24"/>
  </p:sldIdLst>
  <p:sldSz cx="9144000" cy="6858000" type="screen4x3"/>
  <p:notesSz cx="6834188" cy="9979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Dávidová" initials="ED" lastIdx="6" clrIdx="0"/>
  <p:cmAuthor id="1" name="Pepina Artimová"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85" autoAdjust="0"/>
  </p:normalViewPr>
  <p:slideViewPr>
    <p:cSldViewPr snapToGrid="0" snapToObjects="1">
      <p:cViewPr varScale="1">
        <p:scale>
          <a:sx n="100" d="100"/>
          <a:sy n="100" d="100"/>
        </p:scale>
        <p:origin x="130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408FAD9F-F117-4CA1-ABE8-143B17A73D5B}" type="datetimeFigureOut">
              <a:rPr lang="cs-CZ" smtClean="0"/>
              <a:pPr/>
              <a:t>11.12.2016</a:t>
            </a:fld>
            <a:endParaRPr lang="cs-CZ"/>
          </a:p>
        </p:txBody>
      </p:sp>
      <p:sp>
        <p:nvSpPr>
          <p:cNvPr id="4" name="Zástupný symbol pro zápatí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2E0AC228-C119-42FA-A34B-6DA6B04E96C8}" type="slidenum">
              <a:rPr lang="cs-CZ" smtClean="0"/>
              <a:pPr/>
              <a:t>‹#›</a:t>
            </a:fld>
            <a:endParaRPr lang="cs-CZ"/>
          </a:p>
        </p:txBody>
      </p:sp>
    </p:spTree>
    <p:extLst>
      <p:ext uri="{BB962C8B-B14F-4D97-AF65-F5344CB8AC3E}">
        <p14:creationId xmlns:p14="http://schemas.microsoft.com/office/powerpoint/2010/main" val="4182960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B122B4C2-DC9A-7C44-9C14-632B51832F18}" type="datetimeFigureOut">
              <a:rPr lang="en-US" smtClean="0"/>
              <a:pPr/>
              <a:t>12/11/2016</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30F0A871-76A5-EC4B-AF5C-801E0947BFAD}" type="slidenum">
              <a:rPr lang="en-US" smtClean="0"/>
              <a:pPr/>
              <a:t>‹#›</a:t>
            </a:fld>
            <a:endParaRPr lang="en-US"/>
          </a:p>
        </p:txBody>
      </p:sp>
    </p:spTree>
    <p:extLst>
      <p:ext uri="{BB962C8B-B14F-4D97-AF65-F5344CB8AC3E}">
        <p14:creationId xmlns:p14="http://schemas.microsoft.com/office/powerpoint/2010/main" val="547509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Fracture_(bon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javascript:showrefcontent('refrenceslayer');" TargetMode="External"/><Relationship Id="rId4" Type="http://schemas.openxmlformats.org/officeDocument/2006/relationships/hyperlink" Target="http://en.wikipedia.org/wiki/Dislocation_(medicin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Toto</a:t>
            </a:r>
            <a:r>
              <a:rPr lang="en-US" baseline="0" dirty="0"/>
              <a:t> by </a:t>
            </a:r>
            <a:r>
              <a:rPr lang="en-US" baseline="0" dirty="0" err="1"/>
              <a:t>snáď</a:t>
            </a:r>
            <a:r>
              <a:rPr lang="en-US" baseline="0" dirty="0"/>
              <a:t> </a:t>
            </a:r>
            <a:r>
              <a:rPr lang="en-US" baseline="0" dirty="0" err="1"/>
              <a:t>mohlo</a:t>
            </a:r>
            <a:r>
              <a:rPr lang="en-US" baseline="0" dirty="0"/>
              <a:t> </a:t>
            </a:r>
            <a:r>
              <a:rPr lang="en-US" baseline="0" dirty="0" err="1"/>
              <a:t>byť</a:t>
            </a:r>
            <a:r>
              <a:rPr lang="en-US" baseline="0" dirty="0"/>
              <a:t> ok?</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10</a:t>
            </a:fld>
            <a:endParaRPr lang="en-US"/>
          </a:p>
        </p:txBody>
      </p:sp>
    </p:spTree>
    <p:extLst>
      <p:ext uri="{BB962C8B-B14F-4D97-AF65-F5344CB8AC3E}">
        <p14:creationId xmlns:p14="http://schemas.microsoft.com/office/powerpoint/2010/main" val="31838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s-CZ" sz="1200" b="0" i="0" u="none" strike="noStrike" kern="1200" baseline="0" dirty="0">
                <a:solidFill>
                  <a:schemeClr val="tx1"/>
                </a:solidFill>
                <a:latin typeface="+mn-lt"/>
                <a:ea typeface="+mn-ea"/>
                <a:cs typeface="+mn-cs"/>
              </a:rPr>
              <a:t>první číslo – vyjadřuje postiženou kost  (1 humerus, 2 předloketní kosti, 3 femur, 4 bérec, 5 páteř, 6 pánev, 7 ruka 8 noha)</a:t>
            </a:r>
          </a:p>
          <a:p>
            <a:pPr marL="171450" indent="-171450" rtl="0">
              <a:buFontTx/>
              <a:buChar char="-"/>
            </a:pPr>
            <a:r>
              <a:rPr lang="cs-CZ" sz="1200" b="0" i="0" u="none" strike="noStrike" kern="1200" baseline="0" dirty="0">
                <a:solidFill>
                  <a:schemeClr val="tx1"/>
                </a:solidFill>
                <a:latin typeface="+mn-lt"/>
                <a:ea typeface="+mn-ea"/>
                <a:cs typeface="+mn-cs"/>
              </a:rPr>
              <a:t>druhý údaj – určuje segment kosti (u dlouhých kostí – 1 </a:t>
            </a:r>
            <a:r>
              <a:rPr lang="cs-CZ" sz="1200" b="0" i="0" u="none" strike="noStrike" kern="1200" baseline="0" dirty="0" err="1">
                <a:solidFill>
                  <a:schemeClr val="tx1"/>
                </a:solidFill>
                <a:latin typeface="+mn-lt"/>
                <a:ea typeface="+mn-ea"/>
                <a:cs typeface="+mn-cs"/>
              </a:rPr>
              <a:t>prox.epimetafýza</a:t>
            </a:r>
            <a:r>
              <a:rPr lang="cs-CZ" sz="1200" b="0" i="0" u="none" strike="noStrike" kern="1200" baseline="0" dirty="0">
                <a:solidFill>
                  <a:schemeClr val="tx1"/>
                </a:solidFill>
                <a:latin typeface="+mn-lt"/>
                <a:ea typeface="+mn-ea"/>
                <a:cs typeface="+mn-cs"/>
              </a:rPr>
              <a:t>, 2 diafýza, 3 distální </a:t>
            </a:r>
            <a:r>
              <a:rPr lang="cs-CZ" sz="1200" b="0" i="0" u="none" strike="noStrike" kern="1200" baseline="0" dirty="0" err="1">
                <a:solidFill>
                  <a:schemeClr val="tx1"/>
                </a:solidFill>
                <a:latin typeface="+mn-lt"/>
                <a:ea typeface="+mn-ea"/>
                <a:cs typeface="+mn-cs"/>
              </a:rPr>
              <a:t>epimetafýza</a:t>
            </a:r>
            <a:r>
              <a:rPr lang="cs-CZ" sz="1200" b="0" i="0" u="none" strike="noStrike" kern="1200" baseline="0" dirty="0">
                <a:solidFill>
                  <a:schemeClr val="tx1"/>
                </a:solidFill>
                <a:latin typeface="+mn-lt"/>
                <a:ea typeface="+mn-ea"/>
                <a:cs typeface="+mn-cs"/>
              </a:rPr>
              <a:t>)</a:t>
            </a:r>
          </a:p>
          <a:p>
            <a:pPr rtl="0"/>
            <a:r>
              <a:rPr lang="cs-CZ" sz="1200" b="0" i="0" u="none" strike="noStrike" kern="1200" baseline="0" dirty="0">
                <a:solidFill>
                  <a:schemeClr val="tx1"/>
                </a:solidFill>
                <a:latin typeface="+mn-lt"/>
                <a:ea typeface="+mn-ea"/>
                <a:cs typeface="+mn-cs"/>
              </a:rPr>
              <a:t>- třetí údaj ukazuje typ zlomeniny – A-C, u každé části je konkrétní</a:t>
            </a:r>
          </a:p>
          <a:p>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13</a:t>
            </a:fld>
            <a:endParaRPr lang="en-US"/>
          </a:p>
        </p:txBody>
      </p:sp>
    </p:spTree>
    <p:extLst>
      <p:ext uri="{BB962C8B-B14F-4D97-AF65-F5344CB8AC3E}">
        <p14:creationId xmlns:p14="http://schemas.microsoft.com/office/powerpoint/2010/main" val="23054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is a medical procedure to restore </a:t>
            </a:r>
            <a:r>
              <a:rPr lang="en-US" sz="1200" kern="1200" dirty="0">
                <a:solidFill>
                  <a:schemeClr val="tx1"/>
                </a:solidFill>
                <a:latin typeface="+mn-lt"/>
                <a:ea typeface="+mn-ea"/>
                <a:cs typeface="+mn-cs"/>
                <a:hlinkClick r:id="rId3"/>
              </a:rPr>
              <a:t>fracture or </a:t>
            </a:r>
            <a:r>
              <a:rPr lang="en-US" sz="1200" kern="1200" dirty="0">
                <a:solidFill>
                  <a:schemeClr val="tx1"/>
                </a:solidFill>
                <a:latin typeface="+mn-lt"/>
                <a:ea typeface="+mn-ea"/>
                <a:cs typeface="+mn-cs"/>
                <a:hlinkClick r:id="rId4"/>
              </a:rPr>
              <a:t>dislocation to the correct alignment. This sense of the term "reduction" does not imply any sort of removal or quantitative decrease but rather implies a restoration: </a:t>
            </a:r>
            <a:r>
              <a:rPr lang="en-US" sz="1200" i="1" kern="1200" dirty="0">
                <a:solidFill>
                  <a:schemeClr val="tx1"/>
                </a:solidFill>
                <a:latin typeface="+mn-lt"/>
                <a:ea typeface="+mn-ea"/>
                <a:cs typeface="+mn-cs"/>
                <a:hlinkClick r:id="rId4"/>
              </a:rPr>
              <a:t>re</a:t>
            </a:r>
            <a:r>
              <a:rPr lang="en-US" sz="1200" i="0" kern="1200" dirty="0">
                <a:solidFill>
                  <a:schemeClr val="tx1"/>
                </a:solidFill>
                <a:latin typeface="+mn-lt"/>
                <a:ea typeface="+mn-ea"/>
                <a:cs typeface="+mn-cs"/>
                <a:hlinkClick r:id="rId4"/>
              </a:rPr>
              <a:t> ("back [to normal]") + </a:t>
            </a:r>
            <a:r>
              <a:rPr lang="en-US" sz="1200" i="1" kern="1200" dirty="0">
                <a:solidFill>
                  <a:schemeClr val="tx1"/>
                </a:solidFill>
                <a:latin typeface="+mn-lt"/>
                <a:ea typeface="+mn-ea"/>
                <a:cs typeface="+mn-cs"/>
                <a:hlinkClick r:id="rId4"/>
              </a:rPr>
              <a:t>ducere</a:t>
            </a:r>
            <a:r>
              <a:rPr lang="en-US" sz="1200" i="0" kern="1200" dirty="0">
                <a:solidFill>
                  <a:schemeClr val="tx1"/>
                </a:solidFill>
                <a:latin typeface="+mn-lt"/>
                <a:ea typeface="+mn-ea"/>
                <a:cs typeface="+mn-cs"/>
                <a:hlinkClick r:id="rId4"/>
              </a:rPr>
              <a:t> ("lead"/"bring"), </a:t>
            </a:r>
            <a:r>
              <a:rPr lang="en-US" sz="1200" i="1" kern="1200" dirty="0">
                <a:solidFill>
                  <a:schemeClr val="tx1"/>
                </a:solidFill>
                <a:latin typeface="+mn-lt"/>
                <a:ea typeface="+mn-ea"/>
                <a:cs typeface="+mn-cs"/>
                <a:hlinkClick r:id="rId4"/>
              </a:rPr>
              <a:t>i.e.</a:t>
            </a:r>
            <a:r>
              <a:rPr lang="en-US" sz="1200" i="0" kern="1200" dirty="0">
                <a:solidFill>
                  <a:schemeClr val="tx1"/>
                </a:solidFill>
                <a:latin typeface="+mn-lt"/>
                <a:ea typeface="+mn-ea"/>
                <a:cs typeface="+mn-cs"/>
                <a:hlinkClick r:id="rId4"/>
              </a:rPr>
              <a:t>, "bringing back to normal." </a:t>
            </a:r>
            <a:endParaRPr lang="en-US" sz="1200" i="0" kern="1200" dirty="0">
              <a:solidFill>
                <a:schemeClr val="tx1"/>
              </a:solidFill>
              <a:latin typeface="+mn-lt"/>
              <a:ea typeface="+mn-ea"/>
              <a:cs typeface="+mn-cs"/>
            </a:endParaRPr>
          </a:p>
          <a:p>
            <a:r>
              <a:rPr lang="en-US" sz="1200" kern="1200" dirty="0">
                <a:solidFill>
                  <a:schemeClr val="tx1"/>
                </a:solidFill>
                <a:latin typeface="+mn-lt"/>
                <a:ea typeface="+mn-ea"/>
                <a:cs typeface="+mn-cs"/>
              </a:rPr>
              <a:t>Use of plates, screws, and wires was first documented in the 1880s and 1890s. Early surgical fixation initially was complicated by many obstacles, such as infection, poorly conceived implants and techniques, metal allergy, and a limited understanding of the biology and mechanics of fracture healing.</a:t>
            </a:r>
            <a:r>
              <a:rPr lang="en-US" sz="1200" kern="1200" dirty="0">
                <a:solidFill>
                  <a:schemeClr val="tx1"/>
                </a:solidFill>
                <a:latin typeface="+mn-lt"/>
                <a:ea typeface="+mn-ea"/>
                <a:cs typeface="+mn-cs"/>
                <a:hlinkClick r:id="rId5"/>
              </a:rPr>
              <a:t>[1] During the 1950s, Danis and Muller began to define the principles and techniques of internal fixation.</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14</a:t>
            </a:fld>
            <a:endParaRPr lang="en-US"/>
          </a:p>
        </p:txBody>
      </p:sp>
    </p:spTree>
    <p:extLst>
      <p:ext uri="{BB962C8B-B14F-4D97-AF65-F5344CB8AC3E}">
        <p14:creationId xmlns:p14="http://schemas.microsoft.com/office/powerpoint/2010/main" val="137741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a:cs typeface="Cambria"/>
              </a:rPr>
              <a:t>(mechanical stability)</a:t>
            </a:r>
            <a:br>
              <a:rPr lang="en-US" sz="1200" dirty="0">
                <a:latin typeface="Cambria"/>
                <a:cs typeface="Cambria"/>
              </a:rPr>
            </a:br>
            <a:r>
              <a:rPr lang="en-US" sz="1200" dirty="0" err="1">
                <a:latin typeface="Cambria"/>
                <a:cs typeface="Cambria"/>
              </a:rPr>
              <a:t>intramedullar</a:t>
            </a:r>
            <a:r>
              <a:rPr lang="en-US" sz="1200" dirty="0">
                <a:latin typeface="Cambria"/>
                <a:cs typeface="Cambria"/>
              </a:rPr>
              <a:t> rods/ Internal plates and screws</a:t>
            </a:r>
          </a:p>
          <a:p>
            <a:r>
              <a:rPr lang="en-US" sz="1200" dirty="0">
                <a:latin typeface="Cambria"/>
                <a:cs typeface="Cambria"/>
              </a:rPr>
              <a:t>ESIN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15</a:t>
            </a:fld>
            <a:endParaRPr lang="en-US"/>
          </a:p>
        </p:txBody>
      </p:sp>
    </p:spTree>
    <p:extLst>
      <p:ext uri="{BB962C8B-B14F-4D97-AF65-F5344CB8AC3E}">
        <p14:creationId xmlns:p14="http://schemas.microsoft.com/office/powerpoint/2010/main" val="108181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Kirschner</a:t>
            </a:r>
            <a:r>
              <a:rPr lang="en-US" dirty="0"/>
              <a:t> </a:t>
            </a:r>
          </a:p>
        </p:txBody>
      </p:sp>
      <p:sp>
        <p:nvSpPr>
          <p:cNvPr id="4" name="Slide Number Placeholder 3"/>
          <p:cNvSpPr>
            <a:spLocks noGrp="1"/>
          </p:cNvSpPr>
          <p:nvPr>
            <p:ph type="sldNum" sz="quarter" idx="10"/>
          </p:nvPr>
        </p:nvSpPr>
        <p:spPr/>
        <p:txBody>
          <a:bodyPr/>
          <a:lstStyle/>
          <a:p>
            <a:fld id="{30F0A871-76A5-EC4B-AF5C-801E0947BFAD}" type="slidenum">
              <a:rPr lang="en-US" smtClean="0"/>
              <a:pPr/>
              <a:t>17</a:t>
            </a:fld>
            <a:endParaRPr lang="en-US"/>
          </a:p>
        </p:txBody>
      </p:sp>
    </p:spTree>
    <p:extLst>
      <p:ext uri="{BB962C8B-B14F-4D97-AF65-F5344CB8AC3E}">
        <p14:creationId xmlns:p14="http://schemas.microsoft.com/office/powerpoint/2010/main" val="233831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pathologica</a:t>
            </a:r>
            <a:endParaRPr lang="en-US" dirty="0"/>
          </a:p>
          <a:p>
            <a:r>
              <a:rPr lang="en-US" dirty="0"/>
              <a:t>B,</a:t>
            </a:r>
            <a:r>
              <a:rPr lang="en-US" baseline="0" dirty="0"/>
              <a:t> </a:t>
            </a:r>
            <a:r>
              <a:rPr lang="en-US" baseline="0" dirty="0" err="1"/>
              <a:t>spiralis</a:t>
            </a:r>
            <a:endParaRPr lang="en-US" baseline="0" dirty="0"/>
          </a:p>
          <a:p>
            <a:r>
              <a:rPr lang="en-US" baseline="0" dirty="0"/>
              <a:t>C, </a:t>
            </a:r>
            <a:r>
              <a:rPr lang="en-US" baseline="0" dirty="0" err="1"/>
              <a:t>infractio</a:t>
            </a:r>
            <a:r>
              <a:rPr lang="en-US" baseline="0" dirty="0"/>
              <a:t>, </a:t>
            </a:r>
            <a:r>
              <a:rPr lang="en-US" baseline="0" dirty="0" err="1"/>
              <a:t>incompleta</a:t>
            </a:r>
            <a:endParaRPr lang="en-US" baseline="0" dirty="0"/>
          </a:p>
          <a:p>
            <a:r>
              <a:rPr lang="en-US" baseline="0" dirty="0"/>
              <a:t>D, </a:t>
            </a:r>
            <a:r>
              <a:rPr lang="en-US" baseline="0" dirty="0" err="1"/>
              <a:t>obliqua</a:t>
            </a:r>
            <a:endParaRPr lang="en-US" baseline="0" dirty="0"/>
          </a:p>
          <a:p>
            <a:r>
              <a:rPr lang="en-US" baseline="0" dirty="0"/>
              <a:t>E, </a:t>
            </a:r>
            <a:r>
              <a:rPr lang="en-US" baseline="0" dirty="0" err="1"/>
              <a:t>aperta</a:t>
            </a:r>
            <a:r>
              <a:rPr lang="en-US" baseline="0" dirty="0"/>
              <a:t>/</a:t>
            </a:r>
            <a:r>
              <a:rPr lang="en-US" baseline="0" dirty="0" err="1"/>
              <a:t>complicata</a:t>
            </a:r>
            <a:endParaRPr lang="en-US" baseline="0" dirty="0"/>
          </a:p>
          <a:p>
            <a:r>
              <a:rPr lang="en-US" baseline="0" dirty="0"/>
              <a:t>F, </a:t>
            </a:r>
            <a:r>
              <a:rPr lang="en-US" baseline="0" dirty="0" err="1"/>
              <a:t>comminutiva</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18</a:t>
            </a:fld>
            <a:endParaRPr lang="en-US"/>
          </a:p>
        </p:txBody>
      </p:sp>
    </p:spTree>
    <p:extLst>
      <p:ext uri="{BB962C8B-B14F-4D97-AF65-F5344CB8AC3E}">
        <p14:creationId xmlns:p14="http://schemas.microsoft.com/office/powerpoint/2010/main" val="111648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Cvičení</a:t>
            </a:r>
            <a:r>
              <a:rPr lang="en-US" dirty="0"/>
              <a:t> </a:t>
            </a:r>
            <a:r>
              <a:rPr lang="en-US" dirty="0" err="1"/>
              <a:t>primárně</a:t>
            </a:r>
            <a:r>
              <a:rPr lang="en-US" dirty="0"/>
              <a:t> </a:t>
            </a:r>
            <a:r>
              <a:rPr lang="en-US" dirty="0" err="1"/>
              <a:t>slouží</a:t>
            </a:r>
            <a:r>
              <a:rPr lang="en-US" dirty="0"/>
              <a:t> </a:t>
            </a:r>
            <a:r>
              <a:rPr lang="en-US" dirty="0" err="1"/>
              <a:t>jako</a:t>
            </a:r>
            <a:r>
              <a:rPr lang="en-US" dirty="0"/>
              <a:t> </a:t>
            </a:r>
            <a:r>
              <a:rPr lang="en-US" dirty="0" err="1"/>
              <a:t>opakování</a:t>
            </a:r>
            <a:r>
              <a:rPr lang="en-US" dirty="0"/>
              <a:t> </a:t>
            </a:r>
            <a:r>
              <a:rPr lang="en-US" dirty="0" err="1"/>
              <a:t>názvú</a:t>
            </a:r>
            <a:r>
              <a:rPr lang="en-US" dirty="0"/>
              <a:t> </a:t>
            </a:r>
            <a:r>
              <a:rPr lang="en-US" dirty="0" err="1"/>
              <a:t>kostí</a:t>
            </a:r>
            <a:r>
              <a:rPr lang="en-US" dirty="0"/>
              <a:t> </a:t>
            </a:r>
            <a:r>
              <a:rPr lang="en-US" dirty="0" err="1"/>
              <a:t>lidského</a:t>
            </a:r>
            <a:r>
              <a:rPr lang="en-US" dirty="0"/>
              <a:t> </a:t>
            </a:r>
            <a:r>
              <a:rPr lang="en-US" dirty="0" err="1"/>
              <a:t>těla</a:t>
            </a:r>
            <a:r>
              <a:rPr lang="en-US" dirty="0"/>
              <a:t>, (</a:t>
            </a:r>
            <a:r>
              <a:rPr lang="en-US" dirty="0" err="1"/>
              <a:t>kosti</a:t>
            </a:r>
            <a:r>
              <a:rPr lang="en-US" dirty="0"/>
              <a:t> </a:t>
            </a:r>
            <a:r>
              <a:rPr lang="en-US" dirty="0" err="1"/>
              <a:t>pojmenovat</a:t>
            </a:r>
            <a:r>
              <a:rPr lang="en-US" dirty="0"/>
              <a:t>, </a:t>
            </a:r>
            <a:r>
              <a:rPr lang="en-US" dirty="0" err="1"/>
              <a:t>zařadit</a:t>
            </a:r>
            <a:r>
              <a:rPr lang="en-US" dirty="0"/>
              <a:t> do </a:t>
            </a:r>
            <a:r>
              <a:rPr lang="en-US" dirty="0" err="1"/>
              <a:t>deklinace</a:t>
            </a:r>
            <a:r>
              <a:rPr lang="en-US" dirty="0"/>
              <a:t>, </a:t>
            </a:r>
            <a:r>
              <a:rPr lang="en-US" dirty="0" err="1"/>
              <a:t>určit</a:t>
            </a:r>
            <a:r>
              <a:rPr lang="en-US" dirty="0"/>
              <a:t> gen. </a:t>
            </a:r>
            <a:r>
              <a:rPr lang="en-US" dirty="0" err="1"/>
              <a:t>základ</a:t>
            </a:r>
            <a:r>
              <a:rPr lang="en-US" dirty="0"/>
              <a:t> </a:t>
            </a:r>
            <a:r>
              <a:rPr lang="en-US" dirty="0" err="1"/>
              <a:t>slova</a:t>
            </a:r>
            <a:r>
              <a:rPr lang="en-US" dirty="0"/>
              <a:t>,</a:t>
            </a:r>
            <a:r>
              <a:rPr lang="en-US" baseline="0" dirty="0"/>
              <a:t> </a:t>
            </a:r>
            <a:r>
              <a:rPr lang="en-US" baseline="0" dirty="0" err="1"/>
              <a:t>případně</a:t>
            </a:r>
            <a:r>
              <a:rPr lang="en-US" baseline="0" dirty="0"/>
              <a:t> </a:t>
            </a:r>
            <a:r>
              <a:rPr lang="en-US" baseline="0" dirty="0" err="1"/>
              <a:t>odvodit</a:t>
            </a:r>
            <a:r>
              <a:rPr lang="en-US" baseline="0" dirty="0"/>
              <a:t> adj.</a:t>
            </a:r>
          </a:p>
          <a:p>
            <a:r>
              <a:rPr lang="en-US" baseline="0" dirty="0" err="1"/>
              <a:t>Sekundárně</a:t>
            </a:r>
            <a:r>
              <a:rPr lang="en-US" baseline="0" dirty="0"/>
              <a:t> </a:t>
            </a:r>
            <a:r>
              <a:rPr lang="en-US" baseline="0" dirty="0" err="1"/>
              <a:t>jej</a:t>
            </a:r>
            <a:r>
              <a:rPr lang="en-US" baseline="0" dirty="0"/>
              <a:t> </a:t>
            </a:r>
            <a:r>
              <a:rPr lang="en-US" baseline="0" dirty="0" err="1"/>
              <a:t>možno</a:t>
            </a:r>
            <a:r>
              <a:rPr lang="en-US" baseline="0" dirty="0"/>
              <a:t> </a:t>
            </a:r>
            <a:r>
              <a:rPr lang="en-US" baseline="0" dirty="0" err="1"/>
              <a:t>použít</a:t>
            </a:r>
            <a:r>
              <a:rPr lang="en-US" baseline="0" dirty="0"/>
              <a:t> </a:t>
            </a:r>
            <a:r>
              <a:rPr lang="en-US" baseline="0" dirty="0" err="1"/>
              <a:t>jako</a:t>
            </a:r>
            <a:r>
              <a:rPr lang="en-US" baseline="0" dirty="0"/>
              <a:t> </a:t>
            </a:r>
            <a:r>
              <a:rPr lang="en-US" baseline="0" dirty="0" err="1"/>
              <a:t>cvičení</a:t>
            </a:r>
            <a:r>
              <a:rPr lang="en-US" baseline="0" dirty="0"/>
              <a:t> pro </a:t>
            </a:r>
            <a:r>
              <a:rPr lang="en-US" baseline="0" dirty="0" err="1"/>
              <a:t>zopakování</a:t>
            </a:r>
            <a:r>
              <a:rPr lang="en-US" baseline="0" dirty="0"/>
              <a:t> </a:t>
            </a:r>
            <a:r>
              <a:rPr lang="en-US" baseline="0" dirty="0" err="1"/>
              <a:t>typu</a:t>
            </a:r>
            <a:r>
              <a:rPr lang="en-US" baseline="0" dirty="0"/>
              <a:t> </a:t>
            </a:r>
            <a:r>
              <a:rPr lang="en-US" baseline="0" dirty="0" err="1"/>
              <a:t>zlomenin</a:t>
            </a:r>
            <a:r>
              <a:rPr lang="en-US" baseline="0" dirty="0"/>
              <a:t>, student </a:t>
            </a:r>
            <a:r>
              <a:rPr lang="en-US" baseline="0" dirty="0" err="1"/>
              <a:t>si</a:t>
            </a:r>
            <a:r>
              <a:rPr lang="en-US" baseline="0" dirty="0"/>
              <a:t> </a:t>
            </a:r>
            <a:r>
              <a:rPr lang="en-US" baseline="0" dirty="0" err="1"/>
              <a:t>vybere</a:t>
            </a:r>
            <a:r>
              <a:rPr lang="en-US" baseline="0" dirty="0"/>
              <a:t>, </a:t>
            </a:r>
            <a:r>
              <a:rPr lang="en-US" baseline="0" dirty="0" err="1"/>
              <a:t>kterou</a:t>
            </a:r>
            <a:r>
              <a:rPr lang="en-US" baseline="0" dirty="0"/>
              <a:t> </a:t>
            </a:r>
            <a:r>
              <a:rPr lang="en-US" baseline="0" dirty="0" err="1"/>
              <a:t>kost</a:t>
            </a:r>
            <a:r>
              <a:rPr lang="en-US" baseline="0" dirty="0"/>
              <a:t> a </a:t>
            </a:r>
            <a:r>
              <a:rPr lang="en-US" baseline="0" dirty="0" err="1"/>
              <a:t>jak</a:t>
            </a:r>
            <a:r>
              <a:rPr lang="en-US" baseline="0" dirty="0"/>
              <a:t> “</a:t>
            </a:r>
            <a:r>
              <a:rPr lang="en-US" baseline="0" dirty="0" err="1"/>
              <a:t>zlomí</a:t>
            </a:r>
            <a:r>
              <a:rPr lang="en-US" baseline="0" dirty="0"/>
              <a:t>” a </a:t>
            </a:r>
            <a:r>
              <a:rPr lang="en-US" baseline="0" dirty="0" err="1"/>
              <a:t>pokusí</a:t>
            </a:r>
            <a:r>
              <a:rPr lang="en-US" baseline="0" dirty="0"/>
              <a:t> se to </a:t>
            </a:r>
            <a:r>
              <a:rPr lang="en-US" baseline="0" dirty="0" err="1"/>
              <a:t>zapsat</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19</a:t>
            </a:fld>
            <a:endParaRPr lang="en-US"/>
          </a:p>
        </p:txBody>
      </p:sp>
    </p:spTree>
    <p:extLst>
      <p:ext uri="{BB962C8B-B14F-4D97-AF65-F5344CB8AC3E}">
        <p14:creationId xmlns:p14="http://schemas.microsoft.com/office/powerpoint/2010/main" val="12606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p:txBody>
          <a:bodyPr/>
          <a:lstStyle/>
          <a:p>
            <a:fld id="{677F9F11-5D96-9A41-88CD-4137441388A1}" type="datetimeFigureOut">
              <a:rPr lang="en-US" smtClean="0"/>
              <a:pPr/>
              <a:t>12/11/2016</a:t>
            </a:fld>
            <a:endParaRPr lang="en-US"/>
          </a:p>
        </p:txBody>
      </p:sp>
      <p:sp>
        <p:nvSpPr>
          <p:cNvPr id="17" name="Zástupný symbol pro zápatí 16"/>
          <p:cNvSpPr>
            <a:spLocks noGrp="1"/>
          </p:cNvSpPr>
          <p:nvPr>
            <p:ph type="ftr" sz="quarter" idx="11"/>
          </p:nvPr>
        </p:nvSpPr>
        <p:spPr/>
        <p:txBody>
          <a:bodyPr/>
          <a:lstStyle/>
          <a:p>
            <a:endParaRPr lang="en-US"/>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12/11/2016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0F6BC58-2FDF-B649-ADCB-48FE7D32F7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40F6BC58-2FDF-B649-ADCB-48FE7D32F7D0}" type="slidenum">
              <a:rPr lang="en-US" smtClean="0"/>
              <a:pPr/>
              <a:t>‹#›</a:t>
            </a:fld>
            <a:endParaRPr lang="en-US"/>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12/11/2016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12/11/2016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a:xfrm>
            <a:off x="4361688" y="1026372"/>
            <a:ext cx="457200" cy="441325"/>
          </a:xfrm>
        </p:spPr>
        <p:txBody>
          <a:bodyPr/>
          <a:lstStyle/>
          <a:p>
            <a:fld id="{40F6BC58-2FDF-B649-ADCB-48FE7D32F7D0}" type="slidenum">
              <a:rPr lang="en-US" smtClean="0"/>
              <a:pPr/>
              <a:t>‹#›</a:t>
            </a:fld>
            <a:endParaRPr lang="en-US"/>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12/11/2016</a:t>
            </a:fld>
            <a:endParaRPr lang="en-US"/>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677F9F11-5D96-9A41-88CD-4137441388A1}" type="datetimeFigureOut">
              <a:rPr lang="en-US" smtClean="0"/>
              <a:pPr/>
              <a:t>12/11/2016</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0F6BC58-2FDF-B649-ADCB-48FE7D32F7D0}" type="slidenum">
              <a:rPr lang="en-US" smtClean="0"/>
              <a:pPr/>
              <a:t>‹#›</a:t>
            </a:fld>
            <a:endParaRPr lang="en-US"/>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677F9F11-5D96-9A41-88CD-4137441388A1}" type="datetimeFigureOut">
              <a:rPr lang="en-US" smtClean="0"/>
              <a:pPr/>
              <a:t>12/11/2016</a:t>
            </a:fld>
            <a:endParaRPr lang="en-US"/>
          </a:p>
        </p:txBody>
      </p:sp>
      <p:sp>
        <p:nvSpPr>
          <p:cNvPr id="8" name="Zástupný symbol pro zápatí 7"/>
          <p:cNvSpPr>
            <a:spLocks noGrp="1"/>
          </p:cNvSpPr>
          <p:nvPr>
            <p:ph type="ftr" sz="quarter" idx="11"/>
          </p:nvPr>
        </p:nvSpPr>
        <p:spPr>
          <a:xfrm>
            <a:off x="304800" y="6409944"/>
            <a:ext cx="3581400" cy="365760"/>
          </a:xfrm>
        </p:spPr>
        <p:txBody>
          <a:bodyPr/>
          <a:lstStyle/>
          <a:p>
            <a:endParaRPr lang="en-US"/>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40F6BC58-2FDF-B649-ADCB-48FE7D32F7D0}" type="slidenum">
              <a:rPr lang="en-US" smtClean="0"/>
              <a:pPr/>
              <a:t>‹#›</a:t>
            </a:fld>
            <a:endParaRPr lang="en-US"/>
          </a:p>
        </p:txBody>
      </p:sp>
      <p:sp>
        <p:nvSpPr>
          <p:cNvPr id="23" name="Nadpis 22"/>
          <p:cNvSpPr>
            <a:spLocks noGrp="1"/>
          </p:cNvSpPr>
          <p:nvPr>
            <p:ph type="title"/>
          </p:nvPr>
        </p:nvSpPr>
        <p:spPr/>
        <p:txBody>
          <a:bodyPr rtlCol="0" anchor="b" anchorCtr="0"/>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677F9F11-5D96-9A41-88CD-4137441388A1}" type="datetimeFigureOut">
              <a:rPr lang="en-US" smtClean="0"/>
              <a:pPr/>
              <a:t>12/11/2016</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a:xfrm>
            <a:off x="4343400" y="1036020"/>
            <a:ext cx="457200" cy="441325"/>
          </a:xfrm>
        </p:spPr>
        <p:txBody>
          <a:bodyPr/>
          <a:lstStyle/>
          <a:p>
            <a:fld id="{40F6BC58-2FDF-B649-ADCB-48FE7D32F7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677F9F11-5D96-9A41-88CD-4137441388A1}" type="datetimeFigureOut">
              <a:rPr lang="en-US" smtClean="0"/>
              <a:pPr/>
              <a:t>12/11/2016</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0F6BC58-2FDF-B649-ADCB-48FE7D32F7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677F9F11-5D96-9A41-88CD-4137441388A1}" type="datetimeFigureOut">
              <a:rPr lang="en-US" smtClean="0"/>
              <a:pPr/>
              <a:t>12/11/2016</a:t>
            </a:fld>
            <a:endParaRPr lang="en-US"/>
          </a:p>
        </p:txBody>
      </p:sp>
      <p:sp>
        <p:nvSpPr>
          <p:cNvPr id="6" name="Zástupný symbol pro zápatí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40F6BC58-2FDF-B649-ADCB-48FE7D32F7D0}" type="slidenum">
              <a:rPr lang="en-US" smtClean="0"/>
              <a:pPr/>
              <a:t>‹#›</a:t>
            </a:fld>
            <a:endParaRPr lang="en-US"/>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677F9F11-5D96-9A41-88CD-4137441388A1}" type="datetimeFigureOut">
              <a:rPr lang="en-US" smtClean="0"/>
              <a:pPr/>
              <a:t>12/11/2016</a:t>
            </a:fld>
            <a:endParaRPr lang="en-US"/>
          </a:p>
        </p:txBody>
      </p:sp>
      <p:sp>
        <p:nvSpPr>
          <p:cNvPr id="6" name="Zástupný symbol pro zápatí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7F9F11-5D96-9A41-88CD-4137441388A1}" type="datetimeFigureOut">
              <a:rPr lang="en-US" smtClean="0"/>
              <a:pPr/>
              <a:t>12/11/2016</a:t>
            </a:fld>
            <a:endParaRPr lang="en-US"/>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0F6BC58-2FDF-B649-ADCB-48FE7D32F7D0}" type="slidenum">
              <a:rPr lang="en-US" smtClean="0"/>
              <a:pPr/>
              <a:t>‹#›</a:t>
            </a:fld>
            <a:endParaRPr lang="en-US"/>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nthropology.si.edu/" TargetMode="External"/><Relationship Id="rId2" Type="http://schemas.openxmlformats.org/officeDocument/2006/relationships/hyperlink" Target="http://radiologymasterclas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Fractures</a:t>
            </a:r>
          </a:p>
        </p:txBody>
      </p:sp>
    </p:spTree>
    <p:extLst>
      <p:ext uri="{BB962C8B-B14F-4D97-AF65-F5344CB8AC3E}">
        <p14:creationId xmlns:p14="http://schemas.microsoft.com/office/powerpoint/2010/main" val="184459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a:cs typeface="Cambria"/>
              </a:rPr>
              <a:t>Fractura</a:t>
            </a:r>
            <a:r>
              <a:rPr lang="en-US" dirty="0">
                <a:latin typeface="Cambria"/>
                <a:cs typeface="Cambria"/>
              </a:rPr>
              <a:t> </a:t>
            </a:r>
            <a:r>
              <a:rPr lang="en-US" dirty="0" err="1">
                <a:latin typeface="Cambria"/>
                <a:cs typeface="Cambria"/>
              </a:rPr>
              <a:t>incuneata</a:t>
            </a:r>
            <a:endParaRPr lang="en-US" dirty="0">
              <a:latin typeface="Cambria"/>
              <a:cs typeface="Cambria"/>
            </a:endParaRPr>
          </a:p>
        </p:txBody>
      </p:sp>
      <p:pic>
        <p:nvPicPr>
          <p:cNvPr id="5" name="Picture 4" descr="sternum fracture.png"/>
          <p:cNvPicPr>
            <a:picLocks noChangeAspect="1"/>
          </p:cNvPicPr>
          <p:nvPr/>
        </p:nvPicPr>
        <p:blipFill rotWithShape="1">
          <a:blip r:embed="rId3">
            <a:extLst>
              <a:ext uri="{28A0092B-C50C-407E-A947-70E740481C1C}">
                <a14:useLocalDpi xmlns:a14="http://schemas.microsoft.com/office/drawing/2010/main" val="0"/>
              </a:ext>
            </a:extLst>
          </a:blip>
          <a:srcRect t="15043"/>
          <a:stretch/>
        </p:blipFill>
        <p:spPr>
          <a:xfrm>
            <a:off x="226502" y="1702256"/>
            <a:ext cx="8743703" cy="4189029"/>
          </a:xfrm>
          <a:prstGeom prst="rect">
            <a:avLst/>
          </a:prstGeom>
        </p:spPr>
      </p:pic>
    </p:spTree>
    <p:extLst>
      <p:ext uri="{BB962C8B-B14F-4D97-AF65-F5344CB8AC3E}">
        <p14:creationId xmlns:p14="http://schemas.microsoft.com/office/powerpoint/2010/main" val="250776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Infractio</a:t>
            </a:r>
            <a:r>
              <a:rPr lang="en-US" dirty="0"/>
              <a:t> = f. </a:t>
            </a:r>
            <a:r>
              <a:rPr lang="en-US" dirty="0" err="1"/>
              <a:t>partialis</a:t>
            </a:r>
            <a:r>
              <a:rPr lang="en-US" dirty="0"/>
              <a:t> = f. </a:t>
            </a:r>
            <a:r>
              <a:rPr lang="en-US" dirty="0" err="1"/>
              <a:t>incompleta</a:t>
            </a:r>
            <a:endParaRPr lang="en-US" dirty="0"/>
          </a:p>
        </p:txBody>
      </p:sp>
      <p:pic>
        <p:nvPicPr>
          <p:cNvPr id="4" name="Content Placeholder 3"/>
          <p:cNvPicPr>
            <a:picLocks noGrp="1" noChangeAspect="1"/>
          </p:cNvPicPr>
          <p:nvPr>
            <p:ph sz="quarter" idx="1"/>
          </p:nvPr>
        </p:nvPicPr>
        <p:blipFill>
          <a:blip r:embed="rId2"/>
          <a:srcRect l="-10500" r="-10500"/>
          <a:stretch>
            <a:fillRect/>
          </a:stretch>
        </p:blipFill>
        <p:spPr>
          <a:xfrm>
            <a:off x="-286559" y="1910087"/>
            <a:ext cx="6316334" cy="3473740"/>
          </a:xfrm>
        </p:spPr>
      </p:pic>
      <p:pic>
        <p:nvPicPr>
          <p:cNvPr id="5" name="Picture 2" descr="C:\Users\Veronika\Desktop\11007669_918817728136495_1321728752_n.jpg"/>
          <p:cNvPicPr>
            <a:picLocks noChangeAspect="1" noChangeArrowheads="1"/>
          </p:cNvPicPr>
          <p:nvPr/>
        </p:nvPicPr>
        <p:blipFill>
          <a:blip r:embed="rId3"/>
          <a:srcRect/>
          <a:stretch>
            <a:fillRect/>
          </a:stretch>
        </p:blipFill>
        <p:spPr bwMode="auto">
          <a:xfrm>
            <a:off x="6931152" y="1432395"/>
            <a:ext cx="1905000" cy="4429125"/>
          </a:xfrm>
          <a:prstGeom prst="rect">
            <a:avLst/>
          </a:prstGeom>
          <a:noFill/>
        </p:spPr>
      </p:pic>
    </p:spTree>
    <p:extLst>
      <p:ext uri="{BB962C8B-B14F-4D97-AF65-F5344CB8AC3E}">
        <p14:creationId xmlns:p14="http://schemas.microsoft.com/office/powerpoint/2010/main" val="286168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Pelvic girdle illustrati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80061"/>
            <a:ext cx="4445000" cy="3205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3/3e/Acetabulum_%28model%29.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5414963" y="2982601"/>
            <a:ext cx="3596481" cy="3378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01752" y="5100638"/>
            <a:ext cx="4941761" cy="1323439"/>
          </a:xfrm>
          <a:prstGeom prst="rect">
            <a:avLst/>
          </a:prstGeom>
          <a:noFill/>
        </p:spPr>
        <p:txBody>
          <a:bodyPr wrap="square" rtlCol="0">
            <a:spAutoFit/>
          </a:bodyPr>
          <a:lstStyle/>
          <a:p>
            <a:r>
              <a:rPr lang="en-US" sz="2000" dirty="0"/>
              <a:t>The </a:t>
            </a:r>
            <a:r>
              <a:rPr lang="en-US" sz="2000" b="1" dirty="0"/>
              <a:t>acetabulum</a:t>
            </a:r>
            <a:r>
              <a:rPr lang="en-US" sz="2000" dirty="0"/>
              <a:t> (</a:t>
            </a:r>
            <a:r>
              <a:rPr lang="en-US" sz="2000" dirty="0" err="1"/>
              <a:t>cotyloid</a:t>
            </a:r>
            <a:r>
              <a:rPr lang="en-US" sz="2000" dirty="0"/>
              <a:t> cavity) is a concave surface of the pelvis. The head of the femur meets with the pelvis at the acetabulum, forming the hip joint.</a:t>
            </a:r>
            <a:endParaRPr lang="cs-CZ" sz="2000" dirty="0"/>
          </a:p>
        </p:txBody>
      </p:sp>
    </p:spTree>
    <p:extLst>
      <p:ext uri="{BB962C8B-B14F-4D97-AF65-F5344CB8AC3E}">
        <p14:creationId xmlns:p14="http://schemas.microsoft.com/office/powerpoint/2010/main" val="245459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O1.png"/>
          <p:cNvPicPr>
            <a:picLocks noGrp="1" noChangeAspect="1"/>
          </p:cNvPicPr>
          <p:nvPr>
            <p:ph sz="quarter" idx="1"/>
          </p:nvPr>
        </p:nvPicPr>
        <p:blipFill>
          <a:blip r:embed="rId3">
            <a:extLst>
              <a:ext uri="{28A0092B-C50C-407E-A947-70E740481C1C}">
                <a14:useLocalDpi xmlns:a14="http://schemas.microsoft.com/office/drawing/2010/main" val="0"/>
              </a:ext>
            </a:extLst>
          </a:blip>
          <a:srcRect t="-4178" b="-4178"/>
          <a:stretch>
            <a:fillRect/>
          </a:stretch>
        </p:blipFill>
        <p:spPr>
          <a:xfrm>
            <a:off x="275758" y="1747214"/>
            <a:ext cx="2712649" cy="5248754"/>
          </a:xfrm>
        </p:spPr>
      </p:pic>
      <p:pic>
        <p:nvPicPr>
          <p:cNvPr id="5" name="Content Placeholder 6" descr="AO3.png"/>
          <p:cNvPicPr>
            <a:picLocks noChangeAspect="1"/>
          </p:cNvPicPr>
          <p:nvPr/>
        </p:nvPicPr>
        <p:blipFill>
          <a:blip r:embed="rId4">
            <a:extLst>
              <a:ext uri="{28A0092B-C50C-407E-A947-70E740481C1C}">
                <a14:useLocalDpi xmlns:a14="http://schemas.microsoft.com/office/drawing/2010/main" val="0"/>
              </a:ext>
            </a:extLst>
          </a:blip>
          <a:srcRect t="5625" b="5625"/>
          <a:stretch>
            <a:fillRect/>
          </a:stretch>
        </p:blipFill>
        <p:spPr>
          <a:xfrm>
            <a:off x="3095137" y="1955619"/>
            <a:ext cx="5907074" cy="4818619"/>
          </a:xfrm>
          <a:prstGeom prst="rect">
            <a:avLst/>
          </a:prstGeom>
        </p:spPr>
      </p:pic>
      <p:sp>
        <p:nvSpPr>
          <p:cNvPr id="6" name="Rectangle 5"/>
          <p:cNvSpPr/>
          <p:nvPr/>
        </p:nvSpPr>
        <p:spPr>
          <a:xfrm>
            <a:off x="0" y="1417638"/>
            <a:ext cx="9144000" cy="2837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          S 4220      </a:t>
            </a:r>
            <a:r>
              <a:rPr lang="en-US" dirty="0" err="1">
                <a:solidFill>
                  <a:schemeClr val="tx1"/>
                </a:solidFill>
              </a:rPr>
              <a:t>Fractura</a:t>
            </a:r>
            <a:r>
              <a:rPr lang="en-US" dirty="0">
                <a:solidFill>
                  <a:schemeClr val="tx1"/>
                </a:solidFill>
              </a:rPr>
              <a:t> </a:t>
            </a:r>
            <a:r>
              <a:rPr lang="en-US" dirty="0" err="1">
                <a:solidFill>
                  <a:schemeClr val="tx1"/>
                </a:solidFill>
              </a:rPr>
              <a:t>colli</a:t>
            </a:r>
            <a:r>
              <a:rPr lang="en-US" dirty="0">
                <a:solidFill>
                  <a:schemeClr val="tx1"/>
                </a:solidFill>
              </a:rPr>
              <a:t> </a:t>
            </a:r>
            <a:r>
              <a:rPr lang="en-US" dirty="0" err="1">
                <a:solidFill>
                  <a:schemeClr val="tx1"/>
                </a:solidFill>
              </a:rPr>
              <a:t>chirurgici</a:t>
            </a:r>
            <a:r>
              <a:rPr lang="en-US" dirty="0">
                <a:solidFill>
                  <a:schemeClr val="tx1"/>
                </a:solidFill>
              </a:rPr>
              <a:t> humeri l. dx. </a:t>
            </a:r>
            <a:r>
              <a:rPr lang="en-US" dirty="0" err="1">
                <a:solidFill>
                  <a:schemeClr val="tx1"/>
                </a:solidFill>
              </a:rPr>
              <a:t>comminutiva</a:t>
            </a:r>
            <a:r>
              <a:rPr lang="en-US" dirty="0">
                <a:solidFill>
                  <a:schemeClr val="tx1"/>
                </a:solidFill>
              </a:rPr>
              <a:t> AO 11-C3</a:t>
            </a:r>
          </a:p>
        </p:txBody>
      </p:sp>
      <p:sp>
        <p:nvSpPr>
          <p:cNvPr id="7" name="Title 1"/>
          <p:cNvSpPr txBox="1">
            <a:spLocks/>
          </p:cNvSpPr>
          <p:nvPr/>
        </p:nvSpPr>
        <p:spPr>
          <a:xfrm>
            <a:off x="308566" y="27372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latin typeface="Cambria"/>
              <a:cs typeface="Cambria"/>
            </a:endParaRPr>
          </a:p>
        </p:txBody>
      </p:sp>
      <p:sp>
        <p:nvSpPr>
          <p:cNvPr id="3" name="Nadpis 2"/>
          <p:cNvSpPr>
            <a:spLocks noGrp="1"/>
          </p:cNvSpPr>
          <p:nvPr>
            <p:ph type="title"/>
          </p:nvPr>
        </p:nvSpPr>
        <p:spPr/>
        <p:txBody>
          <a:bodyPr/>
          <a:lstStyle/>
          <a:p>
            <a:r>
              <a:rPr lang="en-US" dirty="0">
                <a:latin typeface="Cambria"/>
                <a:cs typeface="Cambria"/>
              </a:rPr>
              <a:t>AO Classification of fractures</a:t>
            </a:r>
          </a:p>
        </p:txBody>
      </p:sp>
    </p:spTree>
    <p:extLst>
      <p:ext uri="{BB962C8B-B14F-4D97-AF65-F5344CB8AC3E}">
        <p14:creationId xmlns:p14="http://schemas.microsoft.com/office/powerpoint/2010/main" val="36746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2490"/>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1:   REPOSITIO = REDUCTIO </a:t>
            </a:r>
            <a:r>
              <a:rPr lang="en-US" sz="3200" dirty="0" err="1">
                <a:latin typeface="Cambria"/>
                <a:cs typeface="Cambria"/>
              </a:rPr>
              <a:t>fragmentorum</a:t>
            </a:r>
            <a:endParaRPr lang="en-US" sz="3200" dirty="0">
              <a:latin typeface="Cambria"/>
              <a:cs typeface="Cambria"/>
            </a:endParaRPr>
          </a:p>
        </p:txBody>
      </p:sp>
      <p:sp>
        <p:nvSpPr>
          <p:cNvPr id="3" name="Content Placeholder 2"/>
          <p:cNvSpPr>
            <a:spLocks noGrp="1"/>
          </p:cNvSpPr>
          <p:nvPr>
            <p:ph sz="quarter" idx="1"/>
          </p:nvPr>
        </p:nvSpPr>
        <p:spPr/>
        <p:txBody>
          <a:bodyPr/>
          <a:lstStyle/>
          <a:p>
            <a:pPr marL="0" lvl="1" indent="0">
              <a:buNone/>
            </a:pPr>
            <a:r>
              <a:rPr lang="en-US" dirty="0">
                <a:latin typeface="Cambria"/>
                <a:cs typeface="Cambria"/>
              </a:rPr>
              <a:t>CLOSED (short /long term)</a:t>
            </a:r>
          </a:p>
          <a:p>
            <a:pPr marL="0" lvl="1" indent="0">
              <a:buNone/>
            </a:pPr>
            <a:endParaRPr lang="en-US" dirty="0">
              <a:latin typeface="Cambria"/>
              <a:cs typeface="Cambria"/>
            </a:endParaRPr>
          </a:p>
        </p:txBody>
      </p:sp>
      <p:pic>
        <p:nvPicPr>
          <p:cNvPr id="6" name="Picture 5" descr="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86" y="2283184"/>
            <a:ext cx="4038709" cy="3445046"/>
          </a:xfrm>
          <a:prstGeom prst="rect">
            <a:avLst/>
          </a:prstGeom>
        </p:spPr>
      </p:pic>
      <p:pic>
        <p:nvPicPr>
          <p:cNvPr id="5" name="Picture 4"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982" y="2283184"/>
            <a:ext cx="4581556" cy="3445046"/>
          </a:xfrm>
          <a:prstGeom prst="rect">
            <a:avLst/>
          </a:prstGeom>
        </p:spPr>
      </p:pic>
    </p:spTree>
    <p:extLst>
      <p:ext uri="{BB962C8B-B14F-4D97-AF65-F5344CB8AC3E}">
        <p14:creationId xmlns:p14="http://schemas.microsoft.com/office/powerpoint/2010/main" val="278205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101"/>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sp>
        <p:nvSpPr>
          <p:cNvPr id="3" name="Content Placeholder 2"/>
          <p:cNvSpPr>
            <a:spLocks noGrp="1"/>
          </p:cNvSpPr>
          <p:nvPr>
            <p:ph sz="quarter" idx="1"/>
          </p:nvPr>
        </p:nvSpPr>
        <p:spPr>
          <a:xfrm>
            <a:off x="457200" y="1600201"/>
            <a:ext cx="8379410" cy="804574"/>
          </a:xfrm>
        </p:spPr>
        <p:txBody>
          <a:bodyPr numCol="2">
            <a:normAutofit/>
          </a:bodyPr>
          <a:lstStyle/>
          <a:p>
            <a:pPr marL="0" lvl="1" indent="0">
              <a:buNone/>
            </a:pPr>
            <a:r>
              <a:rPr lang="en-US" dirty="0">
                <a:latin typeface="Cambria"/>
                <a:cs typeface="Cambria"/>
              </a:rPr>
              <a:t>PLASTER CAST</a:t>
            </a:r>
          </a:p>
          <a:p>
            <a:pPr marL="0" lvl="1" indent="0">
              <a:buNone/>
            </a:pPr>
            <a:r>
              <a:rPr lang="en-US" dirty="0">
                <a:latin typeface="Cambria"/>
                <a:cs typeface="Cambria"/>
              </a:rPr>
              <a:t>INTERNAL FIXATION</a:t>
            </a:r>
          </a:p>
        </p:txBody>
      </p:sp>
      <p:pic>
        <p:nvPicPr>
          <p:cNvPr id="4" name="Picture 3"/>
          <p:cNvPicPr>
            <a:picLocks noChangeAspect="1"/>
          </p:cNvPicPr>
          <p:nvPr/>
        </p:nvPicPr>
        <p:blipFill rotWithShape="1">
          <a:blip r:embed="rId3"/>
          <a:srcRect t="19095" b="23349"/>
          <a:stretch/>
        </p:blipFill>
        <p:spPr>
          <a:xfrm rot="5400000">
            <a:off x="-644250" y="3290693"/>
            <a:ext cx="3768953" cy="1443537"/>
          </a:xfrm>
          <a:prstGeom prst="rect">
            <a:avLst/>
          </a:prstGeom>
        </p:spPr>
      </p:pic>
      <p:grpSp>
        <p:nvGrpSpPr>
          <p:cNvPr id="5" name="Group 10"/>
          <p:cNvGrpSpPr/>
          <p:nvPr/>
        </p:nvGrpSpPr>
        <p:grpSpPr>
          <a:xfrm>
            <a:off x="2963969" y="2163440"/>
            <a:ext cx="1557577" cy="3768952"/>
            <a:chOff x="1948927" y="2851767"/>
            <a:chExt cx="1557577" cy="3768952"/>
          </a:xfrm>
        </p:grpSpPr>
        <p:pic>
          <p:nvPicPr>
            <p:cNvPr id="8" name="Picture 7" descr="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927" y="2851767"/>
              <a:ext cx="1557577" cy="3768952"/>
            </a:xfrm>
            <a:prstGeom prst="rect">
              <a:avLst/>
            </a:prstGeom>
          </p:spPr>
        </p:pic>
        <p:sp>
          <p:nvSpPr>
            <p:cNvPr id="9" name="Rectangle 8"/>
            <p:cNvSpPr/>
            <p:nvPr/>
          </p:nvSpPr>
          <p:spPr>
            <a:xfrm>
              <a:off x="1948927" y="3553123"/>
              <a:ext cx="226446" cy="27560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02327" y="3728753"/>
              <a:ext cx="790665" cy="56741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3391456" y="1594858"/>
            <a:ext cx="94581" cy="783579"/>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89358" y="5234600"/>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993126" y="5003161"/>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685614" y="3125275"/>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614791" y="2895606"/>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5"/>
          <a:stretch>
            <a:fillRect/>
          </a:stretch>
        </p:blipFill>
        <p:spPr>
          <a:xfrm>
            <a:off x="4844193" y="2149929"/>
            <a:ext cx="2318152" cy="3795973"/>
          </a:xfrm>
          <a:prstGeom prst="rect">
            <a:avLst/>
          </a:prstGeom>
        </p:spPr>
      </p:pic>
      <p:pic>
        <p:nvPicPr>
          <p:cNvPr id="28" name="Picture 27" descr="1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4024" y="2128711"/>
            <a:ext cx="1446309" cy="3768952"/>
          </a:xfrm>
          <a:prstGeom prst="rect">
            <a:avLst/>
          </a:prstGeom>
        </p:spPr>
      </p:pic>
    </p:spTree>
    <p:extLst>
      <p:ext uri="{BB962C8B-B14F-4D97-AF65-F5344CB8AC3E}">
        <p14:creationId xmlns:p14="http://schemas.microsoft.com/office/powerpoint/2010/main" val="206669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97349" y="329268"/>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sp>
        <p:nvSpPr>
          <p:cNvPr id="3" name="Content Placeholder 2"/>
          <p:cNvSpPr>
            <a:spLocks noGrp="1"/>
          </p:cNvSpPr>
          <p:nvPr>
            <p:ph sz="quarter" idx="1"/>
          </p:nvPr>
        </p:nvSpPr>
        <p:spPr/>
        <p:txBody>
          <a:bodyPr/>
          <a:lstStyle/>
          <a:p>
            <a:pPr marL="0" indent="0">
              <a:buNone/>
            </a:pPr>
            <a:r>
              <a:rPr lang="en-US" dirty="0">
                <a:latin typeface="Cambria"/>
                <a:cs typeface="Cambria"/>
              </a:rPr>
              <a:t>INTERNAL FIXATION</a:t>
            </a:r>
          </a:p>
        </p:txBody>
      </p:sp>
      <p:grpSp>
        <p:nvGrpSpPr>
          <p:cNvPr id="2" name="Group 3"/>
          <p:cNvGrpSpPr/>
          <p:nvPr/>
        </p:nvGrpSpPr>
        <p:grpSpPr>
          <a:xfrm>
            <a:off x="563451" y="2883602"/>
            <a:ext cx="1368729" cy="3790326"/>
            <a:chOff x="3657600" y="2842284"/>
            <a:chExt cx="1368729" cy="3790326"/>
          </a:xfrm>
        </p:grpSpPr>
        <p:pic>
          <p:nvPicPr>
            <p:cNvPr id="5" name="Picture 4" descr="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842284"/>
              <a:ext cx="1368729" cy="3790326"/>
            </a:xfrm>
            <a:prstGeom prst="rect">
              <a:avLst/>
            </a:prstGeom>
          </p:spPr>
        </p:pic>
        <p:sp>
          <p:nvSpPr>
            <p:cNvPr id="6" name="Rectangle 5"/>
            <p:cNvSpPr/>
            <p:nvPr/>
          </p:nvSpPr>
          <p:spPr>
            <a:xfrm>
              <a:off x="3671112" y="4998690"/>
              <a:ext cx="585054" cy="97271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8538" y="3066764"/>
              <a:ext cx="337791" cy="213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a:stretch>
            <a:fillRect/>
          </a:stretch>
        </p:blipFill>
        <p:spPr>
          <a:xfrm>
            <a:off x="2028668" y="4235528"/>
            <a:ext cx="2438400" cy="2438400"/>
          </a:xfrm>
          <a:prstGeom prst="rect">
            <a:avLst/>
          </a:prstGeom>
        </p:spPr>
      </p:pic>
      <p:pic>
        <p:nvPicPr>
          <p:cNvPr id="10" name="Picture 9" descr="10 Internal plat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468" y="1704186"/>
            <a:ext cx="4224281" cy="4969742"/>
          </a:xfrm>
          <a:prstGeom prst="rect">
            <a:avLst/>
          </a:prstGeom>
        </p:spPr>
      </p:pic>
    </p:spTree>
    <p:extLst>
      <p:ext uri="{BB962C8B-B14F-4D97-AF65-F5344CB8AC3E}">
        <p14:creationId xmlns:p14="http://schemas.microsoft.com/office/powerpoint/2010/main" val="22011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320879"/>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pic>
        <p:nvPicPr>
          <p:cNvPr id="5" name="Picture 4" descr=" 9 (Kirschner wire).png"/>
          <p:cNvPicPr>
            <a:picLocks noChangeAspect="1"/>
          </p:cNvPicPr>
          <p:nvPr/>
        </p:nvPicPr>
        <p:blipFill rotWithShape="1">
          <a:blip r:embed="rId3">
            <a:extLst>
              <a:ext uri="{28A0092B-C50C-407E-A947-70E740481C1C}">
                <a14:useLocalDpi xmlns:a14="http://schemas.microsoft.com/office/drawing/2010/main" val="0"/>
              </a:ext>
            </a:extLst>
          </a:blip>
          <a:srcRect r="6179"/>
          <a:stretch/>
        </p:blipFill>
        <p:spPr>
          <a:xfrm>
            <a:off x="281544" y="1552737"/>
            <a:ext cx="3190947" cy="4957762"/>
          </a:xfrm>
          <a:prstGeom prst="rect">
            <a:avLst/>
          </a:prstGeom>
        </p:spPr>
      </p:pic>
      <p:pic>
        <p:nvPicPr>
          <p:cNvPr id="6" name="Picture 5" descr="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501" y="1552737"/>
            <a:ext cx="2507890" cy="4950128"/>
          </a:xfrm>
          <a:prstGeom prst="rect">
            <a:avLst/>
          </a:prstGeom>
        </p:spPr>
      </p:pic>
      <p:pic>
        <p:nvPicPr>
          <p:cNvPr id="7" name="Picture 6" descr="Snímka obrazovky 2014-03-25 o 0.23.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886" y="1552737"/>
            <a:ext cx="5387831" cy="4957761"/>
          </a:xfrm>
          <a:prstGeom prst="rect">
            <a:avLst/>
          </a:prstGeom>
        </p:spPr>
      </p:pic>
    </p:spTree>
    <p:extLst>
      <p:ext uri="{BB962C8B-B14F-4D97-AF65-F5344CB8AC3E}">
        <p14:creationId xmlns:p14="http://schemas.microsoft.com/office/powerpoint/2010/main" val="28099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the type of fracture</a:t>
            </a:r>
          </a:p>
        </p:txBody>
      </p:sp>
      <p:pic>
        <p:nvPicPr>
          <p:cNvPr id="6" name="Picture 5"/>
          <p:cNvPicPr>
            <a:picLocks noChangeAspect="1"/>
          </p:cNvPicPr>
          <p:nvPr/>
        </p:nvPicPr>
        <p:blipFill rotWithShape="1">
          <a:blip r:embed="rId3"/>
          <a:srcRect l="9540" r="73059" b="71736"/>
          <a:stretch/>
        </p:blipFill>
        <p:spPr>
          <a:xfrm>
            <a:off x="551414" y="1782384"/>
            <a:ext cx="1325782" cy="4379778"/>
          </a:xfrm>
          <a:prstGeom prst="rect">
            <a:avLst/>
          </a:prstGeom>
        </p:spPr>
      </p:pic>
      <p:pic>
        <p:nvPicPr>
          <p:cNvPr id="9" name="Picture 8"/>
          <p:cNvPicPr>
            <a:picLocks noChangeAspect="1"/>
          </p:cNvPicPr>
          <p:nvPr/>
        </p:nvPicPr>
        <p:blipFill rotWithShape="1">
          <a:blip r:embed="rId3"/>
          <a:srcRect l="79051" r="6530" b="71574"/>
          <a:stretch/>
        </p:blipFill>
        <p:spPr>
          <a:xfrm>
            <a:off x="1945838" y="1784382"/>
            <a:ext cx="1091821" cy="4377780"/>
          </a:xfrm>
          <a:prstGeom prst="rect">
            <a:avLst/>
          </a:prstGeom>
        </p:spPr>
      </p:pic>
      <p:pic>
        <p:nvPicPr>
          <p:cNvPr id="10" name="Picture 9"/>
          <p:cNvPicPr>
            <a:picLocks noChangeAspect="1"/>
          </p:cNvPicPr>
          <p:nvPr/>
        </p:nvPicPr>
        <p:blipFill rotWithShape="1">
          <a:blip r:embed="rId3"/>
          <a:srcRect l="9996" t="31954" r="74382" b="39573"/>
          <a:stretch/>
        </p:blipFill>
        <p:spPr>
          <a:xfrm>
            <a:off x="3106302" y="1784382"/>
            <a:ext cx="1180950" cy="4377780"/>
          </a:xfrm>
          <a:prstGeom prst="rect">
            <a:avLst/>
          </a:prstGeom>
        </p:spPr>
      </p:pic>
      <p:pic>
        <p:nvPicPr>
          <p:cNvPr id="11" name="Picture 10"/>
          <p:cNvPicPr>
            <a:picLocks noChangeAspect="1"/>
          </p:cNvPicPr>
          <p:nvPr/>
        </p:nvPicPr>
        <p:blipFill rotWithShape="1">
          <a:blip r:embed="rId3"/>
          <a:srcRect l="44880" t="31809" r="40623" b="38323"/>
          <a:stretch/>
        </p:blipFill>
        <p:spPr>
          <a:xfrm>
            <a:off x="4364674" y="1784382"/>
            <a:ext cx="1044736" cy="4377780"/>
          </a:xfrm>
          <a:prstGeom prst="rect">
            <a:avLst/>
          </a:prstGeom>
        </p:spPr>
      </p:pic>
      <p:pic>
        <p:nvPicPr>
          <p:cNvPr id="12" name="Picture 11"/>
          <p:cNvPicPr>
            <a:picLocks noChangeAspect="1"/>
          </p:cNvPicPr>
          <p:nvPr/>
        </p:nvPicPr>
        <p:blipFill rotWithShape="1">
          <a:blip r:embed="rId3"/>
          <a:srcRect l="69725" t="31211" r="6172" b="36531"/>
          <a:stretch/>
        </p:blipFill>
        <p:spPr>
          <a:xfrm>
            <a:off x="5474467" y="1784382"/>
            <a:ext cx="1604478" cy="4367190"/>
          </a:xfrm>
          <a:prstGeom prst="rect">
            <a:avLst/>
          </a:prstGeom>
        </p:spPr>
      </p:pic>
      <p:pic>
        <p:nvPicPr>
          <p:cNvPr id="13" name="Picture 12"/>
          <p:cNvPicPr>
            <a:picLocks noChangeAspect="1"/>
          </p:cNvPicPr>
          <p:nvPr/>
        </p:nvPicPr>
        <p:blipFill rotWithShape="1">
          <a:blip r:embed="rId3"/>
          <a:srcRect l="42993" t="66572" r="37869" b="3678"/>
          <a:stretch/>
        </p:blipFill>
        <p:spPr>
          <a:xfrm>
            <a:off x="7146700" y="1784383"/>
            <a:ext cx="1384531" cy="4377780"/>
          </a:xfrm>
          <a:prstGeom prst="rect">
            <a:avLst/>
          </a:prstGeom>
        </p:spPr>
      </p:pic>
      <p:sp>
        <p:nvSpPr>
          <p:cNvPr id="14" name="TextBox 13"/>
          <p:cNvSpPr txBox="1"/>
          <p:nvPr/>
        </p:nvSpPr>
        <p:spPr>
          <a:xfrm>
            <a:off x="1034490" y="6267820"/>
            <a:ext cx="318229" cy="369332"/>
          </a:xfrm>
          <a:prstGeom prst="rect">
            <a:avLst/>
          </a:prstGeom>
          <a:noFill/>
        </p:spPr>
        <p:txBody>
          <a:bodyPr wrap="none" rtlCol="0">
            <a:spAutoFit/>
          </a:bodyPr>
          <a:lstStyle/>
          <a:p>
            <a:r>
              <a:rPr lang="en-US" dirty="0"/>
              <a:t>A</a:t>
            </a:r>
          </a:p>
        </p:txBody>
      </p:sp>
      <p:sp>
        <p:nvSpPr>
          <p:cNvPr id="15" name="TextBox 14"/>
          <p:cNvSpPr txBox="1"/>
          <p:nvPr/>
        </p:nvSpPr>
        <p:spPr>
          <a:xfrm>
            <a:off x="2375021" y="6266586"/>
            <a:ext cx="318229" cy="369332"/>
          </a:xfrm>
          <a:prstGeom prst="rect">
            <a:avLst/>
          </a:prstGeom>
          <a:noFill/>
        </p:spPr>
        <p:txBody>
          <a:bodyPr wrap="none" rtlCol="0">
            <a:spAutoFit/>
          </a:bodyPr>
          <a:lstStyle/>
          <a:p>
            <a:r>
              <a:rPr lang="en-US" dirty="0"/>
              <a:t>B</a:t>
            </a:r>
          </a:p>
        </p:txBody>
      </p:sp>
      <p:sp>
        <p:nvSpPr>
          <p:cNvPr id="16" name="TextBox 15"/>
          <p:cNvSpPr txBox="1"/>
          <p:nvPr/>
        </p:nvSpPr>
        <p:spPr>
          <a:xfrm>
            <a:off x="3563152" y="6276828"/>
            <a:ext cx="318229" cy="369332"/>
          </a:xfrm>
          <a:prstGeom prst="rect">
            <a:avLst/>
          </a:prstGeom>
          <a:noFill/>
        </p:spPr>
        <p:txBody>
          <a:bodyPr wrap="none" rtlCol="0">
            <a:spAutoFit/>
          </a:bodyPr>
          <a:lstStyle/>
          <a:p>
            <a:r>
              <a:rPr lang="en-US" dirty="0"/>
              <a:t>C</a:t>
            </a:r>
          </a:p>
        </p:txBody>
      </p:sp>
      <p:sp>
        <p:nvSpPr>
          <p:cNvPr id="17" name="TextBox 16"/>
          <p:cNvSpPr txBox="1"/>
          <p:nvPr/>
        </p:nvSpPr>
        <p:spPr>
          <a:xfrm>
            <a:off x="4730798" y="6266586"/>
            <a:ext cx="326682" cy="369332"/>
          </a:xfrm>
          <a:prstGeom prst="rect">
            <a:avLst/>
          </a:prstGeom>
          <a:noFill/>
        </p:spPr>
        <p:txBody>
          <a:bodyPr wrap="none" rtlCol="0">
            <a:spAutoFit/>
          </a:bodyPr>
          <a:lstStyle/>
          <a:p>
            <a:r>
              <a:rPr lang="en-US" dirty="0"/>
              <a:t>D</a:t>
            </a:r>
          </a:p>
        </p:txBody>
      </p:sp>
      <p:sp>
        <p:nvSpPr>
          <p:cNvPr id="18" name="TextBox 17"/>
          <p:cNvSpPr txBox="1"/>
          <p:nvPr/>
        </p:nvSpPr>
        <p:spPr>
          <a:xfrm>
            <a:off x="6103294" y="6276828"/>
            <a:ext cx="297377" cy="369332"/>
          </a:xfrm>
          <a:prstGeom prst="rect">
            <a:avLst/>
          </a:prstGeom>
          <a:noFill/>
        </p:spPr>
        <p:txBody>
          <a:bodyPr wrap="none" rtlCol="0">
            <a:spAutoFit/>
          </a:bodyPr>
          <a:lstStyle/>
          <a:p>
            <a:r>
              <a:rPr lang="en-US" dirty="0"/>
              <a:t>E</a:t>
            </a:r>
          </a:p>
        </p:txBody>
      </p:sp>
      <p:sp>
        <p:nvSpPr>
          <p:cNvPr id="19" name="TextBox 18"/>
          <p:cNvSpPr txBox="1"/>
          <p:nvPr/>
        </p:nvSpPr>
        <p:spPr>
          <a:xfrm>
            <a:off x="7680641" y="6266586"/>
            <a:ext cx="290727" cy="369332"/>
          </a:xfrm>
          <a:prstGeom prst="rect">
            <a:avLst/>
          </a:prstGeom>
          <a:noFill/>
        </p:spPr>
        <p:txBody>
          <a:bodyPr wrap="none" rtlCol="0">
            <a:spAutoFit/>
          </a:bodyPr>
          <a:lstStyle/>
          <a:p>
            <a:r>
              <a:rPr lang="en-US" dirty="0"/>
              <a:t>F</a:t>
            </a:r>
          </a:p>
        </p:txBody>
      </p:sp>
    </p:spTree>
    <p:extLst>
      <p:ext uri="{BB962C8B-B14F-4D97-AF65-F5344CB8AC3E}">
        <p14:creationId xmlns:p14="http://schemas.microsoft.com/office/powerpoint/2010/main" val="217717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a:t>A) Name different bones of the human body</a:t>
            </a:r>
            <a:br>
              <a:rPr lang="en-US" sz="2800" dirty="0"/>
            </a:br>
            <a:r>
              <a:rPr lang="en-US" sz="2800" dirty="0"/>
              <a:t>B) Write down different types of fractures of named bones</a:t>
            </a:r>
          </a:p>
        </p:txBody>
      </p:sp>
      <p:pic>
        <p:nvPicPr>
          <p:cNvPr id="4" name="Content Placeholder 3"/>
          <p:cNvPicPr>
            <a:picLocks noGrp="1" noChangeAspect="1"/>
          </p:cNvPicPr>
          <p:nvPr>
            <p:ph sz="quarter" idx="1"/>
          </p:nvPr>
        </p:nvPicPr>
        <p:blipFill>
          <a:blip r:embed="rId3">
            <a:clrChange>
              <a:clrFrom>
                <a:srgbClr val="FFFFFF"/>
              </a:clrFrom>
              <a:clrTo>
                <a:srgbClr val="FFFFFF">
                  <a:alpha val="0"/>
                </a:srgbClr>
              </a:clrTo>
            </a:clrChange>
          </a:blip>
          <a:srcRect l="-53148" r="-53148"/>
          <a:stretch>
            <a:fillRect/>
          </a:stretch>
        </p:blipFill>
        <p:spPr>
          <a:xfrm>
            <a:off x="-416306" y="1317029"/>
            <a:ext cx="9560306" cy="5540971"/>
          </a:xfrm>
        </p:spPr>
      </p:pic>
    </p:spTree>
    <p:extLst>
      <p:ext uri="{BB962C8B-B14F-4D97-AF65-F5344CB8AC3E}">
        <p14:creationId xmlns:p14="http://schemas.microsoft.com/office/powerpoint/2010/main" val="332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Fractura</a:t>
            </a:r>
            <a:r>
              <a:rPr lang="en-US" dirty="0"/>
              <a:t> </a:t>
            </a:r>
            <a:r>
              <a:rPr lang="en-US" dirty="0" err="1"/>
              <a:t>pathologica</a:t>
            </a:r>
            <a:endParaRPr lang="en-US" dirty="0"/>
          </a:p>
        </p:txBody>
      </p:sp>
      <p:pic>
        <p:nvPicPr>
          <p:cNvPr id="7" name="Content Placeholder 6" descr="Snímka obrazovky 2014-02-10 o 16.51.33.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424426"/>
            <a:ext cx="4038600" cy="4575886"/>
          </a:xfrm>
        </p:spPr>
      </p:pic>
      <p:pic>
        <p:nvPicPr>
          <p:cNvPr id="8" name="Content Placeholder 7" descr="Snímka obrazovky 2014-02-10 o 16.55.17.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49644" y="1371600"/>
            <a:ext cx="3940512" cy="4681538"/>
          </a:xfrm>
        </p:spPr>
      </p:pic>
      <p:sp>
        <p:nvSpPr>
          <p:cNvPr id="9" name="TextBox 8"/>
          <p:cNvSpPr txBox="1"/>
          <p:nvPr/>
        </p:nvSpPr>
        <p:spPr>
          <a:xfrm>
            <a:off x="4462817" y="6396149"/>
            <a:ext cx="4555347" cy="369332"/>
          </a:xfrm>
          <a:prstGeom prst="rect">
            <a:avLst/>
          </a:prstGeom>
          <a:noFill/>
        </p:spPr>
        <p:txBody>
          <a:bodyPr wrap="square" rtlCol="0">
            <a:spAutoFit/>
          </a:bodyPr>
          <a:lstStyle/>
          <a:p>
            <a:r>
              <a:rPr lang="en-US" b="1" dirty="0"/>
              <a:t>Myeloma</a:t>
            </a:r>
            <a:r>
              <a:rPr lang="cs-CZ" dirty="0"/>
              <a:t> </a:t>
            </a:r>
            <a:r>
              <a:rPr lang="cs-CZ" sz="1400" dirty="0"/>
              <a:t>-</a:t>
            </a:r>
            <a:r>
              <a:rPr lang="en-US" sz="1400" dirty="0"/>
              <a:t>The plasma membrane of a muscle fiber</a:t>
            </a:r>
          </a:p>
        </p:txBody>
      </p:sp>
    </p:spTree>
    <p:extLst>
      <p:ext uri="{BB962C8B-B14F-4D97-AF65-F5344CB8AC3E}">
        <p14:creationId xmlns:p14="http://schemas.microsoft.com/office/powerpoint/2010/main" val="18980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31824" cy="1143000"/>
          </a:xfrm>
        </p:spPr>
        <p:txBody>
          <a:bodyPr>
            <a:normAutofit/>
          </a:bodyPr>
          <a:lstStyle/>
          <a:p>
            <a:pPr algn="l"/>
            <a:r>
              <a:rPr lang="en-US" sz="5400" dirty="0">
                <a:solidFill>
                  <a:srgbClr val="DB0013"/>
                </a:solidFill>
                <a:latin typeface="Cambria"/>
                <a:cs typeface="Cambria"/>
              </a:rPr>
              <a:t>1</a:t>
            </a:r>
          </a:p>
        </p:txBody>
      </p:sp>
      <p:sp>
        <p:nvSpPr>
          <p:cNvPr id="6" name="Content Placeholder 5"/>
          <p:cNvSpPr>
            <a:spLocks noGrp="1"/>
          </p:cNvSpPr>
          <p:nvPr>
            <p:ph sz="quarter" idx="1"/>
          </p:nvPr>
        </p:nvSpPr>
        <p:spPr>
          <a:xfrm>
            <a:off x="148628" y="3674712"/>
            <a:ext cx="8807442" cy="3053255"/>
          </a:xfrm>
        </p:spPr>
        <p:txBody>
          <a:bodyPr>
            <a:noAutofit/>
          </a:bodyPr>
          <a:lstStyle/>
          <a:p>
            <a:pPr marL="0" indent="0" algn="just">
              <a:lnSpc>
                <a:spcPct val="80000"/>
              </a:lnSpc>
              <a:buNone/>
            </a:pPr>
            <a:r>
              <a:rPr lang="en-US" sz="2400" dirty="0">
                <a:latin typeface="Cambria"/>
                <a:cs typeface="Cambria"/>
              </a:rPr>
              <a:t>A 45-year-old woman presented with a 3-month history of generalized body pains nonresponsive to analgesic agents. Along with low back pain, she had progressive difficulty in getting up from sitting and supine positions and in walking. </a:t>
            </a:r>
            <a:r>
              <a:rPr lang="en-US" sz="2400" u="sng" dirty="0">
                <a:latin typeface="Cambria"/>
                <a:cs typeface="Cambria"/>
              </a:rPr>
              <a:t>There was no history of trauma</a:t>
            </a:r>
            <a:r>
              <a:rPr lang="en-US" sz="2400" dirty="0">
                <a:latin typeface="Cambria"/>
                <a:cs typeface="Cambria"/>
              </a:rPr>
              <a:t> or any medication intake. She is an orthodox believer who wears a black veil outdoors and is completely covered, with little exposure to the sun. An </a:t>
            </a:r>
            <a:r>
              <a:rPr lang="en-US" sz="2400" dirty="0" err="1">
                <a:latin typeface="Cambria"/>
                <a:cs typeface="Cambria"/>
              </a:rPr>
              <a:t>anteroposterior</a:t>
            </a:r>
            <a:r>
              <a:rPr lang="en-US" sz="2400" dirty="0">
                <a:latin typeface="Cambria"/>
                <a:cs typeface="Cambria"/>
              </a:rPr>
              <a:t> radio-graph of the pelvis showed an </a:t>
            </a:r>
            <a:r>
              <a:rPr lang="en-US" sz="2400" i="1" dirty="0" err="1">
                <a:solidFill>
                  <a:srgbClr val="DB0013"/>
                </a:solidFill>
                <a:latin typeface="Cambria"/>
                <a:cs typeface="Cambria"/>
              </a:rPr>
              <a:t>undisplaced</a:t>
            </a:r>
            <a:r>
              <a:rPr lang="en-US" sz="2400" i="1" dirty="0">
                <a:solidFill>
                  <a:srgbClr val="DB0013"/>
                </a:solidFill>
                <a:latin typeface="Cambria"/>
                <a:cs typeface="Cambria"/>
              </a:rPr>
              <a:t> transverse fracture of the shaft of both femurs</a:t>
            </a:r>
            <a:r>
              <a:rPr lang="en-US" sz="2400" dirty="0">
                <a:latin typeface="Cambria"/>
                <a:cs typeface="Cambria"/>
              </a:rPr>
              <a:t>. The patient was treated with therapeutic doses of calcium and vitamin D supplements.</a:t>
            </a:r>
          </a:p>
        </p:txBody>
      </p:sp>
      <p:pic>
        <p:nvPicPr>
          <p:cNvPr id="7" name="Picture 6" descr="shaft fra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570" y="229670"/>
            <a:ext cx="7302500" cy="3403600"/>
          </a:xfrm>
          <a:prstGeom prst="rect">
            <a:avLst/>
          </a:prstGeom>
        </p:spPr>
      </p:pic>
    </p:spTree>
    <p:extLst>
      <p:ext uri="{BB962C8B-B14F-4D97-AF65-F5344CB8AC3E}">
        <p14:creationId xmlns:p14="http://schemas.microsoft.com/office/powerpoint/2010/main" val="2764349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8957" y="2661465"/>
            <a:ext cx="7289800" cy="3377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1123661" cy="1143000"/>
          </a:xfrm>
        </p:spPr>
        <p:txBody>
          <a:bodyPr>
            <a:normAutofit/>
          </a:bodyPr>
          <a:lstStyle/>
          <a:p>
            <a:r>
              <a:rPr lang="en-US" sz="5400" dirty="0">
                <a:solidFill>
                  <a:srgbClr val="DB0013"/>
                </a:solidFill>
                <a:latin typeface="Cambria"/>
                <a:cs typeface="Cambria"/>
              </a:rPr>
              <a:t>2</a:t>
            </a:r>
          </a:p>
        </p:txBody>
      </p:sp>
      <p:sp>
        <p:nvSpPr>
          <p:cNvPr id="3" name="Content Placeholder 2"/>
          <p:cNvSpPr>
            <a:spLocks noGrp="1"/>
          </p:cNvSpPr>
          <p:nvPr>
            <p:ph sz="quarter" idx="1"/>
          </p:nvPr>
        </p:nvSpPr>
        <p:spPr>
          <a:xfrm>
            <a:off x="376127" y="3134314"/>
            <a:ext cx="8602630" cy="3518739"/>
          </a:xfrm>
        </p:spPr>
        <p:txBody>
          <a:bodyPr>
            <a:normAutofit/>
          </a:bodyPr>
          <a:lstStyle/>
          <a:p>
            <a:pPr marL="0" indent="0" algn="just">
              <a:buNone/>
            </a:pPr>
            <a:r>
              <a:rPr lang="en-US" sz="2400" dirty="0">
                <a:latin typeface="Cambria"/>
                <a:cs typeface="Cambria"/>
              </a:rPr>
              <a:t>An 18-year-old slightly intoxicated man was </a:t>
            </a:r>
            <a:r>
              <a:rPr lang="en-US" sz="2400" u="sng" dirty="0">
                <a:latin typeface="Cambria"/>
                <a:cs typeface="Cambria"/>
              </a:rPr>
              <a:t>assaulted with a glass bottle</a:t>
            </a:r>
            <a:r>
              <a:rPr lang="en-US" sz="2400" dirty="0">
                <a:latin typeface="Cambria"/>
                <a:cs typeface="Cambria"/>
              </a:rPr>
              <a:t> on the left parietal region of his head and had a 5-minute loss of consciousness. Two hours after the injury he was presented to a local emergency with severe headache, nausea, and repeated vomiting. Computed tomography of the head revealed a 2.5-cm </a:t>
            </a:r>
            <a:r>
              <a:rPr lang="en-US" sz="2400" i="1" dirty="0">
                <a:solidFill>
                  <a:srgbClr val="DB0013"/>
                </a:solidFill>
                <a:latin typeface="Cambria"/>
                <a:cs typeface="Cambria"/>
              </a:rPr>
              <a:t>epidural hematoma in the left parietal region </a:t>
            </a:r>
            <a:r>
              <a:rPr lang="en-US" sz="2400" dirty="0">
                <a:latin typeface="Cambria"/>
                <a:cs typeface="Cambria"/>
              </a:rPr>
              <a:t>(Panels A and B) </a:t>
            </a:r>
            <a:r>
              <a:rPr lang="en-US" sz="2400" i="1" dirty="0">
                <a:latin typeface="Cambria"/>
                <a:cs typeface="Cambria"/>
              </a:rPr>
              <a:t>underlying</a:t>
            </a:r>
            <a:r>
              <a:rPr lang="en-US" sz="2400" i="1" dirty="0">
                <a:solidFill>
                  <a:srgbClr val="FFFFFF"/>
                </a:solidFill>
                <a:latin typeface="Cambria"/>
                <a:cs typeface="Cambria"/>
              </a:rPr>
              <a:t> </a:t>
            </a:r>
            <a:r>
              <a:rPr lang="en-US" sz="2400" i="1" dirty="0">
                <a:latin typeface="Cambria"/>
                <a:cs typeface="Cambria"/>
              </a:rPr>
              <a:t>a </a:t>
            </a:r>
            <a:r>
              <a:rPr lang="en-US" sz="2400" i="1" dirty="0">
                <a:solidFill>
                  <a:srgbClr val="FF0000"/>
                </a:solidFill>
                <a:latin typeface="Cambria"/>
                <a:cs typeface="Cambria"/>
              </a:rPr>
              <a:t>linear </a:t>
            </a:r>
            <a:r>
              <a:rPr lang="en-US" sz="2400" i="1" dirty="0" err="1">
                <a:solidFill>
                  <a:srgbClr val="DB0013"/>
                </a:solidFill>
                <a:latin typeface="Cambria"/>
                <a:cs typeface="Cambria"/>
              </a:rPr>
              <a:t>nondisplaced</a:t>
            </a:r>
            <a:r>
              <a:rPr lang="en-US" sz="2400" i="1" dirty="0">
                <a:solidFill>
                  <a:srgbClr val="DB0013"/>
                </a:solidFill>
                <a:latin typeface="Cambria"/>
                <a:cs typeface="Cambria"/>
              </a:rPr>
              <a:t> skull fracture</a:t>
            </a:r>
            <a:r>
              <a:rPr lang="en-US" sz="2400" i="1" dirty="0">
                <a:latin typeface="Cambria"/>
                <a:cs typeface="Cambria"/>
              </a:rPr>
              <a:t> </a:t>
            </a:r>
            <a:r>
              <a:rPr lang="en-US" sz="2400" dirty="0">
                <a:latin typeface="Cambria"/>
                <a:cs typeface="Cambria"/>
              </a:rPr>
              <a:t>(Panel C, arrows).</a:t>
            </a:r>
            <a:endParaRPr lang="en-US" sz="2400" dirty="0"/>
          </a:p>
        </p:txBody>
      </p:sp>
      <p:pic>
        <p:nvPicPr>
          <p:cNvPr id="4" name="Picture 3" descr="Hematom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957" y="200640"/>
            <a:ext cx="7289800" cy="2692400"/>
          </a:xfrm>
          <a:prstGeom prst="rect">
            <a:avLst/>
          </a:prstGeom>
        </p:spPr>
      </p:pic>
    </p:spTree>
    <p:extLst>
      <p:ext uri="{BB962C8B-B14F-4D97-AF65-F5344CB8AC3E}">
        <p14:creationId xmlns:p14="http://schemas.microsoft.com/office/powerpoint/2010/main" val="1375646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37173" cy="1143000"/>
          </a:xfrm>
        </p:spPr>
        <p:txBody>
          <a:bodyPr>
            <a:normAutofit/>
          </a:bodyPr>
          <a:lstStyle/>
          <a:p>
            <a:r>
              <a:rPr lang="en-US" sz="5400" dirty="0">
                <a:solidFill>
                  <a:srgbClr val="DB0013"/>
                </a:solidFill>
                <a:latin typeface="Cambria"/>
                <a:cs typeface="Cambria"/>
              </a:rPr>
              <a:t>3</a:t>
            </a:r>
          </a:p>
        </p:txBody>
      </p:sp>
      <p:sp>
        <p:nvSpPr>
          <p:cNvPr id="10" name="Content Placeholder 2"/>
          <p:cNvSpPr>
            <a:spLocks noGrp="1"/>
          </p:cNvSpPr>
          <p:nvPr>
            <p:ph sz="quarter" idx="1"/>
          </p:nvPr>
        </p:nvSpPr>
        <p:spPr>
          <a:xfrm>
            <a:off x="457200" y="1634708"/>
            <a:ext cx="8537978" cy="5072386"/>
          </a:xfrm>
        </p:spPr>
        <p:txBody>
          <a:bodyPr>
            <a:normAutofit lnSpcReduction="10000"/>
          </a:bodyPr>
          <a:lstStyle/>
          <a:p>
            <a:pPr marL="0" indent="0">
              <a:buNone/>
            </a:pPr>
            <a:r>
              <a:rPr lang="en-US" sz="2400" dirty="0">
                <a:latin typeface="Cambria"/>
                <a:cs typeface="Cambria"/>
              </a:rPr>
              <a:t>A 21-year-old man </a:t>
            </a:r>
          </a:p>
          <a:p>
            <a:pPr marL="0" indent="0">
              <a:buNone/>
            </a:pPr>
            <a:r>
              <a:rPr lang="en-US" sz="2400" dirty="0">
                <a:latin typeface="Cambria"/>
                <a:cs typeface="Cambria"/>
              </a:rPr>
              <a:t>presented after being </a:t>
            </a:r>
          </a:p>
          <a:p>
            <a:pPr marL="0" indent="0">
              <a:buNone/>
            </a:pPr>
            <a:r>
              <a:rPr lang="en-US" sz="2400" u="sng" dirty="0">
                <a:latin typeface="Cambria"/>
                <a:cs typeface="Cambria"/>
              </a:rPr>
              <a:t>struck with a gun on </a:t>
            </a:r>
          </a:p>
          <a:p>
            <a:pPr marL="0" indent="0">
              <a:buNone/>
            </a:pPr>
            <a:r>
              <a:rPr lang="en-US" sz="2400" u="sng" dirty="0">
                <a:latin typeface="Cambria"/>
                <a:cs typeface="Cambria"/>
              </a:rPr>
              <a:t>his right lower jaw</a:t>
            </a:r>
            <a:r>
              <a:rPr lang="en-US" sz="2400" dirty="0">
                <a:latin typeface="Cambria"/>
                <a:cs typeface="Cambria"/>
              </a:rPr>
              <a:t>. </a:t>
            </a:r>
          </a:p>
          <a:p>
            <a:pPr marL="0" indent="0">
              <a:buNone/>
            </a:pPr>
            <a:r>
              <a:rPr lang="en-US" sz="2400" dirty="0">
                <a:latin typeface="Cambria"/>
                <a:cs typeface="Cambria"/>
              </a:rPr>
              <a:t>Examination revealed </a:t>
            </a:r>
          </a:p>
          <a:p>
            <a:pPr marL="0" indent="0">
              <a:buNone/>
            </a:pPr>
            <a:r>
              <a:rPr lang="en-US" sz="2400" dirty="0">
                <a:latin typeface="Cambria"/>
                <a:cs typeface="Cambria"/>
              </a:rPr>
              <a:t>displacement of the </a:t>
            </a:r>
          </a:p>
          <a:p>
            <a:pPr marL="0" indent="0" algn="just">
              <a:buNone/>
            </a:pPr>
            <a:r>
              <a:rPr lang="en-US" sz="2400" dirty="0">
                <a:latin typeface="Cambria"/>
                <a:cs typeface="Cambria"/>
              </a:rPr>
              <a:t>left half of his mandible with malocclusion on biting (Panel A). Computed tomography showed a </a:t>
            </a:r>
            <a:r>
              <a:rPr lang="en-US" sz="2400" dirty="0">
                <a:solidFill>
                  <a:srgbClr val="DB0013"/>
                </a:solidFill>
                <a:latin typeface="Cambria"/>
                <a:cs typeface="Cambria"/>
              </a:rPr>
              <a:t>fracture of the left mandible and a fracture of the right mandibular body and angle </a:t>
            </a:r>
            <a:r>
              <a:rPr lang="en-US" sz="2400" dirty="0">
                <a:latin typeface="Cambria"/>
                <a:cs typeface="Cambria"/>
              </a:rPr>
              <a:t>(Panel B). Given the U shape of the mandible, it is common for contralateral fractures to result from major injury. Intravenous analgesics and antibiotics were given; the patient underwent </a:t>
            </a:r>
            <a:r>
              <a:rPr lang="en-US" sz="2400" i="1" dirty="0">
                <a:solidFill>
                  <a:schemeClr val="bg1"/>
                </a:solidFill>
                <a:latin typeface="Cambria"/>
                <a:cs typeface="Cambria"/>
              </a:rPr>
              <a:t>open reduction with internal fixation of his fractures. </a:t>
            </a:r>
          </a:p>
        </p:txBody>
      </p:sp>
      <p:pic>
        <p:nvPicPr>
          <p:cNvPr id="9" name="Picture 8"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651" y="171740"/>
            <a:ext cx="5333527" cy="3706512"/>
          </a:xfrm>
          <a:prstGeom prst="rect">
            <a:avLst/>
          </a:prstGeom>
        </p:spPr>
      </p:pic>
    </p:spTree>
    <p:extLst>
      <p:ext uri="{BB962C8B-B14F-4D97-AF65-F5344CB8AC3E}">
        <p14:creationId xmlns:p14="http://schemas.microsoft.com/office/powerpoint/2010/main" val="932203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a:t>
            </a:r>
          </a:p>
        </p:txBody>
      </p:sp>
      <p:sp>
        <p:nvSpPr>
          <p:cNvPr id="3" name="Content Placeholder 2"/>
          <p:cNvSpPr>
            <a:spLocks noGrp="1"/>
          </p:cNvSpPr>
          <p:nvPr>
            <p:ph sz="quarter" idx="1"/>
          </p:nvPr>
        </p:nvSpPr>
        <p:spPr/>
        <p:txBody>
          <a:bodyPr>
            <a:normAutofit/>
          </a:bodyPr>
          <a:lstStyle/>
          <a:p>
            <a:r>
              <a:rPr lang="en-US" dirty="0" err="1"/>
              <a:t>Mazánek</a:t>
            </a:r>
            <a:r>
              <a:rPr lang="en-US" dirty="0"/>
              <a:t>, J.: </a:t>
            </a:r>
            <a:r>
              <a:rPr lang="en-US" dirty="0" err="1"/>
              <a:t>Traumatologie</a:t>
            </a:r>
            <a:r>
              <a:rPr lang="en-US" dirty="0"/>
              <a:t> </a:t>
            </a:r>
            <a:r>
              <a:rPr lang="en-US" dirty="0" err="1"/>
              <a:t>orofaciální</a:t>
            </a:r>
            <a:r>
              <a:rPr lang="en-US" dirty="0"/>
              <a:t> </a:t>
            </a:r>
            <a:r>
              <a:rPr lang="en-US" dirty="0" err="1"/>
              <a:t>oblasti</a:t>
            </a:r>
            <a:r>
              <a:rPr lang="en-US" dirty="0"/>
              <a:t>. </a:t>
            </a:r>
            <a:r>
              <a:rPr lang="en-US" dirty="0" err="1"/>
              <a:t>Praha</a:t>
            </a:r>
            <a:r>
              <a:rPr lang="en-US" dirty="0"/>
              <a:t> : </a:t>
            </a:r>
            <a:r>
              <a:rPr lang="en-US" dirty="0" err="1"/>
              <a:t>Grada</a:t>
            </a:r>
            <a:r>
              <a:rPr lang="en-US" dirty="0"/>
              <a:t>, p. 24</a:t>
            </a:r>
          </a:p>
          <a:p>
            <a:endParaRPr lang="en-US" dirty="0"/>
          </a:p>
          <a:p>
            <a:r>
              <a:rPr lang="en-US" dirty="0">
                <a:hlinkClick r:id="rId2"/>
              </a:rPr>
              <a:t>http://radiologymasterclass.co.uk</a:t>
            </a:r>
            <a:endParaRPr lang="en-US" dirty="0"/>
          </a:p>
          <a:p>
            <a:r>
              <a:rPr lang="en-US" dirty="0">
                <a:hlinkClick r:id="rId3"/>
              </a:rPr>
              <a:t>http://anthropology.si.edu</a:t>
            </a:r>
            <a:endParaRPr lang="cs-CZ" dirty="0"/>
          </a:p>
          <a:p>
            <a:r>
              <a:rPr lang="en-US" dirty="0">
                <a:solidFill>
                  <a:srgbClr val="DB0013"/>
                </a:solidFill>
                <a:hlinkClick r:id="rId2"/>
              </a:rPr>
              <a:t>http://</a:t>
            </a:r>
            <a:r>
              <a:rPr lang="en-US" u="sng" dirty="0">
                <a:solidFill>
                  <a:srgbClr val="DB0013"/>
                </a:solidFill>
              </a:rPr>
              <a:t>nejm.org</a:t>
            </a:r>
            <a:r>
              <a:rPr lang="en-US" dirty="0">
                <a:solidFill>
                  <a:srgbClr val="DB0013"/>
                </a:solidFill>
              </a:rPr>
              <a:t> </a:t>
            </a:r>
            <a:r>
              <a:rPr lang="en-US" dirty="0"/>
              <a:t>(The New England Journal of Medicine)</a:t>
            </a:r>
          </a:p>
          <a:p>
            <a:endParaRPr lang="en-US" dirty="0"/>
          </a:p>
        </p:txBody>
      </p:sp>
    </p:spTree>
    <p:extLst>
      <p:ext uri="{BB962C8B-B14F-4D97-AF65-F5344CB8AC3E}">
        <p14:creationId xmlns:p14="http://schemas.microsoft.com/office/powerpoint/2010/main" val="277137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a:t>
            </a:r>
            <a:r>
              <a:rPr lang="en-US" dirty="0" err="1"/>
              <a:t>traumatica</a:t>
            </a:r>
            <a:endParaRPr lang="en-US" dirty="0"/>
          </a:p>
        </p:txBody>
      </p:sp>
      <p:pic>
        <p:nvPicPr>
          <p:cNvPr id="6" name="Content Placeholder 5"/>
          <p:cNvPicPr>
            <a:picLocks noGrp="1" noChangeAspect="1"/>
          </p:cNvPicPr>
          <p:nvPr>
            <p:ph sz="half" idx="1"/>
          </p:nvPr>
        </p:nvPicPr>
        <p:blipFill>
          <a:blip r:embed="rId2"/>
          <a:stretch>
            <a:fillRect/>
          </a:stretch>
        </p:blipFill>
        <p:spPr>
          <a:xfrm>
            <a:off x="565348" y="1371600"/>
            <a:ext cx="3511153" cy="4681538"/>
          </a:xfrm>
        </p:spPr>
      </p:pic>
      <p:pic>
        <p:nvPicPr>
          <p:cNvPr id="10" name="Content Placeholder 9"/>
          <p:cNvPicPr>
            <a:picLocks noGrp="1" noChangeAspect="1"/>
          </p:cNvPicPr>
          <p:nvPr>
            <p:ph sz="half" idx="2"/>
          </p:nvPr>
        </p:nvPicPr>
        <p:blipFill>
          <a:blip r:embed="rId3"/>
          <a:stretch>
            <a:fillRect/>
          </a:stretch>
        </p:blipFill>
        <p:spPr>
          <a:xfrm>
            <a:off x="4859859" y="1371600"/>
            <a:ext cx="3920082" cy="4681538"/>
          </a:xfrm>
        </p:spPr>
      </p:pic>
      <p:sp>
        <p:nvSpPr>
          <p:cNvPr id="7" name="Oval 6"/>
          <p:cNvSpPr/>
          <p:nvPr/>
        </p:nvSpPr>
        <p:spPr>
          <a:xfrm>
            <a:off x="2161859" y="2688485"/>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472766" y="3425604"/>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5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a:cs typeface="Cambria"/>
              </a:rPr>
              <a:t>Fractura</a:t>
            </a:r>
            <a:r>
              <a:rPr lang="en-US" dirty="0">
                <a:latin typeface="Cambria"/>
                <a:cs typeface="Cambria"/>
              </a:rPr>
              <a:t> </a:t>
            </a:r>
            <a:r>
              <a:rPr lang="en-US" dirty="0" err="1">
                <a:latin typeface="Cambria"/>
                <a:cs typeface="Cambria"/>
              </a:rPr>
              <a:t>aperta</a:t>
            </a:r>
            <a:r>
              <a:rPr lang="en-US" dirty="0">
                <a:latin typeface="Cambria"/>
                <a:cs typeface="Cambria"/>
              </a:rPr>
              <a:t>/</a:t>
            </a:r>
            <a:r>
              <a:rPr lang="en-US" dirty="0" err="1">
                <a:latin typeface="Cambria"/>
                <a:cs typeface="Cambria"/>
              </a:rPr>
              <a:t>clausa</a:t>
            </a:r>
            <a:endParaRPr lang="en-US" dirty="0">
              <a:latin typeface="Cambria"/>
              <a:cs typeface="Cambria"/>
            </a:endParaRPr>
          </a:p>
        </p:txBody>
      </p:sp>
      <p:pic>
        <p:nvPicPr>
          <p:cNvPr id="6" name="Content Placeholder 5" descr="Snímka obrazovky 2014-02-10 o 16.56.46.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773662"/>
            <a:ext cx="4038600" cy="3877414"/>
          </a:xfrm>
        </p:spPr>
      </p:pic>
      <p:pic>
        <p:nvPicPr>
          <p:cNvPr id="5" name="Content Placeholder 4"/>
          <p:cNvPicPr>
            <a:picLocks noGrp="1" noChangeAspect="1"/>
          </p:cNvPicPr>
          <p:nvPr>
            <p:ph sz="half" idx="2"/>
          </p:nvPr>
        </p:nvPicPr>
        <p:blipFill rotWithShape="1">
          <a:blip r:embed="rId3"/>
          <a:srcRect l="3340" t="8892" r="3985" b="4295"/>
          <a:stretch/>
        </p:blipFill>
        <p:spPr>
          <a:xfrm>
            <a:off x="4672386" y="1600200"/>
            <a:ext cx="4069649" cy="4465779"/>
          </a:xfrm>
        </p:spPr>
      </p:pic>
    </p:spTree>
    <p:extLst>
      <p:ext uri="{BB962C8B-B14F-4D97-AF65-F5344CB8AC3E}">
        <p14:creationId xmlns:p14="http://schemas.microsoft.com/office/powerpoint/2010/main" val="67389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Fractura</a:t>
            </a:r>
            <a:r>
              <a:rPr lang="en-US" dirty="0"/>
              <a:t> simplex/multiplex</a:t>
            </a:r>
          </a:p>
        </p:txBody>
      </p:sp>
      <p:pic>
        <p:nvPicPr>
          <p:cNvPr id="6" name="Content Placeholder 5" descr="Snímka obrazovky 2014-02-10 o 16.58.18.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2354256"/>
            <a:ext cx="4038600" cy="2716226"/>
          </a:xfrm>
        </p:spPr>
      </p:pic>
      <p:pic>
        <p:nvPicPr>
          <p:cNvPr id="9" name="Content Placeholder 8" descr="Snímka obrazovky 2014-02-10 o 17.05.48.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1376578"/>
            <a:ext cx="4038600" cy="4671581"/>
          </a:xfrm>
        </p:spPr>
      </p:pic>
    </p:spTree>
    <p:extLst>
      <p:ext uri="{BB962C8B-B14F-4D97-AF65-F5344CB8AC3E}">
        <p14:creationId xmlns:p14="http://schemas.microsoft.com/office/powerpoint/2010/main" val="140025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a:t>
            </a:r>
            <a:r>
              <a:rPr lang="en-US" dirty="0" err="1"/>
              <a:t>comminutiva</a:t>
            </a:r>
            <a:endParaRPr lang="en-US" dirty="0"/>
          </a:p>
        </p:txBody>
      </p:sp>
      <p:pic>
        <p:nvPicPr>
          <p:cNvPr id="4" name="Content Placeholder 3" descr="Snímka obrazovky 2014-02-10 o 17.03.59.p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57858" y="1527175"/>
            <a:ext cx="4191772" cy="4572000"/>
          </a:xfrm>
        </p:spPr>
      </p:pic>
    </p:spTree>
    <p:extLst>
      <p:ext uri="{BB962C8B-B14F-4D97-AF65-F5344CB8AC3E}">
        <p14:creationId xmlns:p14="http://schemas.microsoft.com/office/powerpoint/2010/main" val="26076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cs-CZ" dirty="0"/>
              <a:t>r</a:t>
            </a:r>
            <a:r>
              <a:rPr lang="en-US" dirty="0" err="1"/>
              <a:t>actura</a:t>
            </a:r>
            <a:r>
              <a:rPr lang="en-US" dirty="0"/>
              <a:t> </a:t>
            </a:r>
            <a:r>
              <a:rPr lang="en-US" dirty="0" err="1"/>
              <a:t>transversa</a:t>
            </a:r>
            <a:r>
              <a:rPr lang="en-US" dirty="0"/>
              <a:t>/</a:t>
            </a:r>
            <a:r>
              <a:rPr lang="en-US" dirty="0" err="1"/>
              <a:t>obliqua</a:t>
            </a:r>
            <a:endParaRPr lang="en-US" dirty="0"/>
          </a:p>
        </p:txBody>
      </p:sp>
      <p:pic>
        <p:nvPicPr>
          <p:cNvPr id="6" name="Content Placeholder 5" descr="Snímka obrazovky 2014-02-10 o 17.12.33.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665842"/>
            <a:ext cx="4038600" cy="4093053"/>
          </a:xfrm>
        </p:spPr>
      </p:pic>
      <p:pic>
        <p:nvPicPr>
          <p:cNvPr id="7" name="Content Placeholder 6" descr="Snímka obrazovky 2014-02-10 o 17.12.48.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3933" y="1371600"/>
            <a:ext cx="3771934" cy="4681538"/>
          </a:xfrm>
        </p:spPr>
      </p:pic>
    </p:spTree>
    <p:extLst>
      <p:ext uri="{BB962C8B-B14F-4D97-AF65-F5344CB8AC3E}">
        <p14:creationId xmlns:p14="http://schemas.microsoft.com/office/powerpoint/2010/main" val="1371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spiralis</a:t>
            </a:r>
            <a:r>
              <a:rPr lang="cs-CZ"/>
              <a:t>	</a:t>
            </a:r>
            <a:r>
              <a:rPr lang="en-US"/>
              <a:t>/</a:t>
            </a:r>
            <a:r>
              <a:rPr lang="cs-CZ" dirty="0"/>
              <a:t>	</a:t>
            </a:r>
            <a:r>
              <a:rPr lang="en-US" dirty="0" err="1"/>
              <a:t>longitudinalis</a:t>
            </a:r>
            <a:endParaRPr lang="en-US" dirty="0"/>
          </a:p>
        </p:txBody>
      </p:sp>
      <p:pic>
        <p:nvPicPr>
          <p:cNvPr id="6" name="Content Placeholder 5" descr="Snímka obrazovky 2014-02-10 o 17.13.12.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9012" y="1374087"/>
            <a:ext cx="4038600" cy="4070368"/>
          </a:xfrm>
        </p:spPr>
      </p:pic>
      <p:pic>
        <p:nvPicPr>
          <p:cNvPr id="10" name="Content Placeholder 9"/>
          <p:cNvPicPr>
            <a:picLocks noGrp="1" noChangeAspect="1"/>
          </p:cNvPicPr>
          <p:nvPr>
            <p:ph sz="half" idx="2"/>
          </p:nvPr>
        </p:nvPicPr>
        <p:blipFill rotWithShape="1">
          <a:blip r:embed="rId3"/>
          <a:stretch/>
        </p:blipFill>
        <p:spPr>
          <a:xfrm>
            <a:off x="4800600" y="1686187"/>
            <a:ext cx="4038600" cy="4152551"/>
          </a:xfrm>
          <a:prstGeom prst="rect">
            <a:avLst/>
          </a:prstGeom>
        </p:spPr>
      </p:pic>
      <p:cxnSp>
        <p:nvCxnSpPr>
          <p:cNvPr id="12" name="Straight Connector 11"/>
          <p:cNvCxnSpPr/>
          <p:nvPr/>
        </p:nvCxnSpPr>
        <p:spPr>
          <a:xfrm flipV="1">
            <a:off x="7481704" y="1827093"/>
            <a:ext cx="491640" cy="2652562"/>
          </a:xfrm>
          <a:prstGeom prst="line">
            <a:avLst/>
          </a:prstGeom>
          <a:ln w="5715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pic>
        <p:nvPicPr>
          <p:cNvPr id="7" name="Obrázok 3"/>
          <p:cNvPicPr>
            <a:picLocks noChangeAspect="1"/>
          </p:cNvPicPr>
          <p:nvPr/>
        </p:nvPicPr>
        <p:blipFill rotWithShape="1">
          <a:blip r:embed="rId4">
            <a:extLst>
              <a:ext uri="{28A0092B-C50C-407E-A947-70E740481C1C}">
                <a14:useLocalDpi xmlns:a14="http://schemas.microsoft.com/office/drawing/2010/main" val="0"/>
              </a:ext>
            </a:extLst>
          </a:blip>
          <a:srcRect l="4597" r="28908"/>
          <a:stretch/>
        </p:blipFill>
        <p:spPr>
          <a:xfrm>
            <a:off x="3288484" y="3276295"/>
            <a:ext cx="1266738" cy="3370020"/>
          </a:xfrm>
          <a:prstGeom prst="rect">
            <a:avLst/>
          </a:prstGeom>
        </p:spPr>
      </p:pic>
    </p:spTree>
    <p:extLst>
      <p:ext uri="{BB962C8B-B14F-4D97-AF65-F5344CB8AC3E}">
        <p14:creationId xmlns:p14="http://schemas.microsoft.com/office/powerpoint/2010/main" val="24950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228600"/>
            <a:ext cx="8693539" cy="758952"/>
          </a:xfrm>
        </p:spPr>
        <p:txBody>
          <a:bodyPr/>
          <a:lstStyle/>
          <a:p>
            <a:pPr algn="l"/>
            <a:r>
              <a:rPr lang="en-US" dirty="0" err="1"/>
              <a:t>Fractura</a:t>
            </a:r>
            <a:r>
              <a:rPr lang="en-US" dirty="0"/>
              <a:t> </a:t>
            </a:r>
            <a:r>
              <a:rPr lang="en-US" dirty="0" err="1"/>
              <a:t>compressiva</a:t>
            </a:r>
            <a:r>
              <a:rPr lang="cs-CZ" dirty="0"/>
              <a:t>	</a:t>
            </a:r>
            <a:r>
              <a:rPr lang="en-US" dirty="0"/>
              <a:t>/</a:t>
            </a:r>
            <a:r>
              <a:rPr lang="cs-CZ" dirty="0"/>
              <a:t>	</a:t>
            </a:r>
            <a:r>
              <a:rPr lang="en-US" dirty="0" err="1"/>
              <a:t>impressiva</a:t>
            </a:r>
            <a:endParaRPr lang="en-US" dirty="0"/>
          </a:p>
        </p:txBody>
      </p:sp>
      <p:pic>
        <p:nvPicPr>
          <p:cNvPr id="6" name="Content Placeholder 5" descr="Snímka obrazovky 2014-02-10 o 17.17.32.png"/>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42613" y="2968845"/>
            <a:ext cx="2851150" cy="3465512"/>
          </a:xfrm>
        </p:spPr>
      </p:pic>
      <p:pic>
        <p:nvPicPr>
          <p:cNvPr id="5" name="Picture 2" descr="https://fbcdn-sphotos-h-a.akamaihd.net/hphotos-ak-xpf1/v/t34.0-12/11015790_918846321466969_54890537_n.jpg?oh=cec64c0477d1f9899b1bb38331d0ee7f&amp;oe=54E7F2CE&amp;__gda__=1424556627_baa960b08c7932ab792f28e2ede8b8fd"/>
          <p:cNvPicPr>
            <a:picLocks noChangeAspect="1" noChangeArrowheads="1"/>
          </p:cNvPicPr>
          <p:nvPr/>
        </p:nvPicPr>
        <p:blipFill rotWithShape="1">
          <a:blip r:embed="rId3"/>
          <a:srcRect l="3856" t="5610" r="2534" b="2699"/>
          <a:stretch/>
        </p:blipFill>
        <p:spPr bwMode="auto">
          <a:xfrm>
            <a:off x="2147582" y="1398080"/>
            <a:ext cx="2407641" cy="2323752"/>
          </a:xfrm>
          <a:prstGeom prst="rect">
            <a:avLst/>
          </a:prstGeom>
          <a:noFill/>
        </p:spPr>
      </p:pic>
      <p:pic>
        <p:nvPicPr>
          <p:cNvPr id="8" name="Picture 2" descr="https://fbcdn-sphotos-h-a.akamaihd.net/hphotos-ak-xpf1/v/t34.0-12/11015176_918847454800189_1863299910_n.jpg?oh=5cb8aa0d87a5bfaaaca1810d127482cf&amp;oe=54E81E84&amp;__gda__=1424481044_4691c308b778a971561d4ee38697a6e9"/>
          <p:cNvPicPr>
            <a:picLocks noChangeAspect="1" noChangeArrowheads="1"/>
          </p:cNvPicPr>
          <p:nvPr/>
        </p:nvPicPr>
        <p:blipFill rotWithShape="1">
          <a:blip r:embed="rId4"/>
          <a:srcRect l="9680" t="11305" r="16401" b="6160"/>
          <a:stretch/>
        </p:blipFill>
        <p:spPr bwMode="auto">
          <a:xfrm>
            <a:off x="6920918" y="5189062"/>
            <a:ext cx="2062934" cy="1538909"/>
          </a:xfrm>
          <a:prstGeom prst="rect">
            <a:avLst/>
          </a:prstGeom>
          <a:noFill/>
        </p:spPr>
      </p:pic>
      <p:pic>
        <p:nvPicPr>
          <p:cNvPr id="7" name="Content Placeholder 6"/>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tretch>
            <a:fillRect/>
          </a:stretch>
        </p:blipFill>
        <p:spPr bwMode="auto">
          <a:xfrm>
            <a:off x="4838454" y="1292821"/>
            <a:ext cx="3318362" cy="398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8886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1863</TotalTime>
  <Words>768</Words>
  <Application>Microsoft Office PowerPoint</Application>
  <PresentationFormat>Předvádění na obrazovce (4:3)</PresentationFormat>
  <Paragraphs>73</Paragraphs>
  <Slides>23</Slides>
  <Notes>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23</vt:i4>
      </vt:variant>
    </vt:vector>
  </HeadingPairs>
  <TitlesOfParts>
    <vt:vector size="29" baseType="lpstr">
      <vt:lpstr>Calibri</vt:lpstr>
      <vt:lpstr>Cambria</vt:lpstr>
      <vt:lpstr>Georgia</vt:lpstr>
      <vt:lpstr>Wingdings</vt:lpstr>
      <vt:lpstr>Wingdings 2</vt:lpstr>
      <vt:lpstr>Administrativní</vt:lpstr>
      <vt:lpstr>Fractures</vt:lpstr>
      <vt:lpstr>Fractura pathologica</vt:lpstr>
      <vt:lpstr>Fractura traumatica</vt:lpstr>
      <vt:lpstr>Fractura aperta/clausa</vt:lpstr>
      <vt:lpstr>Fractura simplex/multiplex</vt:lpstr>
      <vt:lpstr>Fractura comminutiva</vt:lpstr>
      <vt:lpstr>Fractura transversa/obliqua</vt:lpstr>
      <vt:lpstr>Fractura spiralis / longitudinalis</vt:lpstr>
      <vt:lpstr>Fractura compressiva / impressiva</vt:lpstr>
      <vt:lpstr>Fractura incuneata</vt:lpstr>
      <vt:lpstr>Infractio = f. partialis = f. incompleta</vt:lpstr>
      <vt:lpstr>Prezentace aplikace PowerPoint</vt:lpstr>
      <vt:lpstr>AO Classification of fractures</vt:lpstr>
      <vt:lpstr>Fracture Healing:   1:   REPOSITIO = REDUCTIO fragmentorum</vt:lpstr>
      <vt:lpstr>Fracture Healing:   2: FIXATIO = STABILISATIO fragmentorum</vt:lpstr>
      <vt:lpstr>Fracture Healing:   2: FIXATIO = STABILISATIO fragmentorum</vt:lpstr>
      <vt:lpstr>Fracture Healing:   2: FIXATIO = STABILISATIO fragmentorum</vt:lpstr>
      <vt:lpstr>Name the type of fracture</vt:lpstr>
      <vt:lpstr>A) Name different bones of the human body B) Write down different types of fractures of named bones</vt:lpstr>
      <vt:lpstr>1</vt:lpstr>
      <vt:lpstr>2</vt:lpstr>
      <vt:lpstr>3</vt:lpstr>
      <vt:lpstr>Literature</vt:lpstr>
    </vt:vector>
  </TitlesOfParts>
  <Company>Hokkaido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dc:title>
  <dc:creator>Pepina Artimová</dc:creator>
  <cp:lastModifiedBy>Pavel Ševčík</cp:lastModifiedBy>
  <cp:revision>31</cp:revision>
  <cp:lastPrinted>2015-02-11T09:50:46Z</cp:lastPrinted>
  <dcterms:created xsi:type="dcterms:W3CDTF">2014-02-10T15:46:14Z</dcterms:created>
  <dcterms:modified xsi:type="dcterms:W3CDTF">2016-12-11T19:46:41Z</dcterms:modified>
</cp:coreProperties>
</file>