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41"/>
  </p:notesMasterIdLst>
  <p:sldIdLst>
    <p:sldId id="256" r:id="rId2"/>
    <p:sldId id="312" r:id="rId3"/>
    <p:sldId id="258" r:id="rId4"/>
    <p:sldId id="259" r:id="rId5"/>
    <p:sldId id="313" r:id="rId6"/>
    <p:sldId id="263" r:id="rId7"/>
    <p:sldId id="264" r:id="rId8"/>
    <p:sldId id="316" r:id="rId9"/>
    <p:sldId id="317" r:id="rId10"/>
    <p:sldId id="314" r:id="rId11"/>
    <p:sldId id="268" r:id="rId12"/>
    <p:sldId id="323" r:id="rId13"/>
    <p:sldId id="325" r:id="rId14"/>
    <p:sldId id="270" r:id="rId15"/>
    <p:sldId id="326" r:id="rId16"/>
    <p:sldId id="328" r:id="rId17"/>
    <p:sldId id="329" r:id="rId18"/>
    <p:sldId id="315" r:id="rId19"/>
    <p:sldId id="273" r:id="rId20"/>
    <p:sldId id="324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91" r:id="rId35"/>
    <p:sldId id="292" r:id="rId36"/>
    <p:sldId id="293" r:id="rId37"/>
    <p:sldId id="294" r:id="rId38"/>
    <p:sldId id="318" r:id="rId39"/>
    <p:sldId id="289" r:id="rId4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56" y="-8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427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4E6039-8AC3-42F8-A398-7BE093AE6C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12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8E43A7-5B4A-4CBF-AC53-C6BAE23D1C1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cs-CZ" altLang="cs-CZ">
              <a:latin typeface="Arial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6F1FAB-7B2B-45EC-BD1A-E50DF7C2649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cs-CZ" altLang="cs-CZ">
              <a:latin typeface="Arial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7B6141-11EE-4495-B26C-E72870A671D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F511E6-DD57-4171-9CD2-FBBD961FC45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6FDA15-8516-4F51-ABFC-09DC5DB8B02C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cs-CZ" altLang="cs-CZ">
              <a:latin typeface="Arial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44E6039-8AC3-42F8-A398-7BE093AE6C91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900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71A310-010A-4DA8-AA85-22A1D2992B7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cs-CZ" altLang="cs-CZ">
              <a:latin typeface="Arial" charset="0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EB1CA1-4D95-48B6-8BF3-5F1F6D9B729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cs-CZ" altLang="cs-CZ">
              <a:latin typeface="Arial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3A3927-FB93-4246-9951-2636640DC40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cs-CZ" altLang="cs-CZ">
              <a:latin typeface="Arial" charset="0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964212-9AB3-483D-8FFD-0CABCCF319C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cs-CZ" altLang="cs-CZ">
              <a:latin typeface="Arial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75883A-DCAD-4D5F-A3C5-1640E1588A28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cs-CZ" altLang="cs-CZ">
              <a:latin typeface="Arial" charset="0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9B7F75-534E-4D12-88E6-ACB222A5927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cs-CZ" altLang="cs-CZ">
              <a:latin typeface="Arial" charset="0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F7AD20-B698-49BF-BBBD-88E24AC652D9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cs-CZ" altLang="cs-CZ">
              <a:latin typeface="Arial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0C9C62-12BE-4340-8564-E8B55AF4EC4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cs-CZ" altLang="cs-CZ">
              <a:latin typeface="Arial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8A9DB9-B621-4032-9AA3-D060942D19B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cs-CZ" altLang="cs-CZ">
              <a:latin typeface="Arial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D327B5-EF59-4627-95E2-055FFE579DFB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cs-CZ" altLang="cs-CZ">
              <a:latin typeface="Arial" charset="0"/>
            </a:endParaRPr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EEB1CA-347A-40B9-8144-281B12338D7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cs-CZ">
              <a:latin typeface="Arial" charset="0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2314F2-10B9-41D4-9416-7EEF53712B71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cs-CZ" altLang="cs-CZ">
              <a:latin typeface="Arial" charset="0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58966C-788B-4C5C-B5CB-273F4B37499D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cs-CZ" altLang="cs-CZ">
              <a:latin typeface="Arial" charset="0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F3EC32-33A5-450F-8A80-28BB6DD85D60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cs-CZ" altLang="cs-CZ">
              <a:latin typeface="Arial" charset="0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30D1BD-ED93-4631-915C-69E54D00046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cs-CZ" altLang="cs-CZ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B76A33-EF54-46A5-AED7-173D2B2F3D0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cs-CZ" altLang="cs-CZ"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E5A6DA-1D84-4119-9D0B-12C3D24EABF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cs-CZ" altLang="cs-CZ">
              <a:latin typeface="Arial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32EDE-A88A-49F9-9746-9C5612798D34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cs-CZ" altLang="cs-CZ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A2C40A-C539-49D1-BB96-D2EAFF8C2ED5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cs-CZ" altLang="cs-CZ"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08D1A4F-8DBD-4D31-A48C-9350174C6C76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cs-CZ" altLang="cs-CZ">
              <a:latin typeface="Arial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8AE570-CB13-4F58-818C-078B49F85873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cs-CZ">
              <a:latin typeface="Arial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9BA5C4-F9ED-4746-AB38-8B118F8C460B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cs-CZ">
              <a:latin typeface="Arial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4A0EB-4D80-4392-818B-E6D969378879}" type="slidenum">
              <a:rPr lang="cs-CZ" altLang="cs-CZ"/>
              <a:pPr/>
              <a:t>8</a:t>
            </a:fld>
            <a:endParaRPr lang="cs-CZ" altLang="cs-CZ"/>
          </a:p>
        </p:txBody>
      </p:sp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414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459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E5A6DA-1D84-4119-9D0B-12C3D24EABFF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cs-CZ">
              <a:latin typeface="Arial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652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8B725-8E52-4822-8206-89A0DB2931F5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cs-CZ" altLang="cs-CZ">
              <a:latin typeface="Arial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5CBB05-0FDF-4F49-9304-120DCAEE2FC7}" type="slidenum">
              <a:rPr lang="cs-CZ" altLang="cs-CZ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cs-CZ" altLang="cs-CZ" smtClean="0">
              <a:latin typeface="Arial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FB5E-7FCA-4C26-9E51-7C64ED9343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49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EABC-4A3D-4B31-B619-5D0213FA1A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57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03B4-ED7D-4021-9E0C-27D9BBAB80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38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4A8A4-423A-4978-A35C-66479357E2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59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706DD-3797-4848-9BDF-2552419963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79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B2A90-0F27-4CB0-9602-9D737C9152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24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C7A5-10D5-4419-8DAF-691540844C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77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C72D2-FD79-412F-A247-C2A498EF9C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164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56463-2006-46A7-8FFF-96CF4A6CEC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65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DE34D-BE39-4F0E-93CE-014F6C81F6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90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2E507-761D-45FB-AA29-BF49B769EA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919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7B9BD-26A6-41E5-A362-0912778BF9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3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773CAC7D-5043-4F95-B247-AD6A74C7C4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1" r:id="rId2"/>
    <p:sldLayoutId id="2147483690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91" r:id="rId9"/>
    <p:sldLayoutId id="2147483687" r:id="rId10"/>
    <p:sldLayoutId id="2147483688" r:id="rId11"/>
    <p:sldLayoutId id="2147483692" r:id="rId12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2060848"/>
            <a:ext cx="7772400" cy="1470025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cs-CZ" altLang="cs-CZ" dirty="0"/>
              <a:t>DIGESTIVE SYSTEM II.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33575"/>
            <a:ext cx="622776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1" y="962988"/>
            <a:ext cx="4639709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Caput, </a:t>
            </a:r>
            <a:r>
              <a:rPr lang="cs-CZ" altLang="cs-CZ" sz="2400" b="1" dirty="0" err="1">
                <a:solidFill>
                  <a:srgbClr val="000000"/>
                </a:solidFill>
              </a:rPr>
              <a:t>collum</a:t>
            </a:r>
            <a:r>
              <a:rPr lang="cs-CZ" altLang="cs-CZ" sz="2400" b="1" dirty="0">
                <a:solidFill>
                  <a:srgbClr val="000000"/>
                </a:solidFill>
              </a:rPr>
              <a:t>, </a:t>
            </a:r>
            <a:r>
              <a:rPr lang="en-US" altLang="cs-CZ" sz="2400" b="1" dirty="0">
                <a:solidFill>
                  <a:srgbClr val="000000"/>
                </a:solidFill>
              </a:rPr>
              <a:t>corpus, cauda,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>
                <a:solidFill>
                  <a:srgbClr val="000000"/>
                </a:solidFill>
              </a:rPr>
              <a:t>incisura </a:t>
            </a:r>
            <a:r>
              <a:rPr lang="en-US" altLang="cs-CZ" sz="2400" b="1" dirty="0" err="1">
                <a:solidFill>
                  <a:srgbClr val="000000"/>
                </a:solidFill>
              </a:rPr>
              <a:t>pancreatis</a:t>
            </a:r>
            <a:r>
              <a:rPr lang="en-US" altLang="cs-CZ" sz="2400" b="1" dirty="0">
                <a:solidFill>
                  <a:srgbClr val="000000"/>
                </a:solidFill>
              </a:rPr>
              <a:t>,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processus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uncinatus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(a. et v. </a:t>
            </a:r>
            <a:r>
              <a:rPr lang="cs-CZ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cs-CZ" altLang="cs-CZ" sz="2400" b="1" dirty="0">
                <a:solidFill>
                  <a:srgbClr val="000000"/>
                </a:solidFill>
              </a:rPr>
              <a:t> sup.)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87824" y="197100"/>
            <a:ext cx="33087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tx1"/>
                </a:solidFill>
              </a:rPr>
              <a:t>PANCREAS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20858"/>
            <a:ext cx="2843921" cy="25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377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179512" y="9925"/>
            <a:ext cx="904476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Exocrine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pancreas</a:t>
            </a:r>
            <a:r>
              <a:rPr lang="cs-CZ" altLang="cs-CZ" sz="2400" b="1" dirty="0">
                <a:solidFill>
                  <a:srgbClr val="000000"/>
                </a:solidFill>
              </a:rPr>
              <a:t>:                           </a:t>
            </a:r>
            <a:r>
              <a:rPr lang="cs-CZ" altLang="cs-CZ" sz="2400" b="1" dirty="0" err="1">
                <a:solidFill>
                  <a:srgbClr val="000000"/>
                </a:solidFill>
              </a:rPr>
              <a:t>Endocrine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pancreas</a:t>
            </a:r>
            <a:r>
              <a:rPr lang="cs-CZ" altLang="cs-CZ" sz="2400" b="1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d</a:t>
            </a:r>
            <a:r>
              <a:rPr lang="en-US" altLang="cs-CZ" sz="2400" b="1" dirty="0" err="1">
                <a:solidFill>
                  <a:srgbClr val="000000"/>
                </a:solidFill>
              </a:rPr>
              <a:t>uctus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pancreaticus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>
                <a:solidFill>
                  <a:srgbClr val="000000"/>
                </a:solidFill>
              </a:rPr>
              <a:t>                           </a:t>
            </a:r>
            <a:r>
              <a:rPr lang="cs-CZ" altLang="cs-CZ" sz="2400" b="1" dirty="0" err="1">
                <a:solidFill>
                  <a:srgbClr val="000000"/>
                </a:solidFill>
              </a:rPr>
              <a:t>insulae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pancreaticae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d</a:t>
            </a:r>
            <a:r>
              <a:rPr lang="en-US" altLang="cs-CZ" sz="2400" b="1" dirty="0" err="1">
                <a:solidFill>
                  <a:srgbClr val="000000"/>
                </a:solidFill>
              </a:rPr>
              <a:t>uctus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pancreaticus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accessorius</a:t>
            </a:r>
            <a:r>
              <a:rPr lang="cs-CZ" altLang="cs-CZ" sz="2400" b="1" dirty="0">
                <a:solidFill>
                  <a:srgbClr val="000000"/>
                </a:solidFill>
              </a:rPr>
              <a:t>      (</a:t>
            </a:r>
            <a:r>
              <a:rPr lang="en-US" altLang="cs-CZ" sz="2400" b="1" dirty="0">
                <a:solidFill>
                  <a:srgbClr val="000000"/>
                </a:solidFill>
              </a:rPr>
              <a:t>islets of Langerhans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succus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pancreaticus</a:t>
            </a:r>
            <a:r>
              <a:rPr lang="cs-CZ" altLang="cs-CZ" sz="2400" b="1" dirty="0">
                <a:solidFill>
                  <a:srgbClr val="000000"/>
                </a:solidFill>
              </a:rPr>
              <a:t>                           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0.1-0.5 mm in diameter </a:t>
            </a:r>
            <a:r>
              <a:rPr lang="cs-CZ" altLang="cs-CZ" sz="2400" b="1" dirty="0">
                <a:solidFill>
                  <a:srgbClr val="000000"/>
                </a:solidFill>
              </a:rPr>
              <a:t>)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     insulin, </a:t>
            </a:r>
            <a:r>
              <a:rPr lang="cs-CZ" altLang="cs-CZ" sz="2400" b="1" dirty="0" err="1">
                <a:solidFill>
                  <a:srgbClr val="000000"/>
                </a:solidFill>
              </a:rPr>
              <a:t>glucagon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  <p:pic>
        <p:nvPicPr>
          <p:cNvPr id="6146" name="Picture 2" descr="Výsledek obrázku pro islets of langerh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42080"/>
            <a:ext cx="5904656" cy="494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parts of the pancr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5209"/>
            <a:ext cx="8508388" cy="561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136085" y="21206"/>
            <a:ext cx="8883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sphincter ductus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pancreatici</a:t>
            </a:r>
            <a:endParaRPr lang="cs-CZ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sphincter ductus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choledochi</a:t>
            </a:r>
            <a:endParaRPr lang="cs-CZ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sphincter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ampullae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hepatopancreaticae</a:t>
            </a:r>
            <a:endParaRPr lang="cs-CZ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3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0"/>
            <a:ext cx="4802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Line 2"/>
          <p:cNvSpPr>
            <a:spLocks noChangeShapeType="1"/>
          </p:cNvSpPr>
          <p:nvPr/>
        </p:nvSpPr>
        <p:spPr bwMode="auto">
          <a:xfrm flipH="1" flipV="1">
            <a:off x="4425950" y="-1588"/>
            <a:ext cx="2379663" cy="3071813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592138" y="350838"/>
            <a:ext cx="32273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FF0000"/>
                </a:solidFill>
              </a:rPr>
              <a:t>Umbilico-axillary line</a:t>
            </a:r>
          </a:p>
          <a:p>
            <a:pPr eaLnBrk="1" hangingPunct="1"/>
            <a:r>
              <a:rPr lang="cs-CZ" altLang="cs-CZ" sz="2400" b="1">
                <a:solidFill>
                  <a:srgbClr val="FF0000"/>
                </a:solidFill>
              </a:rPr>
              <a:t>- point of Desjardin</a:t>
            </a:r>
          </a:p>
        </p:txBody>
      </p:sp>
    </p:spTree>
    <p:extLst>
      <p:ext uri="{BB962C8B-B14F-4D97-AF65-F5344CB8AC3E}">
        <p14:creationId xmlns:p14="http://schemas.microsoft.com/office/powerpoint/2010/main" val="4119118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31825"/>
            <a:ext cx="8207375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7938" y="0"/>
            <a:ext cx="910009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ERCP – </a:t>
            </a:r>
            <a:r>
              <a:rPr lang="cs-CZ" altLang="cs-CZ" sz="2400" b="1" dirty="0" err="1">
                <a:solidFill>
                  <a:srgbClr val="000000"/>
                </a:solidFill>
              </a:rPr>
              <a:t>endoscopic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retrograde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cholangio-pancreatography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9075"/>
            <a:ext cx="41910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73238"/>
            <a:ext cx="5292725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01625" y="279400"/>
            <a:ext cx="48704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LIEN, SPLEN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extremitas anterior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extremitas posterior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margo superior – crenae lienis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margo inferior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facies diaphragmatica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facies visceralis – hilum lienis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capsula lienis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263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ple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135937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937125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0"/>
            <a:ext cx="277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3995738" y="404813"/>
            <a:ext cx="2859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FF0000"/>
                </a:solidFill>
              </a:rPr>
              <a:t>Costoarticular line</a:t>
            </a:r>
          </a:p>
        </p:txBody>
      </p:sp>
      <p:sp>
        <p:nvSpPr>
          <p:cNvPr id="29701" name="Line 4"/>
          <p:cNvSpPr>
            <a:spLocks noChangeShapeType="1"/>
          </p:cNvSpPr>
          <p:nvPr/>
        </p:nvSpPr>
        <p:spPr bwMode="auto">
          <a:xfrm flipH="1" flipV="1">
            <a:off x="7307263" y="979488"/>
            <a:ext cx="290512" cy="2738437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3436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135" y="2832582"/>
            <a:ext cx="42846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3284984"/>
            <a:ext cx="4043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PERITONEUM PARIETALE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PERITONEUM VISCERALE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207749" y="620688"/>
            <a:ext cx="6895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tx1"/>
                </a:solidFill>
              </a:rPr>
              <a:t>CAVITAS PERITONEALIS</a:t>
            </a:r>
          </a:p>
        </p:txBody>
      </p:sp>
    </p:spTree>
    <p:extLst>
      <p:ext uri="{BB962C8B-B14F-4D97-AF65-F5344CB8AC3E}">
        <p14:creationId xmlns:p14="http://schemas.microsoft.com/office/powerpoint/2010/main" val="3776377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5212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98463" y="3068638"/>
            <a:ext cx="1214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ascites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47638" y="350838"/>
            <a:ext cx="4379912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CAVITAS ABDOMINALIS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 – cavitas peritonealis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 – spatium preperitoneale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R – spatium retroperitoneale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S – spatium subperitoneale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                    (infraperitoneale)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496050" y="52959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0"/>
            <a:ext cx="5778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2" y="908720"/>
            <a:ext cx="2117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>
                <a:solidFill>
                  <a:schemeClr val="tx1"/>
                </a:solidFill>
              </a:rPr>
              <a:t>HEPAR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4" y="2159952"/>
            <a:ext cx="4509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chemeClr val="tx1"/>
                </a:solidFill>
              </a:rPr>
              <a:t>Regio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hypochondriaca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dextra</a:t>
            </a:r>
            <a:endParaRPr lang="cs-CZ" sz="2400" b="1" dirty="0" smtClean="0">
              <a:solidFill>
                <a:schemeClr val="tx1"/>
              </a:solidFill>
            </a:endParaRPr>
          </a:p>
          <a:p>
            <a:r>
              <a:rPr lang="cs-CZ" sz="2400" b="1" dirty="0" err="1" smtClean="0">
                <a:solidFill>
                  <a:schemeClr val="tx1"/>
                </a:solidFill>
              </a:rPr>
              <a:t>Regio</a:t>
            </a: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epigastrica</a:t>
            </a:r>
            <a:endParaRPr lang="cs-CZ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01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0" y="116632"/>
            <a:ext cx="946028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Intraparitoneal</a:t>
            </a:r>
            <a:r>
              <a:rPr lang="en-US" altLang="cs-CZ" sz="2400" b="1" dirty="0"/>
              <a:t> organs: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Abdominal part of the </a:t>
            </a:r>
            <a:r>
              <a:rPr lang="en-US" altLang="cs-CZ" sz="2400" b="1" dirty="0" err="1"/>
              <a:t>oesophagus</a:t>
            </a:r>
            <a:r>
              <a:rPr lang="en-US" altLang="cs-CZ" sz="2400" b="1" dirty="0"/>
              <a:t>, stomach, superior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part of the duodenum, jejunum, ileum, vermiform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appendix,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transverse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colon, sigmoid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colon, liver, spleen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Secondarily retroperitoneal organs: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Most of </a:t>
            </a:r>
            <a:r>
              <a:rPr lang="cs-CZ" altLang="cs-CZ" sz="2400" b="1" dirty="0" err="1"/>
              <a:t>the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duodenum, pancreas, caecum, ascend</a:t>
            </a:r>
            <a:r>
              <a:rPr lang="cs-CZ" altLang="cs-CZ" sz="2400" b="1" dirty="0" err="1"/>
              <a:t>ing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colon,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descend</a:t>
            </a:r>
            <a:r>
              <a:rPr lang="cs-CZ" altLang="cs-CZ" sz="2400" b="1" dirty="0" err="1"/>
              <a:t>ing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colon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Primarily retroperitoneal organs: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Kidneys</a:t>
            </a:r>
            <a:r>
              <a:rPr lang="cs-CZ" altLang="cs-CZ" sz="2400" b="1" dirty="0"/>
              <a:t> + </a:t>
            </a:r>
            <a:r>
              <a:rPr lang="cs-CZ" altLang="cs-CZ" sz="2400" b="1" dirty="0" err="1"/>
              <a:t>ureters</a:t>
            </a:r>
            <a:r>
              <a:rPr lang="en-US" altLang="cs-CZ" sz="2400" b="1" dirty="0"/>
              <a:t>, suprarenal glands, aorta, </a:t>
            </a:r>
            <a:r>
              <a:rPr lang="en-US" altLang="cs-CZ" sz="2400" b="1" dirty="0" err="1"/>
              <a:t>inf</a:t>
            </a:r>
            <a:r>
              <a:rPr lang="cs-CZ" altLang="cs-CZ" sz="2400" b="1" dirty="0" err="1"/>
              <a:t>erior</a:t>
            </a:r>
            <a:r>
              <a:rPr lang="en-US" altLang="cs-CZ" sz="2400" b="1" dirty="0"/>
              <a:t> vena cava 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27687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76250"/>
            <a:ext cx="507365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0" y="0"/>
            <a:ext cx="9042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Cavitas peritonealis - pars supramesocolica</a:t>
            </a:r>
            <a:r>
              <a:rPr lang="cs-CZ" altLang="cs-CZ" sz="2400" b="1">
                <a:solidFill>
                  <a:srgbClr val="000000"/>
                </a:solidFill>
              </a:rPr>
              <a:t>, </a:t>
            </a:r>
            <a:r>
              <a:rPr lang="en-US" altLang="cs-CZ" sz="2400" b="1">
                <a:solidFill>
                  <a:srgbClr val="000000"/>
                </a:solidFill>
              </a:rPr>
              <a:t>inframesocolica</a:t>
            </a:r>
          </a:p>
          <a:p>
            <a:pPr eaLnBrk="1" hangingPunct="1"/>
            <a:endParaRPr lang="en-US" altLang="cs-CZ" sz="2400" b="1">
              <a:solidFill>
                <a:srgbClr val="000000"/>
              </a:solidFill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792163"/>
            <a:ext cx="497363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538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306388" y="495300"/>
            <a:ext cx="34147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Pars supramesocolica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Truncus coeliacus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377825" y="423863"/>
            <a:ext cx="36544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Pars inframesocolica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A. mesenterica superior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0"/>
            <a:ext cx="524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158750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376238" y="423863"/>
            <a:ext cx="3486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Pars inframesocolica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A. mesenterica inferior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628775"/>
            <a:ext cx="74898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07950" y="0"/>
            <a:ext cx="88280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Omentum minus - lig. hepatogastricum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- lig. hepatoduodenale - a. hepatica propria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                                        - v. portae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                                        - ductus hepaticus 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                                                                      comm.</a:t>
            </a: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                                                                       (d.choledochus)</a:t>
            </a:r>
            <a:endParaRPr lang="en-US" altLang="cs-CZ" sz="2400" b="1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45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228600" y="423863"/>
            <a:ext cx="3063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Omentum majus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 - lig. gastrocolicum</a:t>
            </a:r>
          </a:p>
          <a:p>
            <a:pPr eaLnBrk="1" hangingPunct="1"/>
            <a:endParaRPr lang="en-US" altLang="cs-CZ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0005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484313"/>
            <a:ext cx="44069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55575" y="63500"/>
            <a:ext cx="82613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Lig. gastrosplenicum, phrenicosplenicum, splenorenale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Mesenterium – radix mesenterii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Mesocolon transversum, mesoappendix, mesocolon </a:t>
            </a:r>
          </a:p>
          <a:p>
            <a:pPr eaLnBrk="1" hangingPunct="1"/>
            <a:r>
              <a:rPr lang="en-US" altLang="cs-CZ" sz="2400" b="1">
                <a:solidFill>
                  <a:srgbClr val="000000"/>
                </a:solidFill>
              </a:rPr>
              <a:t>sigmoideum, lig. phrenicocolicum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46" y="692696"/>
            <a:ext cx="6769800" cy="506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361301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RECESSUS PERITONEI</a:t>
            </a: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Bursa </a:t>
            </a:r>
            <a:r>
              <a:rPr lang="en-US" altLang="cs-CZ" sz="2400" b="1" dirty="0" err="1">
                <a:solidFill>
                  <a:srgbClr val="000000"/>
                </a:solidFill>
              </a:rPr>
              <a:t>omentalis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Internal hernias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557213"/>
            <a:ext cx="9228138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449263" y="134938"/>
            <a:ext cx="2552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Bursa omentalis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49588"/>
            <a:ext cx="50038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4901883" y="-387424"/>
            <a:ext cx="4238959" cy="489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cs-CZ" alt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US" altLang="cs-CZ" sz="2400" b="1" dirty="0" err="1">
                <a:solidFill>
                  <a:schemeClr val="bg2">
                    <a:lumMod val="50000"/>
                  </a:schemeClr>
                </a:solidFill>
              </a:rPr>
              <a:t>acies</a:t>
            </a:r>
            <a:r>
              <a:rPr lang="en-US" altLang="cs-CZ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cs-CZ" sz="2400" b="1" dirty="0" err="1">
                <a:solidFill>
                  <a:schemeClr val="bg2">
                    <a:lumMod val="50000"/>
                  </a:schemeClr>
                </a:solidFill>
              </a:rPr>
              <a:t>diaphragmatica</a:t>
            </a:r>
            <a:endParaRPr lang="en-US" alt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cs-CZ" sz="2400" b="1" dirty="0" smtClean="0"/>
              <a:t>- </a:t>
            </a:r>
            <a:r>
              <a:rPr lang="en-US" altLang="cs-CZ" sz="2400" b="1" dirty="0"/>
              <a:t>pars anterior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  - </a:t>
            </a:r>
            <a:r>
              <a:rPr lang="en-US" altLang="cs-CZ" sz="2400" b="1" dirty="0" err="1"/>
              <a:t>lig</a:t>
            </a:r>
            <a:r>
              <a:rPr lang="en-US" altLang="cs-CZ" sz="2400" b="1" dirty="0"/>
              <a:t>. </a:t>
            </a:r>
            <a:r>
              <a:rPr lang="en-US" altLang="cs-CZ" sz="2400" b="1" dirty="0" err="1"/>
              <a:t>falciforme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hepatis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  - </a:t>
            </a:r>
            <a:r>
              <a:rPr lang="cs-CZ" altLang="cs-CZ" sz="2400" b="1" dirty="0" err="1"/>
              <a:t>lobus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dexter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  - </a:t>
            </a:r>
            <a:r>
              <a:rPr lang="cs-CZ" altLang="cs-CZ" sz="2400" b="1" dirty="0" err="1"/>
              <a:t>lobus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sinister</a:t>
            </a:r>
            <a:endParaRPr lang="en-US" altLang="cs-CZ" sz="2400" b="1" dirty="0"/>
          </a:p>
          <a:p>
            <a:pPr marL="179388" indent="-179388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cs-CZ" sz="2400" b="1" dirty="0" smtClean="0"/>
              <a:t>pars </a:t>
            </a:r>
            <a:r>
              <a:rPr lang="en-US" altLang="cs-CZ" sz="2400" b="1" dirty="0"/>
              <a:t>superior (area </a:t>
            </a:r>
            <a:r>
              <a:rPr lang="en-US" altLang="cs-CZ" sz="2400" b="1" dirty="0" err="1"/>
              <a:t>nuda</a:t>
            </a:r>
            <a:r>
              <a:rPr lang="en-US" altLang="cs-CZ" sz="2400" b="1" dirty="0" smtClean="0"/>
              <a:t>)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- lig. </a:t>
            </a:r>
            <a:r>
              <a:rPr lang="cs-CZ" altLang="cs-CZ" sz="2400" b="1" dirty="0" err="1" smtClean="0"/>
              <a:t>coronarium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- lig. </a:t>
            </a:r>
            <a:r>
              <a:rPr lang="cs-CZ" altLang="cs-CZ" sz="2400" b="1" dirty="0" err="1" smtClean="0"/>
              <a:t>triangulare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dextrum</a:t>
            </a:r>
            <a:endParaRPr lang="cs-CZ" altLang="cs-CZ" sz="2400" b="1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 </a:t>
            </a:r>
            <a:r>
              <a:rPr lang="cs-CZ" altLang="cs-CZ" sz="2400" b="1" dirty="0" smtClean="0"/>
              <a:t>  - lig. </a:t>
            </a:r>
            <a:r>
              <a:rPr lang="cs-CZ" altLang="cs-CZ" sz="2400" b="1" dirty="0" err="1" smtClean="0"/>
              <a:t>triangulare</a:t>
            </a:r>
            <a:r>
              <a:rPr lang="cs-CZ" altLang="cs-CZ" sz="2400" b="1" dirty="0" smtClean="0"/>
              <a:t> </a:t>
            </a:r>
            <a:r>
              <a:rPr lang="cs-CZ" altLang="cs-CZ" sz="2400" b="1" dirty="0" err="1" smtClean="0"/>
              <a:t>sinistrum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defRPr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defRPr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defRPr/>
            </a:pPr>
            <a:endParaRPr lang="en-US" altLang="cs-CZ" sz="2400" b="1" dirty="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79388" y="3933825"/>
            <a:ext cx="377088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US" altLang="cs-CZ" sz="2400" b="1" dirty="0" err="1">
                <a:solidFill>
                  <a:schemeClr val="bg2">
                    <a:lumMod val="50000"/>
                  </a:schemeClr>
                </a:solidFill>
              </a:rPr>
              <a:t>acies</a:t>
            </a:r>
            <a:r>
              <a:rPr lang="en-US" altLang="cs-CZ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cs-CZ" sz="2400" b="1" dirty="0" err="1">
                <a:solidFill>
                  <a:schemeClr val="bg2">
                    <a:lumMod val="50000"/>
                  </a:schemeClr>
                </a:solidFill>
              </a:rPr>
              <a:t>visceralis</a:t>
            </a:r>
            <a:endParaRPr lang="en-US" altLang="cs-CZ" sz="2400" b="1" dirty="0">
              <a:solidFill>
                <a:schemeClr val="bg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F</a:t>
            </a:r>
            <a:r>
              <a:rPr lang="en-US" altLang="cs-CZ" sz="2400" b="1" dirty="0" err="1"/>
              <a:t>issura</a:t>
            </a:r>
            <a:r>
              <a:rPr lang="en-US" altLang="cs-CZ" sz="2400" b="1" dirty="0"/>
              <a:t> </a:t>
            </a:r>
            <a:r>
              <a:rPr lang="cs-CZ" altLang="cs-CZ" sz="2400" b="1" dirty="0" err="1"/>
              <a:t>ligamenti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teretis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/>
              <a:t>(</a:t>
            </a:r>
            <a:r>
              <a:rPr lang="en-US" altLang="cs-CZ" sz="2400" b="1" dirty="0" err="1"/>
              <a:t>lig</a:t>
            </a:r>
            <a:r>
              <a:rPr lang="en-US" altLang="cs-CZ" sz="2400" b="1" dirty="0"/>
              <a:t>. </a:t>
            </a:r>
            <a:r>
              <a:rPr lang="en-US" altLang="cs-CZ" sz="2400" b="1" dirty="0" err="1"/>
              <a:t>teres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hepatis</a:t>
            </a:r>
            <a:r>
              <a:rPr lang="cs-CZ" altLang="cs-CZ" sz="2400" b="1" dirty="0"/>
              <a:t>)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defRPr/>
            </a:pPr>
            <a:r>
              <a:rPr lang="cs-CZ" altLang="cs-CZ" sz="2400" b="1" dirty="0" err="1"/>
              <a:t>Fissura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ligamenti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venosi</a:t>
            </a:r>
            <a:endParaRPr lang="en-US" altLang="cs-CZ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46188"/>
            <a:ext cx="7667625" cy="56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28575" y="0"/>
            <a:ext cx="624322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Foramen </a:t>
            </a:r>
            <a:r>
              <a:rPr lang="en-US" altLang="cs-CZ" sz="2400" b="1" dirty="0" err="1">
                <a:solidFill>
                  <a:srgbClr val="000000"/>
                </a:solidFill>
              </a:rPr>
              <a:t>omentale</a:t>
            </a:r>
            <a:r>
              <a:rPr lang="en-US" altLang="cs-CZ" sz="2400" b="1" dirty="0">
                <a:solidFill>
                  <a:srgbClr val="000000"/>
                </a:solidFill>
              </a:rPr>
              <a:t>/</a:t>
            </a:r>
            <a:r>
              <a:rPr lang="en-US" altLang="cs-CZ" sz="2400" b="1" dirty="0" err="1">
                <a:solidFill>
                  <a:srgbClr val="000000"/>
                </a:solidFill>
              </a:rPr>
              <a:t>epiploicum</a:t>
            </a:r>
            <a:r>
              <a:rPr lang="en-US" altLang="cs-CZ" sz="2400" b="1" dirty="0">
                <a:solidFill>
                  <a:srgbClr val="000000"/>
                </a:solidFill>
              </a:rPr>
              <a:t> (Winslow)</a:t>
            </a: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sup., </a:t>
            </a:r>
            <a:r>
              <a:rPr lang="en-US" altLang="cs-CZ" sz="2400" b="1" dirty="0" err="1">
                <a:solidFill>
                  <a:srgbClr val="000000"/>
                </a:solidFill>
              </a:rPr>
              <a:t>splenicus</a:t>
            </a:r>
            <a:r>
              <a:rPr lang="en-US" altLang="cs-CZ" sz="2400" b="1" dirty="0">
                <a:solidFill>
                  <a:srgbClr val="000000"/>
                </a:solidFill>
              </a:rPr>
              <a:t>, inf.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00441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909763" y="260350"/>
            <a:ext cx="5330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000000"/>
                </a:solidFill>
              </a:rPr>
              <a:t>Recessus inferior bursae omentalis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852" y="260648"/>
            <a:ext cx="5491685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20751" y="260648"/>
            <a:ext cx="4150793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duodenalis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sup., inf., sinister, </a:t>
            </a: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r</a:t>
            </a:r>
            <a:r>
              <a:rPr lang="en-US" altLang="cs-CZ" sz="2400" b="1" dirty="0" err="1">
                <a:solidFill>
                  <a:srgbClr val="000000"/>
                </a:solidFill>
              </a:rPr>
              <a:t>etroduodenalis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sz="2400" b="1" dirty="0" err="1">
                <a:solidFill>
                  <a:schemeClr val="tx1"/>
                </a:solidFill>
              </a:rPr>
              <a:t>Recessus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ileocaecalis</a:t>
            </a:r>
            <a:r>
              <a:rPr lang="en-US" sz="2400" b="1" dirty="0">
                <a:solidFill>
                  <a:schemeClr val="tx1"/>
                </a:solidFill>
              </a:rPr>
              <a:t> sup.</a:t>
            </a:r>
          </a:p>
          <a:p>
            <a:pPr eaLnBrk="1" hangingPunct="1"/>
            <a:r>
              <a:rPr lang="en-US" sz="2400" b="1" dirty="0" err="1">
                <a:solidFill>
                  <a:schemeClr val="tx1"/>
                </a:solidFill>
              </a:rPr>
              <a:t>Recessus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ileocaecalis</a:t>
            </a:r>
            <a:r>
              <a:rPr lang="en-US" sz="2400" b="1" dirty="0">
                <a:solidFill>
                  <a:schemeClr val="tx1"/>
                </a:solidFill>
              </a:rPr>
              <a:t> inf.</a:t>
            </a:r>
            <a:endParaRPr lang="en-US" altLang="cs-CZ" sz="2400" b="1" dirty="0">
              <a:solidFill>
                <a:schemeClr val="tx1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intersigmoideus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Recessus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paracolici</a:t>
            </a:r>
            <a:endParaRPr lang="en-US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0"/>
            <a:ext cx="5688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2188" y="764704"/>
            <a:ext cx="35381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</a:rPr>
              <a:t>Mesenterium dorsale</a:t>
            </a:r>
          </a:p>
          <a:p>
            <a:r>
              <a:rPr lang="cs-CZ" altLang="cs-CZ" sz="2400" b="1" dirty="0" err="1">
                <a:solidFill>
                  <a:schemeClr val="tx1"/>
                </a:solidFill>
              </a:rPr>
              <a:t>Mesogastrium</a:t>
            </a:r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cs-CZ" altLang="cs-CZ" sz="2400" b="1" dirty="0" err="1">
                <a:solidFill>
                  <a:schemeClr val="tx1"/>
                </a:solidFill>
              </a:rPr>
              <a:t>ventrale</a:t>
            </a:r>
            <a:endParaRPr lang="cs-CZ" altLang="cs-CZ" sz="2400" b="1" dirty="0">
              <a:solidFill>
                <a:schemeClr val="tx1"/>
              </a:solidFill>
            </a:endParaRPr>
          </a:p>
          <a:p>
            <a:endParaRPr lang="cs-CZ" altLang="cs-CZ" sz="2400" dirty="0">
              <a:solidFill>
                <a:schemeClr val="tx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188" y="204138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1"/>
                </a:solidFill>
              </a:rPr>
              <a:t>Development of the peritoneum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0"/>
            <a:ext cx="5508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Development of the peritoneum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1052513"/>
            <a:ext cx="43148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peritoneum parietale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mesogastrium dorsale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anlage of the stomach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anlage of the duodenum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mesenterium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hindgut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mesogastrium ventrale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liver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mesogastrium ventrale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peritoneum parietale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ductus omphaloentericus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umbilicus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connecting stalk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allantois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r>
              <a:rPr lang="cs-CZ" altLang="cs-CZ" sz="2400" b="1">
                <a:solidFill>
                  <a:schemeClr val="tx1"/>
                </a:solidFill>
              </a:rPr>
              <a:t>hindgut</a:t>
            </a: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cs-CZ" altLang="cs-CZ" sz="2400" b="1">
              <a:solidFill>
                <a:schemeClr val="tx1"/>
              </a:solidFill>
            </a:endParaRPr>
          </a:p>
          <a:p>
            <a:pPr defTabSz="914400" eaLnBrk="1" hangingPunct="1">
              <a:buClrTx/>
              <a:buSzTx/>
              <a:buFontTx/>
              <a:buAutoNum type="arabicPeriod"/>
            </a:pP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3" y="520701"/>
            <a:ext cx="4827790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8750" y="63500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1"/>
                </a:solidFill>
              </a:rPr>
              <a:t>Development of the peritoneum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88" y="520700"/>
            <a:ext cx="4444911" cy="63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0"/>
            <a:ext cx="481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31775" y="279400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 dirty="0">
                <a:solidFill>
                  <a:schemeClr val="tx1"/>
                </a:solidFill>
              </a:rPr>
              <a:t>Development of the peritoneum</a:t>
            </a:r>
            <a:endParaRPr lang="cs-CZ" altLang="cs-CZ" sz="2400" b="1" dirty="0">
              <a:solidFill>
                <a:schemeClr val="tx1"/>
              </a:solidFill>
            </a:endParaRP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03213" y="1216025"/>
            <a:ext cx="46339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2</a:t>
            </a:r>
            <a:r>
              <a:rPr lang="en-US" altLang="cs-CZ" sz="2400" b="1">
                <a:solidFill>
                  <a:schemeClr val="tx1"/>
                </a:solidFill>
              </a:rPr>
              <a:t>’. lig. phrenicolienale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2’’. lig. gastrolienale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5’. mesenterium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5’’. mesocolon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6’. anlage of the large intestine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22. omentum majus</a:t>
            </a: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0"/>
            <a:ext cx="4819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475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Development of the peritoneum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47675" y="1574800"/>
            <a:ext cx="4216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23. mesocolon transversum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24. mesentery of the colon 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descendens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25. mesocolon sigmoideum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26. mesentery of the colon 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ascendens</a:t>
            </a:r>
          </a:p>
          <a:p>
            <a:pPr defTabSz="914400" eaLnBrk="1" hangingPunct="1"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</a:rPr>
              <a:t>27. omentum majus</a:t>
            </a: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1_large.jpg (558×4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" y="0"/>
            <a:ext cx="9000894" cy="68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333375" y="476250"/>
            <a:ext cx="8403560" cy="415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solidFill>
                  <a:srgbClr val="000000"/>
                </a:solidFill>
              </a:rPr>
              <a:t>Illustrations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en-US" altLang="cs-CZ" sz="2400" dirty="0">
                <a:solidFill>
                  <a:srgbClr val="000000"/>
                </a:solidFill>
              </a:rPr>
              <a:t>27-31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were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from</a:t>
            </a:r>
            <a:r>
              <a:rPr lang="cs-CZ" altLang="cs-CZ" sz="2400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Čihák</a:t>
            </a:r>
            <a:r>
              <a:rPr lang="en-US" altLang="cs-CZ" sz="2400" b="1" dirty="0">
                <a:solidFill>
                  <a:srgbClr val="000000"/>
                </a:solidFill>
              </a:rPr>
              <a:t> R: </a:t>
            </a:r>
            <a:r>
              <a:rPr lang="en-US" altLang="cs-CZ" sz="2400" b="1" dirty="0" err="1">
                <a:solidFill>
                  <a:srgbClr val="000000"/>
                </a:solidFill>
              </a:rPr>
              <a:t>Anatomie</a:t>
            </a:r>
            <a:r>
              <a:rPr lang="en-US" altLang="cs-CZ" sz="2400" b="1" dirty="0">
                <a:solidFill>
                  <a:srgbClr val="000000"/>
                </a:solidFill>
              </a:rPr>
              <a:t> 2 (</a:t>
            </a:r>
            <a:r>
              <a:rPr lang="en-US" altLang="cs-CZ" sz="2400" b="1" dirty="0" err="1">
                <a:solidFill>
                  <a:srgbClr val="000000"/>
                </a:solidFill>
              </a:rPr>
              <a:t>Splanchnologia</a:t>
            </a:r>
            <a:r>
              <a:rPr lang="en-US" altLang="cs-CZ" sz="2400" b="1" dirty="0">
                <a:solidFill>
                  <a:srgbClr val="000000"/>
                </a:solidFill>
              </a:rPr>
              <a:t>). </a:t>
            </a:r>
            <a:r>
              <a:rPr lang="en-US" altLang="cs-CZ" sz="2400" b="1" dirty="0" err="1">
                <a:solidFill>
                  <a:srgbClr val="000000"/>
                </a:solidFill>
              </a:rPr>
              <a:t>Avicenum</a:t>
            </a:r>
            <a:r>
              <a:rPr lang="en-US" altLang="cs-CZ" sz="2400" b="1" dirty="0">
                <a:solidFill>
                  <a:srgbClr val="000000"/>
                </a:solidFill>
              </a:rPr>
              <a:t>, </a:t>
            </a: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zdravotnické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nakladatelství</a:t>
            </a:r>
            <a:r>
              <a:rPr lang="en-US" altLang="cs-CZ" sz="2400" b="1" dirty="0">
                <a:solidFill>
                  <a:srgbClr val="000000"/>
                </a:solidFill>
              </a:rPr>
              <a:t>,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>
                <a:solidFill>
                  <a:srgbClr val="000000"/>
                </a:solidFill>
              </a:rPr>
              <a:t>Praha, 1988.</a:t>
            </a:r>
          </a:p>
          <a:p>
            <a:pPr eaLnBrk="1" hangingPunct="1"/>
            <a:endParaRPr lang="cs-CZ" altLang="cs-CZ" sz="2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dirty="0" err="1">
                <a:solidFill>
                  <a:srgbClr val="000000"/>
                </a:solidFill>
              </a:rPr>
              <a:t>Remaining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illustrations</a:t>
            </a:r>
            <a:r>
              <a:rPr lang="cs-CZ" altLang="cs-CZ" sz="2400" dirty="0">
                <a:solidFill>
                  <a:srgbClr val="000000"/>
                </a:solidFill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</a:rPr>
              <a:t>photographs</a:t>
            </a:r>
            <a:r>
              <a:rPr lang="cs-CZ" altLang="cs-CZ" sz="2400" dirty="0">
                <a:solidFill>
                  <a:srgbClr val="000000"/>
                </a:solidFill>
              </a:rPr>
              <a:t>, and </a:t>
            </a:r>
            <a:r>
              <a:rPr lang="cs-CZ" altLang="cs-CZ" sz="2400" dirty="0" err="1">
                <a:solidFill>
                  <a:srgbClr val="000000"/>
                </a:solidFill>
              </a:rPr>
              <a:t>radiographs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were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dirty="0" err="1">
                <a:solidFill>
                  <a:srgbClr val="000000"/>
                </a:solidFill>
              </a:rPr>
              <a:t>copied</a:t>
            </a:r>
            <a:r>
              <a:rPr lang="cs-CZ" altLang="cs-CZ" sz="2400" dirty="0">
                <a:solidFill>
                  <a:srgbClr val="000000"/>
                </a:solidFill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</a:rPr>
              <a:t>from</a:t>
            </a:r>
            <a:r>
              <a:rPr lang="cs-CZ" altLang="cs-CZ" sz="2400" dirty="0">
                <a:solidFill>
                  <a:srgbClr val="000000"/>
                </a:solidFill>
              </a:rPr>
              <a:t>: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Atlas der Anatomie des </a:t>
            </a:r>
            <a:r>
              <a:rPr lang="cs-CZ" altLang="cs-CZ" sz="2400" b="1" dirty="0" err="1">
                <a:solidFill>
                  <a:srgbClr val="000000"/>
                </a:solidFill>
              </a:rPr>
              <a:t>Menschen</a:t>
            </a:r>
            <a:r>
              <a:rPr lang="cs-CZ" altLang="cs-CZ" sz="2400" b="1" dirty="0">
                <a:solidFill>
                  <a:srgbClr val="000000"/>
                </a:solidFill>
              </a:rPr>
              <a:t>/</a:t>
            </a:r>
            <a:r>
              <a:rPr lang="cs-CZ" altLang="cs-CZ" sz="2400" b="1" dirty="0" err="1">
                <a:solidFill>
                  <a:srgbClr val="000000"/>
                </a:solidFill>
              </a:rPr>
              <a:t>Sobotta</a:t>
            </a:r>
            <a:r>
              <a:rPr lang="cs-CZ" altLang="cs-CZ" sz="2400" b="1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Putz,R</a:t>
            </a:r>
            <a:r>
              <a:rPr lang="cs-CZ" altLang="cs-CZ" sz="2400" b="1" dirty="0">
                <a:solidFill>
                  <a:srgbClr val="000000"/>
                </a:solidFill>
              </a:rPr>
              <a:t>., </a:t>
            </a:r>
            <a:r>
              <a:rPr lang="cs-CZ" altLang="cs-CZ" sz="2400" b="1" dirty="0" err="1">
                <a:solidFill>
                  <a:srgbClr val="000000"/>
                </a:solidFill>
              </a:rPr>
              <a:t>und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Pabst,R</a:t>
            </a:r>
            <a:r>
              <a:rPr lang="cs-CZ" altLang="cs-CZ" sz="2400" b="1" dirty="0">
                <a:solidFill>
                  <a:srgbClr val="000000"/>
                </a:solidFill>
              </a:rPr>
              <a:t>. 20. </a:t>
            </a:r>
            <a:r>
              <a:rPr lang="cs-CZ" altLang="cs-CZ" sz="2400" b="1" dirty="0" err="1">
                <a:solidFill>
                  <a:srgbClr val="000000"/>
                </a:solidFill>
              </a:rPr>
              <a:t>Auflage</a:t>
            </a:r>
            <a:r>
              <a:rPr lang="cs-CZ" altLang="cs-CZ" sz="2400" b="1" dirty="0">
                <a:solidFill>
                  <a:srgbClr val="000000"/>
                </a:solidFill>
              </a:rPr>
              <a:t>. M</a:t>
            </a:r>
            <a:r>
              <a:rPr lang="en-US" altLang="cs-CZ" sz="2400" b="1" dirty="0">
                <a:solidFill>
                  <a:srgbClr val="000000"/>
                </a:solidFill>
                <a:cs typeface="Arial" charset="0"/>
              </a:rPr>
              <a:t>ü</a:t>
            </a:r>
            <a:r>
              <a:rPr lang="cs-CZ" altLang="cs-CZ" sz="2400" b="1" dirty="0" err="1">
                <a:solidFill>
                  <a:srgbClr val="000000"/>
                </a:solidFill>
              </a:rPr>
              <a:t>nchen</a:t>
            </a:r>
            <a:r>
              <a:rPr lang="cs-CZ" altLang="cs-CZ" sz="2400" b="1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Urban </a:t>
            </a:r>
            <a:r>
              <a:rPr lang="en-US" altLang="cs-CZ" sz="2400" b="1" dirty="0">
                <a:solidFill>
                  <a:srgbClr val="000000"/>
                </a:solidFill>
                <a:cs typeface="Arial" charset="0"/>
              </a:rPr>
              <a:t>&amp;</a:t>
            </a:r>
            <a:r>
              <a:rPr lang="cs-CZ" altLang="cs-CZ" sz="2400" b="1" dirty="0">
                <a:solidFill>
                  <a:srgbClr val="000000"/>
                </a:solidFill>
                <a:cs typeface="Arial" charset="0"/>
              </a:rPr>
              <a:t> Schwarzenberg, 1993</a:t>
            </a:r>
          </a:p>
          <a:p>
            <a:pPr eaLnBrk="1" hangingPunct="1"/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3088"/>
            <a:ext cx="6588125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303213" y="207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79388" y="193675"/>
            <a:ext cx="3347689" cy="52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F</a:t>
            </a:r>
            <a:r>
              <a:rPr lang="en-US" altLang="cs-CZ" sz="2400" b="1" dirty="0" err="1">
                <a:solidFill>
                  <a:srgbClr val="000000"/>
                </a:solidFill>
              </a:rPr>
              <a:t>ossa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vesicae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biliaris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Sulcus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venae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cavae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Lobus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dexter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         sinister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         </a:t>
            </a:r>
            <a:r>
              <a:rPr lang="en-US" altLang="cs-CZ" sz="2400" b="1" dirty="0" err="1">
                <a:solidFill>
                  <a:srgbClr val="000000"/>
                </a:solidFill>
              </a:rPr>
              <a:t>caudatus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         </a:t>
            </a:r>
            <a:r>
              <a:rPr lang="en-US" altLang="cs-CZ" sz="2400" b="1" dirty="0" err="1">
                <a:solidFill>
                  <a:srgbClr val="000000"/>
                </a:solidFill>
              </a:rPr>
              <a:t>quadratus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Porta </a:t>
            </a:r>
            <a:r>
              <a:rPr lang="en-US" altLang="cs-CZ" sz="2400" b="1" dirty="0" err="1">
                <a:solidFill>
                  <a:srgbClr val="000000"/>
                </a:solidFill>
              </a:rPr>
              <a:t>hepatis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vena portae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a. hepatica </a:t>
            </a:r>
            <a:r>
              <a:rPr lang="en-US" altLang="cs-CZ" sz="2400" b="1" dirty="0" err="1">
                <a:solidFill>
                  <a:srgbClr val="000000"/>
                </a:solidFill>
              </a:rPr>
              <a:t>propria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</a:t>
            </a:r>
            <a:r>
              <a:rPr lang="en-US" altLang="cs-CZ" sz="2400" b="1" dirty="0" err="1">
                <a:solidFill>
                  <a:srgbClr val="000000"/>
                </a:solidFill>
              </a:rPr>
              <a:t>ductus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hepaticus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  </a:t>
            </a:r>
            <a:r>
              <a:rPr lang="en-US" altLang="cs-CZ" sz="2400" b="1" dirty="0" err="1">
                <a:solidFill>
                  <a:srgbClr val="000000"/>
                </a:solidFill>
              </a:rPr>
              <a:t>communis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(</a:t>
            </a:r>
            <a:r>
              <a:rPr lang="cs-CZ" altLang="cs-CZ" sz="2400" b="1" dirty="0" err="1">
                <a:solidFill>
                  <a:srgbClr val="000000"/>
                </a:solidFill>
              </a:rPr>
              <a:t>portal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triad</a:t>
            </a:r>
            <a:r>
              <a:rPr lang="cs-CZ" altLang="cs-CZ" sz="2400" b="1" dirty="0">
                <a:solidFill>
                  <a:srgbClr val="000000"/>
                </a:solidFill>
              </a:rPr>
              <a:t>)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" y="3657"/>
            <a:ext cx="7272338" cy="517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" b="-46"/>
          <a:stretch/>
        </p:blipFill>
        <p:spPr bwMode="auto">
          <a:xfrm>
            <a:off x="5436096" y="3401998"/>
            <a:ext cx="3923803" cy="34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61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4716463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67113"/>
            <a:ext cx="460851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130317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</a:t>
            </a:r>
            <a:r>
              <a:rPr lang="en-US" altLang="cs-CZ" sz="2400" b="1" dirty="0">
                <a:solidFill>
                  <a:srgbClr val="7030A0"/>
                </a:solidFill>
              </a:rPr>
              <a:t>V. PORTAE</a:t>
            </a:r>
            <a:endParaRPr lang="cs-CZ" altLang="cs-CZ" sz="2400" b="1" dirty="0">
              <a:solidFill>
                <a:srgbClr val="7030A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        (</a:t>
            </a:r>
            <a:r>
              <a:rPr lang="en-US" altLang="cs-CZ" sz="2400" b="1" dirty="0">
                <a:solidFill>
                  <a:srgbClr val="000000"/>
                </a:solidFill>
              </a:rPr>
              <a:t>v. </a:t>
            </a:r>
            <a:r>
              <a:rPr lang="en-US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en-US" altLang="cs-CZ" sz="2400" b="1" dirty="0">
                <a:solidFill>
                  <a:srgbClr val="000000"/>
                </a:solidFill>
              </a:rPr>
              <a:t> sup. 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                       </a:t>
            </a:r>
            <a:r>
              <a:rPr lang="en-US" altLang="cs-CZ" sz="2400" b="1" dirty="0">
                <a:solidFill>
                  <a:srgbClr val="000000"/>
                </a:solidFill>
              </a:rPr>
              <a:t>+ v. </a:t>
            </a:r>
            <a:r>
              <a:rPr lang="en-US" altLang="cs-CZ" sz="2400" b="1" dirty="0" err="1">
                <a:solidFill>
                  <a:srgbClr val="000000"/>
                </a:solidFill>
              </a:rPr>
              <a:t>lienalis</a:t>
            </a:r>
            <a:r>
              <a:rPr lang="en-US" altLang="cs-CZ" sz="2400" b="1" dirty="0">
                <a:solidFill>
                  <a:srgbClr val="000000"/>
                </a:solidFill>
              </a:rPr>
              <a:t>) </a:t>
            </a: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</a:t>
            </a:r>
            <a:r>
              <a:rPr lang="cs-CZ" altLang="cs-CZ" sz="2400" b="1" dirty="0">
                <a:solidFill>
                  <a:srgbClr val="C00000"/>
                </a:solidFill>
              </a:rPr>
              <a:t>A. </a:t>
            </a:r>
            <a:r>
              <a:rPr lang="en-US" altLang="cs-CZ" sz="2400" b="1" dirty="0">
                <a:solidFill>
                  <a:srgbClr val="C00000"/>
                </a:solidFill>
              </a:rPr>
              <a:t>HEPATICA PROPRIA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r>
              <a:rPr lang="cs-CZ" altLang="cs-CZ" sz="2400" b="1" dirty="0">
                <a:solidFill>
                  <a:srgbClr val="000000"/>
                </a:solidFill>
              </a:rPr>
              <a:t>                                                           </a:t>
            </a:r>
            <a:r>
              <a:rPr lang="en-US" altLang="cs-CZ" sz="2400" b="1" dirty="0">
                <a:solidFill>
                  <a:srgbClr val="000000"/>
                </a:solidFill>
              </a:rPr>
              <a:t>- a. hepatica </a:t>
            </a:r>
            <a:r>
              <a:rPr lang="en-US" altLang="cs-CZ" sz="2400" b="1" dirty="0" err="1">
                <a:solidFill>
                  <a:srgbClr val="000000"/>
                </a:solidFill>
              </a:rPr>
              <a:t>communis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endParaRPr lang="en-US" altLang="cs-CZ" sz="2400" b="1" dirty="0">
              <a:solidFill>
                <a:srgbClr val="000000"/>
              </a:solidFill>
            </a:endParaRPr>
          </a:p>
          <a:p>
            <a:endParaRPr lang="en-US" altLang="cs-CZ" sz="2400" b="1" dirty="0">
              <a:solidFill>
                <a:srgbClr val="000000"/>
              </a:solidFill>
            </a:endParaRPr>
          </a:p>
          <a:p>
            <a:endParaRPr lang="en-US" altLang="cs-CZ" sz="2400" b="1" dirty="0">
              <a:solidFill>
                <a:srgbClr val="000000"/>
              </a:solidFill>
            </a:endParaRPr>
          </a:p>
          <a:p>
            <a:r>
              <a:rPr lang="en-US" altLang="cs-CZ" sz="2400" b="1" dirty="0">
                <a:solidFill>
                  <a:srgbClr val="000000"/>
                </a:solidFill>
              </a:rPr>
              <a:t>→  RAMUS DEXTER ET SINISTER</a:t>
            </a:r>
            <a:r>
              <a:rPr lang="cs-CZ" altLang="cs-CZ" sz="2400" b="1" dirty="0">
                <a:solidFill>
                  <a:srgbClr val="000000"/>
                </a:solidFill>
              </a:rPr>
              <a:t>         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31775" y="4489450"/>
            <a:ext cx="29480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tx1"/>
                </a:solidFill>
              </a:rPr>
              <a:t>         </a:t>
            </a:r>
          </a:p>
          <a:p>
            <a:r>
              <a:rPr lang="cs-CZ" altLang="cs-CZ" sz="2400" b="1" dirty="0">
                <a:solidFill>
                  <a:schemeClr val="tx1"/>
                </a:solidFill>
              </a:rPr>
              <a:t> </a:t>
            </a:r>
            <a:r>
              <a:rPr lang="en-US" altLang="cs-CZ" sz="2400" b="1" dirty="0">
                <a:solidFill>
                  <a:schemeClr val="tx1"/>
                </a:solidFill>
              </a:rPr>
              <a:t>→ </a:t>
            </a:r>
            <a:r>
              <a:rPr lang="en-US" altLang="cs-CZ" sz="2400" b="1" dirty="0">
                <a:solidFill>
                  <a:srgbClr val="0D79CA"/>
                </a:solidFill>
              </a:rPr>
              <a:t>VV. HEPATICAE</a:t>
            </a:r>
          </a:p>
          <a:p>
            <a:endParaRPr lang="cs-CZ" altLang="cs-CZ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96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-1588" y="333375"/>
            <a:ext cx="6880708" cy="67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00CC00"/>
                </a:solidFill>
              </a:rPr>
              <a:t>Intrahepatic</a:t>
            </a:r>
            <a:r>
              <a:rPr lang="cs-CZ" altLang="cs-CZ" sz="2400" b="1" dirty="0">
                <a:solidFill>
                  <a:srgbClr val="00CC00"/>
                </a:solidFill>
              </a:rPr>
              <a:t> </a:t>
            </a:r>
            <a:r>
              <a:rPr lang="cs-CZ" altLang="cs-CZ" sz="2400" b="1" dirty="0" err="1">
                <a:solidFill>
                  <a:srgbClr val="00CC00"/>
                </a:solidFill>
              </a:rPr>
              <a:t>ducts</a:t>
            </a:r>
            <a:r>
              <a:rPr lang="cs-CZ" altLang="cs-CZ" sz="2400" b="1" dirty="0">
                <a:solidFill>
                  <a:srgbClr val="000000"/>
                </a:solidFill>
              </a:rPr>
              <a:t>     </a:t>
            </a:r>
            <a:r>
              <a:rPr lang="cs-CZ" altLang="cs-CZ" sz="2400" b="1" dirty="0">
                <a:solidFill>
                  <a:srgbClr val="CC00FF"/>
                </a:solidFill>
              </a:rPr>
              <a:t>d</a:t>
            </a:r>
            <a:r>
              <a:rPr lang="en-US" altLang="cs-CZ" sz="2400" b="1" dirty="0" err="1">
                <a:solidFill>
                  <a:srgbClr val="CC00FF"/>
                </a:solidFill>
              </a:rPr>
              <a:t>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hepaticus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dexter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</a:p>
          <a:p>
            <a:pPr eaLnBrk="1" hangingPunct="1"/>
            <a:r>
              <a:rPr lang="en-US" altLang="cs-CZ" sz="2400" b="1" dirty="0">
                <a:solidFill>
                  <a:srgbClr val="CC00FF"/>
                </a:solidFill>
              </a:rPr>
              <a:t>et sinister – </a:t>
            </a:r>
            <a:r>
              <a:rPr lang="en-US" altLang="cs-CZ" sz="2400" b="1" dirty="0" err="1">
                <a:solidFill>
                  <a:srgbClr val="CC00FF"/>
                </a:solidFill>
              </a:rPr>
              <a:t>ductus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hepaticus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cs-CZ" altLang="cs-CZ" sz="2400" b="1" dirty="0">
                <a:solidFill>
                  <a:srgbClr val="CC00FF"/>
                </a:solidFill>
              </a:rPr>
              <a:t> c</a:t>
            </a:r>
            <a:r>
              <a:rPr lang="en-US" altLang="cs-CZ" sz="2400" b="1" dirty="0" err="1">
                <a:solidFill>
                  <a:srgbClr val="CC00FF"/>
                </a:solidFill>
              </a:rPr>
              <a:t>ommunis</a:t>
            </a:r>
            <a:endParaRPr lang="en-US" altLang="cs-CZ" sz="2400" b="1" dirty="0">
              <a:solidFill>
                <a:srgbClr val="CC00FF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CC00FF"/>
                </a:solidFill>
              </a:rPr>
              <a:t>+</a:t>
            </a:r>
            <a:r>
              <a:rPr lang="cs-CZ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ductus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cysticus</a:t>
            </a:r>
            <a:r>
              <a:rPr lang="en-US" altLang="cs-CZ" sz="2400" b="1" dirty="0">
                <a:solidFill>
                  <a:srgbClr val="CC00FF"/>
                </a:solidFill>
              </a:rPr>
              <a:t> = </a:t>
            </a:r>
            <a:r>
              <a:rPr lang="en-US" altLang="cs-CZ" sz="2400" b="1" dirty="0" err="1">
                <a:solidFill>
                  <a:srgbClr val="CC00FF"/>
                </a:solidFill>
              </a:rPr>
              <a:t>ductus</a:t>
            </a:r>
            <a:r>
              <a:rPr lang="en-US" altLang="cs-CZ" sz="2400" b="1" dirty="0">
                <a:solidFill>
                  <a:srgbClr val="CC00FF"/>
                </a:solidFill>
              </a:rPr>
              <a:t> </a:t>
            </a:r>
            <a:r>
              <a:rPr lang="en-US" altLang="cs-CZ" sz="2400" b="1" dirty="0" err="1">
                <a:solidFill>
                  <a:srgbClr val="CC00FF"/>
                </a:solidFill>
              </a:rPr>
              <a:t>choledochus</a:t>
            </a:r>
            <a:endParaRPr lang="en-US" altLang="cs-CZ" sz="2400" b="1" dirty="0">
              <a:solidFill>
                <a:srgbClr val="CC00FF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Ampulla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hepatopancreatica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M. </a:t>
            </a:r>
            <a:r>
              <a:rPr lang="cs-CZ" altLang="cs-CZ" sz="2400" b="1" dirty="0" err="1">
                <a:solidFill>
                  <a:srgbClr val="000000"/>
                </a:solidFill>
              </a:rPr>
              <a:t>sphincter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ampullae</a:t>
            </a:r>
            <a:r>
              <a:rPr lang="en-US" altLang="cs-CZ" sz="2400" b="1" dirty="0">
                <a:solidFill>
                  <a:srgbClr val="000000"/>
                </a:solidFill>
              </a:rPr>
              <a:t> (</a:t>
            </a:r>
            <a:r>
              <a:rPr lang="cs-CZ" altLang="cs-CZ" sz="2400" b="1" dirty="0" err="1">
                <a:solidFill>
                  <a:srgbClr val="000000"/>
                </a:solidFill>
              </a:rPr>
              <a:t>Oddi</a:t>
            </a:r>
            <a:r>
              <a:rPr lang="en-US" altLang="cs-CZ" sz="2400" b="1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Papilla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duodeni</a:t>
            </a:r>
            <a:r>
              <a:rPr lang="cs-CZ" altLang="cs-CZ" sz="2400" b="1" dirty="0">
                <a:solidFill>
                  <a:srgbClr val="000000"/>
                </a:solidFill>
              </a:rPr>
              <a:t> major (Vater)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(</a:t>
            </a:r>
            <a:r>
              <a:rPr lang="cs-CZ" altLang="cs-CZ" sz="2400" b="1" dirty="0" err="1">
                <a:solidFill>
                  <a:srgbClr val="000000"/>
                </a:solidFill>
              </a:rPr>
              <a:t>Plica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longitudinalis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duodeni</a:t>
            </a:r>
            <a:r>
              <a:rPr lang="en-US" altLang="cs-CZ" sz="2400" b="1" dirty="0">
                <a:solidFill>
                  <a:srgbClr val="000000"/>
                </a:solidFill>
              </a:rPr>
              <a:t>)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 err="1">
                <a:solidFill>
                  <a:srgbClr val="000000"/>
                </a:solidFill>
              </a:rPr>
              <a:t>Vesica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biliaris</a:t>
            </a:r>
            <a:r>
              <a:rPr lang="en-US" altLang="cs-CZ" sz="2400" b="1" dirty="0">
                <a:solidFill>
                  <a:srgbClr val="000000"/>
                </a:solidFill>
              </a:rPr>
              <a:t> (</a:t>
            </a:r>
            <a:r>
              <a:rPr lang="en-US" altLang="cs-CZ" sz="2400" b="1" dirty="0" err="1">
                <a:solidFill>
                  <a:srgbClr val="000000"/>
                </a:solidFill>
              </a:rPr>
              <a:t>fellea</a:t>
            </a:r>
            <a:r>
              <a:rPr lang="en-US" altLang="cs-CZ" sz="2400" b="1" dirty="0">
                <a:solidFill>
                  <a:srgbClr val="000000"/>
                </a:solidFill>
              </a:rPr>
              <a:t>)</a:t>
            </a: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fundus, corpus,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 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infundibulum</a:t>
            </a:r>
            <a:r>
              <a:rPr lang="cs-CZ" altLang="cs-CZ" sz="2400" b="1" dirty="0">
                <a:solidFill>
                  <a:srgbClr val="000000"/>
                </a:solidFill>
              </a:rPr>
              <a:t>, </a:t>
            </a:r>
            <a:r>
              <a:rPr lang="en-US" altLang="cs-CZ" sz="2400" b="1" dirty="0" err="1">
                <a:solidFill>
                  <a:srgbClr val="000000"/>
                </a:solidFill>
              </a:rPr>
              <a:t>collum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cs-CZ" sz="2400" b="1" dirty="0">
                <a:solidFill>
                  <a:srgbClr val="000000"/>
                </a:solidFill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</a:rPr>
              <a:t>ductus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cysticus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cs-CZ" altLang="cs-CZ" sz="2400" b="1" dirty="0">
                <a:solidFill>
                  <a:srgbClr val="000000"/>
                </a:solidFill>
              </a:rPr>
              <a:t>    (</a:t>
            </a:r>
            <a:r>
              <a:rPr lang="en-US" altLang="cs-CZ" sz="2400" b="1" dirty="0" err="1">
                <a:solidFill>
                  <a:srgbClr val="000000"/>
                </a:solidFill>
              </a:rPr>
              <a:t>plica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en-US" altLang="cs-CZ" sz="2400" b="1" dirty="0" err="1">
                <a:solidFill>
                  <a:srgbClr val="000000"/>
                </a:solidFill>
              </a:rPr>
              <a:t>spiralis</a:t>
            </a:r>
            <a:r>
              <a:rPr lang="cs-CZ" altLang="cs-CZ" sz="2400" b="1" dirty="0">
                <a:solidFill>
                  <a:srgbClr val="000000"/>
                </a:solidFill>
              </a:rPr>
              <a:t>)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cs-CZ" altLang="cs-CZ" sz="2400" b="1" dirty="0">
              <a:solidFill>
                <a:srgbClr val="000000"/>
              </a:solidFill>
            </a:endParaRPr>
          </a:p>
        </p:txBody>
      </p:sp>
      <p:sp>
        <p:nvSpPr>
          <p:cNvPr id="14340" name="Line 3"/>
          <p:cNvSpPr>
            <a:spLocks noChangeShapeType="1"/>
          </p:cNvSpPr>
          <p:nvPr/>
        </p:nvSpPr>
        <p:spPr bwMode="auto">
          <a:xfrm>
            <a:off x="2843213" y="548680"/>
            <a:ext cx="215900" cy="158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4341" name="Picture 6" descr="180px-Gallst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581525"/>
            <a:ext cx="3240087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778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3" name="Line 3"/>
          <p:cNvSpPr>
            <a:spLocks noChangeShapeType="1"/>
          </p:cNvSpPr>
          <p:nvPr/>
        </p:nvSpPr>
        <p:spPr bwMode="auto">
          <a:xfrm>
            <a:off x="4067175" y="0"/>
            <a:ext cx="1588" cy="609282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24" name="Freeform 4"/>
          <p:cNvSpPr>
            <a:spLocks noChangeArrowheads="1"/>
          </p:cNvSpPr>
          <p:nvPr/>
        </p:nvSpPr>
        <p:spPr bwMode="auto">
          <a:xfrm>
            <a:off x="3276600" y="2205038"/>
            <a:ext cx="1439863" cy="1487487"/>
          </a:xfrm>
          <a:custGeom>
            <a:avLst/>
            <a:gdLst>
              <a:gd name="T0" fmla="*/ 907 w 907"/>
              <a:gd name="T1" fmla="*/ 0 h 801"/>
              <a:gd name="T2" fmla="*/ 498 w 907"/>
              <a:gd name="T3" fmla="*/ 680 h 801"/>
              <a:gd name="T4" fmla="*/ 0 w 907"/>
              <a:gd name="T5" fmla="*/ 726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7" h="801">
                <a:moveTo>
                  <a:pt x="907" y="0"/>
                </a:moveTo>
                <a:cubicBezTo>
                  <a:pt x="778" y="279"/>
                  <a:pt x="649" y="559"/>
                  <a:pt x="498" y="680"/>
                </a:cubicBezTo>
                <a:cubicBezTo>
                  <a:pt x="347" y="801"/>
                  <a:pt x="83" y="718"/>
                  <a:pt x="0" y="726"/>
                </a:cubicBezTo>
              </a:path>
            </a:pathLst>
          </a:custGeom>
          <a:noFill/>
          <a:ln w="2844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03213" y="207963"/>
            <a:ext cx="12019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tx1"/>
                </a:solidFill>
              </a:rPr>
              <a:t>Murphy</a:t>
            </a:r>
            <a:r>
              <a:rPr lang="en-US" altLang="cs-CZ" b="1" dirty="0">
                <a:solidFill>
                  <a:schemeClr val="tx1"/>
                </a:solidFill>
              </a:rPr>
              <a:t>’s</a:t>
            </a:r>
          </a:p>
          <a:p>
            <a:r>
              <a:rPr lang="en-US" altLang="cs-CZ" b="1" dirty="0">
                <a:solidFill>
                  <a:schemeClr val="tx1"/>
                </a:solidFill>
              </a:rPr>
              <a:t>point</a:t>
            </a:r>
            <a:endParaRPr lang="cs-CZ" alt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558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7334"/>
            <a:ext cx="6588125" cy="501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303213" y="207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79388" y="193675"/>
            <a:ext cx="3551270" cy="26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Impressio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renalis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Impressio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suprarenalis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Impressio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colica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Impressio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duodeni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Impressio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oesophagea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400" b="1" dirty="0" err="1">
                <a:solidFill>
                  <a:srgbClr val="000000"/>
                </a:solidFill>
              </a:rPr>
              <a:t>Impressio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gastrica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50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5791</TotalTime>
  <Words>770</Words>
  <Application>Microsoft Office PowerPoint</Application>
  <PresentationFormat>Předvádění na obrazovce (4:3)</PresentationFormat>
  <Paragraphs>236</Paragraphs>
  <Slides>39</Slides>
  <Notes>32</Notes>
  <HiddenSlides>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Aerodynamika</vt:lpstr>
      <vt:lpstr>DIGESTIVE SYSTEM II.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Masarykova universita v Brně</dc:creator>
  <cp:lastModifiedBy>Svizenska</cp:lastModifiedBy>
  <cp:revision>188</cp:revision>
  <cp:lastPrinted>1601-01-01T00:00:00Z</cp:lastPrinted>
  <dcterms:created xsi:type="dcterms:W3CDTF">2006-02-24T15:00:14Z</dcterms:created>
  <dcterms:modified xsi:type="dcterms:W3CDTF">2016-12-05T13:46:11Z</dcterms:modified>
</cp:coreProperties>
</file>