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90"/>
  </p:notesMasterIdLst>
  <p:sldIdLst>
    <p:sldId id="265" r:id="rId2"/>
    <p:sldId id="256" r:id="rId3"/>
    <p:sldId id="257" r:id="rId4"/>
    <p:sldId id="258" r:id="rId5"/>
    <p:sldId id="260" r:id="rId6"/>
    <p:sldId id="266" r:id="rId7"/>
    <p:sldId id="259" r:id="rId8"/>
    <p:sldId id="268" r:id="rId9"/>
    <p:sldId id="267" r:id="rId10"/>
    <p:sldId id="269" r:id="rId11"/>
    <p:sldId id="270" r:id="rId12"/>
    <p:sldId id="262" r:id="rId13"/>
    <p:sldId id="271" r:id="rId14"/>
    <p:sldId id="351" r:id="rId15"/>
    <p:sldId id="272" r:id="rId16"/>
    <p:sldId id="273" r:id="rId17"/>
    <p:sldId id="261" r:id="rId18"/>
    <p:sldId id="263" r:id="rId19"/>
    <p:sldId id="278" r:id="rId20"/>
    <p:sldId id="277" r:id="rId21"/>
    <p:sldId id="304" r:id="rId22"/>
    <p:sldId id="301" r:id="rId23"/>
    <p:sldId id="274" r:id="rId24"/>
    <p:sldId id="276" r:id="rId25"/>
    <p:sldId id="275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8" r:id="rId35"/>
    <p:sldId id="352" r:id="rId36"/>
    <p:sldId id="353" r:id="rId37"/>
    <p:sldId id="354" r:id="rId38"/>
    <p:sldId id="355" r:id="rId39"/>
    <p:sldId id="356" r:id="rId40"/>
    <p:sldId id="357" r:id="rId41"/>
    <p:sldId id="295" r:id="rId42"/>
    <p:sldId id="298" r:id="rId43"/>
    <p:sldId id="299" r:id="rId44"/>
    <p:sldId id="300" r:id="rId45"/>
    <p:sldId id="302" r:id="rId46"/>
    <p:sldId id="303" r:id="rId47"/>
    <p:sldId id="308" r:id="rId48"/>
    <p:sldId id="306" r:id="rId49"/>
    <p:sldId id="305" r:id="rId50"/>
    <p:sldId id="309" r:id="rId51"/>
    <p:sldId id="310" r:id="rId52"/>
    <p:sldId id="311" r:id="rId53"/>
    <p:sldId id="312" r:id="rId54"/>
    <p:sldId id="313" r:id="rId55"/>
    <p:sldId id="314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29" r:id="rId64"/>
    <p:sldId id="330" r:id="rId65"/>
    <p:sldId id="365" r:id="rId66"/>
    <p:sldId id="366" r:id="rId67"/>
    <p:sldId id="315" r:id="rId68"/>
    <p:sldId id="316" r:id="rId69"/>
    <p:sldId id="317" r:id="rId70"/>
    <p:sldId id="318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85" d="100"/>
          <a:sy n="85" d="100"/>
        </p:scale>
        <p:origin x="-917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ECEDD518-57BB-429A-BF98-74222AADB0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471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8709108-9904-45EA-B985-753499F8C02A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7C2A4B-B232-4FEF-B47A-C261F1C0D1E5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BE4D44-E034-4AFF-B250-741DFEFA0D70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C6246-CF86-4D5B-BC3C-9F1F11A6E226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60558F7-45A0-4A1F-ADC1-14A0EA8B3F98}" type="slidenum">
              <a:rPr lang="cs-CZ" altLang="cs-CZ" smtClean="0"/>
              <a:pPr eaLnBrk="1" hangingPunct="1"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7CE1FF-FF3C-4DC0-A8C7-935C98FFE2E3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DDEC51-B6D2-438C-BB0F-5FEC4E32CABC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1A6C2A-75EE-44E7-AAC2-D244DD018558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3AB2DC-F818-4741-AC96-8E9CC041699A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C5D801-1D6F-4D6A-9CF3-0465045A4A3B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B83F67-63B3-49B0-8071-ED3A453915A9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553B4F-CE92-40A7-B7CF-CFFA36889EA9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4F6840-5F15-4382-9302-E51807ED9D2A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852DF1-BEE3-46A8-A559-F46F02A59B07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F620C3B-99CB-4E2A-913C-59AA81BF0E8E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103D85-B582-4654-8354-42E49A46D43A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85299C-8848-4822-9E41-C3EFB0AB9133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816AE-0037-4655-88EF-5E574EC22EAD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ADA2B7-6E94-45DB-985C-E7C6F29AD5BA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BD380F-3328-420A-9F44-D95A654A1ED6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9ECE186-A699-4C15-BD8C-E474CFB7D5BC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4DA73A-9B4D-4007-A0B8-813CF36FFE73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340AFC-44A8-4984-93EA-3EE09732DF09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9BDE57-F7FB-4342-BD42-18757A2B5396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E12032-77C8-4D50-B6F0-211EB8B99A58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122E55-BBFC-407D-B288-1A1975173969}" type="slidenum">
              <a:rPr lang="cs-CZ" altLang="cs-CZ" smtClean="0"/>
              <a:pPr eaLnBrk="1" hangingPunct="1"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75E63F0-14B2-4A27-B32C-81F81F163D9C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F2C4ED-B541-4408-B471-73869D20EB40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7876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122B2D-8D85-4F7D-A6D5-7E9A4B41D7C6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5423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52EF45-04BB-4250-BC69-4A8AD06E9106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157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4FDF02-8A78-4FEA-8D9E-D2F6330E8F67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11486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4702DC-CE2B-4ADD-A5D0-4C36B9BC8520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8060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AC6F0D-8D75-4887-91D8-905016BCBFEC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8788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91B32B-D985-4839-A76D-2D3A5485FDFD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6AAA10E-018A-4291-9E79-B4B614395305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2F2241-E60C-46E2-B1E8-279E8ABB7C2A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30C3ABE-DB32-4792-978F-BB0A5D8FB7ED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122B2D-8D85-4F7D-A6D5-7E9A4B41D7C6}" type="slidenum">
              <a:rPr lang="cs-CZ" altLang="cs-CZ" smtClean="0"/>
              <a:pPr eaLnBrk="1" hangingPunct="1">
                <a:spcBef>
                  <a:spcPct val="0"/>
                </a:spcBef>
              </a:pPr>
              <a:t>44</a:t>
            </a:fld>
            <a:endParaRPr lang="cs-CZ" alt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A3E977-704F-4B2A-8837-E726621B4575}" type="slidenum">
              <a:rPr lang="cs-CZ" altLang="cs-CZ" smtClean="0"/>
              <a:pPr eaLnBrk="1" hangingPunct="1"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482465-3F83-4ACD-A42E-D7EAE7C2BB07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C10EACE-6014-428A-BDB2-5ABB1B54C25D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C5DCCB-5DCE-4322-AE2A-F2F8905FC9BF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C3D981-AA26-426C-B341-AD08233E9C06}" type="slidenum">
              <a:rPr lang="cs-CZ" altLang="cs-CZ"/>
              <a:pPr/>
              <a:t>50</a:t>
            </a:fld>
            <a:endParaRPr lang="cs-CZ" altLang="cs-CZ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2DC0BF3-D7E4-42E3-A175-79464333C185}" type="slidenum">
              <a:rPr lang="cs-CZ" altLang="cs-CZ"/>
              <a:pPr/>
              <a:t>51</a:t>
            </a:fld>
            <a:endParaRPr lang="cs-CZ" altLang="cs-CZ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F2C1AC-2FD7-4187-AA50-3E0688690214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FC70BD-A5DF-4E41-A9AD-6E9AC009C133}" type="slidenum">
              <a:rPr lang="cs-CZ" altLang="cs-CZ"/>
              <a:pPr/>
              <a:t>52</a:t>
            </a:fld>
            <a:endParaRPr lang="cs-CZ" altLang="cs-CZ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0A74FB-BD41-405F-98E0-87450BE3B56D}" type="slidenum">
              <a:rPr lang="cs-CZ" altLang="cs-CZ"/>
              <a:pPr/>
              <a:t>53</a:t>
            </a:fld>
            <a:endParaRPr lang="cs-CZ" altLang="cs-CZ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75A2945-AA68-4DEF-B664-D654E8D760D1}" type="slidenum">
              <a:rPr lang="cs-CZ" altLang="cs-CZ"/>
              <a:pPr/>
              <a:t>54</a:t>
            </a:fld>
            <a:endParaRPr lang="cs-CZ" altLang="cs-CZ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5AB89A-7B85-4B25-BCCE-1B28AB3A0E56}" type="slidenum">
              <a:rPr lang="cs-CZ" altLang="cs-CZ"/>
              <a:pPr/>
              <a:t>55</a:t>
            </a:fld>
            <a:endParaRPr lang="cs-CZ" altLang="cs-CZ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02BC82-00C9-4B09-A8FC-E1F397CBA002}" type="slidenum">
              <a:rPr lang="cs-CZ" altLang="cs-CZ"/>
              <a:pPr/>
              <a:t>56</a:t>
            </a:fld>
            <a:endParaRPr lang="cs-CZ" altLang="cs-CZ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24891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EA28F4-0F3B-4AF9-9FCF-930F63E0E5A0}" type="slidenum">
              <a:rPr lang="cs-CZ" altLang="cs-CZ"/>
              <a:pPr/>
              <a:t>57</a:t>
            </a:fld>
            <a:endParaRPr lang="cs-CZ" altLang="cs-CZ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0035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6E080EB-8480-4CE6-922D-9297955485C7}" type="slidenum">
              <a:rPr lang="cs-CZ" altLang="cs-CZ"/>
              <a:pPr/>
              <a:t>58</a:t>
            </a:fld>
            <a:endParaRPr lang="cs-CZ" altLang="cs-CZ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88255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0932E7-A0F0-4F7B-A611-8BB5B0A30F6B}" type="slidenum">
              <a:rPr lang="cs-CZ" altLang="cs-CZ"/>
              <a:pPr/>
              <a:t>59</a:t>
            </a:fld>
            <a:endParaRPr lang="cs-CZ" altLang="cs-CZ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4731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06CEDC-4088-4B9B-A965-C9FEEE30C2A0}" type="slidenum">
              <a:rPr lang="cs-CZ" altLang="cs-CZ"/>
              <a:pPr/>
              <a:t>60</a:t>
            </a:fld>
            <a:endParaRPr lang="cs-CZ" altLang="cs-CZ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11797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56AC0B3-D029-4692-98D8-E964270BCBF2}" type="slidenum">
              <a:rPr lang="cs-CZ" altLang="cs-CZ"/>
              <a:pPr/>
              <a:t>61</a:t>
            </a:fld>
            <a:endParaRPr lang="cs-CZ" altLang="cs-CZ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54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09045C-EC43-4998-A60A-575DDC00528B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F4DC13A-C497-4F43-BE06-CE50D0B420D0}" type="slidenum">
              <a:rPr lang="cs-CZ" altLang="cs-CZ"/>
              <a:pPr/>
              <a:t>62</a:t>
            </a:fld>
            <a:endParaRPr lang="cs-CZ" altLang="cs-CZ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95738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B2EDDDE-EA32-4752-A88F-22881B9B5588}" type="slidenum">
              <a:rPr lang="cs-CZ" altLang="cs-CZ"/>
              <a:pPr/>
              <a:t>63</a:t>
            </a:fld>
            <a:endParaRPr lang="cs-CZ" altLang="cs-CZ"/>
          </a:p>
        </p:txBody>
      </p:sp>
      <p:sp>
        <p:nvSpPr>
          <p:cNvPr id="655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A78BBB-53D8-42AD-A4A3-CE4287DFDB15}" type="slidenum">
              <a:rPr lang="cs-CZ" altLang="cs-CZ"/>
              <a:pPr/>
              <a:t>64</a:t>
            </a:fld>
            <a:endParaRPr lang="cs-CZ" altLang="cs-CZ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53168B-30F8-4675-905B-CA98F85DF467}" type="slidenum">
              <a:rPr lang="cs-CZ" altLang="cs-CZ"/>
              <a:pPr/>
              <a:t>65</a:t>
            </a:fld>
            <a:endParaRPr lang="cs-CZ" altLang="cs-CZ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660770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2711EE-8551-4E00-9402-1F7C199BC071}" type="slidenum">
              <a:rPr lang="cs-CZ" altLang="cs-CZ"/>
              <a:pPr/>
              <a:t>66</a:t>
            </a:fld>
            <a:endParaRPr lang="cs-CZ" altLang="cs-CZ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86270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DCE2E61-EB44-4A6C-B4AE-3FF730F62F64}" type="slidenum">
              <a:rPr lang="cs-CZ" altLang="cs-CZ"/>
              <a:pPr/>
              <a:t>67</a:t>
            </a:fld>
            <a:endParaRPr lang="cs-CZ" altLang="cs-CZ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89214D-7BF4-48B7-AFA5-B39890B6DED6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D7499D-7F12-4068-84FA-C7DBA2A32E58}" type="slidenum">
              <a:rPr lang="cs-CZ" altLang="cs-CZ"/>
              <a:pPr/>
              <a:t>69</a:t>
            </a:fld>
            <a:endParaRPr lang="cs-CZ" altLang="cs-CZ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3E5A7B9-2785-4C84-8AB2-3DFE93CAEEF4}" type="slidenum">
              <a:rPr lang="cs-CZ" altLang="cs-CZ"/>
              <a:pPr/>
              <a:t>70</a:t>
            </a:fld>
            <a:endParaRPr lang="cs-CZ" altLang="cs-CZ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FEF5EE-1442-42BB-B8F0-2FF3ACE3B4D5}" type="slidenum">
              <a:rPr lang="cs-CZ" altLang="cs-CZ"/>
              <a:pPr/>
              <a:t>71</a:t>
            </a:fld>
            <a:endParaRPr lang="cs-CZ" altLang="cs-CZ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29AB904-EAF4-4D95-BAC5-AD042867A17A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C27C985-5DAD-46F7-BC11-47B303969F78}" type="slidenum">
              <a:rPr lang="cs-CZ" altLang="cs-CZ"/>
              <a:pPr/>
              <a:t>72</a:t>
            </a:fld>
            <a:endParaRPr lang="cs-CZ" altLang="cs-CZ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82C995-DE30-43A4-8A20-C74CC56793FB}" type="slidenum">
              <a:rPr lang="cs-CZ" altLang="cs-CZ"/>
              <a:pPr/>
              <a:t>74</a:t>
            </a:fld>
            <a:endParaRPr lang="cs-CZ" altLang="cs-CZ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C1CE2C-0B55-459F-ABC6-825A1B73C418}" type="slidenum">
              <a:rPr lang="cs-CZ" altLang="cs-CZ"/>
              <a:pPr/>
              <a:t>75</a:t>
            </a:fld>
            <a:endParaRPr lang="cs-CZ" altLang="cs-CZ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41C8B7-F087-45C7-A822-177FAF249CD7}" type="slidenum">
              <a:rPr lang="cs-CZ" altLang="cs-CZ"/>
              <a:pPr/>
              <a:t>76</a:t>
            </a:fld>
            <a:endParaRPr lang="cs-CZ" altLang="cs-CZ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 defTabSz="914400"/>
            <a:endParaRPr lang="cs-CZ" altLang="cs-CZ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272FEF-B326-4686-B793-71F2E2967D99}" type="slidenum">
              <a:rPr lang="cs-CZ" altLang="cs-CZ"/>
              <a:pPr/>
              <a:t>78</a:t>
            </a:fld>
            <a:endParaRPr lang="cs-CZ" altLang="cs-CZ"/>
          </a:p>
        </p:txBody>
      </p:sp>
      <p:sp>
        <p:nvSpPr>
          <p:cNvPr id="716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954DCD6-78BF-47F5-8D76-ABFF2F988E63}" type="slidenum">
              <a:rPr lang="cs-CZ" altLang="cs-CZ"/>
              <a:pPr/>
              <a:t>79</a:t>
            </a:fld>
            <a:endParaRPr lang="cs-CZ" altLang="cs-CZ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5A2FE92-304A-4747-8D2D-BBF9C1D4C449}" type="slidenum">
              <a:rPr lang="cs-CZ" altLang="cs-CZ"/>
              <a:pPr/>
              <a:t>80</a:t>
            </a:fld>
            <a:endParaRPr lang="cs-CZ" altLang="cs-CZ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1EBC7B-E35A-4BD0-B05A-C2268C9419CB}" type="slidenum">
              <a:rPr lang="cs-CZ" altLang="cs-CZ"/>
              <a:pPr/>
              <a:t>81</a:t>
            </a:fld>
            <a:endParaRPr lang="cs-CZ" altLang="cs-CZ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D55363-15C0-444F-917A-8EEE610B630D}" type="slidenum">
              <a:rPr lang="cs-CZ" altLang="cs-CZ"/>
              <a:pPr/>
              <a:t>82</a:t>
            </a:fld>
            <a:endParaRPr lang="cs-CZ" altLang="cs-CZ"/>
          </a:p>
        </p:txBody>
      </p:sp>
      <p:sp>
        <p:nvSpPr>
          <p:cNvPr id="757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1A46A39-5925-40B1-BCF0-41C3B1580525}" type="slidenum">
              <a:rPr lang="cs-CZ" altLang="cs-CZ"/>
              <a:pPr/>
              <a:t>83</a:t>
            </a:fld>
            <a:endParaRPr lang="cs-CZ" altLang="cs-CZ"/>
          </a:p>
        </p:txBody>
      </p:sp>
      <p:sp>
        <p:nvSpPr>
          <p:cNvPr id="768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9959DF-14EF-47A1-97F3-E802F8454E84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AA771C-3988-41DD-91D7-C0B0CA826B99}" type="slidenum">
              <a:rPr lang="cs-CZ" altLang="cs-CZ"/>
              <a:pPr/>
              <a:t>84</a:t>
            </a:fld>
            <a:endParaRPr lang="cs-CZ" altLang="cs-CZ"/>
          </a:p>
        </p:txBody>
      </p:sp>
      <p:sp>
        <p:nvSpPr>
          <p:cNvPr id="778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7519374-12A5-4165-B48E-D61ED98328E8}" type="slidenum">
              <a:rPr lang="cs-CZ" altLang="cs-CZ"/>
              <a:pPr/>
              <a:t>85</a:t>
            </a:fld>
            <a:endParaRPr lang="cs-CZ" altLang="cs-CZ"/>
          </a:p>
        </p:txBody>
      </p:sp>
      <p:sp>
        <p:nvSpPr>
          <p:cNvPr id="788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C1082A0-3A4E-410A-8110-696F249AF70C}" type="slidenum">
              <a:rPr lang="cs-CZ" altLang="cs-CZ"/>
              <a:pPr/>
              <a:t>86</a:t>
            </a:fld>
            <a:endParaRPr lang="cs-CZ" altLang="cs-CZ"/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FF6F35-08E3-4D95-B782-F398C26F1092}" type="slidenum">
              <a:rPr lang="cs-CZ" altLang="cs-CZ"/>
              <a:pPr/>
              <a:t>87</a:t>
            </a:fld>
            <a:endParaRPr lang="cs-CZ" altLang="cs-CZ"/>
          </a:p>
        </p:txBody>
      </p:sp>
      <p:sp>
        <p:nvSpPr>
          <p:cNvPr id="808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AD7783-8492-45A0-9F4A-306F3392BB8F}" type="slidenum">
              <a:rPr lang="cs-CZ" altLang="cs-CZ"/>
              <a:pPr/>
              <a:t>88</a:t>
            </a:fld>
            <a:endParaRPr lang="cs-CZ" altLang="cs-CZ"/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6541BB-0972-4E5E-9BC3-81054772829C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E609C8-69A5-4BEF-9087-390FE01F0CC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C5C09-AAC1-45FE-B541-05EFD32BFF4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2A45D-FF2C-41D7-9858-8084E8C4E91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4013" cy="474663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32013" cy="474663"/>
          </a:xfrm>
        </p:spPr>
        <p:txBody>
          <a:bodyPr/>
          <a:lstStyle>
            <a:lvl1pPr>
              <a:defRPr/>
            </a:lvl1pPr>
          </a:lstStyle>
          <a:p>
            <a:fld id="{1A716964-D6F1-43AE-92B4-E330314E6D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838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F5D00-EEE3-4B75-85E7-6004A3B04BC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75910F-58DE-4CF7-A4E2-AFEFEB58335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65DC-D6C5-4247-99E0-A60078C5C17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B431DA-F545-46AB-B95E-9C979C71B74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70DD4-58C8-432D-A13E-84AEE02B7E0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8FEEF-FC45-4206-B686-316071A2183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54CEB-0AC5-4C5B-A713-1000E9A2514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2C6BD2-80BD-490C-93B0-6BFD5358103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3370CBE0-E627-448A-A9C3-6B18E5F22DB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XGds2GAvGQ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RESPIRATORY SYSTEM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2451100"/>
            <a:ext cx="4427538" cy="440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425575"/>
            <a:ext cx="5972175" cy="440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58750" y="63500"/>
            <a:ext cx="748188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A. sphenopalatina, a. palatina major (a. maxillaris)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A. ethmoidalis ant., post. (a. ophthalmica)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R. septalis a. labialis sup. (a. facialis)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V. sphenopalatina, facialis, vv. ophthalmicae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Nll. submandibulares, retropharyngei, parotidei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4767263" y="5824538"/>
            <a:ext cx="267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Kiesselbach area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643437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5888"/>
            <a:ext cx="4932363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231775" y="279400"/>
            <a:ext cx="53990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N. trigeminus (CN 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n. ethmoidalis ant. (V1)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- rr. nasales posteriores med. et lat.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(n. nasopalatinus) (V2)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Nn. olfactorii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0"/>
            <a:ext cx="591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352266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SINUS PARANASALES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Sinus maxillaris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Sinus frontalis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Sinus ethmoidales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Sinus sphenoidalis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13"/>
            <a:ext cx="4572000" cy="290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2490"/>
            <a:ext cx="3924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844675"/>
            <a:ext cx="47609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303213" y="134938"/>
            <a:ext cx="71561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SINUS MAXILLARIS      – </a:t>
            </a:r>
            <a:r>
              <a:rPr lang="cs-CZ" altLang="cs-CZ" sz="2400" dirty="0" err="1"/>
              <a:t>hiatus</a:t>
            </a:r>
            <a:r>
              <a:rPr lang="cs-CZ" altLang="cs-CZ" sz="2400" dirty="0"/>
              <a:t> sinus </a:t>
            </a:r>
            <a:r>
              <a:rPr lang="cs-CZ" altLang="cs-CZ" sz="2400" dirty="0" err="1"/>
              <a:t>maxillaris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(</a:t>
            </a:r>
            <a:r>
              <a:rPr lang="en-US" altLang="cs-CZ" sz="2400" dirty="0"/>
              <a:t>Antrum of Highmore</a:t>
            </a:r>
            <a:r>
              <a:rPr lang="cs-CZ" altLang="cs-CZ" sz="2400" dirty="0"/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flipH="1">
            <a:off x="1233341" y="692696"/>
            <a:ext cx="6362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Maxillary</a:t>
            </a:r>
            <a:r>
              <a:rPr lang="cs-CZ" dirty="0"/>
              <a:t> sinus </a:t>
            </a:r>
            <a:r>
              <a:rPr lang="cs-CZ" dirty="0" err="1"/>
              <a:t>puncture</a:t>
            </a:r>
            <a:r>
              <a:rPr lang="cs-CZ" dirty="0"/>
              <a:t> (</a:t>
            </a:r>
            <a:r>
              <a:rPr lang="cs-CZ" dirty="0" err="1"/>
              <a:t>Antral</a:t>
            </a:r>
            <a:r>
              <a:rPr lang="cs-CZ" dirty="0"/>
              <a:t> </a:t>
            </a:r>
            <a:r>
              <a:rPr lang="cs-CZ" dirty="0" err="1"/>
              <a:t>washout</a:t>
            </a:r>
            <a:r>
              <a:rPr lang="cs-CZ" dirty="0"/>
              <a:t>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181627"/>
            <a:ext cx="3096344" cy="2956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165131"/>
            <a:ext cx="8028181" cy="17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23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08127"/>
            <a:ext cx="6156325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519113" y="207963"/>
            <a:ext cx="4079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SINUS FRONTALIS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</a:t>
            </a:r>
            <a:r>
              <a:rPr lang="en-US" altLang="cs-CZ" sz="2400" dirty="0" err="1"/>
              <a:t>eptum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sinuum</a:t>
            </a:r>
            <a:r>
              <a:rPr lang="en-US" altLang="cs-CZ" sz="2400" dirty="0"/>
              <a:t> </a:t>
            </a:r>
            <a:r>
              <a:rPr lang="en-US" altLang="cs-CZ" sz="2400" dirty="0" err="1"/>
              <a:t>frontalium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Hiatus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semilunaris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576"/>
            <a:ext cx="3516475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9330"/>
            <a:ext cx="50038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12873"/>
            <a:ext cx="5003800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231775" y="4456113"/>
            <a:ext cx="47115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CELLULAE ETHMOIDALES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SINUS SPHENOIDALIS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Septum </a:t>
            </a:r>
            <a:r>
              <a:rPr lang="cs-CZ" altLang="cs-CZ" sz="2400" dirty="0" err="1"/>
              <a:t>sinuum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sphenoidalium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Apertura sinus </a:t>
            </a:r>
            <a:r>
              <a:rPr lang="cs-CZ" altLang="cs-CZ" sz="2400" dirty="0" err="1"/>
              <a:t>sphenoidalis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182702"/>
            <a:ext cx="680402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31775" y="63500"/>
            <a:ext cx="8970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Meatus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inf. – </a:t>
            </a:r>
            <a:r>
              <a:rPr lang="en-US" altLang="cs-CZ" sz="2400" dirty="0" err="1"/>
              <a:t>ductus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nasolacrimalis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Meatus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medius</a:t>
            </a:r>
            <a:r>
              <a:rPr lang="en-US" altLang="cs-CZ" sz="2400" dirty="0"/>
              <a:t> – hiatus </a:t>
            </a:r>
            <a:r>
              <a:rPr lang="en-US" altLang="cs-CZ" sz="2400" dirty="0" err="1"/>
              <a:t>semilunaris</a:t>
            </a:r>
            <a:r>
              <a:rPr lang="en-US" altLang="cs-CZ" sz="2400" dirty="0"/>
              <a:t> – sinus </a:t>
            </a:r>
            <a:r>
              <a:rPr lang="en-US" altLang="cs-CZ" sz="2400" dirty="0" err="1"/>
              <a:t>maxillaris</a:t>
            </a:r>
            <a:r>
              <a:rPr lang="en-US" altLang="cs-CZ" sz="24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   sinus </a:t>
            </a:r>
            <a:r>
              <a:rPr lang="en-US" altLang="cs-CZ" sz="2400" dirty="0" err="1"/>
              <a:t>frontalis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cellulae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ethmoidales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anteriores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Meatus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sup. – </a:t>
            </a:r>
            <a:r>
              <a:rPr lang="en-US" altLang="cs-CZ" sz="2400" dirty="0" err="1"/>
              <a:t>cellulae</a:t>
            </a:r>
            <a:r>
              <a:rPr lang="en-US" altLang="cs-CZ" sz="2400" dirty="0"/>
              <a:t> </a:t>
            </a:r>
            <a:r>
              <a:rPr lang="en-US" altLang="cs-CZ" sz="2400" dirty="0" err="1"/>
              <a:t>ethmoidales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posteriores</a:t>
            </a:r>
            <a:r>
              <a:rPr lang="en-US" altLang="cs-CZ" sz="2400" dirty="0"/>
              <a:t>, sinus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   </a:t>
            </a:r>
            <a:r>
              <a:rPr lang="en-US" altLang="cs-CZ" sz="2400" dirty="0" err="1"/>
              <a:t>sphenoidalis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e/Waters%27_view.svg/1920px-Waters%27_view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57" y="1844824"/>
            <a:ext cx="4664659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688"/>
            <a:ext cx="4419600" cy="49149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 flipH="1">
            <a:off x="1835696" y="44624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Waters' </a:t>
            </a:r>
            <a:r>
              <a:rPr lang="cs-CZ" dirty="0"/>
              <a:t>(</a:t>
            </a:r>
            <a:r>
              <a:rPr lang="en-US" dirty="0" err="1"/>
              <a:t>Occipitomental</a:t>
            </a:r>
            <a:r>
              <a:rPr lang="cs-CZ" dirty="0"/>
              <a:t>)</a:t>
            </a:r>
            <a:r>
              <a:rPr lang="en-US" dirty="0"/>
              <a:t> view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76238" y="350838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PHARYNX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070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01265"/>
            <a:ext cx="6516687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47675" y="350838"/>
            <a:ext cx="2557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NASOPHARYNX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03213" y="1000125"/>
            <a:ext cx="385603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Ostium pharyngeum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tubae auditivae: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Torus tubarius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Plica salpingopharyngea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Torus levatorius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Plica salpingopalatina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0"/>
            <a:ext cx="5991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303213" y="350838"/>
            <a:ext cx="38068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Cartilago tubae auditivae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salpingopharyngeus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levator veli palatini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5219700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1915"/>
            <a:ext cx="3825875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1775" y="134938"/>
            <a:ext cx="1438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LARYNX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408488" y="5751513"/>
            <a:ext cx="1217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ADULT</a:t>
            </a:r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H="1">
            <a:off x="3924300" y="5949950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280150" y="4456113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NEONATE</a:t>
            </a:r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V="1">
            <a:off x="7092950" y="4221163"/>
            <a:ext cx="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0"/>
            <a:ext cx="589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76238" y="566738"/>
            <a:ext cx="3197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Prominentia laryngis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0"/>
            <a:ext cx="4814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31775" y="350838"/>
            <a:ext cx="425930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CARTILAGINES LARYNGIS: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cricoidea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arytenoidea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epiglottica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corniculata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cuneiformis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397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39750" y="188913"/>
            <a:ext cx="3706813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LARYNX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Membrana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thyrohyoidea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(</a:t>
            </a:r>
            <a:r>
              <a:rPr lang="cs-CZ" altLang="cs-CZ" sz="2400" dirty="0" err="1"/>
              <a:t>thyroidea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lamina </a:t>
            </a:r>
            <a:r>
              <a:rPr lang="cs-CZ" altLang="cs-CZ" sz="2400" dirty="0" err="1"/>
              <a:t>dextra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lamina </a:t>
            </a:r>
            <a:r>
              <a:rPr lang="cs-CZ" altLang="cs-CZ" sz="2400" dirty="0" err="1"/>
              <a:t>sinistra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incisura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thyroidea</a:t>
            </a:r>
            <a:r>
              <a:rPr lang="cs-CZ" altLang="cs-CZ" sz="2400" dirty="0"/>
              <a:t> sup.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incisura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thyroidea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</a:t>
            </a:r>
            <a:r>
              <a:rPr lang="cs-CZ" altLang="cs-CZ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cornua</a:t>
            </a:r>
            <a:r>
              <a:rPr lang="cs-CZ" altLang="cs-CZ" sz="2400" dirty="0"/>
              <a:t> superiora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ligg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thyroidea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lateralia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cornua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inferiora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facies art. </a:t>
            </a:r>
            <a:r>
              <a:rPr lang="cs-CZ" altLang="cs-CZ" sz="2400" dirty="0" err="1"/>
              <a:t>cricoidea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linea </a:t>
            </a:r>
            <a:r>
              <a:rPr lang="cs-CZ" altLang="cs-CZ" sz="2400" dirty="0" err="1"/>
              <a:t>obliqua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0"/>
            <a:ext cx="37147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303371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341438"/>
            <a:ext cx="315277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259013" y="350838"/>
            <a:ext cx="37909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CARTILAGO CRICOIDEA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-arcus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-lamina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-facies articularis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arytenoidea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-facies articularis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thyroidea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2911475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623920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CARTILAGO ARYTENOIDEA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- apex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- </a:t>
            </a:r>
            <a:r>
              <a:rPr lang="cs-CZ" altLang="cs-CZ" sz="2400" dirty="0" err="1"/>
              <a:t>basis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- facies art. </a:t>
            </a:r>
            <a:r>
              <a:rPr lang="cs-CZ" altLang="cs-CZ" sz="2400" dirty="0" err="1"/>
              <a:t>cricoidea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- </a:t>
            </a:r>
            <a:r>
              <a:rPr lang="cs-CZ" altLang="cs-CZ" sz="2400" dirty="0" err="1"/>
              <a:t>processus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vocalis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- </a:t>
            </a:r>
            <a:r>
              <a:rPr lang="cs-CZ" altLang="cs-CZ" sz="2400" dirty="0" err="1"/>
              <a:t>processus</a:t>
            </a:r>
            <a:r>
              <a:rPr lang="cs-CZ" altLang="cs-CZ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</a:t>
            </a:r>
            <a:r>
              <a:rPr lang="cs-CZ" altLang="cs-CZ" sz="2400" dirty="0" err="1"/>
              <a:t>muscularis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- facies </a:t>
            </a:r>
            <a:r>
              <a:rPr lang="cs-CZ" altLang="cs-CZ" sz="2400" dirty="0" err="1"/>
              <a:t>anterolateralis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- facies </a:t>
            </a:r>
            <a:r>
              <a:rPr lang="cs-CZ" altLang="cs-CZ" sz="2400" dirty="0" err="1"/>
              <a:t>medialis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- facies </a:t>
            </a:r>
            <a:r>
              <a:rPr lang="cs-CZ" altLang="cs-CZ" sz="2400" dirty="0" err="1"/>
              <a:t>posterior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0"/>
            <a:ext cx="20113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565400"/>
            <a:ext cx="2452687" cy="429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0"/>
            <a:ext cx="3717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47675" y="495300"/>
            <a:ext cx="43116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CARTILAGO EPIGLOTTICA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petiolus </a:t>
            </a:r>
            <a:r>
              <a:rPr lang="cs-CZ" altLang="cs-CZ" sz="2400" dirty="0" err="1"/>
              <a:t>epiglottidis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lamina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CARTILAGO CORNICULATA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CARTILAGO CUNEIFORMIS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76700"/>
            <a:ext cx="2011362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0"/>
            <a:ext cx="5899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519113" y="350838"/>
            <a:ext cx="29972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NASUS EXTERNUS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Radix 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Dorsum 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Apex nasi</a:t>
            </a:r>
            <a:endParaRPr lang="en-US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Nares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Alae nasi</a:t>
            </a: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4238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75" y="0"/>
            <a:ext cx="3717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404813"/>
            <a:ext cx="555414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ARTICULATIO CRICOARYTENOIDEA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-lig. </a:t>
            </a:r>
            <a:r>
              <a:rPr lang="cs-CZ" altLang="cs-CZ" sz="2400" dirty="0" err="1"/>
              <a:t>cricoarytaenoideum</a:t>
            </a:r>
            <a:r>
              <a:rPr lang="cs-CZ" altLang="cs-CZ" sz="2400" dirty="0"/>
              <a:t>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ARTICULATIO CRICOTHYROIDEA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5580063" y="4437063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6877050" y="2636838"/>
            <a:ext cx="0" cy="1655762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397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447675" y="423863"/>
            <a:ext cx="39735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MEMBRANA THYROIDEA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lig. thyroideum laterale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lig. thyroideum medianum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725" y="0"/>
            <a:ext cx="3978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68313" y="620713"/>
            <a:ext cx="4921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CONUS ELASTICUS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lig. cricothyroideum- coniotomy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/>
              <a:t>lig. vocale – plica vocalis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Lig. cricotracheale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0"/>
            <a:ext cx="39243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26988"/>
            <a:ext cx="4206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03213" y="495300"/>
            <a:ext cx="539763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Lig </a:t>
            </a:r>
            <a:r>
              <a:rPr lang="cs-CZ" altLang="cs-CZ" sz="2400" dirty="0" err="1"/>
              <a:t>thyroepiglotticum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Lig. </a:t>
            </a:r>
            <a:r>
              <a:rPr lang="cs-CZ" altLang="cs-CZ" sz="2400" dirty="0" err="1"/>
              <a:t>hyoepiglotticum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Spatium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praeepiglotticum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MEMBRANA QUADRANGULARIS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lig. </a:t>
            </a:r>
            <a:r>
              <a:rPr lang="cs-CZ" altLang="cs-CZ" sz="2400" dirty="0" err="1"/>
              <a:t>ventriculare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plica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vestibularis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MEMBRANA FIBROELASTICA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LARYNGIS = </a:t>
            </a:r>
            <a:r>
              <a:rPr lang="cs-CZ" altLang="cs-CZ" sz="2400" dirty="0" err="1"/>
              <a:t>conus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elasticus</a:t>
            </a:r>
            <a:r>
              <a:rPr lang="cs-CZ" altLang="cs-CZ" sz="2400" dirty="0"/>
              <a:t>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membrana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quadrangularis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590" y="-10019"/>
            <a:ext cx="368741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" y="2708396"/>
            <a:ext cx="397726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6004" y="30740"/>
            <a:ext cx="708627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MUSCULI LARYNGIS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thyro</a:t>
            </a:r>
            <a:r>
              <a:rPr lang="en-US" altLang="cs-CZ" sz="2400" dirty="0" err="1"/>
              <a:t>arytenoideus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(</a:t>
            </a:r>
            <a:r>
              <a:rPr lang="cs-CZ" altLang="cs-CZ" sz="2400" dirty="0" err="1"/>
              <a:t>thyroepiglotticus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vocalis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Rima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glottidis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pars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intermembranacea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– </a:t>
            </a:r>
            <a:r>
              <a:rPr lang="cs-CZ" altLang="cs-CZ" sz="2400" dirty="0" err="1"/>
              <a:t>pars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intercartilaginea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725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3592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10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13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54356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57" y="-32079"/>
            <a:ext cx="43307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47675" y="207963"/>
            <a:ext cx="408156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cricoarytenoideus</a:t>
            </a:r>
            <a:r>
              <a:rPr lang="cs-CZ" altLang="cs-CZ" sz="2400" dirty="0"/>
              <a:t>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- </a:t>
            </a:r>
            <a:r>
              <a:rPr lang="cs-CZ" altLang="cs-CZ" sz="2400" dirty="0" err="1"/>
              <a:t>respiration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404334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0"/>
            <a:ext cx="367182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2" y="908389"/>
            <a:ext cx="4025900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35496" y="13130"/>
            <a:ext cx="636905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cricoarytenoideus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lateralis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arytenoideus</a:t>
            </a:r>
            <a:r>
              <a:rPr lang="en-US" altLang="cs-CZ" sz="2400" dirty="0"/>
              <a:t> transversus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arytenoideus</a:t>
            </a:r>
            <a:r>
              <a:rPr lang="en-US" altLang="cs-CZ" sz="2400" dirty="0"/>
              <a:t> obliquus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aryepiglotticus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428432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3515401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19113" y="566738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cricothyroideus</a:t>
            </a:r>
          </a:p>
        </p:txBody>
      </p:sp>
    </p:spTree>
    <p:extLst>
      <p:ext uri="{BB962C8B-B14F-4D97-AF65-F5344CB8AC3E}">
        <p14:creationId xmlns:p14="http://schemas.microsoft.com/office/powerpoint/2010/main" val="398452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3" y="476250"/>
            <a:ext cx="3819525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03213" y="350838"/>
            <a:ext cx="420499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/>
              <a:t>Cartilago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lateralis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septi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nasi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/>
              <a:t>Cartilago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alaris</a:t>
            </a:r>
            <a:r>
              <a:rPr lang="en-US" altLang="cs-CZ" sz="2400" dirty="0"/>
              <a:t> major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  - crus </a:t>
            </a:r>
            <a:r>
              <a:rPr lang="en-US" altLang="cs-CZ" sz="2400" dirty="0" err="1"/>
              <a:t>laterale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  - crus </a:t>
            </a:r>
            <a:r>
              <a:rPr lang="en-US" altLang="cs-CZ" sz="2400" dirty="0" err="1"/>
              <a:t>mediale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 err="1"/>
              <a:t>Cartilagines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alares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minores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900"/>
            <a:ext cx="3003550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328988"/>
            <a:ext cx="2949575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0"/>
            <a:ext cx="4826969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519113" y="9271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3276600" y="0"/>
            <a:ext cx="289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M. cricothyroideus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179388" y="1476436"/>
            <a:ext cx="32624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cricoarytenoideus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sp>
        <p:nvSpPr>
          <p:cNvPr id="40966" name="Text Box 8"/>
          <p:cNvSpPr txBox="1">
            <a:spLocks noChangeArrowheads="1"/>
          </p:cNvSpPr>
          <p:nvPr/>
        </p:nvSpPr>
        <p:spPr bwMode="auto">
          <a:xfrm>
            <a:off x="5657850" y="1453429"/>
            <a:ext cx="33473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cricoarytenoideus</a:t>
            </a:r>
            <a:r>
              <a:rPr lang="cs-CZ" altLang="cs-CZ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lateralis</a:t>
            </a:r>
            <a:endParaRPr lang="cs-CZ" altLang="cs-CZ" sz="2400" dirty="0"/>
          </a:p>
        </p:txBody>
      </p:sp>
      <p:sp>
        <p:nvSpPr>
          <p:cNvPr id="40967" name="Text Box 9"/>
          <p:cNvSpPr txBox="1">
            <a:spLocks noChangeArrowheads="1"/>
          </p:cNvSpPr>
          <p:nvPr/>
        </p:nvSpPr>
        <p:spPr bwMode="auto">
          <a:xfrm>
            <a:off x="-86517" y="3573016"/>
            <a:ext cx="47115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arytenoideus</a:t>
            </a:r>
            <a:r>
              <a:rPr lang="cs-CZ" altLang="cs-CZ" sz="2400" dirty="0"/>
              <a:t> trans. et </a:t>
            </a:r>
            <a:r>
              <a:rPr lang="cs-CZ" altLang="cs-CZ" sz="2400" dirty="0" err="1"/>
              <a:t>obliq</a:t>
            </a:r>
            <a:r>
              <a:rPr lang="cs-CZ" altLang="cs-CZ" sz="2400" dirty="0"/>
              <a:t>.</a:t>
            </a:r>
          </a:p>
        </p:txBody>
      </p:sp>
      <p:sp>
        <p:nvSpPr>
          <p:cNvPr id="40968" name="Text Box 10"/>
          <p:cNvSpPr txBox="1">
            <a:spLocks noChangeArrowheads="1"/>
          </p:cNvSpPr>
          <p:nvPr/>
        </p:nvSpPr>
        <p:spPr bwMode="auto">
          <a:xfrm>
            <a:off x="5657850" y="3616023"/>
            <a:ext cx="32960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M. </a:t>
            </a:r>
            <a:r>
              <a:rPr lang="cs-CZ" altLang="cs-CZ" sz="2400" dirty="0" err="1"/>
              <a:t>thyroarytenoideus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646536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38188"/>
            <a:ext cx="6948487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786963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N. </a:t>
            </a:r>
            <a:r>
              <a:rPr lang="cs-CZ" altLang="cs-CZ" sz="2400" dirty="0" err="1"/>
              <a:t>laryngeus</a:t>
            </a:r>
            <a:r>
              <a:rPr lang="cs-CZ" altLang="cs-CZ" sz="2400" dirty="0"/>
              <a:t> sup. (CN 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N. </a:t>
            </a:r>
            <a:r>
              <a:rPr lang="cs-CZ" altLang="cs-CZ" sz="2400" dirty="0" err="1"/>
              <a:t>laryngeus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</a:t>
            </a:r>
            <a:r>
              <a:rPr lang="cs-CZ" altLang="cs-CZ" sz="2400" dirty="0"/>
              <a:t>. – N. </a:t>
            </a:r>
            <a:r>
              <a:rPr lang="cs-CZ" altLang="cs-CZ" sz="2400" dirty="0" err="1"/>
              <a:t>laryngeus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recurrens</a:t>
            </a:r>
            <a:r>
              <a:rPr lang="cs-CZ" altLang="cs-CZ" sz="2400" dirty="0"/>
              <a:t> (CN X)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0"/>
            <a:ext cx="521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023938" y="8556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19113" y="566738"/>
            <a:ext cx="328006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CAVITAS LARYNGIS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/>
              <a:t>vestibulum </a:t>
            </a:r>
            <a:r>
              <a:rPr lang="cs-CZ" altLang="cs-CZ" sz="2400" dirty="0" err="1"/>
              <a:t>laryngis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plicae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vestibulares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rima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vestibuli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plicae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vocales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rima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glottidis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-glottis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-</a:t>
            </a:r>
            <a:r>
              <a:rPr lang="cs-CZ" altLang="cs-CZ" sz="2400" dirty="0" err="1"/>
              <a:t>ventriculus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laryngis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cavitas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infraglottica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1075"/>
            <a:ext cx="4002087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0" y="0"/>
            <a:ext cx="938109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CAVITAS LARYNGIS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 err="1"/>
              <a:t>aditus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laryngis-plicae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aryepiglotticae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tuberculum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cuneiforme</a:t>
            </a:r>
            <a:r>
              <a:rPr lang="cs-CZ" altLang="cs-CZ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et </a:t>
            </a:r>
            <a:r>
              <a:rPr lang="cs-CZ" altLang="cs-CZ" sz="2400" dirty="0" err="1"/>
              <a:t>corniculatum</a:t>
            </a:r>
            <a:r>
              <a:rPr lang="cs-CZ" altLang="cs-CZ" sz="2400" dirty="0"/>
              <a:t>), </a:t>
            </a:r>
            <a:r>
              <a:rPr lang="cs-CZ" altLang="cs-CZ" sz="2400" dirty="0" err="1"/>
              <a:t>plica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interarytenoidea,incisura</a:t>
            </a:r>
            <a:r>
              <a:rPr lang="cs-CZ" altLang="cs-CZ" sz="2400" dirty="0"/>
              <a:t> inter-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                                                                                </a:t>
            </a:r>
            <a:r>
              <a:rPr lang="cs-CZ" altLang="cs-CZ" sz="2400" dirty="0" err="1"/>
              <a:t>arytenoidea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307013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635375" y="4005263"/>
            <a:ext cx="2911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plicae vestibulares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plicae vocales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492500" y="45815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35925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100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25"/>
            <a:ext cx="9144000" cy="361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132138" y="188913"/>
            <a:ext cx="277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LARYNGOSCOPY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166813" y="2008188"/>
            <a:ext cx="1284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indirect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6659563" y="1989138"/>
            <a:ext cx="1014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direct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54313"/>
            <a:ext cx="3744913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79713"/>
            <a:ext cx="381635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258888" y="1628775"/>
            <a:ext cx="226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RESPIRATION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435600" y="1628775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PHONATION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91680" y="3356992"/>
            <a:ext cx="49301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Vocal Cords up close while singing</a:t>
            </a:r>
            <a:endParaRPr lang="cs-CZ" b="0" dirty="0"/>
          </a:p>
          <a:p>
            <a:r>
              <a:rPr lang="en-US" b="0" dirty="0">
                <a:hlinkClick r:id="rId2"/>
              </a:rPr>
              <a:t>YouTube video</a:t>
            </a:r>
            <a:endParaRPr lang="en-US" b="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839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95300"/>
            <a:ext cx="7129462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6200775" cy="669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49164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14" y="0"/>
            <a:ext cx="7831086" cy="62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32353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Septum 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 - pars membranacea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 - pars cartilaginea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 - pars ossea</a:t>
            </a:r>
            <a:endParaRPr lang="cs-CZ" altLang="cs-CZ" sz="2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0"/>
            <a:ext cx="3514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70125" y="0"/>
            <a:ext cx="4433888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TRACHEA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Font typeface="Arial" charset="0"/>
              <a:buChar char="-"/>
            </a:pPr>
            <a:r>
              <a:rPr lang="cs-CZ" altLang="cs-CZ" sz="2400" b="1"/>
              <a:t>pars cervicalis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pars thoracica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bifurcatio tracheae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</a:t>
            </a:r>
            <a:r>
              <a:rPr lang="en-US" altLang="cs-CZ" sz="2400" b="1"/>
              <a:t>carina tracheae</a:t>
            </a:r>
            <a:r>
              <a:rPr lang="cs-CZ" altLang="cs-CZ" sz="2400" b="1"/>
              <a:t> 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15-20 cartilagines tracheales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ligg. anularia</a:t>
            </a:r>
          </a:p>
          <a:p>
            <a:pPr>
              <a:buFont typeface="Arial" charset="0"/>
              <a:buChar char="-"/>
            </a:pPr>
            <a:r>
              <a:rPr lang="cs-CZ" altLang="cs-CZ" sz="2400" b="1"/>
              <a:t>paries membranaceus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(m. trachealis)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glandulae tracheales</a:t>
            </a:r>
          </a:p>
        </p:txBody>
      </p:sp>
    </p:spTree>
    <p:extLst>
      <p:ext uri="{BB962C8B-B14F-4D97-AF65-F5344CB8AC3E}">
        <p14:creationId xmlns:p14="http://schemas.microsoft.com/office/powerpoint/2010/main" val="1687815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2727325"/>
            <a:ext cx="4968875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759200" y="207963"/>
            <a:ext cx="5045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M. sternohyoideus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sternothyroideus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Lamina pretrachealis fasciae colli</a:t>
            </a:r>
          </a:p>
        </p:txBody>
      </p:sp>
    </p:spTree>
    <p:extLst>
      <p:ext uri="{BB962C8B-B14F-4D97-AF65-F5344CB8AC3E}">
        <p14:creationId xmlns:p14="http://schemas.microsoft.com/office/powerpoint/2010/main" val="3860912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5648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47675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175" y="260350"/>
            <a:ext cx="5162352" cy="563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TOPOGRAPHY OF THE TRACHEA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 err="1"/>
              <a:t>isthmus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glandulae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thyroideae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thyroideae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inferiores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dirty="0" err="1"/>
              <a:t>truncus</a:t>
            </a:r>
            <a:r>
              <a:rPr lang="cs-CZ" altLang="cs-CZ" dirty="0"/>
              <a:t> </a:t>
            </a:r>
            <a:r>
              <a:rPr lang="cs-CZ" altLang="cs-CZ" dirty="0" err="1"/>
              <a:t>brachiocephalicus</a:t>
            </a:r>
            <a:endParaRPr lang="cs-CZ" altLang="cs-CZ" dirty="0"/>
          </a:p>
          <a:p>
            <a:pPr>
              <a:buFont typeface="Arial" charset="0"/>
              <a:buChar char="-"/>
            </a:pPr>
            <a:r>
              <a:rPr lang="cs-CZ" altLang="cs-CZ" dirty="0" err="1"/>
              <a:t>arcus</a:t>
            </a:r>
            <a:r>
              <a:rPr lang="cs-CZ" altLang="cs-CZ" dirty="0"/>
              <a:t> </a:t>
            </a:r>
            <a:r>
              <a:rPr lang="cs-CZ" altLang="cs-CZ" dirty="0" err="1"/>
              <a:t>aortae</a:t>
            </a:r>
            <a:endParaRPr lang="cs-CZ" altLang="cs-CZ" dirty="0"/>
          </a:p>
          <a:p>
            <a:pPr>
              <a:buFont typeface="Arial" charset="0"/>
              <a:buChar char="-"/>
            </a:pPr>
            <a:r>
              <a:rPr lang="cs-CZ" altLang="cs-CZ" dirty="0"/>
              <a:t>v. </a:t>
            </a:r>
            <a:r>
              <a:rPr lang="cs-CZ" altLang="cs-CZ" dirty="0" err="1"/>
              <a:t>brachiocephalica</a:t>
            </a:r>
            <a:r>
              <a:rPr lang="cs-CZ" altLang="cs-CZ" dirty="0"/>
              <a:t> </a:t>
            </a:r>
            <a:r>
              <a:rPr lang="cs-CZ" altLang="cs-CZ" dirty="0" err="1"/>
              <a:t>sinistra</a:t>
            </a:r>
            <a:endParaRPr lang="cs-CZ" altLang="cs-CZ" dirty="0"/>
          </a:p>
          <a:p>
            <a:pPr>
              <a:buFont typeface="Arial" charset="0"/>
              <a:buChar char="-"/>
            </a:pPr>
            <a:r>
              <a:rPr lang="cs-CZ" altLang="cs-CZ" dirty="0"/>
              <a:t>v. </a:t>
            </a:r>
            <a:r>
              <a:rPr lang="cs-CZ" altLang="cs-CZ" dirty="0" err="1"/>
              <a:t>cava</a:t>
            </a:r>
            <a:r>
              <a:rPr lang="cs-CZ" altLang="cs-CZ" dirty="0"/>
              <a:t> sup.</a:t>
            </a:r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a. </a:t>
            </a:r>
            <a:r>
              <a:rPr lang="cs-CZ" altLang="cs-CZ" sz="2400" b="1" dirty="0" err="1"/>
              <a:t>carotis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communis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jugularis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int</a:t>
            </a:r>
            <a:r>
              <a:rPr lang="cs-CZ" altLang="cs-CZ" sz="2400" b="1" dirty="0"/>
              <a:t>.</a:t>
            </a:r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n. vagus</a:t>
            </a:r>
          </a:p>
          <a:p>
            <a:pPr>
              <a:buFont typeface="Arial" charset="0"/>
              <a:buChar char="-"/>
            </a:pPr>
            <a:r>
              <a:rPr lang="cs-CZ" altLang="cs-CZ" sz="2400" b="1" dirty="0" err="1"/>
              <a:t>oesophagus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n. </a:t>
            </a:r>
            <a:r>
              <a:rPr lang="cs-CZ" altLang="cs-CZ" sz="2400" b="1" dirty="0" err="1"/>
              <a:t>laryngeus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recurrens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dirty="0" err="1"/>
              <a:t>nodi</a:t>
            </a:r>
            <a:r>
              <a:rPr lang="cs-CZ" altLang="cs-CZ" dirty="0"/>
              <a:t> </a:t>
            </a:r>
            <a:r>
              <a:rPr lang="cs-CZ" altLang="cs-CZ" dirty="0" err="1"/>
              <a:t>lymph</a:t>
            </a:r>
            <a:r>
              <a:rPr lang="cs-CZ" altLang="cs-CZ" dirty="0"/>
              <a:t>. </a:t>
            </a:r>
            <a:r>
              <a:rPr lang="cs-CZ" altLang="cs-CZ" dirty="0" err="1"/>
              <a:t>paratracheales</a:t>
            </a:r>
            <a:endParaRPr lang="cs-CZ" altLang="cs-CZ" sz="2400" b="1" dirty="0"/>
          </a:p>
          <a:p>
            <a:pPr>
              <a:buFont typeface="Arial" charset="0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31666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0"/>
            <a:ext cx="40227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818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991100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78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31775" y="-7938"/>
            <a:ext cx="5483225" cy="119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CONIOTOMIA (CRICOTHYROTOMIA)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TRACHEOTOMIA SUPERIOR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TRACHEOTOMIA INFERIOR</a:t>
            </a:r>
          </a:p>
        </p:txBody>
      </p:sp>
    </p:spTree>
    <p:extLst>
      <p:ext uri="{BB962C8B-B14F-4D97-AF65-F5344CB8AC3E}">
        <p14:creationId xmlns:p14="http://schemas.microsoft.com/office/powerpoint/2010/main" val="1260351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56483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47675" y="207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763" y="260350"/>
            <a:ext cx="4381241" cy="526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INFERIOR TRACHEOTOMY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 err="1"/>
              <a:t>vv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thyroideae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inferiores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a.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ima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- v. </a:t>
            </a:r>
            <a:r>
              <a:rPr lang="cs-CZ" altLang="cs-CZ" sz="2400" b="1" dirty="0" err="1"/>
              <a:t>brachiocephalica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sinistra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arcus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venosus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juguli</a:t>
            </a:r>
            <a:endParaRPr lang="cs-CZ" altLang="cs-CZ" sz="2400" b="1" dirty="0"/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 pleura</a:t>
            </a:r>
          </a:p>
          <a:p>
            <a:pPr>
              <a:buFont typeface="Arial" charset="0"/>
              <a:buChar char="-"/>
            </a:pPr>
            <a:r>
              <a:rPr lang="cs-CZ" altLang="cs-CZ" sz="2400" b="1" dirty="0"/>
              <a:t> </a:t>
            </a:r>
            <a:r>
              <a:rPr lang="cs-CZ" altLang="cs-CZ" sz="2400" b="1" dirty="0" err="1"/>
              <a:t>thymus</a:t>
            </a:r>
            <a:endParaRPr lang="cs-CZ" altLang="cs-CZ" sz="2400" b="1" dirty="0"/>
          </a:p>
          <a:p>
            <a:pPr>
              <a:buFont typeface="Arial" charset="0"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TRACHEOSTOMY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Font typeface="Arial" charset="0"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59993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06" y="2348880"/>
            <a:ext cx="3630200" cy="340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13" y="19050"/>
            <a:ext cx="5548287" cy="506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512" y="19050"/>
            <a:ext cx="2235205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BRONCHI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principales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lobares</a:t>
            </a:r>
            <a:endParaRPr lang="cs-CZ" altLang="cs-CZ" sz="2400" b="1" dirty="0"/>
          </a:p>
          <a:p>
            <a:pPr>
              <a:buClrTx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segmentales</a:t>
            </a:r>
            <a:endParaRPr lang="cs-CZ" altLang="cs-CZ" sz="2400" b="1" dirty="0"/>
          </a:p>
          <a:p>
            <a:pPr marL="342900" indent="-342900">
              <a:buClrTx/>
              <a:buFontTx/>
              <a:buChar char="-"/>
            </a:pP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dirty="0"/>
              <a:t>BRONCHIOLI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ALVEOLI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421438" y="115888"/>
            <a:ext cx="27209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Arbor bronchialis</a:t>
            </a:r>
          </a:p>
        </p:txBody>
      </p:sp>
    </p:spTree>
    <p:extLst>
      <p:ext uri="{BB962C8B-B14F-4D97-AF65-F5344CB8AC3E}">
        <p14:creationId xmlns:p14="http://schemas.microsoft.com/office/powerpoint/2010/main" val="34681661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844824"/>
            <a:ext cx="3175000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88" y="1844824"/>
            <a:ext cx="31527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-7938" y="0"/>
            <a:ext cx="3285171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PULMO DEXTER</a:t>
            </a:r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Lobus</a:t>
            </a:r>
            <a:r>
              <a:rPr lang="cs-CZ" altLang="cs-CZ" sz="2400" b="1" dirty="0"/>
              <a:t> superior, </a:t>
            </a:r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medius</a:t>
            </a:r>
            <a:r>
              <a:rPr lang="cs-CZ" altLang="cs-CZ" sz="2400" b="1" dirty="0"/>
              <a:t> et </a:t>
            </a:r>
            <a:r>
              <a:rPr lang="cs-CZ" altLang="cs-CZ" sz="2400" b="1" dirty="0" err="1"/>
              <a:t>inferior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Fissura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obliqua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et </a:t>
            </a:r>
            <a:r>
              <a:rPr lang="cs-CZ" altLang="cs-CZ" sz="2400" b="1" dirty="0" err="1"/>
              <a:t>horizontalis</a:t>
            </a:r>
            <a:r>
              <a:rPr lang="cs-CZ" altLang="cs-CZ" sz="2400" b="1" dirty="0"/>
              <a:t>            </a:t>
            </a:r>
          </a:p>
          <a:p>
            <a:pPr>
              <a:buClrTx/>
              <a:buFontTx/>
              <a:buNone/>
            </a:pPr>
            <a:endParaRPr lang="cs-CZ" altLang="cs-CZ" sz="2400" b="1" dirty="0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991225" y="0"/>
            <a:ext cx="4062413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    PULMO SINISTER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  </a:t>
            </a:r>
            <a:r>
              <a:rPr lang="cs-CZ" altLang="cs-CZ" sz="2400" b="1" dirty="0" err="1"/>
              <a:t>Lobus</a:t>
            </a:r>
            <a:r>
              <a:rPr lang="cs-CZ" altLang="cs-CZ" sz="2400" b="1" dirty="0"/>
              <a:t> superior et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  </a:t>
            </a:r>
            <a:r>
              <a:rPr lang="cs-CZ" altLang="cs-CZ" sz="2400" b="1" dirty="0" err="1"/>
              <a:t>inferior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</a:t>
            </a:r>
            <a:r>
              <a:rPr lang="cs-CZ" altLang="cs-CZ" dirty="0" err="1"/>
              <a:t>F</a:t>
            </a:r>
            <a:r>
              <a:rPr lang="cs-CZ" altLang="cs-CZ" sz="2400" b="1" dirty="0" err="1"/>
              <a:t>issura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obliqua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</a:t>
            </a:r>
            <a:r>
              <a:rPr lang="cs-CZ" altLang="cs-CZ" dirty="0" err="1"/>
              <a:t>I</a:t>
            </a:r>
            <a:r>
              <a:rPr lang="cs-CZ" altLang="cs-CZ" sz="2400" b="1" dirty="0" err="1"/>
              <a:t>ncisura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cardiaca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</a:t>
            </a:r>
            <a:r>
              <a:rPr lang="cs-CZ" altLang="cs-CZ" dirty="0" err="1"/>
              <a:t>L</a:t>
            </a:r>
            <a:r>
              <a:rPr lang="cs-CZ" altLang="cs-CZ" sz="2400" b="1" dirty="0" err="1"/>
              <a:t>ingula</a:t>
            </a:r>
            <a:r>
              <a:rPr lang="cs-CZ" altLang="cs-CZ" sz="2400" b="1" dirty="0"/>
              <a:t>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987824" y="0"/>
            <a:ext cx="3620200" cy="34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Apex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Basis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(facies </a:t>
            </a:r>
            <a:r>
              <a:rPr lang="cs-CZ" altLang="cs-CZ" sz="2400" b="1" dirty="0" err="1"/>
              <a:t>diaphragmatica</a:t>
            </a:r>
            <a:r>
              <a:rPr lang="cs-CZ" altLang="cs-CZ" sz="2400" b="1" dirty="0"/>
              <a:t>)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Facies </a:t>
            </a:r>
            <a:r>
              <a:rPr lang="cs-CZ" altLang="cs-CZ" sz="2400" b="1" dirty="0" err="1"/>
              <a:t>costalis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dirty="0"/>
              <a:t>Facies </a:t>
            </a:r>
            <a:r>
              <a:rPr lang="cs-CZ" altLang="cs-CZ" dirty="0" err="1"/>
              <a:t>mediastinalis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 err="1"/>
              <a:t>Margo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anterior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</a:t>
            </a:r>
            <a:r>
              <a:rPr lang="cs-CZ" altLang="cs-CZ" sz="2400" b="1" dirty="0" err="1"/>
              <a:t>inferior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</a:t>
            </a:r>
            <a:r>
              <a:rPr lang="cs-CZ" altLang="cs-CZ" sz="2400" b="1" dirty="0" err="1"/>
              <a:t>posterior</a:t>
            </a:r>
            <a:endParaRPr lang="cs-CZ" altLang="cs-CZ" sz="2400" b="1" dirty="0"/>
          </a:p>
          <a:p>
            <a:pPr>
              <a:buClrTx/>
              <a:buFontTx/>
              <a:buNone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315628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2131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514152"/>
            <a:ext cx="325913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062288" y="0"/>
            <a:ext cx="3771523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FACIES MEDIASTINALIS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400" b="1" dirty="0" err="1"/>
              <a:t>hillum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radix </a:t>
            </a:r>
            <a:r>
              <a:rPr lang="cs-CZ" altLang="cs-CZ" sz="2400" b="1" dirty="0" err="1"/>
              <a:t>pulmonis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lig. </a:t>
            </a:r>
            <a:r>
              <a:rPr lang="cs-CZ" altLang="cs-CZ" sz="2400" b="1" dirty="0" err="1"/>
              <a:t>pulmonale</a:t>
            </a:r>
            <a:r>
              <a:rPr lang="cs-CZ" altLang="cs-CZ" sz="2400" b="1" dirty="0"/>
              <a:t> 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400" b="1" dirty="0" err="1"/>
              <a:t>impressio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cardiaca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777713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23532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409" y="1700808"/>
            <a:ext cx="327818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-127000" y="0"/>
            <a:ext cx="9069388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SEGMENTA BRONCHOPULMONALIA DEXTRA</a:t>
            </a:r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 dirty="0"/>
              <a:t>s. </a:t>
            </a:r>
            <a:r>
              <a:rPr lang="cs-CZ" altLang="cs-CZ" sz="2400" b="1" dirty="0" err="1"/>
              <a:t>apicale</a:t>
            </a:r>
            <a:r>
              <a:rPr lang="cs-CZ" altLang="cs-CZ" sz="2400" b="1" dirty="0"/>
              <a:t>          4. s. </a:t>
            </a:r>
            <a:r>
              <a:rPr lang="cs-CZ" altLang="cs-CZ" sz="2400" b="1" dirty="0" err="1"/>
              <a:t>laterale</a:t>
            </a:r>
            <a:r>
              <a:rPr lang="cs-CZ" altLang="cs-CZ" sz="2400" b="1" dirty="0"/>
              <a:t>        6. s. </a:t>
            </a:r>
            <a:r>
              <a:rPr lang="cs-CZ" altLang="cs-CZ" sz="2400" b="1" dirty="0" err="1"/>
              <a:t>apicale</a:t>
            </a:r>
            <a:endParaRPr lang="cs-CZ" altLang="cs-CZ" sz="2400" b="1" dirty="0"/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 dirty="0"/>
              <a:t>s. </a:t>
            </a:r>
            <a:r>
              <a:rPr lang="cs-CZ" altLang="cs-CZ" sz="2400" b="1" dirty="0" err="1"/>
              <a:t>posterius</a:t>
            </a:r>
            <a:r>
              <a:rPr lang="cs-CZ" altLang="cs-CZ" sz="2400" b="1" dirty="0"/>
              <a:t>      5. s. </a:t>
            </a:r>
            <a:r>
              <a:rPr lang="cs-CZ" altLang="cs-CZ" sz="2400" b="1" dirty="0" err="1"/>
              <a:t>mediale</a:t>
            </a:r>
            <a:r>
              <a:rPr lang="cs-CZ" altLang="cs-CZ" sz="2400" b="1" dirty="0"/>
              <a:t>       7.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mediale</a:t>
            </a:r>
            <a:endParaRPr lang="cs-CZ" altLang="cs-CZ" sz="2400" b="1" dirty="0"/>
          </a:p>
          <a:p>
            <a:pPr>
              <a:buFont typeface="Times New Roman" pitchFamily="16" charset="0"/>
              <a:buAutoNum type="arabicPeriod"/>
            </a:pPr>
            <a:r>
              <a:rPr lang="cs-CZ" altLang="cs-CZ" sz="2400" b="1" dirty="0"/>
              <a:t>s. </a:t>
            </a:r>
            <a:r>
              <a:rPr lang="cs-CZ" altLang="cs-CZ" sz="2400" b="1" dirty="0" err="1"/>
              <a:t>anterius</a:t>
            </a:r>
            <a:r>
              <a:rPr lang="cs-CZ" altLang="cs-CZ" sz="2400" b="1" dirty="0"/>
              <a:t>                                     8.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anterius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               9.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laterale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              10.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posterius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91204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076552"/>
            <a:ext cx="6875462" cy="584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0" y="260350"/>
            <a:ext cx="752475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SEPTUM 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Cartilagines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alares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majores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crura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medialia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Cartilago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septi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nasi</a:t>
            </a:r>
            <a:r>
              <a:rPr lang="cs-CZ" altLang="cs-CZ" sz="2400" dirty="0"/>
              <a:t> – </a:t>
            </a:r>
            <a:r>
              <a:rPr lang="cs-CZ" altLang="cs-CZ" sz="2400" dirty="0" err="1"/>
              <a:t>processus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posterior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Lamina </a:t>
            </a:r>
            <a:r>
              <a:rPr lang="cs-CZ" altLang="cs-CZ" sz="2400" dirty="0" err="1"/>
              <a:t>perpendicularis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ossis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ethmoidalis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/>
              <a:t>Vomer</a:t>
            </a:r>
            <a:endParaRPr lang="cs-CZ" altLang="cs-CZ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3228975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2205038"/>
            <a:ext cx="2930525" cy="465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4762"/>
            <a:ext cx="9069388" cy="22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SEGMENTA BRONCHOPULMONALIA SINISTRA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1+2. s. </a:t>
            </a:r>
            <a:r>
              <a:rPr lang="cs-CZ" altLang="cs-CZ" sz="2400" b="1" dirty="0" err="1"/>
              <a:t>apicoposterius</a:t>
            </a:r>
            <a:r>
              <a:rPr lang="cs-CZ" altLang="cs-CZ" sz="2400" b="1" dirty="0"/>
              <a:t>                     6. s. </a:t>
            </a:r>
            <a:r>
              <a:rPr lang="cs-CZ" altLang="cs-CZ" sz="2400" b="1" dirty="0" err="1"/>
              <a:t>apicale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3. s. </a:t>
            </a:r>
            <a:r>
              <a:rPr lang="cs-CZ" altLang="cs-CZ" sz="2400" b="1" dirty="0" err="1"/>
              <a:t>anterius</a:t>
            </a:r>
            <a:r>
              <a:rPr lang="cs-CZ" altLang="cs-CZ" sz="2400" b="1" dirty="0"/>
              <a:t>                                     (7.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mediale</a:t>
            </a:r>
            <a:r>
              <a:rPr lang="cs-CZ" altLang="cs-CZ" sz="2400" b="1" dirty="0"/>
              <a:t>)</a:t>
            </a:r>
          </a:p>
          <a:p>
            <a:pPr>
              <a:buClrTx/>
              <a:buFontTx/>
              <a:buNone/>
            </a:pPr>
            <a:r>
              <a:rPr lang="cs-CZ" altLang="cs-CZ" sz="2400" b="1" dirty="0"/>
              <a:t>4. s. </a:t>
            </a:r>
            <a:r>
              <a:rPr lang="cs-CZ" altLang="cs-CZ" sz="2400" b="1" dirty="0" err="1"/>
              <a:t>lingulare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superius</a:t>
            </a:r>
            <a:r>
              <a:rPr lang="cs-CZ" altLang="cs-CZ" sz="2400" b="1" dirty="0"/>
              <a:t>                    8.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anterius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5. s. </a:t>
            </a:r>
            <a:r>
              <a:rPr lang="cs-CZ" altLang="cs-CZ" sz="2400" b="1" dirty="0" err="1"/>
              <a:t>lingulare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inferius</a:t>
            </a:r>
            <a:r>
              <a:rPr lang="cs-CZ" altLang="cs-CZ" sz="2400" b="1" dirty="0"/>
              <a:t>                      9.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laterale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                       10. s. </a:t>
            </a:r>
            <a:r>
              <a:rPr lang="cs-CZ" altLang="cs-CZ" sz="2400" b="1" dirty="0" err="1"/>
              <a:t>basale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posterius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42957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743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71475" y="134938"/>
            <a:ext cx="5785856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 dirty="0"/>
              <a:t>PLEURA - </a:t>
            </a:r>
            <a:r>
              <a:rPr lang="cs-CZ" altLang="cs-CZ" sz="2400" b="1" dirty="0" err="1"/>
              <a:t>visceralis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- </a:t>
            </a:r>
            <a:r>
              <a:rPr lang="cs-CZ" altLang="cs-CZ" sz="2400" b="1" dirty="0" err="1"/>
              <a:t>parietalis</a:t>
            </a:r>
            <a:r>
              <a:rPr lang="cs-CZ" altLang="cs-CZ" sz="2400" b="1" dirty="0"/>
              <a:t> - </a:t>
            </a:r>
            <a:r>
              <a:rPr lang="cs-CZ" altLang="cs-CZ" sz="2400" b="1" dirty="0" err="1"/>
              <a:t>costalis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- </a:t>
            </a:r>
            <a:r>
              <a:rPr lang="cs-CZ" altLang="cs-CZ" sz="2400" b="1" dirty="0" err="1"/>
              <a:t>diaphragmatica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                                - </a:t>
            </a:r>
            <a:r>
              <a:rPr lang="cs-CZ" altLang="cs-CZ" sz="2400" b="1" dirty="0" err="1"/>
              <a:t>mediastinalis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</a:t>
            </a:r>
            <a:r>
              <a:rPr lang="cs-CZ" altLang="cs-CZ" sz="2400" b="1" dirty="0" err="1"/>
              <a:t>Cavitas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pleuralis</a:t>
            </a:r>
            <a:endParaRPr lang="cs-CZ" altLang="cs-CZ" sz="2400" b="1" dirty="0"/>
          </a:p>
          <a:p>
            <a:pPr>
              <a:buClrTx/>
              <a:buFontTx/>
              <a:buNone/>
            </a:pPr>
            <a:r>
              <a:rPr lang="cs-CZ" altLang="cs-CZ" sz="2400" b="1" dirty="0"/>
              <a:t>   </a:t>
            </a:r>
            <a:r>
              <a:rPr lang="cs-CZ" altLang="cs-CZ" sz="2400" b="1" dirty="0" err="1"/>
              <a:t>Cupula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pleurae</a:t>
            </a:r>
            <a:r>
              <a:rPr lang="cs-CZ" altLang="cs-CZ" sz="2400" b="1" dirty="0"/>
              <a:t>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824163" y="2655888"/>
            <a:ext cx="37211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Recessus pleurae: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r. costodiaphragmaticus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r. costomediastinalis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r. phrenicomediastinalis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Pneumothorax</a:t>
            </a:r>
          </a:p>
        </p:txBody>
      </p:sp>
    </p:spTree>
    <p:extLst>
      <p:ext uri="{BB962C8B-B14F-4D97-AF65-F5344CB8AC3E}">
        <p14:creationId xmlns:p14="http://schemas.microsoft.com/office/powerpoint/2010/main" val="16985822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341438"/>
            <a:ext cx="4341812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74650" y="566738"/>
            <a:ext cx="5486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Area interpleuralis sup. (thymica)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Area interpleuralis inf. (pericardiaca)</a:t>
            </a:r>
          </a:p>
        </p:txBody>
      </p:sp>
    </p:spTree>
    <p:extLst>
      <p:ext uri="{BB962C8B-B14F-4D97-AF65-F5344CB8AC3E}">
        <p14:creationId xmlns:p14="http://schemas.microsoft.com/office/powerpoint/2010/main" val="3085937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40894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052513"/>
            <a:ext cx="38560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121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1268413"/>
            <a:ext cx="3925887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387850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2308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84238"/>
            <a:ext cx="8675687" cy="597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035050" y="207963"/>
            <a:ext cx="2041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2400" b="1"/>
              <a:t>EXPIRATION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738813" y="207963"/>
            <a:ext cx="21431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2400" b="1"/>
              <a:t>INSPIRATION</a:t>
            </a:r>
          </a:p>
        </p:txBody>
      </p:sp>
    </p:spTree>
    <p:extLst>
      <p:ext uri="{BB962C8B-B14F-4D97-AF65-F5344CB8AC3E}">
        <p14:creationId xmlns:p14="http://schemas.microsoft.com/office/powerpoint/2010/main" val="2010178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276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3028950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1052513"/>
            <a:ext cx="2932112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76225" y="134938"/>
            <a:ext cx="6105525" cy="192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GLANDULA THYROIDEA – lobus dexter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- lobus sinister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- isthmus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- lobus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                              pyramidalis</a:t>
            </a:r>
          </a:p>
        </p:txBody>
      </p:sp>
    </p:spTree>
    <p:extLst>
      <p:ext uri="{BB962C8B-B14F-4D97-AF65-F5344CB8AC3E}">
        <p14:creationId xmlns:p14="http://schemas.microsoft.com/office/powerpoint/2010/main" val="4280627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531813"/>
            <a:ext cx="6049963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36750"/>
            <a:ext cx="5653088" cy="492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064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692150"/>
            <a:ext cx="498475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60350"/>
            <a:ext cx="5018087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-7938" y="0"/>
            <a:ext cx="92471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C</a:t>
            </a:r>
            <a:r>
              <a:rPr lang="en-US" altLang="cs-CZ" sz="2400" b="1"/>
              <a:t>apsula propria</a:t>
            </a:r>
            <a:r>
              <a:rPr lang="cs-CZ" altLang="cs-CZ" sz="2400" b="1"/>
              <a:t>, </a:t>
            </a:r>
            <a:r>
              <a:rPr lang="en-US" altLang="cs-CZ" sz="2400" b="1"/>
              <a:t>folliculi</a:t>
            </a:r>
            <a:r>
              <a:rPr lang="cs-CZ" altLang="cs-CZ" sz="2400" b="1"/>
              <a:t>, </a:t>
            </a:r>
            <a:r>
              <a:rPr lang="en-US" altLang="cs-CZ" sz="2400" b="1"/>
              <a:t>colloid</a:t>
            </a:r>
            <a:r>
              <a:rPr lang="cs-CZ" altLang="cs-CZ" sz="2400" b="1"/>
              <a:t> – thyroid hormone, calcitonin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F</a:t>
            </a:r>
            <a:r>
              <a:rPr lang="en-US" altLang="cs-CZ" sz="2400" b="1"/>
              <a:t>ascia externa s. perithyroidea</a:t>
            </a:r>
            <a:r>
              <a:rPr lang="cs-CZ" altLang="cs-CZ" sz="2400" b="1"/>
              <a:t> 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11250" y="6035675"/>
            <a:ext cx="6908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A. et v. thyroidea sup. et inf., a. thyroidea ima,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nll. cervicales prof., nll. paratracheales</a:t>
            </a:r>
          </a:p>
        </p:txBody>
      </p:sp>
    </p:spTree>
    <p:extLst>
      <p:ext uri="{BB962C8B-B14F-4D97-AF65-F5344CB8AC3E}">
        <p14:creationId xmlns:p14="http://schemas.microsoft.com/office/powerpoint/2010/main" val="2535076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58750" y="134938"/>
            <a:ext cx="914224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CAV</a:t>
            </a:r>
            <a:r>
              <a:rPr lang="cs-CZ" altLang="cs-CZ" sz="2400" dirty="0"/>
              <a:t>ITAS</a:t>
            </a:r>
            <a:r>
              <a:rPr lang="en-US" altLang="cs-CZ" sz="2400" dirty="0"/>
              <a:t> NASI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- </a:t>
            </a:r>
            <a:r>
              <a:rPr lang="en-US" altLang="cs-CZ" sz="2400" dirty="0" err="1"/>
              <a:t>vestibulum</a:t>
            </a:r>
            <a:r>
              <a:rPr lang="en-US" altLang="cs-CZ" sz="2400" dirty="0"/>
              <a:t> – limen, </a:t>
            </a:r>
            <a:r>
              <a:rPr lang="en-US" altLang="cs-CZ" sz="2400" dirty="0" err="1"/>
              <a:t>vibrisae</a:t>
            </a:r>
            <a:r>
              <a:rPr lang="en-US" altLang="cs-CZ" sz="2400" dirty="0"/>
              <a:t>, </a:t>
            </a:r>
            <a:r>
              <a:rPr lang="en-US" altLang="cs-CZ" sz="2400" dirty="0" err="1"/>
              <a:t>recessus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apicis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nasi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/>
              <a:t> - </a:t>
            </a:r>
            <a:r>
              <a:rPr lang="en-US" altLang="cs-CZ" sz="2400" dirty="0" err="1"/>
              <a:t>cav</a:t>
            </a:r>
            <a:r>
              <a:rPr lang="cs-CZ" altLang="cs-CZ" sz="2400" dirty="0" err="1"/>
              <a:t>itas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propri</a:t>
            </a:r>
            <a:r>
              <a:rPr lang="cs-CZ" altLang="cs-CZ" sz="2400" dirty="0"/>
              <a:t>a</a:t>
            </a:r>
            <a:r>
              <a:rPr lang="en-US" altLang="cs-CZ" sz="2400" dirty="0"/>
              <a:t> – meatus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sup., </a:t>
            </a:r>
            <a:r>
              <a:rPr lang="en-US" altLang="cs-CZ" sz="2400" dirty="0" err="1"/>
              <a:t>medius</a:t>
            </a:r>
            <a:r>
              <a:rPr lang="en-US" altLang="cs-CZ" sz="2400" dirty="0"/>
              <a:t>, inf.</a:t>
            </a: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m</a:t>
            </a:r>
            <a:r>
              <a:rPr lang="en-US" altLang="cs-CZ" sz="2400" dirty="0" err="1"/>
              <a:t>eatus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nasi</a:t>
            </a:r>
            <a:r>
              <a:rPr lang="en-US" altLang="cs-CZ" sz="2400" dirty="0"/>
              <a:t> </a:t>
            </a:r>
            <a:r>
              <a:rPr lang="en-US" altLang="cs-CZ" sz="2400" dirty="0" err="1"/>
              <a:t>communis</a:t>
            </a:r>
            <a:r>
              <a:rPr lang="cs-CZ" altLang="cs-CZ" sz="2400" dirty="0"/>
              <a:t>, m</a:t>
            </a:r>
            <a:r>
              <a:rPr lang="en-US" altLang="cs-CZ" sz="2400" dirty="0" err="1"/>
              <a:t>eatus</a:t>
            </a:r>
            <a:r>
              <a:rPr lang="en-US" altLang="cs-CZ" sz="2400" dirty="0"/>
              <a:t> </a:t>
            </a:r>
            <a:r>
              <a:rPr lang="en-US" altLang="cs-CZ" sz="2400" dirty="0" err="1"/>
              <a:t>nasopharyngeus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choanae</a:t>
            </a:r>
            <a:endParaRPr lang="en-US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 dirty="0"/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159977"/>
            <a:ext cx="3751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700213"/>
            <a:ext cx="6011862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3602038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560513"/>
            <a:ext cx="6084888" cy="529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2438" y="423863"/>
            <a:ext cx="6813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GLANDULAE PARATHYROIDEAE –sup. et inf.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</a:t>
            </a:r>
            <a:r>
              <a:rPr lang="en-US" altLang="cs-CZ" sz="2400" b="1"/>
              <a:t>arathormone</a:t>
            </a:r>
            <a:r>
              <a:rPr lang="cs-CZ" altLang="cs-CZ" sz="2400" b="1"/>
              <a:t> (parathyroid hormone; PTH)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830616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414838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341438"/>
            <a:ext cx="4341812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23850" y="2603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34950" y="207963"/>
            <a:ext cx="1465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THYMUS</a:t>
            </a:r>
          </a:p>
        </p:txBody>
      </p:sp>
    </p:spTree>
    <p:extLst>
      <p:ext uri="{BB962C8B-B14F-4D97-AF65-F5344CB8AC3E}">
        <p14:creationId xmlns:p14="http://schemas.microsoft.com/office/powerpoint/2010/main" val="3902889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-458788"/>
            <a:ext cx="3776663" cy="424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7056437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MEDIASTINUM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superius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- inferius - anterius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- medium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             - posterius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3825875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2492375"/>
            <a:ext cx="407035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65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4937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190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0"/>
            <a:ext cx="4675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953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1466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1910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9325"/>
            <a:ext cx="4859338" cy="336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67113"/>
            <a:ext cx="4427537" cy="329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7111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4030663" cy="580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0"/>
            <a:ext cx="5133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6300788" y="1557338"/>
            <a:ext cx="600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 marL="457200"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 marL="914400"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 marL="1371600"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 marL="1828800"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defTabSz="914400">
              <a:buClrTx/>
              <a:buSzTx/>
              <a:buFontTx/>
              <a:buNone/>
            </a:pPr>
            <a:r>
              <a:rPr lang="cs-CZ" altLang="cs-CZ" sz="2800" b="1">
                <a:solidFill>
                  <a:schemeClr val="tx1"/>
                </a:solidFill>
              </a:rPr>
              <a:t>T8</a:t>
            </a:r>
          </a:p>
        </p:txBody>
      </p:sp>
    </p:spTree>
    <p:extLst>
      <p:ext uri="{BB962C8B-B14F-4D97-AF65-F5344CB8AC3E}">
        <p14:creationId xmlns:p14="http://schemas.microsoft.com/office/powerpoint/2010/main" val="151636624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/>
              <a:t>MUSCULI THORACIS</a:t>
            </a:r>
          </a:p>
        </p:txBody>
      </p:sp>
    </p:spTree>
    <p:extLst>
      <p:ext uri="{BB962C8B-B14F-4D97-AF65-F5344CB8AC3E}">
        <p14:creationId xmlns:p14="http://schemas.microsoft.com/office/powerpoint/2010/main" val="8337398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82804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6538" y="207963"/>
            <a:ext cx="33766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EXTRINSIC MUSCLES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M. pectoralis major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M.pectoralis minor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subclavius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serratus ant.</a:t>
            </a:r>
          </a:p>
        </p:txBody>
      </p:sp>
    </p:spTree>
    <p:extLst>
      <p:ext uri="{BB962C8B-B14F-4D97-AF65-F5344CB8AC3E}">
        <p14:creationId xmlns:p14="http://schemas.microsoft.com/office/powerpoint/2010/main" val="811468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00213"/>
            <a:ext cx="6516687" cy="458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03213" y="279400"/>
            <a:ext cx="88360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Superior wall: cartilago nasi lateralis, os nasale,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		   pars nasalis ossis frontalis, lamina cribrosa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                      ossis ethmoidalis, corpus ossis sphenoidalis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03213" y="2008188"/>
            <a:ext cx="31305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Inferior wall: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processus palatinus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maxillae, lamina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horizontalis ossis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palatini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canalis incisivus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988"/>
            <a:ext cx="78486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907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81063"/>
            <a:ext cx="763270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47675" y="495300"/>
            <a:ext cx="18605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M. sternalis</a:t>
            </a:r>
          </a:p>
        </p:txBody>
      </p:sp>
    </p:spTree>
    <p:extLst>
      <p:ext uri="{BB962C8B-B14F-4D97-AF65-F5344CB8AC3E}">
        <p14:creationId xmlns:p14="http://schemas.microsoft.com/office/powerpoint/2010/main" val="3013168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3211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3213" y="350838"/>
            <a:ext cx="357187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INTRINSIC MUSCLES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M. intercostales externi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intercostales interni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intercostales intimi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M. subcostales</a:t>
            </a:r>
          </a:p>
        </p:txBody>
      </p:sp>
    </p:spTree>
    <p:extLst>
      <p:ext uri="{BB962C8B-B14F-4D97-AF65-F5344CB8AC3E}">
        <p14:creationId xmlns:p14="http://schemas.microsoft.com/office/powerpoint/2010/main" val="3963408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988"/>
            <a:ext cx="78486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510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25463"/>
            <a:ext cx="7848600" cy="636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33363" y="63500"/>
            <a:ext cx="36036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M. transversus thoracis</a:t>
            </a:r>
          </a:p>
        </p:txBody>
      </p:sp>
    </p:spTree>
    <p:extLst>
      <p:ext uri="{BB962C8B-B14F-4D97-AF65-F5344CB8AC3E}">
        <p14:creationId xmlns:p14="http://schemas.microsoft.com/office/powerpoint/2010/main" val="2148804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6138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-3175" y="692150"/>
            <a:ext cx="4132263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 b="1"/>
              <a:t>DIAPHRAGM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Centrum tendineum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foramen VCI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sternalis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costalis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Pars lumbalis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crus dextrum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crus sinistrum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medianum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mediale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   - lig. arcuatum lat.</a:t>
            </a:r>
          </a:p>
          <a:p>
            <a:pPr>
              <a:buClrTx/>
              <a:buFontTx/>
              <a:buNone/>
            </a:pPr>
            <a:endParaRPr lang="cs-CZ" altLang="cs-CZ" sz="2400" b="1"/>
          </a:p>
        </p:txBody>
      </p:sp>
    </p:spTree>
    <p:extLst>
      <p:ext uri="{BB962C8B-B14F-4D97-AF65-F5344CB8AC3E}">
        <p14:creationId xmlns:p14="http://schemas.microsoft.com/office/powerpoint/2010/main" val="24874698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0"/>
            <a:ext cx="5054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0850" y="566738"/>
            <a:ext cx="2971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 b="1"/>
              <a:t>Hiatus esophageus</a:t>
            </a:r>
          </a:p>
          <a:p>
            <a:pPr>
              <a:buClrTx/>
              <a:buFontTx/>
              <a:buNone/>
            </a:pPr>
            <a:endParaRPr lang="cs-CZ" altLang="cs-CZ" sz="2400" b="1"/>
          </a:p>
          <a:p>
            <a:pPr>
              <a:buClrTx/>
              <a:buFontTx/>
              <a:buNone/>
            </a:pPr>
            <a:r>
              <a:rPr lang="cs-CZ" altLang="cs-CZ" sz="2400" b="1"/>
              <a:t>Hiatus aorticus</a:t>
            </a:r>
          </a:p>
        </p:txBody>
      </p:sp>
    </p:spTree>
    <p:extLst>
      <p:ext uri="{BB962C8B-B14F-4D97-AF65-F5344CB8AC3E}">
        <p14:creationId xmlns:p14="http://schemas.microsoft.com/office/powerpoint/2010/main" val="36374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7489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190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519113" y="566738"/>
            <a:ext cx="6653212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/>
              <a:t>Illustrations and photographs were copied from: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Atlas der Anatomie des Menschen/Sobotta.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Netter: Interactive Atlas of Human Anatomy. </a:t>
            </a:r>
          </a:p>
          <a:p>
            <a:pPr>
              <a:buClrTx/>
              <a:buFontTx/>
              <a:buNone/>
            </a:pPr>
            <a:r>
              <a:rPr lang="cs-CZ" altLang="cs-CZ" sz="2400" b="1"/>
              <a:t>Windows Version 2.0</a:t>
            </a:r>
          </a:p>
        </p:txBody>
      </p:sp>
    </p:spTree>
    <p:extLst>
      <p:ext uri="{BB962C8B-B14F-4D97-AF65-F5344CB8AC3E}">
        <p14:creationId xmlns:p14="http://schemas.microsoft.com/office/powerpoint/2010/main" val="4167129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58750" y="188913"/>
            <a:ext cx="45688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NASAL MUCOSA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Regio respiratoria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    plexus cavernosi - epistaxis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/>
              <a:t>Regio olfactoria</a:t>
            </a:r>
            <a:endParaRPr lang="cs-CZ" altLang="cs-CZ" sz="240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14600"/>
            <a:ext cx="8964612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erodynamik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2098</TotalTime>
  <Words>1328</Words>
  <Application>Microsoft Office PowerPoint</Application>
  <PresentationFormat>Předvádění na obrazovce (4:3)</PresentationFormat>
  <Paragraphs>454</Paragraphs>
  <Slides>88</Slides>
  <Notes>84</Notes>
  <HiddenSlides>5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88</vt:i4>
      </vt:variant>
    </vt:vector>
  </HeadingPairs>
  <TitlesOfParts>
    <vt:vector size="89" baseType="lpstr">
      <vt:lpstr>Aerodynamika</vt:lpstr>
      <vt:lpstr>RESPIRATORY SYSTEM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MUSCULI THORACIS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Masarykova universita v Brně</dc:creator>
  <cp:lastModifiedBy>Svizenska</cp:lastModifiedBy>
  <cp:revision>112</cp:revision>
  <dcterms:created xsi:type="dcterms:W3CDTF">2006-03-06T16:23:58Z</dcterms:created>
  <dcterms:modified xsi:type="dcterms:W3CDTF">2016-12-13T07:51:17Z</dcterms:modified>
</cp:coreProperties>
</file>