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4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5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6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0" r:id="rId3"/>
    <p:sldMasterId id="2147483703" r:id="rId4"/>
    <p:sldMasterId id="2147483716" r:id="rId5"/>
    <p:sldMasterId id="2147483729" r:id="rId6"/>
    <p:sldMasterId id="2147483742" r:id="rId7"/>
    <p:sldMasterId id="2147483754" r:id="rId8"/>
    <p:sldMasterId id="2147483766" r:id="rId9"/>
    <p:sldMasterId id="2147483778" r:id="rId10"/>
    <p:sldMasterId id="2147483790" r:id="rId11"/>
    <p:sldMasterId id="2147483802" r:id="rId12"/>
    <p:sldMasterId id="2147483814" r:id="rId13"/>
    <p:sldMasterId id="2147483826" r:id="rId14"/>
    <p:sldMasterId id="2147483838" r:id="rId15"/>
    <p:sldMasterId id="2147483850" r:id="rId16"/>
    <p:sldMasterId id="2147483862" r:id="rId17"/>
  </p:sldMasterIdLst>
  <p:notesMasterIdLst>
    <p:notesMasterId r:id="rId50"/>
  </p:notesMasterIdLst>
  <p:sldIdLst>
    <p:sldId id="290" r:id="rId18"/>
    <p:sldId id="295" r:id="rId19"/>
    <p:sldId id="300" r:id="rId20"/>
    <p:sldId id="271" r:id="rId21"/>
    <p:sldId id="273" r:id="rId22"/>
    <p:sldId id="274" r:id="rId23"/>
    <p:sldId id="275" r:id="rId24"/>
    <p:sldId id="276" r:id="rId25"/>
    <p:sldId id="277" r:id="rId26"/>
    <p:sldId id="280" r:id="rId27"/>
    <p:sldId id="281" r:id="rId28"/>
    <p:sldId id="282" r:id="rId29"/>
    <p:sldId id="284" r:id="rId30"/>
    <p:sldId id="283" r:id="rId31"/>
    <p:sldId id="296" r:id="rId32"/>
    <p:sldId id="286" r:id="rId33"/>
    <p:sldId id="287" r:id="rId34"/>
    <p:sldId id="297" r:id="rId35"/>
    <p:sldId id="298" r:id="rId36"/>
    <p:sldId id="299" r:id="rId37"/>
    <p:sldId id="289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6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98C71-E452-42F1-9F97-725AA4FBA889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90CF0-19F6-46ED-8C50-57D28E60AB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0358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CD9AD2-F68C-4173-9290-8CC8F012DBAF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100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F9BB15-33A9-4D9C-BF77-999AAB2D2445}" type="slidenum">
              <a:rPr lang="cs-CZ" altLang="cs-CZ">
                <a:solidFill>
                  <a:prstClr val="black"/>
                </a:solidFill>
              </a:rPr>
              <a:pPr/>
              <a:t>31</a:t>
            </a:fld>
            <a:endParaRPr lang="cs-CZ" altLang="cs-CZ">
              <a:solidFill>
                <a:prstClr val="black"/>
              </a:solidFill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6395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6FE4E4-1883-4940-B84B-EEE43057E414}" type="slidenum">
              <a:rPr lang="cs-CZ" altLang="cs-CZ">
                <a:solidFill>
                  <a:prstClr val="black"/>
                </a:solidFill>
              </a:rPr>
              <a:pPr/>
              <a:t>32</a:t>
            </a:fld>
            <a:endParaRPr lang="cs-CZ" altLang="cs-CZ">
              <a:solidFill>
                <a:prstClr val="black"/>
              </a:solidFill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0226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214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9065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960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5278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212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128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08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258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0199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779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969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28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5530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9780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675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082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567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8653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225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360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347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938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93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534584" y="214313"/>
            <a:ext cx="10405533" cy="591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DCC529B-D380-4EEA-8441-0C14411F1B3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600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030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7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845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749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2567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29269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043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511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145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81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24FF34C-E60C-40D8-8D82-AE30DF8FCDDA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39573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1055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760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815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631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044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6911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0273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1110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8515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62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DB58D728-4F0E-436C-B45B-69BED0B2FD63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8927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3631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8742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2138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7294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254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725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717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5489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8700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73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B398D-7BB2-462E-8735-E12E279D7B9D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1440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443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0357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02821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59956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563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8721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6763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6828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476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219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F2D5B-3B71-48E4-9B41-299ADB726032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6177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90101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3214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3724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4504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7184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50261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93508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15902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4753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32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395BB-9C63-417E-9D5A-F95894B7D948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4069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778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3732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3690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0812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51670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1842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8723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0546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5037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913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A684AC-C1CE-4523-8A1E-8E58742D56B9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198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7724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821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2013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2870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0423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5237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0348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7179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6230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18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888E60-FD27-4FD7-BB54-1DD5491EC270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76379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0810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1664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0482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88687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315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91172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19678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0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07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EB978-EB46-422B-AFE6-E3BC5C36A6D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09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51EB2-D41C-466C-B8F1-146A831BB3CB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42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D0387-F536-4F47-924D-4809624F40A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166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76716-278D-4305-8BB4-2F90F2211598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580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94B5B-D2D8-486C-822B-DB7BF578D845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91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809FB-BC66-48EF-8486-E816AD3B887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74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8B3A1FD-327C-477E-841E-CE7F4354F3BA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5759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08BDC6A-045D-4A39-A100-E284D7C92B7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065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59A4009-0FD2-4CF1-A19B-20C59EF22579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4465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816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95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88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15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487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751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546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0791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887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55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4601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30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67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B599128-F04F-42E0-84B6-36D1B49DA107}" type="slidenum">
              <a:rPr lang="cs-CZ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49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714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29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12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755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382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9314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547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456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39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99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983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252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B599128-F04F-42E0-84B6-36D1B49DA107}" type="slidenum">
              <a:rPr lang="cs-CZ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6990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7197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41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400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632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192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5543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59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669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181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947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9938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513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B599128-F04F-42E0-84B6-36D1B49DA107}" type="slidenum">
              <a:rPr lang="cs-CZ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344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5606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451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751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24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933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275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6966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334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7446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538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942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634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534584" y="214313"/>
            <a:ext cx="10405533" cy="591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DCC529B-D380-4EEA-8441-0C14411F1B3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3101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5104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512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91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844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516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500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839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901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729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054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2758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549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61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49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642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678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0512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2756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5358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794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8239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8609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990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265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04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7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4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50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47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53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90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0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6720-C016-4E88-B7DB-F17A2A8E6567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0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2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5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03554-D707-4C14-B66B-6D838AB7CC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56697-53E5-475A-9AA3-C112F4851DC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7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8F144-1D7F-43D8-A1D2-CEE636E1529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4ED77-21E6-4A3C-BCE1-2ED69817E1A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8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40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9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63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iclipart.com/download.php?iid=25409&amp;submit=&amp;keys=Microscope&amp;notkeys=&amp;start=0&amp;andor=AND&amp;colour=&amp;s1=&amp;s2=&amp;release1=&amp;release2=&amp;previewcheck=&amp;cat=All&amp;type=&amp;rows=5&amp;jump=0&amp;period=&amp;collection=&amp;tl=clipart" TargetMode="Externa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3" y="119063"/>
            <a:ext cx="77343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ovéPole 4"/>
          <p:cNvSpPr txBox="1">
            <a:spLocks noChangeArrowheads="1"/>
          </p:cNvSpPr>
          <p:nvPr/>
        </p:nvSpPr>
        <p:spPr bwMode="auto">
          <a:xfrm>
            <a:off x="3137037" y="917575"/>
            <a:ext cx="60004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5400" dirty="0" smtClean="0"/>
              <a:t>DIGESTIVE SYSTEM 2</a:t>
            </a:r>
            <a:endParaRPr lang="cs-CZ" altLang="cs-CZ" sz="5400" dirty="0"/>
          </a:p>
        </p:txBody>
      </p:sp>
      <p:sp>
        <p:nvSpPr>
          <p:cNvPr id="6" name="Obdélník 5"/>
          <p:cNvSpPr/>
          <p:nvPr/>
        </p:nvSpPr>
        <p:spPr>
          <a:xfrm>
            <a:off x="2339976" y="1840906"/>
            <a:ext cx="7839075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cs-CZ" sz="3200" dirty="0" smtClean="0"/>
          </a:p>
          <a:p>
            <a:pPr>
              <a:defRPr/>
            </a:pPr>
            <a:endParaRPr lang="cs-CZ" sz="3200" dirty="0"/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3200" dirty="0" err="1" smtClean="0"/>
              <a:t>Oesophagus</a:t>
            </a:r>
            <a:endParaRPr lang="cs-CZ" sz="3200" dirty="0" smtClean="0"/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3200" dirty="0" err="1" smtClean="0"/>
              <a:t>Stomach</a:t>
            </a:r>
            <a:endParaRPr lang="cs-CZ" sz="3200" dirty="0" smtClean="0"/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3200" dirty="0" err="1" smtClean="0"/>
              <a:t>Small</a:t>
            </a:r>
            <a:r>
              <a:rPr lang="cs-CZ" sz="3200" dirty="0" smtClean="0"/>
              <a:t> </a:t>
            </a:r>
            <a:r>
              <a:rPr lang="cs-CZ" sz="3200" dirty="0" err="1" smtClean="0"/>
              <a:t>intestine</a:t>
            </a:r>
            <a:endParaRPr lang="cs-CZ" sz="3200" dirty="0" smtClean="0"/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3200" dirty="0" err="1" smtClean="0"/>
              <a:t>Large</a:t>
            </a:r>
            <a:r>
              <a:rPr lang="cs-CZ" sz="3200" dirty="0" smtClean="0"/>
              <a:t> </a:t>
            </a:r>
            <a:r>
              <a:rPr lang="cs-CZ" sz="3200" dirty="0" err="1" smtClean="0"/>
              <a:t>intestine</a:t>
            </a:r>
            <a:r>
              <a:rPr lang="cs-CZ" sz="3200" dirty="0" smtClean="0"/>
              <a:t> </a:t>
            </a:r>
            <a:r>
              <a:rPr lang="cs-CZ" sz="3200" dirty="0" err="1" smtClean="0"/>
              <a:t>inc.</a:t>
            </a:r>
            <a:r>
              <a:rPr lang="cs-CZ" sz="3200" dirty="0" smtClean="0"/>
              <a:t> </a:t>
            </a:r>
            <a:r>
              <a:rPr lang="cs-CZ" sz="3200" dirty="0" err="1" smtClean="0"/>
              <a:t>Appendix</a:t>
            </a:r>
            <a:endParaRPr lang="cs-CZ" sz="3200" dirty="0" smtClean="0"/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3200" dirty="0" err="1" smtClean="0"/>
              <a:t>Anus</a:t>
            </a:r>
            <a:endParaRPr lang="cs-CZ" sz="3200" dirty="0" smtClean="0"/>
          </a:p>
          <a:p>
            <a:pPr>
              <a:defRPr/>
            </a:pPr>
            <a:endParaRPr lang="cs-CZ" sz="3200" dirty="0"/>
          </a:p>
          <a:p>
            <a:pPr>
              <a:defRPr/>
            </a:pPr>
            <a:endParaRPr lang="cs-CZ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auto">
              <a:defRPr/>
            </a:pPr>
            <a:r>
              <a:rPr lang="cs-CZ" sz="3200" dirty="0"/>
              <a:t>                                    </a:t>
            </a:r>
            <a:endParaRPr lang="cs-CZ" sz="2800" dirty="0"/>
          </a:p>
          <a:p>
            <a:pPr marL="4114800" lvl="8" indent="-457200">
              <a:buSzPct val="60000"/>
              <a:buFont typeface="Arial" panose="020B0604020202020204" pitchFamily="34" charset="0"/>
              <a:buChar char="•"/>
              <a:defRPr/>
            </a:pPr>
            <a:endParaRPr lang="cs-CZ" sz="3200" dirty="0"/>
          </a:p>
          <a:p>
            <a:pPr>
              <a:defRPr/>
            </a:pPr>
            <a:r>
              <a:rPr lang="cs-CZ" sz="3200" dirty="0"/>
              <a:t>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63463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83" y="95249"/>
            <a:ext cx="10294633" cy="666750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438400" y="247135"/>
            <a:ext cx="7496432" cy="3295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Fundus </a:t>
            </a:r>
            <a:r>
              <a:rPr lang="cs-CZ" dirty="0" err="1" smtClean="0"/>
              <a:t>ventriuculi</a:t>
            </a:r>
            <a:r>
              <a:rPr lang="cs-CZ" dirty="0" smtClean="0"/>
              <a:t> – </a:t>
            </a:r>
            <a:r>
              <a:rPr lang="cs-CZ" dirty="0" err="1" smtClean="0"/>
              <a:t>gastric</a:t>
            </a:r>
            <a:r>
              <a:rPr lang="cs-CZ" dirty="0" smtClean="0"/>
              <a:t> </a:t>
            </a:r>
            <a:r>
              <a:rPr lang="cs-CZ" dirty="0" err="1" smtClean="0"/>
              <a:t>glands</a:t>
            </a:r>
            <a:r>
              <a:rPr lang="cs-CZ" dirty="0" smtClean="0"/>
              <a:t> (HE), 20x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9316994" y="4151870"/>
            <a:ext cx="1482811" cy="2718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Chief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9316994" y="4670854"/>
            <a:ext cx="1482811" cy="2965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Parietal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5882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93" y="31749"/>
            <a:ext cx="10129614" cy="679450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077730" y="156520"/>
            <a:ext cx="4291913" cy="3130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Pylorus (HE), 10x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9045146" y="1861751"/>
            <a:ext cx="1631092" cy="2471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Pyloric</a:t>
            </a:r>
            <a:r>
              <a:rPr lang="cs-CZ" dirty="0" smtClean="0"/>
              <a:t> </a:t>
            </a:r>
            <a:r>
              <a:rPr lang="cs-CZ" dirty="0" err="1" smtClean="0"/>
              <a:t>glands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979243" y="2356022"/>
            <a:ext cx="1977081" cy="6013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Muscularis</a:t>
            </a:r>
            <a:r>
              <a:rPr lang="cs-CZ" dirty="0" smtClean="0"/>
              <a:t> </a:t>
            </a:r>
            <a:r>
              <a:rPr lang="cs-CZ" dirty="0" err="1" smtClean="0"/>
              <a:t>mucosae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3300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578" y="156519"/>
            <a:ext cx="7543800" cy="642937"/>
          </a:xfrm>
        </p:spPr>
        <p:txBody>
          <a:bodyPr/>
          <a:lstStyle/>
          <a:p>
            <a:pPr algn="ctr"/>
            <a:r>
              <a:rPr lang="cs-CZ" altLang="cs-CZ" sz="3500" dirty="0" err="1" smtClean="0"/>
              <a:t>Schematic</a:t>
            </a:r>
            <a:r>
              <a:rPr lang="cs-CZ" altLang="cs-CZ" sz="3500" dirty="0" smtClean="0"/>
              <a:t> </a:t>
            </a:r>
            <a:r>
              <a:rPr lang="cs-CZ" altLang="cs-CZ" sz="3500" dirty="0" err="1" smtClean="0"/>
              <a:t>structure</a:t>
            </a:r>
            <a:r>
              <a:rPr lang="cs-CZ" altLang="cs-CZ" sz="3500" dirty="0" smtClean="0"/>
              <a:t> </a:t>
            </a:r>
            <a:r>
              <a:rPr lang="cs-CZ" altLang="cs-CZ" sz="3500" dirty="0" err="1" smtClean="0"/>
              <a:t>of</a:t>
            </a:r>
            <a:r>
              <a:rPr lang="cs-CZ" altLang="cs-CZ" sz="3500" dirty="0" smtClean="0"/>
              <a:t> </a:t>
            </a:r>
            <a:r>
              <a:rPr lang="cs-CZ" altLang="cs-CZ" sz="3500" dirty="0" err="1" smtClean="0"/>
              <a:t>the</a:t>
            </a:r>
            <a:r>
              <a:rPr lang="cs-CZ" altLang="cs-CZ" sz="3500" dirty="0" smtClean="0"/>
              <a:t> </a:t>
            </a:r>
            <a:r>
              <a:rPr lang="cs-CZ" altLang="cs-CZ" sz="3500" dirty="0" err="1" smtClean="0"/>
              <a:t>wall</a:t>
            </a:r>
            <a:r>
              <a:rPr lang="cs-CZ" altLang="cs-CZ" sz="3500" dirty="0" smtClean="0"/>
              <a:t> </a:t>
            </a:r>
            <a:r>
              <a:rPr lang="cs-CZ" altLang="cs-CZ" sz="3500" dirty="0" err="1" smtClean="0"/>
              <a:t>of</a:t>
            </a:r>
            <a:r>
              <a:rPr lang="cs-CZ" altLang="cs-CZ" sz="3500" dirty="0" smtClean="0"/>
              <a:t> </a:t>
            </a:r>
            <a:r>
              <a:rPr lang="cs-CZ" altLang="cs-CZ" sz="3500" dirty="0" err="1" smtClean="0"/>
              <a:t>the</a:t>
            </a:r>
            <a:r>
              <a:rPr lang="cs-CZ" altLang="cs-CZ" sz="3500" dirty="0" smtClean="0"/>
              <a:t> </a:t>
            </a:r>
            <a:r>
              <a:rPr lang="cs-CZ" altLang="cs-CZ" sz="3500" dirty="0" err="1" smtClean="0"/>
              <a:t>intestine</a:t>
            </a:r>
            <a:endParaRPr lang="cs-CZ" altLang="cs-CZ" sz="3500" dirty="0"/>
          </a:p>
        </p:txBody>
      </p:sp>
      <p:pic>
        <p:nvPicPr>
          <p:cNvPr id="40965" name="Picture 5" descr="INTESTINES%20COMPAR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0476" y="947353"/>
            <a:ext cx="9144000" cy="5782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485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sivag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44450"/>
            <a:ext cx="46799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intestinal_vil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125538"/>
            <a:ext cx="4103688" cy="568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755775" y="-7938"/>
            <a:ext cx="32944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 b="1" dirty="0">
                <a:solidFill>
                  <a:srgbClr val="000000"/>
                </a:solidFill>
              </a:rPr>
              <a:t>-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Intestinal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villi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 b="1" dirty="0">
                <a:solidFill>
                  <a:srgbClr val="000000"/>
                </a:solidFill>
              </a:rPr>
              <a:t>-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Crypt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of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Lieberkh</a:t>
            </a:r>
            <a:r>
              <a:rPr lang="en-US" altLang="cs-CZ" sz="2400" b="1" dirty="0">
                <a:solidFill>
                  <a:srgbClr val="000000"/>
                </a:solidFill>
                <a:cs typeface="Arial" panose="020B0604020202020204" pitchFamily="34" charset="0"/>
              </a:rPr>
              <a:t>ü</a:t>
            </a:r>
            <a:r>
              <a:rPr lang="cs-CZ" altLang="cs-CZ" sz="2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n</a:t>
            </a:r>
            <a:endParaRPr lang="en-US" altLang="cs-CZ" sz="2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850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8913"/>
            <a:ext cx="8229600" cy="792162"/>
          </a:xfrm>
        </p:spPr>
        <p:txBody>
          <a:bodyPr/>
          <a:lstStyle/>
          <a:p>
            <a:pPr algn="ctr"/>
            <a:r>
              <a:rPr lang="cs-CZ" altLang="cs-CZ" dirty="0" err="1" smtClean="0"/>
              <a:t>Small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intestine</a:t>
            </a:r>
            <a:endParaRPr lang="cs-CZ" altLang="cs-CZ" dirty="0"/>
          </a:p>
        </p:txBody>
      </p:sp>
      <p:pic>
        <p:nvPicPr>
          <p:cNvPr id="76809" name="Picture 9" descr="jejun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71" y="2186516"/>
            <a:ext cx="5384800" cy="36509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807" name="Picture 7" descr="duodemumhig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608" y="2268786"/>
            <a:ext cx="5184775" cy="3568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2335427" y="1812995"/>
            <a:ext cx="2459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duodenum</a:t>
            </a: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8089557" y="1696937"/>
            <a:ext cx="292765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jejunum</a:t>
            </a:r>
          </a:p>
        </p:txBody>
      </p:sp>
    </p:spTree>
    <p:extLst>
      <p:ext uri="{BB962C8B-B14F-4D97-AF65-F5344CB8AC3E}">
        <p14:creationId xmlns:p14="http://schemas.microsoft.com/office/powerpoint/2010/main" val="1575659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0" y="866301"/>
            <a:ext cx="10058400" cy="562847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774711" y="4166971"/>
            <a:ext cx="2112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Tunica </a:t>
            </a:r>
            <a:r>
              <a:rPr lang="cs-CZ" dirty="0" err="1"/>
              <a:t>submucosa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1098372" y="3178431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 err="1"/>
              <a:t>villi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5038170" y="5237891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 err="1"/>
              <a:t>Crypt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Lieberkühn</a:t>
            </a:r>
          </a:p>
        </p:txBody>
      </p:sp>
      <p:sp>
        <p:nvSpPr>
          <p:cNvPr id="9" name="Obdélník 8"/>
          <p:cNvSpPr/>
          <p:nvPr/>
        </p:nvSpPr>
        <p:spPr>
          <a:xfrm>
            <a:off x="7873006" y="3170855"/>
            <a:ext cx="191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 err="1" smtClean="0"/>
              <a:t>Brunner‘s</a:t>
            </a:r>
            <a:r>
              <a:rPr lang="cs-CZ" dirty="0" smtClean="0"/>
              <a:t> </a:t>
            </a:r>
            <a:r>
              <a:rPr lang="cs-CZ" dirty="0" err="1" smtClean="0"/>
              <a:t>glands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4120870" y="188096"/>
            <a:ext cx="1693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dirty="0" smtClean="0"/>
              <a:t>Duodenum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11972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61" y="38099"/>
            <a:ext cx="10815077" cy="678180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513437" y="181233"/>
            <a:ext cx="5165124" cy="2800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Small</a:t>
            </a:r>
            <a:r>
              <a:rPr lang="cs-CZ" dirty="0" smtClean="0"/>
              <a:t> </a:t>
            </a:r>
            <a:r>
              <a:rPr lang="cs-CZ" dirty="0" err="1" smtClean="0"/>
              <a:t>intestine</a:t>
            </a:r>
            <a:r>
              <a:rPr lang="cs-CZ" dirty="0" smtClean="0"/>
              <a:t> (HE), 2,5x</a:t>
            </a:r>
            <a:endParaRPr lang="cs-CZ" dirty="0"/>
          </a:p>
        </p:txBody>
      </p:sp>
      <p:sp>
        <p:nvSpPr>
          <p:cNvPr id="4" name="Zaoblený obdélník 3"/>
          <p:cNvSpPr/>
          <p:nvPr/>
        </p:nvSpPr>
        <p:spPr>
          <a:xfrm>
            <a:off x="8064843" y="4085967"/>
            <a:ext cx="1795848" cy="3377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00B0F0"/>
                </a:solidFill>
              </a:rPr>
              <a:t>Tunica </a:t>
            </a:r>
            <a:r>
              <a:rPr lang="cs-CZ" dirty="0" err="1" smtClean="0">
                <a:solidFill>
                  <a:srgbClr val="00B0F0"/>
                </a:solidFill>
              </a:rPr>
              <a:t>musosa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8097794" y="4637903"/>
            <a:ext cx="2150076" cy="2718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Tunica </a:t>
            </a:r>
            <a:r>
              <a:rPr lang="cs-CZ" dirty="0" err="1" smtClean="0"/>
              <a:t>submucosa</a:t>
            </a:r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8097794" y="5181600"/>
            <a:ext cx="2883243" cy="2883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Tunica </a:t>
            </a:r>
            <a:r>
              <a:rPr lang="cs-CZ" dirty="0" err="1" smtClean="0"/>
              <a:t>muscularis</a:t>
            </a:r>
            <a:r>
              <a:rPr lang="cs-CZ" dirty="0" smtClean="0"/>
              <a:t> </a:t>
            </a:r>
            <a:r>
              <a:rPr lang="cs-CZ" dirty="0" err="1" smtClean="0"/>
              <a:t>externa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>
          <a:xfrm>
            <a:off x="8097793" y="5717059"/>
            <a:ext cx="1762897" cy="3377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Tunica </a:t>
            </a:r>
            <a:r>
              <a:rPr lang="cs-CZ" dirty="0" err="1" smtClean="0"/>
              <a:t>serosa</a:t>
            </a:r>
            <a:endParaRPr lang="cs-CZ" dirty="0"/>
          </a:p>
        </p:txBody>
      </p:sp>
      <p:sp>
        <p:nvSpPr>
          <p:cNvPr id="8" name="Zaoblený obdélník 7"/>
          <p:cNvSpPr/>
          <p:nvPr/>
        </p:nvSpPr>
        <p:spPr>
          <a:xfrm>
            <a:off x="8064843" y="3583459"/>
            <a:ext cx="3361038" cy="3377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Plicae</a:t>
            </a:r>
            <a:r>
              <a:rPr lang="cs-CZ" dirty="0" smtClean="0"/>
              <a:t> </a:t>
            </a:r>
            <a:r>
              <a:rPr lang="cs-CZ" dirty="0" err="1" smtClean="0"/>
              <a:t>circulares</a:t>
            </a:r>
            <a:r>
              <a:rPr lang="cs-CZ" dirty="0" smtClean="0"/>
              <a:t> (</a:t>
            </a:r>
            <a:r>
              <a:rPr lang="cs-CZ" dirty="0" err="1" smtClean="0"/>
              <a:t>Kerckring´s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8097793" y="3023286"/>
            <a:ext cx="1639331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Intestinal</a:t>
            </a:r>
            <a:r>
              <a:rPr lang="cs-CZ" dirty="0" smtClean="0"/>
              <a:t> </a:t>
            </a:r>
            <a:r>
              <a:rPr lang="cs-CZ" dirty="0" err="1" smtClean="0"/>
              <a:t>villi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5327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036" y="95248"/>
            <a:ext cx="10053452" cy="666750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990335" y="181232"/>
            <a:ext cx="6878595" cy="304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Small</a:t>
            </a:r>
            <a:r>
              <a:rPr lang="cs-CZ" dirty="0" smtClean="0"/>
              <a:t> </a:t>
            </a:r>
            <a:r>
              <a:rPr lang="cs-CZ" dirty="0" err="1" smtClean="0"/>
              <a:t>intestine</a:t>
            </a:r>
            <a:r>
              <a:rPr lang="cs-CZ" dirty="0" smtClean="0"/>
              <a:t> – </a:t>
            </a:r>
            <a:r>
              <a:rPr lang="cs-CZ" dirty="0" err="1" smtClean="0"/>
              <a:t>Paneth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, (HE), 40x</a:t>
            </a:r>
            <a:endParaRPr lang="cs-CZ" dirty="0"/>
          </a:p>
        </p:txBody>
      </p:sp>
      <p:sp>
        <p:nvSpPr>
          <p:cNvPr id="5" name="Zaoblený obdélník 4"/>
          <p:cNvSpPr/>
          <p:nvPr/>
        </p:nvSpPr>
        <p:spPr>
          <a:xfrm>
            <a:off x="1400431" y="2562482"/>
            <a:ext cx="2331309" cy="3619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Lamina propria</a:t>
            </a:r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1367481" y="3188043"/>
            <a:ext cx="1861751" cy="2409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Goblet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>
          <a:xfrm>
            <a:off x="1330410" y="3684372"/>
            <a:ext cx="1935891" cy="29450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Absorptive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/>
          </a:p>
        </p:txBody>
      </p:sp>
      <p:sp>
        <p:nvSpPr>
          <p:cNvPr id="8" name="Zaoblený obdélník 7"/>
          <p:cNvSpPr/>
          <p:nvPr/>
        </p:nvSpPr>
        <p:spPr>
          <a:xfrm>
            <a:off x="1330410" y="4242486"/>
            <a:ext cx="2401331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Crypt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Lieberkühn</a:t>
            </a:r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1330410" y="4744995"/>
            <a:ext cx="1898822" cy="33775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Paneth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8410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77" y="71718"/>
            <a:ext cx="11634015" cy="678628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9483634" y="1280160"/>
            <a:ext cx="1558835" cy="7228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prstClr val="black"/>
                </a:solidFill>
              </a:rPr>
              <a:t>Simple</a:t>
            </a:r>
            <a:r>
              <a:rPr lang="cs-CZ" dirty="0" smtClean="0">
                <a:solidFill>
                  <a:prstClr val="black"/>
                </a:solidFill>
              </a:rPr>
              <a:t> </a:t>
            </a:r>
            <a:r>
              <a:rPr lang="cs-CZ" dirty="0" err="1" smtClean="0">
                <a:solidFill>
                  <a:prstClr val="black"/>
                </a:solidFill>
              </a:rPr>
              <a:t>columnar</a:t>
            </a:r>
            <a:r>
              <a:rPr lang="cs-CZ" dirty="0" smtClean="0">
                <a:solidFill>
                  <a:prstClr val="black"/>
                </a:solidFill>
              </a:rPr>
              <a:t> </a:t>
            </a:r>
            <a:r>
              <a:rPr lang="cs-CZ" dirty="0" err="1" smtClean="0">
                <a:solidFill>
                  <a:prstClr val="black"/>
                </a:solidFill>
              </a:rPr>
              <a:t>epithelium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9483634" y="2299063"/>
            <a:ext cx="1558835" cy="4354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prstClr val="black"/>
                </a:solidFill>
              </a:rPr>
              <a:t>Lamina propria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9483634" y="3065417"/>
            <a:ext cx="1349829" cy="5050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prstClr val="black"/>
                </a:solidFill>
              </a:rPr>
              <a:t>Lymphoid</a:t>
            </a:r>
            <a:r>
              <a:rPr lang="cs-CZ" dirty="0" smtClean="0">
                <a:solidFill>
                  <a:prstClr val="black"/>
                </a:solidFill>
              </a:rPr>
              <a:t> </a:t>
            </a:r>
            <a:r>
              <a:rPr lang="cs-CZ" dirty="0" err="1" smtClean="0">
                <a:solidFill>
                  <a:prstClr val="black"/>
                </a:solidFill>
              </a:rPr>
              <a:t>nodule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9483634" y="3631474"/>
            <a:ext cx="2203269" cy="7402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prstClr val="black"/>
                </a:solidFill>
              </a:rPr>
              <a:t>Crypts</a:t>
            </a:r>
            <a:r>
              <a:rPr lang="cs-CZ" dirty="0" smtClean="0">
                <a:solidFill>
                  <a:prstClr val="black"/>
                </a:solidFill>
              </a:rPr>
              <a:t> </a:t>
            </a:r>
            <a:r>
              <a:rPr lang="cs-CZ" dirty="0" err="1" smtClean="0">
                <a:solidFill>
                  <a:prstClr val="black"/>
                </a:solidFill>
              </a:rPr>
              <a:t>of</a:t>
            </a:r>
            <a:r>
              <a:rPr lang="cs-CZ" dirty="0" smtClean="0">
                <a:solidFill>
                  <a:prstClr val="black"/>
                </a:solidFill>
              </a:rPr>
              <a:t> Lieberkühn</a:t>
            </a:r>
          </a:p>
          <a:p>
            <a:pPr algn="ctr"/>
            <a:r>
              <a:rPr lang="cs-CZ" dirty="0" smtClean="0">
                <a:solidFill>
                  <a:prstClr val="black"/>
                </a:solidFill>
              </a:rPr>
              <a:t>(</a:t>
            </a:r>
            <a:r>
              <a:rPr lang="cs-CZ" dirty="0" err="1" smtClean="0">
                <a:solidFill>
                  <a:prstClr val="black"/>
                </a:solidFill>
              </a:rPr>
              <a:t>intestinal</a:t>
            </a:r>
            <a:r>
              <a:rPr lang="cs-CZ" dirty="0" smtClean="0">
                <a:solidFill>
                  <a:prstClr val="black"/>
                </a:solidFill>
              </a:rPr>
              <a:t> </a:t>
            </a:r>
            <a:r>
              <a:rPr lang="cs-CZ" dirty="0" err="1" smtClean="0">
                <a:solidFill>
                  <a:prstClr val="black"/>
                </a:solidFill>
              </a:rPr>
              <a:t>glands</a:t>
            </a:r>
            <a:r>
              <a:rPr lang="cs-CZ" dirty="0" smtClean="0">
                <a:solidFill>
                  <a:prstClr val="black"/>
                </a:solidFill>
              </a:rPr>
              <a:t>)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9483634" y="4606834"/>
            <a:ext cx="1558835" cy="8011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prstClr val="white"/>
                </a:solidFill>
              </a:rPr>
              <a:t>The</a:t>
            </a:r>
            <a:r>
              <a:rPr lang="cs-CZ" dirty="0" smtClean="0">
                <a:solidFill>
                  <a:prstClr val="white"/>
                </a:solidFill>
              </a:rPr>
              <a:t> </a:t>
            </a:r>
            <a:r>
              <a:rPr lang="cs-CZ" dirty="0" err="1" smtClean="0">
                <a:solidFill>
                  <a:prstClr val="white"/>
                </a:solidFill>
              </a:rPr>
              <a:t>muscularis</a:t>
            </a:r>
            <a:r>
              <a:rPr lang="cs-CZ" dirty="0" smtClean="0">
                <a:solidFill>
                  <a:prstClr val="white"/>
                </a:solidFill>
              </a:rPr>
              <a:t> </a:t>
            </a:r>
            <a:r>
              <a:rPr lang="cs-CZ" dirty="0" err="1" smtClean="0">
                <a:solidFill>
                  <a:prstClr val="white"/>
                </a:solidFill>
              </a:rPr>
              <a:t>mucosae</a:t>
            </a:r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275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87" y="0"/>
            <a:ext cx="9267825" cy="715327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8673737" y="2778034"/>
            <a:ext cx="1733006" cy="4267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dirty="0" err="1" smtClean="0">
                <a:solidFill>
                  <a:prstClr val="black"/>
                </a:solidFill>
              </a:rPr>
              <a:t>Lymphoid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 smtClean="0">
                <a:solidFill>
                  <a:prstClr val="black"/>
                </a:solidFill>
              </a:rPr>
              <a:t>nodule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673737" y="3378926"/>
            <a:ext cx="1793966" cy="5834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prstClr val="black"/>
                </a:solidFill>
              </a:rPr>
              <a:t>Crypt</a:t>
            </a:r>
            <a:r>
              <a:rPr lang="cs-CZ" dirty="0" smtClean="0">
                <a:solidFill>
                  <a:prstClr val="black"/>
                </a:solidFill>
              </a:rPr>
              <a:t> </a:t>
            </a:r>
            <a:r>
              <a:rPr lang="cs-CZ" dirty="0" err="1" smtClean="0">
                <a:solidFill>
                  <a:prstClr val="black"/>
                </a:solidFill>
              </a:rPr>
              <a:t>of</a:t>
            </a:r>
            <a:r>
              <a:rPr lang="cs-CZ" dirty="0" smtClean="0">
                <a:solidFill>
                  <a:prstClr val="black"/>
                </a:solidFill>
              </a:rPr>
              <a:t> Lieberkühn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263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ESOPHAGEAL%20MUSC%20MUCOSA%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0907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Freeform 3"/>
          <p:cNvSpPr>
            <a:spLocks/>
          </p:cNvSpPr>
          <p:nvPr/>
        </p:nvSpPr>
        <p:spPr bwMode="auto">
          <a:xfrm>
            <a:off x="1509713" y="1449388"/>
            <a:ext cx="4919663" cy="2228850"/>
          </a:xfrm>
          <a:custGeom>
            <a:avLst/>
            <a:gdLst>
              <a:gd name="T0" fmla="*/ 0 w 3099"/>
              <a:gd name="T1" fmla="*/ 879 h 1404"/>
              <a:gd name="T2" fmla="*/ 64 w 3099"/>
              <a:gd name="T3" fmla="*/ 897 h 1404"/>
              <a:gd name="T4" fmla="*/ 110 w 3099"/>
              <a:gd name="T5" fmla="*/ 925 h 1404"/>
              <a:gd name="T6" fmla="*/ 174 w 3099"/>
              <a:gd name="T7" fmla="*/ 998 h 1404"/>
              <a:gd name="T8" fmla="*/ 228 w 3099"/>
              <a:gd name="T9" fmla="*/ 1016 h 1404"/>
              <a:gd name="T10" fmla="*/ 302 w 3099"/>
              <a:gd name="T11" fmla="*/ 1135 h 1404"/>
              <a:gd name="T12" fmla="*/ 320 w 3099"/>
              <a:gd name="T13" fmla="*/ 1162 h 1404"/>
              <a:gd name="T14" fmla="*/ 475 w 3099"/>
              <a:gd name="T15" fmla="*/ 1208 h 1404"/>
              <a:gd name="T16" fmla="*/ 512 w 3099"/>
              <a:gd name="T17" fmla="*/ 1245 h 1404"/>
              <a:gd name="T18" fmla="*/ 521 w 3099"/>
              <a:gd name="T19" fmla="*/ 1272 h 1404"/>
              <a:gd name="T20" fmla="*/ 576 w 3099"/>
              <a:gd name="T21" fmla="*/ 1290 h 1404"/>
              <a:gd name="T22" fmla="*/ 631 w 3099"/>
              <a:gd name="T23" fmla="*/ 1345 h 1404"/>
              <a:gd name="T24" fmla="*/ 932 w 3099"/>
              <a:gd name="T25" fmla="*/ 1364 h 1404"/>
              <a:gd name="T26" fmla="*/ 987 w 3099"/>
              <a:gd name="T27" fmla="*/ 1272 h 1404"/>
              <a:gd name="T28" fmla="*/ 1070 w 3099"/>
              <a:gd name="T29" fmla="*/ 1117 h 1404"/>
              <a:gd name="T30" fmla="*/ 1170 w 3099"/>
              <a:gd name="T31" fmla="*/ 934 h 1404"/>
              <a:gd name="T32" fmla="*/ 1207 w 3099"/>
              <a:gd name="T33" fmla="*/ 888 h 1404"/>
              <a:gd name="T34" fmla="*/ 1252 w 3099"/>
              <a:gd name="T35" fmla="*/ 806 h 1404"/>
              <a:gd name="T36" fmla="*/ 1307 w 3099"/>
              <a:gd name="T37" fmla="*/ 513 h 1404"/>
              <a:gd name="T38" fmla="*/ 1316 w 3099"/>
              <a:gd name="T39" fmla="*/ 486 h 1404"/>
              <a:gd name="T40" fmla="*/ 1335 w 3099"/>
              <a:gd name="T41" fmla="*/ 468 h 1404"/>
              <a:gd name="T42" fmla="*/ 1362 w 3099"/>
              <a:gd name="T43" fmla="*/ 376 h 1404"/>
              <a:gd name="T44" fmla="*/ 1380 w 3099"/>
              <a:gd name="T45" fmla="*/ 321 h 1404"/>
              <a:gd name="T46" fmla="*/ 1435 w 3099"/>
              <a:gd name="T47" fmla="*/ 221 h 1404"/>
              <a:gd name="T48" fmla="*/ 1481 w 3099"/>
              <a:gd name="T49" fmla="*/ 1 h 1404"/>
              <a:gd name="T50" fmla="*/ 1563 w 3099"/>
              <a:gd name="T51" fmla="*/ 10 h 1404"/>
              <a:gd name="T52" fmla="*/ 1591 w 3099"/>
              <a:gd name="T53" fmla="*/ 102 h 1404"/>
              <a:gd name="T54" fmla="*/ 1646 w 3099"/>
              <a:gd name="T55" fmla="*/ 120 h 1404"/>
              <a:gd name="T56" fmla="*/ 1737 w 3099"/>
              <a:gd name="T57" fmla="*/ 193 h 1404"/>
              <a:gd name="T58" fmla="*/ 1755 w 3099"/>
              <a:gd name="T59" fmla="*/ 285 h 1404"/>
              <a:gd name="T60" fmla="*/ 1828 w 3099"/>
              <a:gd name="T61" fmla="*/ 321 h 1404"/>
              <a:gd name="T62" fmla="*/ 1874 w 3099"/>
              <a:gd name="T63" fmla="*/ 449 h 1404"/>
              <a:gd name="T64" fmla="*/ 1902 w 3099"/>
              <a:gd name="T65" fmla="*/ 559 h 1404"/>
              <a:gd name="T66" fmla="*/ 1975 w 3099"/>
              <a:gd name="T67" fmla="*/ 778 h 1404"/>
              <a:gd name="T68" fmla="*/ 2039 w 3099"/>
              <a:gd name="T69" fmla="*/ 870 h 1404"/>
              <a:gd name="T70" fmla="*/ 2103 w 3099"/>
              <a:gd name="T71" fmla="*/ 925 h 1404"/>
              <a:gd name="T72" fmla="*/ 2130 w 3099"/>
              <a:gd name="T73" fmla="*/ 980 h 1404"/>
              <a:gd name="T74" fmla="*/ 2158 w 3099"/>
              <a:gd name="T75" fmla="*/ 1007 h 1404"/>
              <a:gd name="T76" fmla="*/ 2194 w 3099"/>
              <a:gd name="T77" fmla="*/ 1053 h 1404"/>
              <a:gd name="T78" fmla="*/ 2286 w 3099"/>
              <a:gd name="T79" fmla="*/ 1089 h 1404"/>
              <a:gd name="T80" fmla="*/ 2304 w 3099"/>
              <a:gd name="T81" fmla="*/ 1117 h 1404"/>
              <a:gd name="T82" fmla="*/ 2359 w 3099"/>
              <a:gd name="T83" fmla="*/ 1135 h 1404"/>
              <a:gd name="T84" fmla="*/ 2816 w 3099"/>
              <a:gd name="T85" fmla="*/ 1153 h 1404"/>
              <a:gd name="T86" fmla="*/ 2862 w 3099"/>
              <a:gd name="T87" fmla="*/ 1117 h 1404"/>
              <a:gd name="T88" fmla="*/ 2898 w 3099"/>
              <a:gd name="T89" fmla="*/ 1071 h 1404"/>
              <a:gd name="T90" fmla="*/ 2926 w 3099"/>
              <a:gd name="T91" fmla="*/ 1053 h 1404"/>
              <a:gd name="T92" fmla="*/ 2962 w 3099"/>
              <a:gd name="T93" fmla="*/ 1007 h 1404"/>
              <a:gd name="T94" fmla="*/ 2990 w 3099"/>
              <a:gd name="T95" fmla="*/ 989 h 1404"/>
              <a:gd name="T96" fmla="*/ 3044 w 3099"/>
              <a:gd name="T97" fmla="*/ 888 h 1404"/>
              <a:gd name="T98" fmla="*/ 3099 w 3099"/>
              <a:gd name="T99" fmla="*/ 879 h 1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099" h="1404">
                <a:moveTo>
                  <a:pt x="0" y="879"/>
                </a:moveTo>
                <a:cubicBezTo>
                  <a:pt x="5" y="880"/>
                  <a:pt x="56" y="892"/>
                  <a:pt x="64" y="897"/>
                </a:cubicBezTo>
                <a:cubicBezTo>
                  <a:pt x="127" y="935"/>
                  <a:pt x="30" y="899"/>
                  <a:pt x="110" y="925"/>
                </a:cubicBezTo>
                <a:cubicBezTo>
                  <a:pt x="135" y="963"/>
                  <a:pt x="136" y="981"/>
                  <a:pt x="174" y="998"/>
                </a:cubicBezTo>
                <a:cubicBezTo>
                  <a:pt x="191" y="1006"/>
                  <a:pt x="228" y="1016"/>
                  <a:pt x="228" y="1016"/>
                </a:cubicBezTo>
                <a:cubicBezTo>
                  <a:pt x="249" y="1078"/>
                  <a:pt x="248" y="1101"/>
                  <a:pt x="302" y="1135"/>
                </a:cubicBezTo>
                <a:cubicBezTo>
                  <a:pt x="308" y="1144"/>
                  <a:pt x="311" y="1156"/>
                  <a:pt x="320" y="1162"/>
                </a:cubicBezTo>
                <a:cubicBezTo>
                  <a:pt x="346" y="1180"/>
                  <a:pt x="438" y="1196"/>
                  <a:pt x="475" y="1208"/>
                </a:cubicBezTo>
                <a:cubicBezTo>
                  <a:pt x="480" y="1213"/>
                  <a:pt x="509" y="1239"/>
                  <a:pt x="512" y="1245"/>
                </a:cubicBezTo>
                <a:cubicBezTo>
                  <a:pt x="517" y="1253"/>
                  <a:pt x="513" y="1267"/>
                  <a:pt x="521" y="1272"/>
                </a:cubicBezTo>
                <a:cubicBezTo>
                  <a:pt x="537" y="1283"/>
                  <a:pt x="576" y="1290"/>
                  <a:pt x="576" y="1290"/>
                </a:cubicBezTo>
                <a:cubicBezTo>
                  <a:pt x="606" y="1321"/>
                  <a:pt x="587" y="1331"/>
                  <a:pt x="631" y="1345"/>
                </a:cubicBezTo>
                <a:cubicBezTo>
                  <a:pt x="715" y="1404"/>
                  <a:pt x="842" y="1368"/>
                  <a:pt x="932" y="1364"/>
                </a:cubicBezTo>
                <a:cubicBezTo>
                  <a:pt x="982" y="1346"/>
                  <a:pt x="972" y="1317"/>
                  <a:pt x="987" y="1272"/>
                </a:cubicBezTo>
                <a:cubicBezTo>
                  <a:pt x="1006" y="1213"/>
                  <a:pt x="1023" y="1161"/>
                  <a:pt x="1070" y="1117"/>
                </a:cubicBezTo>
                <a:cubicBezTo>
                  <a:pt x="1089" y="1039"/>
                  <a:pt x="1102" y="980"/>
                  <a:pt x="1170" y="934"/>
                </a:cubicBezTo>
                <a:cubicBezTo>
                  <a:pt x="1181" y="917"/>
                  <a:pt x="1198" y="906"/>
                  <a:pt x="1207" y="888"/>
                </a:cubicBezTo>
                <a:cubicBezTo>
                  <a:pt x="1253" y="796"/>
                  <a:pt x="1195" y="863"/>
                  <a:pt x="1252" y="806"/>
                </a:cubicBezTo>
                <a:cubicBezTo>
                  <a:pt x="1284" y="717"/>
                  <a:pt x="1238" y="585"/>
                  <a:pt x="1307" y="513"/>
                </a:cubicBezTo>
                <a:cubicBezTo>
                  <a:pt x="1310" y="504"/>
                  <a:pt x="1311" y="494"/>
                  <a:pt x="1316" y="486"/>
                </a:cubicBezTo>
                <a:cubicBezTo>
                  <a:pt x="1321" y="479"/>
                  <a:pt x="1331" y="476"/>
                  <a:pt x="1335" y="468"/>
                </a:cubicBezTo>
                <a:cubicBezTo>
                  <a:pt x="1349" y="440"/>
                  <a:pt x="1352" y="406"/>
                  <a:pt x="1362" y="376"/>
                </a:cubicBezTo>
                <a:cubicBezTo>
                  <a:pt x="1368" y="358"/>
                  <a:pt x="1380" y="321"/>
                  <a:pt x="1380" y="321"/>
                </a:cubicBezTo>
                <a:cubicBezTo>
                  <a:pt x="1388" y="267"/>
                  <a:pt x="1383" y="238"/>
                  <a:pt x="1435" y="221"/>
                </a:cubicBezTo>
                <a:cubicBezTo>
                  <a:pt x="1445" y="25"/>
                  <a:pt x="1408" y="78"/>
                  <a:pt x="1481" y="1"/>
                </a:cubicBezTo>
                <a:cubicBezTo>
                  <a:pt x="1508" y="4"/>
                  <a:pt x="1538" y="0"/>
                  <a:pt x="1563" y="10"/>
                </a:cubicBezTo>
                <a:cubicBezTo>
                  <a:pt x="1569" y="12"/>
                  <a:pt x="1587" y="98"/>
                  <a:pt x="1591" y="102"/>
                </a:cubicBezTo>
                <a:cubicBezTo>
                  <a:pt x="1606" y="115"/>
                  <a:pt x="1646" y="120"/>
                  <a:pt x="1646" y="120"/>
                </a:cubicBezTo>
                <a:cubicBezTo>
                  <a:pt x="1685" y="146"/>
                  <a:pt x="1710" y="153"/>
                  <a:pt x="1737" y="193"/>
                </a:cubicBezTo>
                <a:cubicBezTo>
                  <a:pt x="1738" y="201"/>
                  <a:pt x="1744" y="266"/>
                  <a:pt x="1755" y="285"/>
                </a:cubicBezTo>
                <a:cubicBezTo>
                  <a:pt x="1769" y="308"/>
                  <a:pt x="1828" y="321"/>
                  <a:pt x="1828" y="321"/>
                </a:cubicBezTo>
                <a:cubicBezTo>
                  <a:pt x="1841" y="371"/>
                  <a:pt x="1846" y="407"/>
                  <a:pt x="1874" y="449"/>
                </a:cubicBezTo>
                <a:cubicBezTo>
                  <a:pt x="1886" y="486"/>
                  <a:pt x="1889" y="523"/>
                  <a:pt x="1902" y="559"/>
                </a:cubicBezTo>
                <a:cubicBezTo>
                  <a:pt x="1910" y="639"/>
                  <a:pt x="1914" y="720"/>
                  <a:pt x="1975" y="778"/>
                </a:cubicBezTo>
                <a:cubicBezTo>
                  <a:pt x="1989" y="820"/>
                  <a:pt x="2012" y="837"/>
                  <a:pt x="2039" y="870"/>
                </a:cubicBezTo>
                <a:cubicBezTo>
                  <a:pt x="2064" y="900"/>
                  <a:pt x="2065" y="913"/>
                  <a:pt x="2103" y="925"/>
                </a:cubicBezTo>
                <a:cubicBezTo>
                  <a:pt x="2114" y="942"/>
                  <a:pt x="2119" y="963"/>
                  <a:pt x="2130" y="980"/>
                </a:cubicBezTo>
                <a:cubicBezTo>
                  <a:pt x="2137" y="991"/>
                  <a:pt x="2150" y="997"/>
                  <a:pt x="2158" y="1007"/>
                </a:cubicBezTo>
                <a:cubicBezTo>
                  <a:pt x="2166" y="1017"/>
                  <a:pt x="2180" y="1046"/>
                  <a:pt x="2194" y="1053"/>
                </a:cubicBezTo>
                <a:cubicBezTo>
                  <a:pt x="2226" y="1069"/>
                  <a:pt x="2254" y="1069"/>
                  <a:pt x="2286" y="1089"/>
                </a:cubicBezTo>
                <a:cubicBezTo>
                  <a:pt x="2292" y="1098"/>
                  <a:pt x="2295" y="1111"/>
                  <a:pt x="2304" y="1117"/>
                </a:cubicBezTo>
                <a:cubicBezTo>
                  <a:pt x="2320" y="1127"/>
                  <a:pt x="2359" y="1135"/>
                  <a:pt x="2359" y="1135"/>
                </a:cubicBezTo>
                <a:cubicBezTo>
                  <a:pt x="2491" y="1223"/>
                  <a:pt x="2660" y="1157"/>
                  <a:pt x="2816" y="1153"/>
                </a:cubicBezTo>
                <a:cubicBezTo>
                  <a:pt x="2853" y="1097"/>
                  <a:pt x="2811" y="1148"/>
                  <a:pt x="2862" y="1117"/>
                </a:cubicBezTo>
                <a:cubicBezTo>
                  <a:pt x="2883" y="1104"/>
                  <a:pt x="2881" y="1088"/>
                  <a:pt x="2898" y="1071"/>
                </a:cubicBezTo>
                <a:cubicBezTo>
                  <a:pt x="2906" y="1063"/>
                  <a:pt x="2917" y="1060"/>
                  <a:pt x="2926" y="1053"/>
                </a:cubicBezTo>
                <a:cubicBezTo>
                  <a:pt x="2970" y="1018"/>
                  <a:pt x="2916" y="1052"/>
                  <a:pt x="2962" y="1007"/>
                </a:cubicBezTo>
                <a:cubicBezTo>
                  <a:pt x="2970" y="999"/>
                  <a:pt x="2981" y="996"/>
                  <a:pt x="2990" y="989"/>
                </a:cubicBezTo>
                <a:cubicBezTo>
                  <a:pt x="3023" y="963"/>
                  <a:pt x="3031" y="927"/>
                  <a:pt x="3044" y="888"/>
                </a:cubicBezTo>
                <a:cubicBezTo>
                  <a:pt x="3048" y="876"/>
                  <a:pt x="3092" y="879"/>
                  <a:pt x="3099" y="879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83972" name="Freeform 4"/>
          <p:cNvSpPr>
            <a:spLocks/>
          </p:cNvSpPr>
          <p:nvPr/>
        </p:nvSpPr>
        <p:spPr bwMode="auto">
          <a:xfrm>
            <a:off x="1524000" y="4354513"/>
            <a:ext cx="4876800" cy="679450"/>
          </a:xfrm>
          <a:custGeom>
            <a:avLst/>
            <a:gdLst>
              <a:gd name="T0" fmla="*/ 0 w 3072"/>
              <a:gd name="T1" fmla="*/ 137 h 428"/>
              <a:gd name="T2" fmla="*/ 293 w 3072"/>
              <a:gd name="T3" fmla="*/ 174 h 428"/>
              <a:gd name="T4" fmla="*/ 731 w 3072"/>
              <a:gd name="T5" fmla="*/ 201 h 428"/>
              <a:gd name="T6" fmla="*/ 1042 w 3072"/>
              <a:gd name="T7" fmla="*/ 228 h 428"/>
              <a:gd name="T8" fmla="*/ 2112 w 3072"/>
              <a:gd name="T9" fmla="*/ 247 h 428"/>
              <a:gd name="T10" fmla="*/ 2185 w 3072"/>
              <a:gd name="T11" fmla="*/ 210 h 428"/>
              <a:gd name="T12" fmla="*/ 2414 w 3072"/>
              <a:gd name="T13" fmla="*/ 164 h 428"/>
              <a:gd name="T14" fmla="*/ 2514 w 3072"/>
              <a:gd name="T15" fmla="*/ 155 h 428"/>
              <a:gd name="T16" fmla="*/ 2661 w 3072"/>
              <a:gd name="T17" fmla="*/ 110 h 428"/>
              <a:gd name="T18" fmla="*/ 2807 w 3072"/>
              <a:gd name="T19" fmla="*/ 64 h 428"/>
              <a:gd name="T20" fmla="*/ 2962 w 3072"/>
              <a:gd name="T21" fmla="*/ 55 h 428"/>
              <a:gd name="T22" fmla="*/ 3017 w 3072"/>
              <a:gd name="T23" fmla="*/ 46 h 428"/>
              <a:gd name="T24" fmla="*/ 3072 w 3072"/>
              <a:gd name="T25" fmla="*/ 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072" h="428">
                <a:moveTo>
                  <a:pt x="0" y="137"/>
                </a:moveTo>
                <a:cubicBezTo>
                  <a:pt x="137" y="164"/>
                  <a:pt x="108" y="164"/>
                  <a:pt x="293" y="174"/>
                </a:cubicBezTo>
                <a:cubicBezTo>
                  <a:pt x="468" y="232"/>
                  <a:pt x="328" y="192"/>
                  <a:pt x="731" y="201"/>
                </a:cubicBezTo>
                <a:cubicBezTo>
                  <a:pt x="867" y="246"/>
                  <a:pt x="767" y="218"/>
                  <a:pt x="1042" y="228"/>
                </a:cubicBezTo>
                <a:cubicBezTo>
                  <a:pt x="1337" y="428"/>
                  <a:pt x="1755" y="250"/>
                  <a:pt x="2112" y="247"/>
                </a:cubicBezTo>
                <a:cubicBezTo>
                  <a:pt x="2142" y="237"/>
                  <a:pt x="2155" y="220"/>
                  <a:pt x="2185" y="210"/>
                </a:cubicBezTo>
                <a:cubicBezTo>
                  <a:pt x="2211" y="131"/>
                  <a:pt x="2363" y="167"/>
                  <a:pt x="2414" y="164"/>
                </a:cubicBezTo>
                <a:cubicBezTo>
                  <a:pt x="2447" y="162"/>
                  <a:pt x="2481" y="158"/>
                  <a:pt x="2514" y="155"/>
                </a:cubicBezTo>
                <a:cubicBezTo>
                  <a:pt x="2563" y="139"/>
                  <a:pt x="2612" y="126"/>
                  <a:pt x="2661" y="110"/>
                </a:cubicBezTo>
                <a:cubicBezTo>
                  <a:pt x="2706" y="95"/>
                  <a:pt x="2758" y="69"/>
                  <a:pt x="2807" y="64"/>
                </a:cubicBezTo>
                <a:cubicBezTo>
                  <a:pt x="2859" y="59"/>
                  <a:pt x="2910" y="58"/>
                  <a:pt x="2962" y="55"/>
                </a:cubicBezTo>
                <a:cubicBezTo>
                  <a:pt x="2980" y="52"/>
                  <a:pt x="3000" y="54"/>
                  <a:pt x="3017" y="46"/>
                </a:cubicBezTo>
                <a:cubicBezTo>
                  <a:pt x="3046" y="31"/>
                  <a:pt x="3032" y="0"/>
                  <a:pt x="3072" y="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83973" name="Freeform 5"/>
          <p:cNvSpPr>
            <a:spLocks/>
          </p:cNvSpPr>
          <p:nvPr/>
        </p:nvSpPr>
        <p:spPr bwMode="auto">
          <a:xfrm>
            <a:off x="1524000" y="6256339"/>
            <a:ext cx="4891088" cy="409575"/>
          </a:xfrm>
          <a:custGeom>
            <a:avLst/>
            <a:gdLst>
              <a:gd name="T0" fmla="*/ 0 w 3081"/>
              <a:gd name="T1" fmla="*/ 0 h 258"/>
              <a:gd name="T2" fmla="*/ 55 w 3081"/>
              <a:gd name="T3" fmla="*/ 18 h 258"/>
              <a:gd name="T4" fmla="*/ 82 w 3081"/>
              <a:gd name="T5" fmla="*/ 27 h 258"/>
              <a:gd name="T6" fmla="*/ 146 w 3081"/>
              <a:gd name="T7" fmla="*/ 73 h 258"/>
              <a:gd name="T8" fmla="*/ 302 w 3081"/>
              <a:gd name="T9" fmla="*/ 100 h 258"/>
              <a:gd name="T10" fmla="*/ 503 w 3081"/>
              <a:gd name="T11" fmla="*/ 128 h 258"/>
              <a:gd name="T12" fmla="*/ 750 w 3081"/>
              <a:gd name="T13" fmla="*/ 173 h 258"/>
              <a:gd name="T14" fmla="*/ 960 w 3081"/>
              <a:gd name="T15" fmla="*/ 201 h 258"/>
              <a:gd name="T16" fmla="*/ 1454 w 3081"/>
              <a:gd name="T17" fmla="*/ 210 h 258"/>
              <a:gd name="T18" fmla="*/ 1582 w 3081"/>
              <a:gd name="T19" fmla="*/ 228 h 258"/>
              <a:gd name="T20" fmla="*/ 1655 w 3081"/>
              <a:gd name="T21" fmla="*/ 246 h 258"/>
              <a:gd name="T22" fmla="*/ 2039 w 3081"/>
              <a:gd name="T23" fmla="*/ 237 h 258"/>
              <a:gd name="T24" fmla="*/ 2194 w 3081"/>
              <a:gd name="T25" fmla="*/ 201 h 258"/>
              <a:gd name="T26" fmla="*/ 2286 w 3081"/>
              <a:gd name="T27" fmla="*/ 128 h 258"/>
              <a:gd name="T28" fmla="*/ 2542 w 3081"/>
              <a:gd name="T29" fmla="*/ 118 h 258"/>
              <a:gd name="T30" fmla="*/ 2981 w 3081"/>
              <a:gd name="T31" fmla="*/ 73 h 258"/>
              <a:gd name="T32" fmla="*/ 3008 w 3081"/>
              <a:gd name="T33" fmla="*/ 64 h 258"/>
              <a:gd name="T34" fmla="*/ 3045 w 3081"/>
              <a:gd name="T35" fmla="*/ 9 h 258"/>
              <a:gd name="T36" fmla="*/ 3081 w 3081"/>
              <a:gd name="T37" fmla="*/ 9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81" h="258">
                <a:moveTo>
                  <a:pt x="0" y="0"/>
                </a:moveTo>
                <a:cubicBezTo>
                  <a:pt x="18" y="6"/>
                  <a:pt x="37" y="12"/>
                  <a:pt x="55" y="18"/>
                </a:cubicBezTo>
                <a:cubicBezTo>
                  <a:pt x="64" y="21"/>
                  <a:pt x="82" y="27"/>
                  <a:pt x="82" y="27"/>
                </a:cubicBezTo>
                <a:cubicBezTo>
                  <a:pt x="105" y="49"/>
                  <a:pt x="115" y="63"/>
                  <a:pt x="146" y="73"/>
                </a:cubicBezTo>
                <a:cubicBezTo>
                  <a:pt x="199" y="124"/>
                  <a:pt x="151" y="85"/>
                  <a:pt x="302" y="100"/>
                </a:cubicBezTo>
                <a:cubicBezTo>
                  <a:pt x="376" y="107"/>
                  <a:pt x="417" y="121"/>
                  <a:pt x="503" y="128"/>
                </a:cubicBezTo>
                <a:cubicBezTo>
                  <a:pt x="601" y="160"/>
                  <a:pt x="637" y="166"/>
                  <a:pt x="750" y="173"/>
                </a:cubicBezTo>
                <a:cubicBezTo>
                  <a:pt x="826" y="226"/>
                  <a:pt x="772" y="196"/>
                  <a:pt x="960" y="201"/>
                </a:cubicBezTo>
                <a:cubicBezTo>
                  <a:pt x="1125" y="205"/>
                  <a:pt x="1289" y="207"/>
                  <a:pt x="1454" y="210"/>
                </a:cubicBezTo>
                <a:cubicBezTo>
                  <a:pt x="1525" y="234"/>
                  <a:pt x="1431" y="205"/>
                  <a:pt x="1582" y="228"/>
                </a:cubicBezTo>
                <a:cubicBezTo>
                  <a:pt x="1607" y="232"/>
                  <a:pt x="1655" y="246"/>
                  <a:pt x="1655" y="246"/>
                </a:cubicBezTo>
                <a:cubicBezTo>
                  <a:pt x="1812" y="240"/>
                  <a:pt x="1896" y="226"/>
                  <a:pt x="2039" y="237"/>
                </a:cubicBezTo>
                <a:cubicBezTo>
                  <a:pt x="2103" y="258"/>
                  <a:pt x="2142" y="235"/>
                  <a:pt x="2194" y="201"/>
                </a:cubicBezTo>
                <a:cubicBezTo>
                  <a:pt x="2208" y="192"/>
                  <a:pt x="2273" y="129"/>
                  <a:pt x="2286" y="128"/>
                </a:cubicBezTo>
                <a:cubicBezTo>
                  <a:pt x="2371" y="119"/>
                  <a:pt x="2457" y="121"/>
                  <a:pt x="2542" y="118"/>
                </a:cubicBezTo>
                <a:cubicBezTo>
                  <a:pt x="2730" y="57"/>
                  <a:pt x="2579" y="83"/>
                  <a:pt x="2981" y="73"/>
                </a:cubicBezTo>
                <a:cubicBezTo>
                  <a:pt x="2990" y="70"/>
                  <a:pt x="3001" y="71"/>
                  <a:pt x="3008" y="64"/>
                </a:cubicBezTo>
                <a:cubicBezTo>
                  <a:pt x="3024" y="48"/>
                  <a:pt x="3023" y="9"/>
                  <a:pt x="3045" y="9"/>
                </a:cubicBezTo>
                <a:cubicBezTo>
                  <a:pt x="3057" y="9"/>
                  <a:pt x="3069" y="9"/>
                  <a:pt x="3081" y="9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5808663" y="44450"/>
            <a:ext cx="4819650" cy="6840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cs-CZ" altLang="cs-CZ" sz="2200" b="1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2200" b="1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2200" b="1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200" b="1" u="sng" dirty="0" err="1" smtClean="0">
                <a:solidFill>
                  <a:schemeClr val="tx2"/>
                </a:solidFill>
              </a:rPr>
              <a:t>The</a:t>
            </a:r>
            <a:r>
              <a:rPr lang="cs-CZ" altLang="cs-CZ" sz="2200" b="1" u="sng" dirty="0" smtClean="0">
                <a:solidFill>
                  <a:schemeClr val="tx2"/>
                </a:solidFill>
              </a:rPr>
              <a:t> </a:t>
            </a:r>
            <a:r>
              <a:rPr lang="cs-CZ" altLang="cs-CZ" sz="2200" b="1" u="sng" dirty="0" err="1" smtClean="0">
                <a:solidFill>
                  <a:schemeClr val="tx2"/>
                </a:solidFill>
              </a:rPr>
              <a:t>mucosa</a:t>
            </a:r>
            <a:endParaRPr lang="cs-CZ" altLang="cs-CZ" sz="2200" b="1" u="sng" dirty="0">
              <a:solidFill>
                <a:schemeClr val="tx2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dirty="0" err="1"/>
              <a:t>e</a:t>
            </a:r>
            <a:r>
              <a:rPr lang="cs-CZ" altLang="cs-CZ" dirty="0" err="1" smtClean="0"/>
              <a:t>pithelial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linning</a:t>
            </a:r>
            <a:endParaRPr lang="cs-CZ" altLang="cs-CZ" dirty="0" smtClean="0"/>
          </a:p>
          <a:p>
            <a:pPr lvl="1">
              <a:lnSpc>
                <a:spcPct val="90000"/>
              </a:lnSpc>
            </a:pPr>
            <a:r>
              <a:rPr lang="cs-CZ" altLang="cs-CZ" dirty="0"/>
              <a:t>l</a:t>
            </a:r>
            <a:r>
              <a:rPr lang="cs-CZ" altLang="cs-CZ" dirty="0" smtClean="0"/>
              <a:t>amina propria</a:t>
            </a:r>
            <a:endParaRPr lang="cs-CZ" altLang="cs-CZ" dirty="0"/>
          </a:p>
          <a:p>
            <a:pPr marL="344487" lvl="1" indent="0">
              <a:lnSpc>
                <a:spcPct val="90000"/>
              </a:lnSpc>
              <a:buNone/>
            </a:pPr>
            <a:r>
              <a:rPr lang="cs-CZ" altLang="cs-CZ" sz="1800" dirty="0" smtClean="0"/>
              <a:t> /</a:t>
            </a:r>
            <a:r>
              <a:rPr lang="cs-CZ" altLang="cs-CZ" sz="1800" dirty="0" err="1" smtClean="0"/>
              <a:t>loose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connect</a:t>
            </a:r>
            <a:r>
              <a:rPr lang="cs-CZ" altLang="cs-CZ" sz="1800" dirty="0" smtClean="0"/>
              <a:t>. </a:t>
            </a:r>
            <a:r>
              <a:rPr lang="cs-CZ" altLang="cs-CZ" sz="1800" dirty="0" err="1" smtClean="0"/>
              <a:t>tissue</a:t>
            </a:r>
            <a:r>
              <a:rPr lang="cs-CZ" altLang="cs-CZ" sz="1800" dirty="0" smtClean="0"/>
              <a:t>/</a:t>
            </a:r>
            <a:endParaRPr lang="cs-CZ" altLang="cs-CZ" sz="1800" dirty="0"/>
          </a:p>
          <a:p>
            <a:pPr lvl="1">
              <a:lnSpc>
                <a:spcPct val="90000"/>
              </a:lnSpc>
            </a:pPr>
            <a:r>
              <a:rPr lang="cs-CZ" altLang="cs-CZ" dirty="0" err="1"/>
              <a:t>t</a:t>
            </a:r>
            <a:r>
              <a:rPr lang="cs-CZ" altLang="cs-CZ" dirty="0" err="1" smtClean="0"/>
              <a:t>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muscularis</a:t>
            </a:r>
            <a:r>
              <a:rPr lang="cs-CZ" altLang="cs-CZ" dirty="0" smtClean="0"/>
              <a:t> </a:t>
            </a:r>
            <a:r>
              <a:rPr lang="cs-CZ" altLang="cs-CZ" dirty="0" err="1"/>
              <a:t>mucosae</a:t>
            </a:r>
            <a:endParaRPr lang="cs-CZ" altLang="cs-CZ" dirty="0"/>
          </a:p>
          <a:p>
            <a:pPr>
              <a:lnSpc>
                <a:spcPct val="90000"/>
              </a:lnSpc>
            </a:pPr>
            <a:endParaRPr lang="cs-CZ" altLang="cs-CZ" sz="800" b="1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200" b="1" u="sng" dirty="0" err="1" smtClean="0">
                <a:solidFill>
                  <a:schemeClr val="tx2"/>
                </a:solidFill>
              </a:rPr>
              <a:t>The</a:t>
            </a:r>
            <a:r>
              <a:rPr lang="cs-CZ" altLang="cs-CZ" sz="2200" b="1" u="sng" dirty="0" smtClean="0">
                <a:solidFill>
                  <a:schemeClr val="tx2"/>
                </a:solidFill>
              </a:rPr>
              <a:t> </a:t>
            </a:r>
            <a:r>
              <a:rPr lang="cs-CZ" altLang="cs-CZ" sz="2200" b="1" u="sng" dirty="0" err="1" smtClean="0">
                <a:solidFill>
                  <a:schemeClr val="tx2"/>
                </a:solidFill>
              </a:rPr>
              <a:t>submucosa</a:t>
            </a:r>
            <a:r>
              <a:rPr lang="cs-CZ" altLang="cs-CZ" sz="2200" dirty="0" smtClean="0"/>
              <a:t> </a:t>
            </a:r>
            <a:endParaRPr lang="cs-CZ" altLang="cs-CZ" sz="22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200" dirty="0"/>
              <a:t>    </a:t>
            </a:r>
            <a:r>
              <a:rPr lang="cs-CZ" altLang="cs-CZ" sz="2000" dirty="0" smtClean="0"/>
              <a:t>/</a:t>
            </a:r>
            <a:r>
              <a:rPr lang="cs-CZ" altLang="cs-CZ" sz="2000" dirty="0" err="1" smtClean="0"/>
              <a:t>loose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connect</a:t>
            </a:r>
            <a:r>
              <a:rPr lang="cs-CZ" altLang="cs-CZ" sz="2000" dirty="0" smtClean="0"/>
              <a:t>. </a:t>
            </a:r>
            <a:r>
              <a:rPr lang="cs-CZ" altLang="cs-CZ" sz="2000" dirty="0" err="1" smtClean="0"/>
              <a:t>tissue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+ </a:t>
            </a:r>
            <a:r>
              <a:rPr lang="cs-CZ" altLang="cs-CZ" sz="2000" dirty="0" err="1" smtClean="0"/>
              <a:t>Meissner´s</a:t>
            </a:r>
            <a:r>
              <a:rPr lang="cs-CZ" altLang="cs-CZ" sz="2000" dirty="0" smtClean="0"/>
              <a:t> nerve plexus/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endParaRPr lang="cs-CZ" altLang="cs-CZ" sz="1400" b="1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200" b="1" u="sng" dirty="0" err="1" smtClean="0">
                <a:solidFill>
                  <a:schemeClr val="tx2"/>
                </a:solidFill>
              </a:rPr>
              <a:t>The</a:t>
            </a:r>
            <a:r>
              <a:rPr lang="cs-CZ" altLang="cs-CZ" sz="2200" b="1" u="sng" dirty="0" smtClean="0">
                <a:solidFill>
                  <a:schemeClr val="tx2"/>
                </a:solidFill>
              </a:rPr>
              <a:t> </a:t>
            </a:r>
            <a:r>
              <a:rPr lang="cs-CZ" altLang="cs-CZ" sz="2200" b="1" u="sng" dirty="0" err="1" smtClean="0">
                <a:solidFill>
                  <a:schemeClr val="tx2"/>
                </a:solidFill>
              </a:rPr>
              <a:t>muscularis</a:t>
            </a:r>
            <a:endParaRPr lang="cs-CZ" altLang="cs-CZ" sz="2200" b="1" u="sng" dirty="0"/>
          </a:p>
          <a:p>
            <a:pPr lvl="1">
              <a:lnSpc>
                <a:spcPct val="90000"/>
              </a:lnSpc>
            </a:pPr>
            <a:r>
              <a:rPr lang="cs-CZ" altLang="cs-CZ" dirty="0" err="1" smtClean="0"/>
              <a:t>circular</a:t>
            </a:r>
            <a:endParaRPr lang="cs-CZ" altLang="cs-CZ" dirty="0"/>
          </a:p>
          <a:p>
            <a:pPr lvl="2">
              <a:lnSpc>
                <a:spcPct val="90000"/>
              </a:lnSpc>
            </a:pPr>
            <a:r>
              <a:rPr lang="cs-CZ" altLang="cs-CZ" sz="1900" dirty="0" err="1"/>
              <a:t>m</a:t>
            </a:r>
            <a:r>
              <a:rPr lang="cs-CZ" altLang="cs-CZ" sz="1900" dirty="0" err="1" smtClean="0"/>
              <a:t>yenteric</a:t>
            </a:r>
            <a:r>
              <a:rPr lang="cs-CZ" altLang="cs-CZ" sz="1900" dirty="0" smtClean="0"/>
              <a:t> nerve plexus</a:t>
            </a:r>
            <a:endParaRPr lang="cs-CZ" altLang="cs-CZ" sz="1900" dirty="0"/>
          </a:p>
          <a:p>
            <a:pPr lvl="1">
              <a:lnSpc>
                <a:spcPct val="90000"/>
              </a:lnSpc>
            </a:pPr>
            <a:r>
              <a:rPr lang="cs-CZ" altLang="cs-CZ" dirty="0" err="1" smtClean="0"/>
              <a:t>Longitudinal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smooth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muscle</a:t>
            </a:r>
            <a:endParaRPr lang="cs-CZ" altLang="cs-CZ" dirty="0"/>
          </a:p>
          <a:p>
            <a:pPr lvl="1">
              <a:lnSpc>
                <a:spcPct val="90000"/>
              </a:lnSpc>
            </a:pPr>
            <a:endParaRPr lang="cs-CZ" altLang="cs-CZ" sz="900" dirty="0"/>
          </a:p>
          <a:p>
            <a:pPr>
              <a:lnSpc>
                <a:spcPct val="90000"/>
              </a:lnSpc>
            </a:pPr>
            <a:r>
              <a:rPr lang="cs-CZ" altLang="cs-CZ" sz="2200" b="1" u="sng" dirty="0" err="1" smtClean="0">
                <a:solidFill>
                  <a:schemeClr val="tx2"/>
                </a:solidFill>
              </a:rPr>
              <a:t>The</a:t>
            </a:r>
            <a:r>
              <a:rPr lang="cs-CZ" altLang="cs-CZ" sz="2200" b="1" u="sng" dirty="0" smtClean="0">
                <a:solidFill>
                  <a:schemeClr val="tx2"/>
                </a:solidFill>
              </a:rPr>
              <a:t> </a:t>
            </a:r>
            <a:r>
              <a:rPr lang="cs-CZ" altLang="cs-CZ" sz="2200" b="1" u="sng" dirty="0" err="1" smtClean="0">
                <a:solidFill>
                  <a:schemeClr val="tx2"/>
                </a:solidFill>
              </a:rPr>
              <a:t>serose</a:t>
            </a:r>
            <a:r>
              <a:rPr lang="cs-CZ" altLang="cs-CZ" sz="2200" b="1" u="sng" dirty="0" smtClean="0">
                <a:solidFill>
                  <a:schemeClr val="tx2"/>
                </a:solidFill>
              </a:rPr>
              <a:t> </a:t>
            </a:r>
            <a:r>
              <a:rPr lang="cs-CZ" altLang="cs-CZ" sz="2200" b="1" u="sng" dirty="0" err="1" smtClean="0">
                <a:solidFill>
                  <a:schemeClr val="tx2"/>
                </a:solidFill>
              </a:rPr>
              <a:t>or</a:t>
            </a:r>
            <a:r>
              <a:rPr lang="cs-CZ" altLang="cs-CZ" sz="2200" b="1" u="sng" dirty="0" smtClean="0">
                <a:solidFill>
                  <a:schemeClr val="tx2"/>
                </a:solidFill>
              </a:rPr>
              <a:t> </a:t>
            </a:r>
            <a:r>
              <a:rPr lang="cs-CZ" altLang="cs-CZ" sz="2200" b="1" u="sng" dirty="0" err="1" smtClean="0">
                <a:solidFill>
                  <a:schemeClr val="tx2"/>
                </a:solidFill>
              </a:rPr>
              <a:t>adventitia</a:t>
            </a:r>
            <a:r>
              <a:rPr lang="cs-CZ" altLang="cs-CZ" sz="2200" b="1" dirty="0" smtClean="0"/>
              <a:t> </a:t>
            </a:r>
            <a:endParaRPr lang="cs-CZ" altLang="cs-CZ" sz="22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200" b="1" dirty="0"/>
              <a:t>     </a:t>
            </a:r>
            <a:r>
              <a:rPr lang="cs-CZ" altLang="cs-CZ" sz="2000" dirty="0" smtClean="0"/>
              <a:t>/</a:t>
            </a:r>
            <a:r>
              <a:rPr lang="cs-CZ" altLang="cs-CZ" sz="2000" dirty="0" err="1" smtClean="0"/>
              <a:t>loose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connect</a:t>
            </a:r>
            <a:r>
              <a:rPr lang="cs-CZ" altLang="cs-CZ" sz="2000" dirty="0" smtClean="0"/>
              <a:t>. </a:t>
            </a:r>
            <a:r>
              <a:rPr lang="cs-CZ" altLang="cs-CZ" sz="2000" dirty="0" err="1" smtClean="0"/>
              <a:t>tissue</a:t>
            </a:r>
            <a:r>
              <a:rPr lang="cs-CZ" altLang="cs-CZ" sz="2000" dirty="0" smtClean="0"/>
              <a:t> -/+</a:t>
            </a:r>
            <a:r>
              <a:rPr lang="cs-CZ" altLang="cs-CZ" sz="2000" dirty="0" err="1" smtClean="0"/>
              <a:t>mesothelium</a:t>
            </a:r>
            <a:r>
              <a:rPr lang="cs-CZ" altLang="cs-CZ" sz="2000" dirty="0" smtClean="0"/>
              <a:t>/</a:t>
            </a:r>
            <a:endParaRPr lang="cs-CZ" altLang="cs-CZ" sz="2000" dirty="0"/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1896519" y="26715"/>
            <a:ext cx="8229600" cy="693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200" dirty="0" err="1" smtClean="0"/>
              <a:t>Common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structure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of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the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wall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of</a:t>
            </a:r>
            <a:r>
              <a:rPr lang="cs-CZ" altLang="cs-CZ" sz="3200" dirty="0" smtClean="0"/>
              <a:t> GIT tube</a:t>
            </a:r>
            <a:endParaRPr lang="cs-CZ" altLang="cs-CZ" sz="3200" dirty="0"/>
          </a:p>
        </p:txBody>
      </p:sp>
    </p:spTree>
    <p:extLst>
      <p:ext uri="{BB962C8B-B14F-4D97-AF65-F5344CB8AC3E}">
        <p14:creationId xmlns:p14="http://schemas.microsoft.com/office/powerpoint/2010/main" val="354717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45" y="143838"/>
            <a:ext cx="9986482" cy="661655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296890" y="649473"/>
            <a:ext cx="3155031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90000"/>
              </a:lnSpc>
            </a:pPr>
            <a:r>
              <a:rPr lang="cs-CZ" altLang="cs-CZ" dirty="0" err="1" smtClean="0">
                <a:solidFill>
                  <a:srgbClr val="FF0000"/>
                </a:solidFill>
              </a:rPr>
              <a:t>Hemorrhoidal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</a:rPr>
              <a:t>zone</a:t>
            </a:r>
            <a:endParaRPr lang="cs-CZ" altLang="cs-CZ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dirty="0" smtClean="0">
                <a:solidFill>
                  <a:prstClr val="black"/>
                </a:solidFill>
              </a:rPr>
              <a:t>-</a:t>
            </a:r>
            <a:r>
              <a:rPr lang="cs-CZ" altLang="cs-CZ" dirty="0" err="1" smtClean="0">
                <a:solidFill>
                  <a:prstClr val="black"/>
                </a:solidFill>
              </a:rPr>
              <a:t>epithelium</a:t>
            </a:r>
            <a:r>
              <a:rPr lang="cs-CZ" altLang="cs-CZ" dirty="0" smtClean="0">
                <a:solidFill>
                  <a:prstClr val="black"/>
                </a:solidFill>
              </a:rPr>
              <a:t> </a:t>
            </a:r>
            <a:r>
              <a:rPr lang="cs-CZ" altLang="cs-CZ" dirty="0" err="1" smtClean="0">
                <a:solidFill>
                  <a:prstClr val="black"/>
                </a:solidFill>
              </a:rPr>
              <a:t>replacement</a:t>
            </a:r>
            <a:endParaRPr lang="cs-CZ" altLang="cs-CZ" dirty="0" smtClean="0">
              <a:solidFill>
                <a:prstClr val="black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dirty="0" smtClean="0">
                <a:solidFill>
                  <a:prstClr val="black"/>
                </a:solidFill>
              </a:rPr>
              <a:t>-</a:t>
            </a:r>
            <a:r>
              <a:rPr lang="cs-CZ" altLang="cs-CZ" dirty="0" err="1" smtClean="0">
                <a:solidFill>
                  <a:prstClr val="black"/>
                </a:solidFill>
              </a:rPr>
              <a:t>the</a:t>
            </a:r>
            <a:r>
              <a:rPr lang="cs-CZ" altLang="cs-CZ" dirty="0" smtClean="0">
                <a:solidFill>
                  <a:prstClr val="black"/>
                </a:solidFill>
              </a:rPr>
              <a:t> </a:t>
            </a:r>
            <a:r>
              <a:rPr lang="cs-CZ" altLang="cs-CZ" dirty="0" err="1" smtClean="0">
                <a:solidFill>
                  <a:prstClr val="black"/>
                </a:solidFill>
              </a:rPr>
              <a:t>muscularis</a:t>
            </a:r>
            <a:r>
              <a:rPr lang="cs-CZ" altLang="cs-CZ" dirty="0" smtClean="0">
                <a:solidFill>
                  <a:prstClr val="black"/>
                </a:solidFill>
              </a:rPr>
              <a:t> </a:t>
            </a:r>
            <a:r>
              <a:rPr lang="cs-CZ" altLang="cs-CZ" dirty="0" err="1" smtClean="0">
                <a:solidFill>
                  <a:prstClr val="black"/>
                </a:solidFill>
              </a:rPr>
              <a:t>muc</a:t>
            </a:r>
            <a:r>
              <a:rPr lang="cs-CZ" altLang="cs-CZ" dirty="0" smtClean="0">
                <a:solidFill>
                  <a:prstClr val="black"/>
                </a:solidFill>
              </a:rPr>
              <a:t>. </a:t>
            </a:r>
            <a:r>
              <a:rPr lang="cs-CZ" altLang="cs-CZ" dirty="0" err="1" smtClean="0">
                <a:solidFill>
                  <a:prstClr val="black"/>
                </a:solidFill>
              </a:rPr>
              <a:t>ends</a:t>
            </a:r>
            <a:r>
              <a:rPr lang="cs-CZ" altLang="cs-CZ" dirty="0" smtClean="0">
                <a:solidFill>
                  <a:prstClr val="black"/>
                </a:solidFill>
              </a:rPr>
              <a:t> </a:t>
            </a:r>
            <a:endParaRPr lang="cs-CZ" altLang="cs-CZ" dirty="0">
              <a:solidFill>
                <a:prstClr val="black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283658" y="237581"/>
            <a:ext cx="930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 smtClean="0">
                <a:solidFill>
                  <a:prstClr val="black"/>
                </a:solidFill>
              </a:rPr>
              <a:t>Anus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50083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1971675" y="1365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357400" y="0"/>
            <a:ext cx="8605837" cy="638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3600" b="1" dirty="0">
                <a:solidFill>
                  <a:srgbClr val="000000"/>
                </a:solidFill>
              </a:rPr>
              <a:t>2.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3600" b="1" dirty="0" smtClean="0">
                <a:solidFill>
                  <a:srgbClr val="000000"/>
                </a:solidFill>
              </a:rPr>
              <a:t>Digestive systém II</a:t>
            </a:r>
            <a:endParaRPr lang="cs-CZ" altLang="cs-CZ" sz="36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16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 b="1" u="sng" dirty="0">
                <a:solidFill>
                  <a:srgbClr val="000000"/>
                </a:solidFill>
              </a:rPr>
              <a:t>       </a:t>
            </a:r>
            <a:r>
              <a:rPr lang="cs-CZ" altLang="cs-CZ" sz="2400" b="1" u="sng" dirty="0">
                <a:solidFill>
                  <a:srgbClr val="000000"/>
                </a:solidFill>
              </a:rPr>
              <a:t>Preparáty</a:t>
            </a:r>
            <a:r>
              <a:rPr lang="cs-CZ" altLang="cs-CZ" sz="2400" b="1" dirty="0">
                <a:solidFill>
                  <a:srgbClr val="000000"/>
                </a:solidFill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 b="1" dirty="0">
                <a:solidFill>
                  <a:srgbClr val="000000"/>
                </a:solidFill>
              </a:rPr>
              <a:t>	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11. </a:t>
            </a:r>
            <a:r>
              <a:rPr lang="cs-CZ" altLang="cs-CZ" sz="2400" b="1" dirty="0" err="1">
                <a:solidFill>
                  <a:srgbClr val="000000"/>
                </a:solidFill>
              </a:rPr>
              <a:t>Oesophagus</a:t>
            </a:r>
            <a:r>
              <a:rPr lang="cs-CZ" altLang="cs-CZ" sz="2400" b="1" dirty="0">
                <a:solidFill>
                  <a:srgbClr val="000000"/>
                </a:solidFill>
              </a:rPr>
              <a:t> (HE)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 b="1" dirty="0">
                <a:solidFill>
                  <a:srgbClr val="000000"/>
                </a:solidFill>
              </a:rPr>
              <a:t>	12. </a:t>
            </a:r>
            <a:r>
              <a:rPr lang="cs-CZ" altLang="cs-CZ" sz="2400" b="1" dirty="0" err="1">
                <a:solidFill>
                  <a:srgbClr val="000000"/>
                </a:solidFill>
              </a:rPr>
              <a:t>Cardia</a:t>
            </a:r>
            <a:r>
              <a:rPr lang="cs-CZ" altLang="cs-CZ" sz="2400" b="1" dirty="0">
                <a:solidFill>
                  <a:srgbClr val="000000"/>
                </a:solidFill>
              </a:rPr>
              <a:t>(HE)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 b="1" dirty="0">
                <a:solidFill>
                  <a:srgbClr val="000000"/>
                </a:solidFill>
              </a:rPr>
              <a:t>	13. Fundus </a:t>
            </a:r>
            <a:r>
              <a:rPr lang="cs-CZ" altLang="cs-CZ" sz="2400" b="1" dirty="0" err="1">
                <a:solidFill>
                  <a:srgbClr val="000000"/>
                </a:solidFill>
              </a:rPr>
              <a:t>ventriculi</a:t>
            </a:r>
            <a:r>
              <a:rPr lang="cs-CZ" altLang="cs-CZ" sz="2400" b="1" dirty="0">
                <a:solidFill>
                  <a:srgbClr val="000000"/>
                </a:solidFill>
              </a:rPr>
              <a:t>(HE)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 b="1" dirty="0">
                <a:solidFill>
                  <a:srgbClr val="000000"/>
                </a:solidFill>
              </a:rPr>
              <a:t>	14. Pylorus (HE)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 b="1" dirty="0">
                <a:solidFill>
                  <a:srgbClr val="000000"/>
                </a:solidFill>
              </a:rPr>
              <a:t>	15. Duodenum (HE)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 b="1" dirty="0">
                <a:solidFill>
                  <a:srgbClr val="000000"/>
                </a:solidFill>
              </a:rPr>
              <a:t>	16.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Small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intestine</a:t>
            </a:r>
            <a:r>
              <a:rPr lang="cs-CZ" altLang="cs-CZ" sz="2400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>
                <a:solidFill>
                  <a:srgbClr val="000000"/>
                </a:solidFill>
              </a:rPr>
              <a:t>(HE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         17. 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Large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intestine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(HE)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         18.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Appendix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(HE)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         19.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Anus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(HE) 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2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 b="1" u="sng" dirty="0">
                <a:solidFill>
                  <a:srgbClr val="000000"/>
                </a:solidFill>
              </a:rPr>
              <a:t>        Atlas EM</a:t>
            </a:r>
            <a:r>
              <a:rPr lang="cs-CZ" altLang="cs-CZ" sz="2400" b="1" dirty="0">
                <a:solidFill>
                  <a:srgbClr val="000000"/>
                </a:solidFill>
              </a:rPr>
              <a:t>: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cs-CZ" altLang="cs-CZ" sz="2400" b="1" dirty="0">
                <a:solidFill>
                  <a:srgbClr val="000000"/>
                </a:solidFill>
              </a:rPr>
              <a:t>       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Striated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border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>
                <a:solidFill>
                  <a:srgbClr val="000000"/>
                </a:solidFill>
              </a:rPr>
              <a:t>–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surface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of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enterocytes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>
                <a:solidFill>
                  <a:srgbClr val="000000"/>
                </a:solidFill>
              </a:rPr>
              <a:t>(28)</a:t>
            </a:r>
          </a:p>
        </p:txBody>
      </p:sp>
      <p:pic>
        <p:nvPicPr>
          <p:cNvPr id="73732" name="Picture 4" descr="Previe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83" y="999268"/>
            <a:ext cx="53975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cosmetic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5289594"/>
            <a:ext cx="827087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216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1124744"/>
            <a:ext cx="7877175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439816" y="548680"/>
            <a:ext cx="3111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prstClr val="black"/>
                </a:solidFill>
              </a:rPr>
              <a:t>Primitive gut – embryo, </a:t>
            </a:r>
            <a:r>
              <a:rPr lang="cs-CZ" b="1" dirty="0" err="1">
                <a:solidFill>
                  <a:prstClr val="black"/>
                </a:solidFill>
              </a:rPr>
              <a:t>day</a:t>
            </a:r>
            <a:r>
              <a:rPr lang="cs-CZ" b="1" dirty="0">
                <a:solidFill>
                  <a:prstClr val="black"/>
                </a:solidFill>
              </a:rPr>
              <a:t> 26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431705" y="1137523"/>
            <a:ext cx="604653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500" dirty="0" err="1">
                <a:solidFill>
                  <a:prstClr val="black"/>
                </a:solidFill>
              </a:rPr>
              <a:t>heart</a:t>
            </a:r>
            <a:endParaRPr lang="cs-CZ" sz="1500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087889" y="1325947"/>
            <a:ext cx="1184683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500" dirty="0">
                <a:solidFill>
                  <a:prstClr val="black"/>
                </a:solidFill>
              </a:rPr>
              <a:t>primitive gut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445992" y="1649112"/>
            <a:ext cx="926407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500" dirty="0" err="1">
                <a:solidFill>
                  <a:prstClr val="black"/>
                </a:solidFill>
              </a:rPr>
              <a:t>allantois</a:t>
            </a:r>
            <a:r>
              <a:rPr lang="cs-CZ" sz="1500" dirty="0">
                <a:solidFill>
                  <a:prstClr val="black"/>
                </a:solidFill>
              </a:rPr>
              <a:t>  </a:t>
            </a:r>
            <a:endParaRPr lang="cs-CZ" sz="1400" dirty="0">
              <a:solidFill>
                <a:prstClr val="black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618080" y="1911868"/>
            <a:ext cx="95583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prstClr val="black"/>
                </a:solidFill>
              </a:rPr>
              <a:t>arteria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</a:p>
          <a:p>
            <a:r>
              <a:rPr lang="cs-CZ" sz="1400" dirty="0" err="1">
                <a:solidFill>
                  <a:prstClr val="black"/>
                </a:solidFill>
              </a:rPr>
              <a:t>umbilicalis</a:t>
            </a:r>
            <a:endParaRPr lang="cs-CZ" sz="1400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851534" y="1792586"/>
            <a:ext cx="1400192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500" dirty="0" err="1">
                <a:solidFill>
                  <a:prstClr val="black"/>
                </a:solidFill>
              </a:rPr>
              <a:t>laryngotracheal</a:t>
            </a:r>
            <a:endParaRPr lang="cs-CZ" sz="1500" dirty="0">
              <a:solidFill>
                <a:prstClr val="black"/>
              </a:solidFill>
            </a:endParaRPr>
          </a:p>
          <a:p>
            <a:r>
              <a:rPr lang="cs-CZ" sz="1500" dirty="0" err="1">
                <a:solidFill>
                  <a:prstClr val="black"/>
                </a:solidFill>
              </a:rPr>
              <a:t>divecle</a:t>
            </a:r>
            <a:endParaRPr lang="cs-CZ" sz="1500" dirty="0">
              <a:solidFill>
                <a:prstClr val="black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832304" y="4221088"/>
            <a:ext cx="660502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500" dirty="0" err="1">
                <a:solidFill>
                  <a:prstClr val="black"/>
                </a:solidFill>
              </a:rPr>
              <a:t>forgut</a:t>
            </a:r>
            <a:endParaRPr lang="cs-CZ" sz="1500" dirty="0">
              <a:solidFill>
                <a:prstClr val="black"/>
              </a:solidFill>
            </a:endParaRPr>
          </a:p>
          <a:p>
            <a:endParaRPr lang="cs-CZ" sz="1500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9336361" y="2996952"/>
            <a:ext cx="78739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cs-CZ" sz="1500" dirty="0">
              <a:solidFill>
                <a:prstClr val="black"/>
              </a:solidFill>
            </a:endParaRPr>
          </a:p>
          <a:p>
            <a:r>
              <a:rPr lang="cs-CZ" sz="1500" dirty="0" err="1">
                <a:solidFill>
                  <a:prstClr val="black"/>
                </a:solidFill>
              </a:rPr>
              <a:t>hindgut</a:t>
            </a:r>
            <a:endParaRPr lang="cs-CZ" sz="1500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63429" y="1881090"/>
            <a:ext cx="73930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cs-CZ" sz="1500" dirty="0">
              <a:solidFill>
                <a:prstClr val="black"/>
              </a:solidFill>
            </a:endParaRPr>
          </a:p>
          <a:p>
            <a:r>
              <a:rPr lang="cs-CZ" sz="1500" dirty="0" err="1">
                <a:solidFill>
                  <a:prstClr val="black"/>
                </a:solidFill>
              </a:rPr>
              <a:t>midgut</a:t>
            </a:r>
            <a:endParaRPr lang="cs-CZ" sz="1500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783632" y="5661249"/>
            <a:ext cx="1227580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500" dirty="0">
                <a:solidFill>
                  <a:prstClr val="black"/>
                </a:solidFill>
              </a:rPr>
              <a:t>          </a:t>
            </a:r>
            <a:r>
              <a:rPr lang="cs-CZ" sz="1500" dirty="0" err="1">
                <a:solidFill>
                  <a:prstClr val="black"/>
                </a:solidFill>
              </a:rPr>
              <a:t>yolk</a:t>
            </a:r>
            <a:r>
              <a:rPr lang="cs-CZ" sz="1500" dirty="0">
                <a:solidFill>
                  <a:prstClr val="black"/>
                </a:solidFill>
              </a:rPr>
              <a:t> </a:t>
            </a:r>
            <a:r>
              <a:rPr lang="cs-CZ" sz="1500" dirty="0" err="1">
                <a:solidFill>
                  <a:prstClr val="black"/>
                </a:solidFill>
              </a:rPr>
              <a:t>sac</a:t>
            </a:r>
            <a:endParaRPr lang="cs-CZ" sz="1500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209393" y="4005065"/>
            <a:ext cx="1188530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500" dirty="0" err="1">
                <a:solidFill>
                  <a:prstClr val="black"/>
                </a:solidFill>
              </a:rPr>
              <a:t>aortic</a:t>
            </a:r>
            <a:r>
              <a:rPr lang="cs-CZ" sz="1500" dirty="0">
                <a:solidFill>
                  <a:prstClr val="black"/>
                </a:solidFill>
              </a:rPr>
              <a:t> </a:t>
            </a:r>
            <a:r>
              <a:rPr lang="cs-CZ" sz="1500" dirty="0" err="1">
                <a:solidFill>
                  <a:prstClr val="black"/>
                </a:solidFill>
              </a:rPr>
              <a:t>arches</a:t>
            </a:r>
            <a:endParaRPr lang="cs-CZ" sz="15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21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213" y="3295650"/>
            <a:ext cx="409575" cy="2667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613" y="3448050"/>
            <a:ext cx="409575" cy="2667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928" y="385763"/>
            <a:ext cx="5048250" cy="612457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991544" y="385763"/>
            <a:ext cx="3441968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prstClr val="black"/>
                </a:solidFill>
              </a:rPr>
              <a:t>Embryo, </a:t>
            </a:r>
            <a:r>
              <a:rPr lang="cs-CZ" b="1" dirty="0" err="1">
                <a:solidFill>
                  <a:prstClr val="black"/>
                </a:solidFill>
              </a:rPr>
              <a:t>week</a:t>
            </a:r>
            <a:r>
              <a:rPr lang="cs-CZ" b="1" dirty="0">
                <a:solidFill>
                  <a:prstClr val="black"/>
                </a:solidFill>
              </a:rPr>
              <a:t> 5</a:t>
            </a:r>
          </a:p>
          <a:p>
            <a:endParaRPr lang="cs-CZ" b="1" dirty="0">
              <a:solidFill>
                <a:prstClr val="black"/>
              </a:solidFill>
            </a:endParaRPr>
          </a:p>
          <a:p>
            <a:endParaRPr lang="cs-CZ" b="1" dirty="0">
              <a:solidFill>
                <a:prstClr val="black"/>
              </a:solidFill>
            </a:endParaRPr>
          </a:p>
          <a:p>
            <a:r>
              <a:rPr lang="cs-CZ" sz="1400" dirty="0">
                <a:solidFill>
                  <a:prstClr val="black"/>
                </a:solidFill>
              </a:rPr>
              <a:t>a - </a:t>
            </a:r>
            <a:r>
              <a:rPr lang="cs-CZ" sz="1400" dirty="0" err="1">
                <a:solidFill>
                  <a:prstClr val="black"/>
                </a:solidFill>
              </a:rPr>
              <a:t>pars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hepatoduodenalis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omenti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minoris</a:t>
            </a:r>
            <a:endParaRPr lang="cs-CZ" sz="1400" dirty="0">
              <a:solidFill>
                <a:prstClr val="black"/>
              </a:solidFill>
            </a:endParaRPr>
          </a:p>
          <a:p>
            <a:r>
              <a:rPr lang="cs-CZ" sz="1400" dirty="0">
                <a:solidFill>
                  <a:prstClr val="black"/>
                </a:solidFill>
              </a:rPr>
              <a:t>b - </a:t>
            </a:r>
            <a:r>
              <a:rPr lang="cs-CZ" sz="1400" dirty="0" err="1">
                <a:solidFill>
                  <a:prstClr val="black"/>
                </a:solidFill>
              </a:rPr>
              <a:t>pars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hepatogastrica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omenti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minoris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</a:p>
          <a:p>
            <a:r>
              <a:rPr lang="cs-CZ" sz="1400" dirty="0">
                <a:solidFill>
                  <a:prstClr val="black"/>
                </a:solidFill>
              </a:rPr>
              <a:t>c - </a:t>
            </a:r>
            <a:r>
              <a:rPr lang="cs-CZ" sz="1400" dirty="0" err="1">
                <a:solidFill>
                  <a:prstClr val="black"/>
                </a:solidFill>
              </a:rPr>
              <a:t>mesohepaticum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ventrale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>
                <a:solidFill>
                  <a:prstClr val="black"/>
                </a:solidFill>
                <a:sym typeface="Wingdings" panose="05000000000000000000" pitchFamily="2" charset="2"/>
              </a:rPr>
              <a:t> lig. </a:t>
            </a:r>
            <a:r>
              <a:rPr lang="cs-CZ" sz="1400" dirty="0" err="1">
                <a:solidFill>
                  <a:prstClr val="black"/>
                </a:solidFill>
                <a:sym typeface="Wingdings" panose="05000000000000000000" pitchFamily="2" charset="2"/>
              </a:rPr>
              <a:t>falciforme</a:t>
            </a:r>
            <a:endParaRPr lang="cs-CZ" sz="1400" dirty="0">
              <a:solidFill>
                <a:prstClr val="black"/>
              </a:solidFill>
            </a:endParaRPr>
          </a:p>
          <a:p>
            <a:r>
              <a:rPr lang="cs-CZ" sz="1400" dirty="0">
                <a:solidFill>
                  <a:prstClr val="black"/>
                </a:solidFill>
              </a:rPr>
              <a:t>d -liver</a:t>
            </a:r>
          </a:p>
          <a:p>
            <a:r>
              <a:rPr lang="cs-CZ" sz="1400" dirty="0">
                <a:solidFill>
                  <a:prstClr val="black"/>
                </a:solidFill>
              </a:rPr>
              <a:t>e - </a:t>
            </a:r>
            <a:r>
              <a:rPr lang="cs-CZ" sz="1400" dirty="0" err="1">
                <a:solidFill>
                  <a:prstClr val="black"/>
                </a:solidFill>
              </a:rPr>
              <a:t>diaphragm</a:t>
            </a:r>
            <a:endParaRPr lang="cs-CZ" sz="1400" dirty="0">
              <a:solidFill>
                <a:prstClr val="black"/>
              </a:solidFill>
            </a:endParaRPr>
          </a:p>
          <a:p>
            <a:r>
              <a:rPr lang="cs-CZ" sz="1400" dirty="0">
                <a:solidFill>
                  <a:prstClr val="black"/>
                </a:solidFill>
              </a:rPr>
              <a:t>f - </a:t>
            </a:r>
            <a:r>
              <a:rPr lang="cs-CZ" sz="1400" dirty="0" err="1">
                <a:solidFill>
                  <a:prstClr val="black"/>
                </a:solidFill>
              </a:rPr>
              <a:t>vena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umbilicalis</a:t>
            </a:r>
            <a:endParaRPr lang="cs-CZ" sz="1400" dirty="0">
              <a:solidFill>
                <a:prstClr val="black"/>
              </a:solidFill>
            </a:endParaRPr>
          </a:p>
          <a:p>
            <a:r>
              <a:rPr lang="cs-CZ" sz="1400" dirty="0">
                <a:solidFill>
                  <a:prstClr val="black"/>
                </a:solidFill>
              </a:rPr>
              <a:t>g - </a:t>
            </a:r>
            <a:r>
              <a:rPr lang="cs-CZ" sz="1400" dirty="0" err="1">
                <a:solidFill>
                  <a:prstClr val="black"/>
                </a:solidFill>
              </a:rPr>
              <a:t>mesogastrium</a:t>
            </a:r>
            <a:r>
              <a:rPr lang="cs-CZ" sz="1400" dirty="0">
                <a:solidFill>
                  <a:prstClr val="black"/>
                </a:solidFill>
              </a:rPr>
              <a:t> dorsale</a:t>
            </a:r>
          </a:p>
          <a:p>
            <a:r>
              <a:rPr lang="cs-CZ" sz="1400" dirty="0">
                <a:solidFill>
                  <a:prstClr val="black"/>
                </a:solidFill>
              </a:rPr>
              <a:t>h - mesenterium dorsale</a:t>
            </a:r>
          </a:p>
          <a:p>
            <a:r>
              <a:rPr lang="cs-CZ" sz="1400" dirty="0">
                <a:solidFill>
                  <a:prstClr val="black"/>
                </a:solidFill>
              </a:rPr>
              <a:t>ch - </a:t>
            </a:r>
            <a:r>
              <a:rPr lang="cs-CZ" sz="1400" dirty="0" err="1">
                <a:solidFill>
                  <a:prstClr val="black"/>
                </a:solidFill>
              </a:rPr>
              <a:t>divertikulum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pancreaticum</a:t>
            </a:r>
            <a:r>
              <a:rPr lang="cs-CZ" sz="1400" dirty="0">
                <a:solidFill>
                  <a:prstClr val="black"/>
                </a:solidFill>
              </a:rPr>
              <a:t> dorsale</a:t>
            </a:r>
          </a:p>
          <a:p>
            <a:r>
              <a:rPr lang="cs-CZ" sz="1400" dirty="0">
                <a:solidFill>
                  <a:prstClr val="black"/>
                </a:solidFill>
              </a:rPr>
              <a:t>i - </a:t>
            </a:r>
            <a:r>
              <a:rPr lang="cs-CZ" sz="1400" dirty="0" err="1">
                <a:solidFill>
                  <a:prstClr val="black"/>
                </a:solidFill>
              </a:rPr>
              <a:t>pars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cystica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hepatis</a:t>
            </a:r>
            <a:endParaRPr lang="cs-CZ" sz="1400" dirty="0">
              <a:solidFill>
                <a:prstClr val="black"/>
              </a:solidFill>
            </a:endParaRPr>
          </a:p>
          <a:p>
            <a:r>
              <a:rPr lang="cs-CZ" sz="1400" dirty="0">
                <a:solidFill>
                  <a:prstClr val="black"/>
                </a:solidFill>
              </a:rPr>
              <a:t>j - </a:t>
            </a:r>
            <a:r>
              <a:rPr lang="cs-CZ" sz="1400" dirty="0" err="1">
                <a:solidFill>
                  <a:prstClr val="black"/>
                </a:solidFill>
              </a:rPr>
              <a:t>lower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margin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of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ventral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mesentery</a:t>
            </a:r>
            <a:endParaRPr lang="cs-CZ" sz="1400" dirty="0">
              <a:solidFill>
                <a:prstClr val="black"/>
              </a:solidFill>
            </a:endParaRPr>
          </a:p>
          <a:p>
            <a:r>
              <a:rPr lang="cs-CZ" sz="1400" dirty="0">
                <a:solidFill>
                  <a:prstClr val="black"/>
                </a:solidFill>
              </a:rPr>
              <a:t>K - </a:t>
            </a:r>
            <a:r>
              <a:rPr lang="cs-CZ" sz="1400" dirty="0" err="1">
                <a:solidFill>
                  <a:prstClr val="black"/>
                </a:solidFill>
              </a:rPr>
              <a:t>peritoneal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cavity</a:t>
            </a:r>
            <a:endParaRPr lang="cs-CZ" sz="1400" dirty="0">
              <a:solidFill>
                <a:prstClr val="black"/>
              </a:solidFill>
            </a:endParaRPr>
          </a:p>
          <a:p>
            <a:r>
              <a:rPr lang="cs-CZ" sz="1400" dirty="0">
                <a:solidFill>
                  <a:prstClr val="black"/>
                </a:solidFill>
              </a:rPr>
              <a:t>L - </a:t>
            </a:r>
            <a:r>
              <a:rPr lang="cs-CZ" sz="1400" dirty="0" err="1">
                <a:solidFill>
                  <a:prstClr val="black"/>
                </a:solidFill>
              </a:rPr>
              <a:t>cloaca</a:t>
            </a:r>
            <a:endParaRPr lang="cs-CZ" sz="1400" dirty="0">
              <a:solidFill>
                <a:prstClr val="black"/>
              </a:solidFill>
            </a:endParaRPr>
          </a:p>
          <a:p>
            <a:r>
              <a:rPr lang="cs-CZ" sz="1400" dirty="0">
                <a:solidFill>
                  <a:prstClr val="black"/>
                </a:solidFill>
              </a:rPr>
              <a:t>m - a. </a:t>
            </a:r>
            <a:r>
              <a:rPr lang="cs-CZ" sz="1400" dirty="0" err="1">
                <a:solidFill>
                  <a:prstClr val="black"/>
                </a:solidFill>
              </a:rPr>
              <a:t>coeliaca</a:t>
            </a:r>
            <a:endParaRPr lang="cs-CZ" sz="1400" dirty="0">
              <a:solidFill>
                <a:prstClr val="black"/>
              </a:solidFill>
            </a:endParaRPr>
          </a:p>
          <a:p>
            <a:r>
              <a:rPr lang="cs-CZ" sz="1400" dirty="0">
                <a:solidFill>
                  <a:prstClr val="black"/>
                </a:solidFill>
              </a:rPr>
              <a:t>n - a. </a:t>
            </a:r>
            <a:r>
              <a:rPr lang="cs-CZ" sz="1400" dirty="0" err="1">
                <a:solidFill>
                  <a:prstClr val="black"/>
                </a:solidFill>
              </a:rPr>
              <a:t>mesenterica</a:t>
            </a:r>
            <a:r>
              <a:rPr lang="cs-CZ" sz="1400" dirty="0">
                <a:solidFill>
                  <a:prstClr val="black"/>
                </a:solidFill>
              </a:rPr>
              <a:t> sup.</a:t>
            </a:r>
          </a:p>
          <a:p>
            <a:r>
              <a:rPr lang="cs-CZ" sz="1400" dirty="0">
                <a:solidFill>
                  <a:prstClr val="black"/>
                </a:solidFill>
              </a:rPr>
              <a:t>o - a. </a:t>
            </a:r>
            <a:r>
              <a:rPr lang="cs-CZ" sz="1400" dirty="0" err="1">
                <a:solidFill>
                  <a:prstClr val="black"/>
                </a:solidFill>
              </a:rPr>
              <a:t>mesenterica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inf</a:t>
            </a:r>
            <a:endParaRPr lang="cs-CZ" sz="1400" dirty="0">
              <a:solidFill>
                <a:prstClr val="black"/>
              </a:solidFill>
            </a:endParaRPr>
          </a:p>
          <a:p>
            <a:endParaRPr lang="cs-CZ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92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rávící systém II -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025526"/>
            <a:ext cx="900112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AutoShape 3"/>
          <p:cNvSpPr>
            <a:spLocks noChangeArrowheads="1"/>
          </p:cNvSpPr>
          <p:nvPr/>
        </p:nvSpPr>
        <p:spPr bwMode="auto">
          <a:xfrm rot="7571766">
            <a:off x="6996113" y="3321051"/>
            <a:ext cx="360363" cy="1008062"/>
          </a:xfrm>
          <a:prstGeom prst="curvedLeftArrow">
            <a:avLst>
              <a:gd name="adj1" fmla="val 55947"/>
              <a:gd name="adj2" fmla="val 11189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21508" name="AutoShape 5"/>
          <p:cNvSpPr>
            <a:spLocks noChangeArrowheads="1"/>
          </p:cNvSpPr>
          <p:nvPr/>
        </p:nvSpPr>
        <p:spPr bwMode="auto">
          <a:xfrm rot="-3361316">
            <a:off x="9516270" y="1448595"/>
            <a:ext cx="358775" cy="1008063"/>
          </a:xfrm>
          <a:prstGeom prst="curvedLeftArrow">
            <a:avLst>
              <a:gd name="adj1" fmla="val 56195"/>
              <a:gd name="adj2" fmla="val 11238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21509" name="AutoShape 7"/>
          <p:cNvSpPr>
            <a:spLocks noChangeArrowheads="1"/>
          </p:cNvSpPr>
          <p:nvPr/>
        </p:nvSpPr>
        <p:spPr bwMode="auto">
          <a:xfrm rot="-3361316">
            <a:off x="9984582" y="4544220"/>
            <a:ext cx="358775" cy="1008062"/>
          </a:xfrm>
          <a:prstGeom prst="curvedLeftArrow">
            <a:avLst>
              <a:gd name="adj1" fmla="val 56195"/>
              <a:gd name="adj2" fmla="val 11238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21510" name="AutoShape 8"/>
          <p:cNvSpPr>
            <a:spLocks noChangeArrowheads="1"/>
          </p:cNvSpPr>
          <p:nvPr/>
        </p:nvSpPr>
        <p:spPr bwMode="auto">
          <a:xfrm rot="7571766">
            <a:off x="6707188" y="5768976"/>
            <a:ext cx="360363" cy="1008062"/>
          </a:xfrm>
          <a:prstGeom prst="curvedLeftArrow">
            <a:avLst>
              <a:gd name="adj1" fmla="val 55947"/>
              <a:gd name="adj2" fmla="val 11189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1774826" y="188914"/>
            <a:ext cx="3203575" cy="83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u="sng">
                <a:solidFill>
                  <a:prstClr val="black"/>
                </a:solidFill>
              </a:rPr>
              <a:t>Rotation around longitudinal axis</a:t>
            </a:r>
            <a:r>
              <a:rPr lang="cs-CZ" altLang="cs-CZ" sz="1600">
                <a:solidFill>
                  <a:prstClr val="black"/>
                </a:solidFill>
              </a:rPr>
              <a:t>:                                                    - left side </a:t>
            </a:r>
            <a:r>
              <a:rPr lang="cs-CZ" altLang="cs-CZ" sz="1600">
                <a:solidFill>
                  <a:prstClr val="black"/>
                </a:solidFill>
                <a:cs typeface="Arial" panose="020B0604020202020204" pitchFamily="34" charset="0"/>
              </a:rPr>
              <a:t>→ </a:t>
            </a:r>
            <a:r>
              <a:rPr lang="cs-CZ" altLang="cs-CZ" sz="1600">
                <a:solidFill>
                  <a:prstClr val="black"/>
                </a:solidFill>
              </a:rPr>
              <a:t>ventrally,                                                        - right side </a:t>
            </a:r>
            <a:r>
              <a:rPr lang="cs-CZ" altLang="cs-CZ" sz="1600">
                <a:solidFill>
                  <a:prstClr val="black"/>
                </a:solidFill>
                <a:cs typeface="Arial" panose="020B0604020202020204" pitchFamily="34" charset="0"/>
              </a:rPr>
              <a:t>→ </a:t>
            </a:r>
            <a:r>
              <a:rPr lang="cs-CZ" altLang="cs-CZ" sz="1600">
                <a:solidFill>
                  <a:prstClr val="black"/>
                </a:solidFill>
              </a:rPr>
              <a:t>dorsally.</a:t>
            </a:r>
          </a:p>
        </p:txBody>
      </p:sp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5448301" y="0"/>
            <a:ext cx="4176713" cy="1568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u="sng">
                <a:solidFill>
                  <a:prstClr val="black"/>
                </a:solidFill>
              </a:rPr>
              <a:t>Uneven growth</a:t>
            </a:r>
            <a:r>
              <a:rPr lang="cs-CZ" altLang="cs-CZ" sz="1600">
                <a:solidFill>
                  <a:prstClr val="black"/>
                </a:solidFill>
              </a:rPr>
              <a:t> of ventral and dorsal wall:                             - curvatura minor (to the right),                                       - curvatura major (to the left).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u="sng">
                <a:solidFill>
                  <a:prstClr val="black"/>
                </a:solidFill>
              </a:rPr>
              <a:t>Rotation around sagital axis</a:t>
            </a:r>
            <a:r>
              <a:rPr lang="cs-CZ" altLang="cs-CZ" sz="1600">
                <a:solidFill>
                  <a:prstClr val="black"/>
                </a:solidFill>
              </a:rPr>
              <a:t> :                             - curvatura minor (cranial position),                                       - curvatura major (caudal position).</a:t>
            </a:r>
          </a:p>
        </p:txBody>
      </p:sp>
    </p:spTree>
    <p:extLst>
      <p:ext uri="{BB962C8B-B14F-4D97-AF65-F5344CB8AC3E}">
        <p14:creationId xmlns:p14="http://schemas.microsoft.com/office/powerpoint/2010/main" val="1955276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1889125" y="192089"/>
            <a:ext cx="28598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solidFill>
                  <a:prstClr val="black"/>
                </a:solidFill>
              </a:rPr>
              <a:t>Mesenterium dorsale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5410200" y="228601"/>
            <a:ext cx="4876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prstClr val="black"/>
                </a:solidFill>
              </a:rPr>
              <a:t>Mesogastrium dorsale = omentum majus</a:t>
            </a:r>
          </a:p>
          <a:p>
            <a:r>
              <a:rPr lang="cs-CZ" altLang="cs-CZ">
                <a:solidFill>
                  <a:prstClr val="black"/>
                </a:solidFill>
              </a:rPr>
              <a:t>Mesoduodenum dorsale</a:t>
            </a:r>
          </a:p>
          <a:p>
            <a:r>
              <a:rPr lang="cs-CZ" altLang="cs-CZ">
                <a:solidFill>
                  <a:prstClr val="black"/>
                </a:solidFill>
              </a:rPr>
              <a:t>Mesenterium dorsale</a:t>
            </a:r>
          </a:p>
          <a:p>
            <a:r>
              <a:rPr lang="cs-CZ" altLang="cs-CZ">
                <a:solidFill>
                  <a:prstClr val="black"/>
                </a:solidFill>
              </a:rPr>
              <a:t>Mesocolon dorsale</a:t>
            </a:r>
          </a:p>
        </p:txBody>
      </p:sp>
      <p:pic>
        <p:nvPicPr>
          <p:cNvPr id="83972" name="Picture 4" descr="Coelom - 9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76426"/>
            <a:ext cx="9144000" cy="4981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093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Trávící systém II -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36614"/>
            <a:ext cx="90011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AutoShape 3"/>
          <p:cNvSpPr>
            <a:spLocks noChangeArrowheads="1"/>
          </p:cNvSpPr>
          <p:nvPr/>
        </p:nvSpPr>
        <p:spPr bwMode="auto">
          <a:xfrm rot="696286">
            <a:off x="3719513" y="2492376"/>
            <a:ext cx="647700" cy="360363"/>
          </a:xfrm>
          <a:prstGeom prst="rightArrow">
            <a:avLst>
              <a:gd name="adj1" fmla="val 50000"/>
              <a:gd name="adj2" fmla="val 44934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 rot="696286">
            <a:off x="7464425" y="2276476"/>
            <a:ext cx="647700" cy="360363"/>
          </a:xfrm>
          <a:prstGeom prst="rightArrow">
            <a:avLst>
              <a:gd name="adj1" fmla="val 50000"/>
              <a:gd name="adj2" fmla="val 44934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 rot="1088109">
            <a:off x="2351088" y="4365626"/>
            <a:ext cx="647700" cy="360363"/>
          </a:xfrm>
          <a:prstGeom prst="rightArrow">
            <a:avLst>
              <a:gd name="adj1" fmla="val 50000"/>
              <a:gd name="adj2" fmla="val 44934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 rot="1494174">
            <a:off x="6096000" y="4365626"/>
            <a:ext cx="647700" cy="360363"/>
          </a:xfrm>
          <a:prstGeom prst="rightArrow">
            <a:avLst>
              <a:gd name="adj1" fmla="val 50000"/>
              <a:gd name="adj2" fmla="val 44934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2244725" y="207963"/>
            <a:ext cx="3583032" cy="369332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prstClr val="black"/>
                </a:solidFill>
              </a:rPr>
              <a:t>Duodenal loop and umbilical loop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524000" y="6184900"/>
            <a:ext cx="9144000" cy="369332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prstClr val="black"/>
                </a:solidFill>
              </a:rPr>
              <a:t>Umbilical loop herniates into the umbilical cord (</a:t>
            </a:r>
            <a:r>
              <a:rPr lang="cs-CZ" altLang="cs-CZ" sz="1800" b="1">
                <a:solidFill>
                  <a:prstClr val="black"/>
                </a:solidFill>
              </a:rPr>
              <a:t>physiologic herniation</a:t>
            </a:r>
            <a:r>
              <a:rPr lang="cs-CZ" altLang="cs-CZ" sz="1800">
                <a:solidFill>
                  <a:prstClr val="black"/>
                </a:solidFill>
              </a:rPr>
              <a:t>, in week 6-10)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8235951" y="136526"/>
            <a:ext cx="1927225" cy="6699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prstClr val="black"/>
                </a:solidFill>
              </a:rPr>
              <a:t>Flexura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prstClr val="black"/>
                </a:solidFill>
              </a:rPr>
              <a:t>duodenojejunalis</a:t>
            </a:r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>
            <a:off x="9912350" y="765176"/>
            <a:ext cx="0" cy="16557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 flipH="1">
            <a:off x="9048750" y="2420938"/>
            <a:ext cx="863600" cy="6477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>
            <a:off x="2135189" y="1125539"/>
            <a:ext cx="1512887" cy="13668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2566989" y="1125538"/>
            <a:ext cx="892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prstClr val="black"/>
                </a:solidFill>
              </a:rPr>
              <a:t>forgut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1774826" y="1557338"/>
            <a:ext cx="1008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prstClr val="black"/>
                </a:solidFill>
              </a:rPr>
              <a:t>midgut</a:t>
            </a:r>
          </a:p>
        </p:txBody>
      </p:sp>
    </p:spTree>
    <p:extLst>
      <p:ext uri="{BB962C8B-B14F-4D97-AF65-F5344CB8AC3E}">
        <p14:creationId xmlns:p14="http://schemas.microsoft.com/office/powerpoint/2010/main" val="2335505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loadBinaryCA3S4K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23814"/>
            <a:ext cx="4191000" cy="3692525"/>
          </a:xfrm>
          <a:prstGeom prst="rect">
            <a:avLst/>
          </a:prstGeom>
          <a:noFill/>
          <a:ln w="9525">
            <a:solidFill>
              <a:srgbClr val="FFCC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Freeform 6"/>
          <p:cNvSpPr>
            <a:spLocks/>
          </p:cNvSpPr>
          <p:nvPr/>
        </p:nvSpPr>
        <p:spPr bwMode="auto">
          <a:xfrm>
            <a:off x="7319964" y="1895476"/>
            <a:ext cx="1133475" cy="379413"/>
          </a:xfrm>
          <a:custGeom>
            <a:avLst/>
            <a:gdLst>
              <a:gd name="T0" fmla="*/ 1799391563 w 714"/>
              <a:gd name="T1" fmla="*/ 163811166 h 239"/>
              <a:gd name="T2" fmla="*/ 1406247188 w 714"/>
              <a:gd name="T3" fmla="*/ 95766064 h 239"/>
              <a:gd name="T4" fmla="*/ 115927188 w 714"/>
              <a:gd name="T5" fmla="*/ 257056276 h 239"/>
              <a:gd name="T6" fmla="*/ 0 w 714"/>
              <a:gd name="T7" fmla="*/ 602318931 h 2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4" h="239">
                <a:moveTo>
                  <a:pt x="714" y="65"/>
                </a:moveTo>
                <a:cubicBezTo>
                  <a:pt x="663" y="49"/>
                  <a:pt x="609" y="54"/>
                  <a:pt x="558" y="38"/>
                </a:cubicBezTo>
                <a:cubicBezTo>
                  <a:pt x="346" y="43"/>
                  <a:pt x="205" y="0"/>
                  <a:pt x="46" y="102"/>
                </a:cubicBezTo>
                <a:cubicBezTo>
                  <a:pt x="19" y="143"/>
                  <a:pt x="0" y="190"/>
                  <a:pt x="0" y="239"/>
                </a:cubicBezTo>
              </a:path>
            </a:pathLst>
          </a:custGeom>
          <a:noFill/>
          <a:ln w="762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32772" name="Freeform 7"/>
          <p:cNvSpPr>
            <a:spLocks/>
          </p:cNvSpPr>
          <p:nvPr/>
        </p:nvSpPr>
        <p:spPr bwMode="auto">
          <a:xfrm>
            <a:off x="7281864" y="2344739"/>
            <a:ext cx="1260475" cy="319087"/>
          </a:xfrm>
          <a:custGeom>
            <a:avLst/>
            <a:gdLst>
              <a:gd name="T0" fmla="*/ 7561263 w 794"/>
              <a:gd name="T1" fmla="*/ 0 h 201"/>
              <a:gd name="T2" fmla="*/ 120967500 w 794"/>
              <a:gd name="T3" fmla="*/ 206652489 h 201"/>
              <a:gd name="T4" fmla="*/ 236894688 w 794"/>
              <a:gd name="T5" fmla="*/ 299898918 h 201"/>
              <a:gd name="T6" fmla="*/ 330141263 w 794"/>
              <a:gd name="T7" fmla="*/ 415825923 h 201"/>
              <a:gd name="T8" fmla="*/ 652721263 w 794"/>
              <a:gd name="T9" fmla="*/ 506551406 h 201"/>
              <a:gd name="T10" fmla="*/ 1159271875 w 794"/>
              <a:gd name="T11" fmla="*/ 483869242 h 201"/>
              <a:gd name="T12" fmla="*/ 1343244075 w 794"/>
              <a:gd name="T13" fmla="*/ 367942236 h 201"/>
              <a:gd name="T14" fmla="*/ 1388606888 w 794"/>
              <a:gd name="T15" fmla="*/ 299898918 h 201"/>
              <a:gd name="T16" fmla="*/ 1781751263 w 794"/>
              <a:gd name="T17" fmla="*/ 254536176 h 20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4" h="201">
                <a:moveTo>
                  <a:pt x="3" y="0"/>
                </a:moveTo>
                <a:cubicBezTo>
                  <a:pt x="17" y="43"/>
                  <a:pt x="0" y="66"/>
                  <a:pt x="48" y="82"/>
                </a:cubicBezTo>
                <a:cubicBezTo>
                  <a:pt x="56" y="90"/>
                  <a:pt x="88" y="113"/>
                  <a:pt x="94" y="119"/>
                </a:cubicBezTo>
                <a:cubicBezTo>
                  <a:pt x="108" y="133"/>
                  <a:pt x="112" y="155"/>
                  <a:pt x="131" y="165"/>
                </a:cubicBezTo>
                <a:cubicBezTo>
                  <a:pt x="171" y="185"/>
                  <a:pt x="217" y="188"/>
                  <a:pt x="259" y="201"/>
                </a:cubicBezTo>
                <a:cubicBezTo>
                  <a:pt x="326" y="198"/>
                  <a:pt x="393" y="197"/>
                  <a:pt x="460" y="192"/>
                </a:cubicBezTo>
                <a:cubicBezTo>
                  <a:pt x="488" y="190"/>
                  <a:pt x="516" y="167"/>
                  <a:pt x="533" y="146"/>
                </a:cubicBezTo>
                <a:cubicBezTo>
                  <a:pt x="540" y="137"/>
                  <a:pt x="540" y="121"/>
                  <a:pt x="551" y="119"/>
                </a:cubicBezTo>
                <a:cubicBezTo>
                  <a:pt x="794" y="62"/>
                  <a:pt x="631" y="137"/>
                  <a:pt x="707" y="101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32773" name="Oval 8"/>
          <p:cNvSpPr>
            <a:spLocks noChangeArrowheads="1"/>
          </p:cNvSpPr>
          <p:nvPr/>
        </p:nvSpPr>
        <p:spPr bwMode="auto">
          <a:xfrm>
            <a:off x="2927351" y="1628775"/>
            <a:ext cx="288925" cy="28733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32774" name="Oval 9"/>
          <p:cNvSpPr>
            <a:spLocks noChangeArrowheads="1"/>
          </p:cNvSpPr>
          <p:nvPr/>
        </p:nvSpPr>
        <p:spPr bwMode="auto">
          <a:xfrm>
            <a:off x="2927351" y="908050"/>
            <a:ext cx="288925" cy="287338"/>
          </a:xfrm>
          <a:prstGeom prst="ellips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32775" name="Line 10"/>
          <p:cNvSpPr>
            <a:spLocks noChangeShapeType="1"/>
          </p:cNvSpPr>
          <p:nvPr/>
        </p:nvSpPr>
        <p:spPr bwMode="auto">
          <a:xfrm>
            <a:off x="3071813" y="119697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32776" name="Oval 13"/>
          <p:cNvSpPr>
            <a:spLocks noChangeArrowheads="1"/>
          </p:cNvSpPr>
          <p:nvPr/>
        </p:nvSpPr>
        <p:spPr bwMode="auto">
          <a:xfrm>
            <a:off x="5016501" y="2636839"/>
            <a:ext cx="288925" cy="287337"/>
          </a:xfrm>
          <a:prstGeom prst="ellips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32777" name="Oval 14"/>
          <p:cNvSpPr>
            <a:spLocks noChangeArrowheads="1"/>
          </p:cNvSpPr>
          <p:nvPr/>
        </p:nvSpPr>
        <p:spPr bwMode="auto">
          <a:xfrm>
            <a:off x="2566989" y="2708275"/>
            <a:ext cx="288925" cy="287338"/>
          </a:xfrm>
          <a:prstGeom prst="ellips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32778" name="Oval 16"/>
          <p:cNvSpPr>
            <a:spLocks noChangeArrowheads="1"/>
          </p:cNvSpPr>
          <p:nvPr/>
        </p:nvSpPr>
        <p:spPr bwMode="auto">
          <a:xfrm>
            <a:off x="4367214" y="2636839"/>
            <a:ext cx="288925" cy="2873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32779" name="Oval 17"/>
          <p:cNvSpPr>
            <a:spLocks noChangeArrowheads="1"/>
          </p:cNvSpPr>
          <p:nvPr/>
        </p:nvSpPr>
        <p:spPr bwMode="auto">
          <a:xfrm>
            <a:off x="3287714" y="2708275"/>
            <a:ext cx="288925" cy="28733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32780" name="Line 18"/>
          <p:cNvSpPr>
            <a:spLocks noChangeShapeType="1"/>
          </p:cNvSpPr>
          <p:nvPr/>
        </p:nvSpPr>
        <p:spPr bwMode="auto">
          <a:xfrm>
            <a:off x="2855913" y="2852738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32781" name="AutoShape 19"/>
          <p:cNvSpPr>
            <a:spLocks noChangeArrowheads="1"/>
          </p:cNvSpPr>
          <p:nvPr/>
        </p:nvSpPr>
        <p:spPr bwMode="auto">
          <a:xfrm rot="1634505">
            <a:off x="2351089" y="549276"/>
            <a:ext cx="358775" cy="720725"/>
          </a:xfrm>
          <a:prstGeom prst="curvedRightArrow">
            <a:avLst>
              <a:gd name="adj1" fmla="val 40177"/>
              <a:gd name="adj2" fmla="val 8035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32782" name="Text Box 20"/>
          <p:cNvSpPr txBox="1">
            <a:spLocks noChangeArrowheads="1"/>
          </p:cNvSpPr>
          <p:nvPr/>
        </p:nvSpPr>
        <p:spPr bwMode="auto">
          <a:xfrm>
            <a:off x="1919288" y="549276"/>
            <a:ext cx="6334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prstClr val="black"/>
                </a:solidFill>
              </a:rPr>
              <a:t>90</a:t>
            </a:r>
            <a:r>
              <a:rPr lang="en-US" altLang="cs-CZ" sz="1800">
                <a:solidFill>
                  <a:prstClr val="black"/>
                </a:solidFill>
                <a:cs typeface="Arial" panose="020B0604020202020204" pitchFamily="34" charset="0"/>
              </a:rPr>
              <a:t>º</a:t>
            </a:r>
          </a:p>
        </p:txBody>
      </p:sp>
      <p:sp>
        <p:nvSpPr>
          <p:cNvPr id="32783" name="AutoShape 21"/>
          <p:cNvSpPr>
            <a:spLocks noChangeArrowheads="1"/>
          </p:cNvSpPr>
          <p:nvPr/>
        </p:nvSpPr>
        <p:spPr bwMode="auto">
          <a:xfrm rot="-5400000">
            <a:off x="2892426" y="2960689"/>
            <a:ext cx="358775" cy="720725"/>
          </a:xfrm>
          <a:prstGeom prst="curvedRightArrow">
            <a:avLst>
              <a:gd name="adj1" fmla="val 40177"/>
              <a:gd name="adj2" fmla="val 8035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32784" name="Text Box 22"/>
          <p:cNvSpPr txBox="1">
            <a:spLocks noChangeArrowheads="1"/>
          </p:cNvSpPr>
          <p:nvPr/>
        </p:nvSpPr>
        <p:spPr bwMode="auto">
          <a:xfrm>
            <a:off x="2035176" y="3422651"/>
            <a:ext cx="777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prstClr val="black"/>
                </a:solidFill>
              </a:rPr>
              <a:t>180</a:t>
            </a:r>
            <a:r>
              <a:rPr lang="en-US" altLang="cs-CZ" sz="1800">
                <a:solidFill>
                  <a:prstClr val="black"/>
                </a:solidFill>
              </a:rPr>
              <a:t>º</a:t>
            </a: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32785" name="Line 23"/>
          <p:cNvSpPr>
            <a:spLocks noChangeShapeType="1"/>
          </p:cNvSpPr>
          <p:nvPr/>
        </p:nvSpPr>
        <p:spPr bwMode="auto">
          <a:xfrm>
            <a:off x="4656138" y="2781300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32786" name="Text Box 24"/>
          <p:cNvSpPr txBox="1">
            <a:spLocks noChangeArrowheads="1"/>
          </p:cNvSpPr>
          <p:nvPr/>
        </p:nvSpPr>
        <p:spPr bwMode="auto">
          <a:xfrm>
            <a:off x="5357814" y="2509838"/>
            <a:ext cx="11699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prstClr val="black"/>
                </a:solidFill>
              </a:rPr>
              <a:t>after 270</a:t>
            </a:r>
            <a:r>
              <a:rPr lang="en-US" altLang="cs-CZ" sz="1800">
                <a:solidFill>
                  <a:prstClr val="black"/>
                </a:solidFill>
              </a:rPr>
              <a:t>º</a:t>
            </a:r>
            <a:endParaRPr lang="cs-CZ" altLang="cs-CZ" sz="1800">
              <a:solidFill>
                <a:prstClr val="black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prstClr val="black"/>
                </a:solidFill>
              </a:rPr>
              <a:t>rotation</a:t>
            </a:r>
          </a:p>
        </p:txBody>
      </p:sp>
      <p:sp>
        <p:nvSpPr>
          <p:cNvPr id="32787" name="Line 25"/>
          <p:cNvSpPr>
            <a:spLocks noChangeShapeType="1"/>
          </p:cNvSpPr>
          <p:nvPr/>
        </p:nvSpPr>
        <p:spPr bwMode="auto">
          <a:xfrm>
            <a:off x="3071814" y="1341438"/>
            <a:ext cx="649287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diamond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32788" name="Line 26"/>
          <p:cNvSpPr>
            <a:spLocks noChangeShapeType="1"/>
          </p:cNvSpPr>
          <p:nvPr/>
        </p:nvSpPr>
        <p:spPr bwMode="auto">
          <a:xfrm flipV="1">
            <a:off x="3000375" y="2276476"/>
            <a:ext cx="0" cy="57626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diamond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32789" name="Line 28"/>
          <p:cNvSpPr>
            <a:spLocks noChangeShapeType="1"/>
          </p:cNvSpPr>
          <p:nvPr/>
        </p:nvSpPr>
        <p:spPr bwMode="auto">
          <a:xfrm>
            <a:off x="4872038" y="2781301"/>
            <a:ext cx="0" cy="57626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diamond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prstClr val="black"/>
              </a:solidFill>
            </a:endParaRPr>
          </a:p>
        </p:txBody>
      </p:sp>
      <p:cxnSp>
        <p:nvCxnSpPr>
          <p:cNvPr id="32790" name="Přímá spojnice se šipkou 2"/>
          <p:cNvCxnSpPr>
            <a:cxnSpLocks noChangeShapeType="1"/>
          </p:cNvCxnSpPr>
          <p:nvPr/>
        </p:nvCxnSpPr>
        <p:spPr bwMode="auto">
          <a:xfrm>
            <a:off x="2495550" y="1341439"/>
            <a:ext cx="0" cy="11509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91" name="Přímá spojnice se šipkou 4"/>
          <p:cNvCxnSpPr>
            <a:cxnSpLocks noChangeShapeType="1"/>
          </p:cNvCxnSpPr>
          <p:nvPr/>
        </p:nvCxnSpPr>
        <p:spPr bwMode="auto">
          <a:xfrm>
            <a:off x="3576639" y="3357563"/>
            <a:ext cx="935037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ovéPole 6"/>
          <p:cNvSpPr txBox="1"/>
          <p:nvPr/>
        </p:nvSpPr>
        <p:spPr>
          <a:xfrm>
            <a:off x="2035176" y="4240214"/>
            <a:ext cx="7993063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buFontTx/>
              <a:buChar char="-"/>
              <a:defRPr/>
            </a:pPr>
            <a:r>
              <a:rPr lang="cs-CZ" altLang="cs-CZ" dirty="0">
                <a:solidFill>
                  <a:prstClr val="black"/>
                </a:solidFill>
              </a:rPr>
              <a:t>In </a:t>
            </a:r>
            <a:r>
              <a:rPr lang="cs-CZ" altLang="cs-CZ" dirty="0" err="1">
                <a:solidFill>
                  <a:prstClr val="black"/>
                </a:solidFill>
              </a:rPr>
              <a:t>the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umbilical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cord</a:t>
            </a:r>
            <a:r>
              <a:rPr lang="cs-CZ" altLang="cs-CZ" dirty="0">
                <a:solidFill>
                  <a:prstClr val="black"/>
                </a:solidFill>
              </a:rPr>
              <a:t>, </a:t>
            </a:r>
            <a:r>
              <a:rPr lang="cs-CZ" altLang="cs-CZ" dirty="0" err="1">
                <a:solidFill>
                  <a:prstClr val="black"/>
                </a:solidFill>
              </a:rPr>
              <a:t>the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midgut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loop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rotates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>
                <a:solidFill>
                  <a:srgbClr val="0000FF"/>
                </a:solidFill>
              </a:rPr>
              <a:t>90°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counter-clockwise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around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the</a:t>
            </a:r>
            <a:r>
              <a:rPr lang="cs-CZ" altLang="cs-CZ" dirty="0">
                <a:solidFill>
                  <a:prstClr val="black"/>
                </a:solidFill>
              </a:rPr>
              <a:t> axis </a:t>
            </a:r>
            <a:r>
              <a:rPr lang="cs-CZ" altLang="cs-CZ" dirty="0" err="1">
                <a:solidFill>
                  <a:prstClr val="black"/>
                </a:solidFill>
              </a:rPr>
              <a:t>of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the</a:t>
            </a:r>
            <a:r>
              <a:rPr lang="cs-CZ" altLang="cs-CZ" dirty="0">
                <a:solidFill>
                  <a:prstClr val="black"/>
                </a:solidFill>
              </a:rPr>
              <a:t> superior </a:t>
            </a:r>
            <a:r>
              <a:rPr lang="cs-CZ" altLang="cs-CZ" dirty="0" err="1">
                <a:solidFill>
                  <a:prstClr val="black"/>
                </a:solidFill>
              </a:rPr>
              <a:t>mesenteric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artery</a:t>
            </a:r>
            <a:r>
              <a:rPr lang="cs-CZ" altLang="cs-CZ" dirty="0">
                <a:solidFill>
                  <a:prstClr val="black"/>
                </a:solidFill>
              </a:rPr>
              <a:t>. </a:t>
            </a:r>
          </a:p>
          <a:p>
            <a:pPr marL="609600" indent="-609600">
              <a:buFontTx/>
              <a:buChar char="-"/>
              <a:defRPr/>
            </a:pPr>
            <a:r>
              <a:rPr lang="cs-CZ" altLang="cs-CZ" dirty="0" err="1">
                <a:solidFill>
                  <a:prstClr val="black"/>
                </a:solidFill>
              </a:rPr>
              <a:t>Upon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returning</a:t>
            </a:r>
            <a:r>
              <a:rPr lang="cs-CZ" altLang="cs-CZ" dirty="0">
                <a:solidFill>
                  <a:prstClr val="black"/>
                </a:solidFill>
              </a:rPr>
              <a:t>, </a:t>
            </a:r>
            <a:r>
              <a:rPr lang="cs-CZ" altLang="cs-CZ" dirty="0" err="1">
                <a:solidFill>
                  <a:prstClr val="black"/>
                </a:solidFill>
              </a:rPr>
              <a:t>the</a:t>
            </a:r>
            <a:r>
              <a:rPr lang="cs-CZ" altLang="cs-CZ" dirty="0">
                <a:solidFill>
                  <a:prstClr val="black"/>
                </a:solidFill>
              </a:rPr>
              <a:t> gut </a:t>
            </a:r>
            <a:r>
              <a:rPr lang="cs-CZ" altLang="cs-CZ" dirty="0" err="1">
                <a:solidFill>
                  <a:prstClr val="black"/>
                </a:solidFill>
              </a:rPr>
              <a:t>undergoes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another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>
                <a:solidFill>
                  <a:srgbClr val="0000FF"/>
                </a:solidFill>
              </a:rPr>
              <a:t>180°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counter-clockwise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rotation</a:t>
            </a:r>
            <a:r>
              <a:rPr lang="cs-CZ" altLang="cs-CZ" dirty="0">
                <a:solidFill>
                  <a:prstClr val="black"/>
                </a:solidFill>
              </a:rPr>
              <a:t>, </a:t>
            </a:r>
            <a:r>
              <a:rPr lang="cs-CZ" altLang="cs-CZ" dirty="0" err="1">
                <a:solidFill>
                  <a:prstClr val="black"/>
                </a:solidFill>
              </a:rPr>
              <a:t>placing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the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cecum</a:t>
            </a:r>
            <a:r>
              <a:rPr lang="cs-CZ" altLang="cs-CZ" dirty="0">
                <a:solidFill>
                  <a:prstClr val="black"/>
                </a:solidFill>
              </a:rPr>
              <a:t> and </a:t>
            </a:r>
            <a:r>
              <a:rPr lang="cs-CZ" altLang="cs-CZ" dirty="0" err="1">
                <a:solidFill>
                  <a:prstClr val="black"/>
                </a:solidFill>
              </a:rPr>
              <a:t>appendix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near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the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right</a:t>
            </a:r>
            <a:r>
              <a:rPr lang="cs-CZ" altLang="cs-CZ" dirty="0">
                <a:solidFill>
                  <a:prstClr val="black"/>
                </a:solidFill>
              </a:rPr>
              <a:t> lobe </a:t>
            </a:r>
            <a:r>
              <a:rPr lang="cs-CZ" altLang="cs-CZ" dirty="0" err="1">
                <a:solidFill>
                  <a:prstClr val="black"/>
                </a:solidFill>
              </a:rPr>
              <a:t>of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the</a:t>
            </a:r>
            <a:r>
              <a:rPr lang="cs-CZ" altLang="cs-CZ" dirty="0">
                <a:solidFill>
                  <a:prstClr val="black"/>
                </a:solidFill>
              </a:rPr>
              <a:t> liver. </a:t>
            </a:r>
          </a:p>
          <a:p>
            <a:pPr>
              <a:defRPr/>
            </a:pPr>
            <a:endParaRPr lang="cs-CZ" altLang="cs-CZ" dirty="0">
              <a:solidFill>
                <a:prstClr val="black"/>
              </a:solidFill>
            </a:endParaRPr>
          </a:p>
          <a:p>
            <a:pPr marL="609600" indent="-609600">
              <a:buFontTx/>
              <a:buChar char="-"/>
              <a:defRPr/>
            </a:pPr>
            <a:r>
              <a:rPr lang="cs-CZ" altLang="cs-CZ" dirty="0" err="1">
                <a:solidFill>
                  <a:prstClr val="black"/>
                </a:solidFill>
              </a:rPr>
              <a:t>The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total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rotation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of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the</a:t>
            </a:r>
            <a:r>
              <a:rPr lang="cs-CZ" altLang="cs-CZ" dirty="0">
                <a:solidFill>
                  <a:prstClr val="black"/>
                </a:solidFill>
              </a:rPr>
              <a:t> gut </a:t>
            </a:r>
            <a:r>
              <a:rPr lang="cs-CZ" altLang="cs-CZ" dirty="0" err="1">
                <a:solidFill>
                  <a:prstClr val="black"/>
                </a:solidFill>
              </a:rPr>
              <a:t>is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>
                <a:solidFill>
                  <a:srgbClr val="0000FF"/>
                </a:solidFill>
              </a:rPr>
              <a:t>270°</a:t>
            </a:r>
            <a:r>
              <a:rPr lang="cs-CZ" altLang="cs-CZ" dirty="0">
                <a:solidFill>
                  <a:prstClr val="white">
                    <a:lumMod val="50000"/>
                  </a:prstClr>
                </a:solidFill>
              </a:rPr>
              <a:t>.</a:t>
            </a:r>
          </a:p>
          <a:p>
            <a:pPr>
              <a:defRPr/>
            </a:pPr>
            <a:endParaRPr lang="cs-CZ" dirty="0">
              <a:solidFill>
                <a:prstClr val="black"/>
              </a:solidFill>
            </a:endParaRPr>
          </a:p>
        </p:txBody>
      </p:sp>
      <p:cxnSp>
        <p:nvCxnSpPr>
          <p:cNvPr id="32793" name="Přímá spojnice 8"/>
          <p:cNvCxnSpPr>
            <a:cxnSpLocks noChangeShapeType="1"/>
          </p:cNvCxnSpPr>
          <p:nvPr/>
        </p:nvCxnSpPr>
        <p:spPr bwMode="auto">
          <a:xfrm flipV="1">
            <a:off x="6472238" y="1146176"/>
            <a:ext cx="736600" cy="9525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94" name="Přímá spojnice 33"/>
          <p:cNvCxnSpPr>
            <a:cxnSpLocks noChangeShapeType="1"/>
          </p:cNvCxnSpPr>
          <p:nvPr/>
        </p:nvCxnSpPr>
        <p:spPr bwMode="auto">
          <a:xfrm flipV="1">
            <a:off x="6472239" y="3151189"/>
            <a:ext cx="600075" cy="952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795" name="Obdélník 12"/>
          <p:cNvSpPr>
            <a:spLocks noChangeArrowheads="1"/>
          </p:cNvSpPr>
          <p:nvPr/>
        </p:nvSpPr>
        <p:spPr bwMode="auto">
          <a:xfrm>
            <a:off x="2640013" y="5610945"/>
            <a:ext cx="3743325" cy="503237"/>
          </a:xfrm>
          <a:prstGeom prst="rect">
            <a:avLst/>
          </a:prstGeom>
          <a:noFill/>
          <a:ln w="9525" algn="ctr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84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rávící systém II -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692150"/>
            <a:ext cx="90011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AutoShape 3"/>
          <p:cNvSpPr>
            <a:spLocks noChangeArrowheads="1"/>
          </p:cNvSpPr>
          <p:nvPr/>
        </p:nvSpPr>
        <p:spPr bwMode="auto">
          <a:xfrm rot="8517177">
            <a:off x="8328026" y="4076700"/>
            <a:ext cx="936625" cy="649288"/>
          </a:xfrm>
          <a:custGeom>
            <a:avLst/>
            <a:gdLst>
              <a:gd name="T0" fmla="*/ 20307114 w 21600"/>
              <a:gd name="T1" fmla="*/ 0 h 21600"/>
              <a:gd name="T2" fmla="*/ 5076768 w 21600"/>
              <a:gd name="T3" fmla="*/ 9758678 h 21600"/>
              <a:gd name="T4" fmla="*/ 20307114 w 21600"/>
              <a:gd name="T5" fmla="*/ 4879339 h 21600"/>
              <a:gd name="T6" fmla="*/ 35537417 w 21600"/>
              <a:gd name="T7" fmla="*/ 975867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lnTo>
                  <a:pt x="5400" y="1080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34820" name="AutoShape 4"/>
          <p:cNvSpPr>
            <a:spLocks noChangeArrowheads="1"/>
          </p:cNvSpPr>
          <p:nvPr/>
        </p:nvSpPr>
        <p:spPr bwMode="auto">
          <a:xfrm rot="-2770628">
            <a:off x="7823995" y="4580733"/>
            <a:ext cx="936625" cy="649287"/>
          </a:xfrm>
          <a:custGeom>
            <a:avLst/>
            <a:gdLst>
              <a:gd name="T0" fmla="*/ 20307114 w 21600"/>
              <a:gd name="T1" fmla="*/ 0 h 21600"/>
              <a:gd name="T2" fmla="*/ 5076768 w 21600"/>
              <a:gd name="T3" fmla="*/ 9758663 h 21600"/>
              <a:gd name="T4" fmla="*/ 20307114 w 21600"/>
              <a:gd name="T5" fmla="*/ 4879332 h 21600"/>
              <a:gd name="T6" fmla="*/ 35537417 w 21600"/>
              <a:gd name="T7" fmla="*/ 975866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lnTo>
                  <a:pt x="5400" y="1080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34821" name="AutoShape 5"/>
          <p:cNvSpPr>
            <a:spLocks noChangeArrowheads="1"/>
          </p:cNvSpPr>
          <p:nvPr/>
        </p:nvSpPr>
        <p:spPr bwMode="auto">
          <a:xfrm>
            <a:off x="7896225" y="5013326"/>
            <a:ext cx="215900" cy="360363"/>
          </a:xfrm>
          <a:prstGeom prst="can">
            <a:avLst>
              <a:gd name="adj" fmla="val 41728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8164514" y="5238751"/>
            <a:ext cx="833437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300" b="1">
                <a:solidFill>
                  <a:prstClr val="black"/>
                </a:solidFill>
              </a:rPr>
              <a:t>Rectum</a:t>
            </a:r>
            <a:r>
              <a:rPr lang="cs-CZ" altLang="cs-CZ" sz="120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448137" y="332657"/>
            <a:ext cx="3556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prstClr val="black"/>
                </a:solidFill>
              </a:rPr>
              <a:t>Development</a:t>
            </a:r>
            <a:r>
              <a:rPr lang="cs-CZ" sz="2400" b="1" dirty="0">
                <a:solidFill>
                  <a:prstClr val="black"/>
                </a:solidFill>
              </a:rPr>
              <a:t> </a:t>
            </a:r>
            <a:r>
              <a:rPr lang="cs-CZ" sz="2400" b="1" dirty="0" err="1">
                <a:solidFill>
                  <a:prstClr val="black"/>
                </a:solidFill>
              </a:rPr>
              <a:t>of</a:t>
            </a:r>
            <a:r>
              <a:rPr lang="cs-CZ" sz="2400" b="1" dirty="0">
                <a:solidFill>
                  <a:prstClr val="black"/>
                </a:solidFill>
              </a:rPr>
              <a:t> </a:t>
            </a:r>
            <a:r>
              <a:rPr lang="cs-CZ" sz="2400" b="1" dirty="0" err="1">
                <a:solidFill>
                  <a:prstClr val="black"/>
                </a:solidFill>
              </a:rPr>
              <a:t>intestines</a:t>
            </a:r>
            <a:endParaRPr lang="cs-CZ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4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13I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2817"/>
            <a:ext cx="9144000" cy="3716337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367808" y="836713"/>
            <a:ext cx="3224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prstClr val="black"/>
                </a:solidFill>
              </a:rPr>
              <a:t>Development</a:t>
            </a:r>
            <a:r>
              <a:rPr lang="cs-CZ" sz="2400" b="1" dirty="0">
                <a:solidFill>
                  <a:prstClr val="black"/>
                </a:solidFill>
              </a:rPr>
              <a:t> </a:t>
            </a:r>
            <a:r>
              <a:rPr lang="cs-CZ" sz="2400" b="1" dirty="0" err="1">
                <a:solidFill>
                  <a:prstClr val="black"/>
                </a:solidFill>
              </a:rPr>
              <a:t>of</a:t>
            </a:r>
            <a:r>
              <a:rPr lang="cs-CZ" sz="2400" b="1" dirty="0">
                <a:solidFill>
                  <a:prstClr val="black"/>
                </a:solidFill>
              </a:rPr>
              <a:t> </a:t>
            </a:r>
            <a:r>
              <a:rPr lang="cs-CZ" sz="2400" b="1" dirty="0" err="1">
                <a:solidFill>
                  <a:prstClr val="black"/>
                </a:solidFill>
              </a:rPr>
              <a:t>rectum</a:t>
            </a:r>
            <a:endParaRPr lang="cs-CZ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67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741405" y="1417349"/>
            <a:ext cx="6096000" cy="437042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2400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2000" dirty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b="1" u="sng" dirty="0">
                <a:solidFill>
                  <a:srgbClr val="92D05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u="sng" dirty="0" err="1" smtClean="0">
                <a:solidFill>
                  <a:srgbClr val="92D050"/>
                </a:solidFill>
                <a:latin typeface="Arial" panose="020B0604020202020204" pitchFamily="34" charset="0"/>
              </a:rPr>
              <a:t>The</a:t>
            </a:r>
            <a:r>
              <a:rPr lang="cs-CZ" altLang="cs-CZ" b="1" u="sng" dirty="0" smtClean="0">
                <a:solidFill>
                  <a:srgbClr val="92D05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u="sng" dirty="0" err="1" smtClean="0">
                <a:solidFill>
                  <a:srgbClr val="92D050"/>
                </a:solidFill>
                <a:latin typeface="Arial" panose="020B0604020202020204" pitchFamily="34" charset="0"/>
              </a:rPr>
              <a:t>mucosa</a:t>
            </a:r>
            <a:endParaRPr lang="cs-CZ" altLang="cs-CZ" b="1" dirty="0">
              <a:solidFill>
                <a:srgbClr val="92D05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epithelial</a:t>
            </a:r>
            <a:r>
              <a:rPr lang="cs-CZ" alt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linning</a:t>
            </a:r>
            <a:endParaRPr lang="cs-CZ" altLang="cs-CZ" b="1" dirty="0">
              <a:solidFill>
                <a:srgbClr val="0066FF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lamina propria</a:t>
            </a: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the</a:t>
            </a:r>
            <a:r>
              <a:rPr lang="cs-CZ" alt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muscularis</a:t>
            </a:r>
            <a:r>
              <a:rPr lang="cs-CZ" alt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mucosae</a:t>
            </a: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cs-CZ" altLang="cs-CZ" b="1" u="sng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u="sng" dirty="0" err="1">
                <a:solidFill>
                  <a:srgbClr val="FFFF00"/>
                </a:solidFill>
                <a:latin typeface="Arial" panose="020B0604020202020204" pitchFamily="34" charset="0"/>
              </a:rPr>
              <a:t>T</a:t>
            </a:r>
            <a:r>
              <a:rPr lang="cs-CZ" altLang="cs-CZ" b="1" u="sng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he</a:t>
            </a:r>
            <a:r>
              <a:rPr lang="cs-CZ" altLang="cs-CZ" b="1" u="sng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u="sng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submucosa</a:t>
            </a:r>
            <a:endParaRPr lang="cs-CZ" altLang="cs-CZ" b="1" u="sng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dirty="0" err="1" smtClean="0">
                <a:solidFill>
                  <a:prstClr val="black"/>
                </a:solidFill>
              </a:rPr>
              <a:t>loose</a:t>
            </a:r>
            <a:r>
              <a:rPr lang="cs-CZ" altLang="cs-CZ" dirty="0" smtClean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connect</a:t>
            </a:r>
            <a:r>
              <a:rPr lang="cs-CZ" altLang="cs-CZ" dirty="0">
                <a:solidFill>
                  <a:prstClr val="black"/>
                </a:solidFill>
              </a:rPr>
              <a:t>. </a:t>
            </a:r>
            <a:r>
              <a:rPr lang="cs-CZ" altLang="cs-CZ" dirty="0" err="1">
                <a:solidFill>
                  <a:prstClr val="black"/>
                </a:solidFill>
              </a:rPr>
              <a:t>tissue</a:t>
            </a:r>
            <a:r>
              <a:rPr lang="cs-CZ" altLang="cs-CZ" dirty="0">
                <a:solidFill>
                  <a:prstClr val="black"/>
                </a:solidFill>
              </a:rPr>
              <a:t> + </a:t>
            </a:r>
            <a:r>
              <a:rPr lang="cs-CZ" altLang="cs-CZ" dirty="0" err="1">
                <a:solidFill>
                  <a:prstClr val="black"/>
                </a:solidFill>
              </a:rPr>
              <a:t>Meissner´s</a:t>
            </a:r>
            <a:r>
              <a:rPr lang="cs-CZ" altLang="cs-CZ" dirty="0">
                <a:solidFill>
                  <a:prstClr val="black"/>
                </a:solidFill>
              </a:rPr>
              <a:t> nerve </a:t>
            </a:r>
            <a:r>
              <a:rPr lang="cs-CZ" altLang="cs-CZ" dirty="0" smtClean="0">
                <a:solidFill>
                  <a:prstClr val="black"/>
                </a:solidFill>
              </a:rPr>
              <a:t>plexus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u="sng" dirty="0" smtClean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u="sng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The</a:t>
            </a:r>
            <a:r>
              <a:rPr lang="cs-CZ" altLang="cs-CZ" b="1" u="sng" dirty="0" smtClean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u="sng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muscularis</a:t>
            </a:r>
            <a:endParaRPr lang="cs-CZ" altLang="cs-CZ" b="1" u="sng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cs-CZ" altLang="cs-CZ" dirty="0" err="1" smtClean="0">
                <a:solidFill>
                  <a:prstClr val="black"/>
                </a:solidFill>
              </a:rPr>
              <a:t>Circular</a:t>
            </a:r>
            <a:r>
              <a:rPr lang="cs-CZ" altLang="cs-CZ" dirty="0" smtClean="0">
                <a:solidFill>
                  <a:prstClr val="black"/>
                </a:solidFill>
              </a:rPr>
              <a:t> and </a:t>
            </a:r>
            <a:r>
              <a:rPr lang="cs-CZ" altLang="cs-CZ" dirty="0" err="1" smtClean="0">
                <a:solidFill>
                  <a:prstClr val="black"/>
                </a:solidFill>
              </a:rPr>
              <a:t>Longitudinal</a:t>
            </a:r>
            <a:r>
              <a:rPr lang="cs-CZ" altLang="cs-CZ" dirty="0" smtClean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smooth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muscle</a:t>
            </a:r>
            <a:endParaRPr lang="cs-CZ" altLang="cs-CZ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+ plexus </a:t>
            </a:r>
            <a:r>
              <a:rPr lang="cs-CZ" altLang="cs-CZ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myentericus</a:t>
            </a:r>
            <a:r>
              <a:rPr lang="cs-CZ" alt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Auerbachi</a:t>
            </a: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u="sng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The</a:t>
            </a:r>
            <a:r>
              <a:rPr lang="cs-CZ" altLang="cs-CZ" b="1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u="sng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serose</a:t>
            </a:r>
            <a:r>
              <a:rPr lang="cs-CZ" altLang="cs-CZ" b="1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u="sng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or</a:t>
            </a:r>
            <a:r>
              <a:rPr lang="cs-CZ" altLang="cs-CZ" b="1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u="sng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adventitia</a:t>
            </a:r>
            <a:r>
              <a:rPr lang="cs-CZ" altLang="cs-CZ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cs-CZ" altLang="cs-CZ" b="1" u="sng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173" y="1954095"/>
            <a:ext cx="5165124" cy="435781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Common</a:t>
            </a:r>
            <a:r>
              <a:rPr lang="cs-CZ" dirty="0" smtClean="0"/>
              <a:t> </a:t>
            </a:r>
            <a:r>
              <a:rPr lang="cs-CZ" dirty="0" err="1" smtClean="0"/>
              <a:t>structure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wall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GIT 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116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3" y="692697"/>
            <a:ext cx="3781425" cy="53244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3302547"/>
            <a:ext cx="3752850" cy="271462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960097" y="980728"/>
            <a:ext cx="347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Mesenteries</a:t>
            </a:r>
            <a:r>
              <a:rPr lang="cs-CZ" dirty="0">
                <a:solidFill>
                  <a:prstClr val="black"/>
                </a:solidFill>
              </a:rPr>
              <a:t> – </a:t>
            </a:r>
            <a:r>
              <a:rPr lang="cs-CZ" dirty="0" err="1">
                <a:solidFill>
                  <a:prstClr val="black"/>
                </a:solidFill>
              </a:rPr>
              <a:t>development</a:t>
            </a:r>
            <a:r>
              <a:rPr lang="cs-CZ" dirty="0">
                <a:solidFill>
                  <a:prstClr val="black"/>
                </a:solidFill>
              </a:rPr>
              <a:t> (A – E)</a:t>
            </a:r>
          </a:p>
        </p:txBody>
      </p:sp>
    </p:spTree>
    <p:extLst>
      <p:ext uri="{BB962C8B-B14F-4D97-AF65-F5344CB8AC3E}">
        <p14:creationId xmlns:p14="http://schemas.microsoft.com/office/powerpoint/2010/main" val="3935137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oelom - 14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9144000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631504" y="332657"/>
            <a:ext cx="892899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700" b="1" dirty="0">
                <a:solidFill>
                  <a:prstClr val="black"/>
                </a:solidFill>
              </a:rPr>
              <a:t>Omentum </a:t>
            </a:r>
            <a:r>
              <a:rPr lang="cs-CZ" altLang="cs-CZ" sz="1700" b="1" dirty="0" err="1">
                <a:solidFill>
                  <a:prstClr val="black"/>
                </a:solidFill>
              </a:rPr>
              <a:t>majus</a:t>
            </a:r>
            <a:r>
              <a:rPr lang="cs-CZ" altLang="cs-CZ" sz="1700" dirty="0">
                <a:solidFill>
                  <a:prstClr val="black"/>
                </a:solidFill>
              </a:rPr>
              <a:t> – </a:t>
            </a:r>
            <a:r>
              <a:rPr lang="cs-CZ" altLang="cs-CZ" sz="1700" dirty="0" err="1">
                <a:solidFill>
                  <a:prstClr val="black"/>
                </a:solidFill>
              </a:rPr>
              <a:t>duplicature</a:t>
            </a:r>
            <a:r>
              <a:rPr lang="cs-CZ" altLang="cs-CZ" sz="1700" dirty="0">
                <a:solidFill>
                  <a:prstClr val="black"/>
                </a:solidFill>
              </a:rPr>
              <a:t> </a:t>
            </a:r>
            <a:r>
              <a:rPr lang="cs-CZ" altLang="cs-CZ" sz="1700" dirty="0" err="1">
                <a:solidFill>
                  <a:prstClr val="black"/>
                </a:solidFill>
              </a:rPr>
              <a:t>of</a:t>
            </a:r>
            <a:r>
              <a:rPr lang="cs-CZ" altLang="cs-CZ" sz="1700" dirty="0">
                <a:solidFill>
                  <a:prstClr val="black"/>
                </a:solidFill>
              </a:rPr>
              <a:t> </a:t>
            </a:r>
            <a:r>
              <a:rPr lang="cs-CZ" altLang="cs-CZ" sz="1700" dirty="0" err="1">
                <a:solidFill>
                  <a:prstClr val="black"/>
                </a:solidFill>
              </a:rPr>
              <a:t>dorsal</a:t>
            </a:r>
            <a:r>
              <a:rPr lang="cs-CZ" altLang="cs-CZ" sz="1700" dirty="0">
                <a:solidFill>
                  <a:prstClr val="black"/>
                </a:solidFill>
              </a:rPr>
              <a:t> </a:t>
            </a:r>
            <a:r>
              <a:rPr lang="cs-CZ" altLang="cs-CZ" sz="1700" dirty="0" err="1">
                <a:solidFill>
                  <a:prstClr val="black"/>
                </a:solidFill>
              </a:rPr>
              <a:t>mezogastrium</a:t>
            </a:r>
            <a:r>
              <a:rPr lang="cs-CZ" altLang="cs-CZ" sz="1700" dirty="0">
                <a:solidFill>
                  <a:prstClr val="black"/>
                </a:solidFill>
              </a:rPr>
              <a:t>; </a:t>
            </a:r>
            <a:r>
              <a:rPr lang="cs-CZ" altLang="cs-CZ" sz="1700" dirty="0" err="1">
                <a:solidFill>
                  <a:prstClr val="black"/>
                </a:solidFill>
              </a:rPr>
              <a:t>both</a:t>
            </a:r>
            <a:r>
              <a:rPr lang="cs-CZ" altLang="cs-CZ" sz="1700" dirty="0">
                <a:solidFill>
                  <a:prstClr val="black"/>
                </a:solidFill>
              </a:rPr>
              <a:t> </a:t>
            </a:r>
            <a:r>
              <a:rPr lang="cs-CZ" altLang="cs-CZ" sz="1700" dirty="0" err="1">
                <a:solidFill>
                  <a:prstClr val="black"/>
                </a:solidFill>
              </a:rPr>
              <a:t>layers</a:t>
            </a:r>
            <a:r>
              <a:rPr lang="cs-CZ" altLang="cs-CZ" sz="1700" dirty="0">
                <a:solidFill>
                  <a:prstClr val="black"/>
                </a:solidFill>
              </a:rPr>
              <a:t> </a:t>
            </a:r>
            <a:r>
              <a:rPr lang="cs-CZ" altLang="cs-CZ" sz="1700" dirty="0" err="1">
                <a:solidFill>
                  <a:prstClr val="black"/>
                </a:solidFill>
              </a:rPr>
              <a:t>fuse</a:t>
            </a:r>
            <a:r>
              <a:rPr lang="cs-CZ" altLang="cs-CZ" sz="1700" dirty="0">
                <a:solidFill>
                  <a:prstClr val="black"/>
                </a:solidFill>
              </a:rPr>
              <a:t> </a:t>
            </a:r>
            <a:r>
              <a:rPr lang="cs-CZ" altLang="cs-CZ" sz="1700" dirty="0" err="1">
                <a:solidFill>
                  <a:prstClr val="black"/>
                </a:solidFill>
              </a:rPr>
              <a:t>into</a:t>
            </a:r>
            <a:r>
              <a:rPr lang="cs-CZ" altLang="cs-CZ" sz="1700" dirty="0">
                <a:solidFill>
                  <a:prstClr val="black"/>
                </a:solidFill>
              </a:rPr>
              <a:t> </a:t>
            </a:r>
            <a:r>
              <a:rPr lang="cs-CZ" altLang="cs-CZ" sz="1700" dirty="0" err="1">
                <a:solidFill>
                  <a:prstClr val="black"/>
                </a:solidFill>
              </a:rPr>
              <a:t>membrane</a:t>
            </a:r>
            <a:r>
              <a:rPr lang="cs-CZ" altLang="cs-CZ" sz="1700" dirty="0">
                <a:solidFill>
                  <a:prstClr val="black"/>
                </a:solidFill>
              </a:rPr>
              <a:t> (omentum), </a:t>
            </a:r>
            <a:r>
              <a:rPr lang="cs-CZ" altLang="cs-CZ" sz="1700" dirty="0" err="1">
                <a:solidFill>
                  <a:prstClr val="black"/>
                </a:solidFill>
              </a:rPr>
              <a:t>which</a:t>
            </a:r>
            <a:r>
              <a:rPr lang="cs-CZ" altLang="cs-CZ" sz="1700" dirty="0">
                <a:solidFill>
                  <a:prstClr val="black"/>
                </a:solidFill>
              </a:rPr>
              <a:t> „</a:t>
            </a:r>
            <a:r>
              <a:rPr lang="cs-CZ" altLang="cs-CZ" sz="1700" dirty="0" err="1">
                <a:solidFill>
                  <a:prstClr val="black"/>
                </a:solidFill>
              </a:rPr>
              <a:t>hangs</a:t>
            </a:r>
            <a:r>
              <a:rPr lang="cs-CZ" altLang="cs-CZ" sz="1700" dirty="0">
                <a:solidFill>
                  <a:prstClr val="black"/>
                </a:solidFill>
              </a:rPr>
              <a:t>“ </a:t>
            </a:r>
            <a:r>
              <a:rPr lang="cs-CZ" altLang="cs-CZ" sz="1700" dirty="0" err="1">
                <a:solidFill>
                  <a:prstClr val="black"/>
                </a:solidFill>
              </a:rPr>
              <a:t>from</a:t>
            </a:r>
            <a:r>
              <a:rPr lang="cs-CZ" altLang="cs-CZ" sz="1700" dirty="0">
                <a:solidFill>
                  <a:prstClr val="black"/>
                </a:solidFill>
              </a:rPr>
              <a:t> </a:t>
            </a:r>
            <a:r>
              <a:rPr lang="cs-CZ" altLang="cs-CZ" sz="1700" dirty="0" err="1">
                <a:solidFill>
                  <a:prstClr val="black"/>
                </a:solidFill>
              </a:rPr>
              <a:t>curvatura</a:t>
            </a:r>
            <a:r>
              <a:rPr lang="cs-CZ" altLang="cs-CZ" sz="1700" dirty="0">
                <a:solidFill>
                  <a:prstClr val="black"/>
                </a:solidFill>
              </a:rPr>
              <a:t> major </a:t>
            </a:r>
            <a:r>
              <a:rPr lang="cs-CZ" altLang="cs-CZ" sz="1700" dirty="0" err="1">
                <a:solidFill>
                  <a:prstClr val="black"/>
                </a:solidFill>
              </a:rPr>
              <a:t>though</a:t>
            </a:r>
            <a:r>
              <a:rPr lang="cs-CZ" altLang="cs-CZ" sz="1700" dirty="0">
                <a:solidFill>
                  <a:prstClr val="black"/>
                </a:solidFill>
              </a:rPr>
              <a:t> </a:t>
            </a:r>
            <a:r>
              <a:rPr lang="cs-CZ" altLang="cs-CZ" sz="1700" dirty="0" err="1">
                <a:solidFill>
                  <a:prstClr val="black"/>
                </a:solidFill>
              </a:rPr>
              <a:t>colon</a:t>
            </a:r>
            <a:r>
              <a:rPr lang="cs-CZ" altLang="cs-CZ" sz="1700" dirty="0">
                <a:solidFill>
                  <a:prstClr val="black"/>
                </a:solidFill>
              </a:rPr>
              <a:t> </a:t>
            </a:r>
            <a:r>
              <a:rPr lang="cs-CZ" altLang="cs-CZ" sz="1700" dirty="0" err="1">
                <a:solidFill>
                  <a:prstClr val="black"/>
                </a:solidFill>
              </a:rPr>
              <a:t>transversum</a:t>
            </a:r>
            <a:r>
              <a:rPr lang="cs-CZ" altLang="cs-CZ" sz="1700" dirty="0">
                <a:solidFill>
                  <a:prstClr val="black"/>
                </a:solidFill>
              </a:rPr>
              <a:t> and </a:t>
            </a:r>
            <a:r>
              <a:rPr lang="cs-CZ" altLang="cs-CZ" sz="1700" dirty="0" err="1">
                <a:solidFill>
                  <a:prstClr val="black"/>
                </a:solidFill>
              </a:rPr>
              <a:t>intestine</a:t>
            </a:r>
            <a:r>
              <a:rPr lang="cs-CZ" altLang="cs-CZ" sz="1700" dirty="0">
                <a:solidFill>
                  <a:prstClr val="black"/>
                </a:solidFill>
              </a:rPr>
              <a:t> </a:t>
            </a:r>
            <a:r>
              <a:rPr lang="cs-CZ" altLang="cs-CZ" sz="1700" dirty="0" err="1">
                <a:solidFill>
                  <a:prstClr val="black"/>
                </a:solidFill>
              </a:rPr>
              <a:t>loops</a:t>
            </a:r>
            <a:endParaRPr lang="cs-CZ" altLang="cs-CZ" sz="1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84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oelom - 11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980728"/>
            <a:ext cx="9144000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812926" y="188913"/>
            <a:ext cx="39283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prstClr val="black"/>
                </a:solidFill>
              </a:rPr>
              <a:t>Mesenterium proprium and </a:t>
            </a:r>
            <a:r>
              <a:rPr lang="cs-CZ" altLang="cs-CZ" b="1" dirty="0" err="1">
                <a:solidFill>
                  <a:prstClr val="black"/>
                </a:solidFill>
              </a:rPr>
              <a:t>mesocolon</a:t>
            </a:r>
            <a:endParaRPr lang="cs-CZ" altLang="cs-CZ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6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960" y="339294"/>
            <a:ext cx="9901127" cy="598170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9259330" y="3542270"/>
            <a:ext cx="1944129" cy="7825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Inner</a:t>
            </a:r>
            <a:r>
              <a:rPr lang="cs-CZ" dirty="0" smtClean="0"/>
              <a:t> </a:t>
            </a:r>
            <a:r>
              <a:rPr lang="cs-CZ" dirty="0" err="1" smtClean="0"/>
              <a:t>circular</a:t>
            </a:r>
            <a:r>
              <a:rPr lang="cs-CZ" dirty="0" smtClean="0"/>
              <a:t> </a:t>
            </a:r>
            <a:r>
              <a:rPr lang="cs-CZ" dirty="0" err="1" smtClean="0"/>
              <a:t>muscle</a:t>
            </a:r>
            <a:r>
              <a:rPr lang="cs-CZ" dirty="0" smtClean="0"/>
              <a:t> </a:t>
            </a:r>
            <a:r>
              <a:rPr lang="cs-CZ" dirty="0" err="1" smtClean="0"/>
              <a:t>layer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9325232" y="4736756"/>
            <a:ext cx="1878227" cy="8073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Outer</a:t>
            </a:r>
            <a:r>
              <a:rPr lang="cs-CZ" dirty="0"/>
              <a:t> </a:t>
            </a:r>
            <a:r>
              <a:rPr lang="cs-CZ" dirty="0" err="1" smtClean="0"/>
              <a:t>longitudinal</a:t>
            </a:r>
            <a:r>
              <a:rPr lang="cs-CZ" dirty="0" smtClean="0"/>
              <a:t> </a:t>
            </a:r>
            <a:r>
              <a:rPr lang="cs-CZ" dirty="0" err="1" smtClean="0"/>
              <a:t>muscle</a:t>
            </a:r>
            <a:r>
              <a:rPr lang="cs-CZ" dirty="0" smtClean="0"/>
              <a:t> </a:t>
            </a:r>
            <a:r>
              <a:rPr lang="cs-CZ" dirty="0" err="1" smtClean="0"/>
              <a:t>layer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8923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gastric glan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3700" y="1125539"/>
            <a:ext cx="4064000" cy="558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08050"/>
          </a:xfrm>
        </p:spPr>
        <p:txBody>
          <a:bodyPr/>
          <a:lstStyle/>
          <a:p>
            <a:r>
              <a:rPr lang="cs-CZ" altLang="cs-CZ" dirty="0" err="1" smtClean="0"/>
              <a:t>Gastric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glands</a:t>
            </a:r>
            <a:endParaRPr lang="cs-CZ" altLang="cs-CZ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052513"/>
            <a:ext cx="5183188" cy="5543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 b="1" u="sng" dirty="0" err="1"/>
              <a:t>Gll</a:t>
            </a:r>
            <a:r>
              <a:rPr lang="cs-CZ" altLang="cs-CZ" sz="2000" b="1" u="sng" dirty="0"/>
              <a:t>. </a:t>
            </a:r>
            <a:r>
              <a:rPr lang="cs-CZ" altLang="cs-CZ" sz="2000" b="1" u="sng" dirty="0" err="1"/>
              <a:t>cardiacae</a:t>
            </a:r>
            <a:r>
              <a:rPr lang="cs-CZ" altLang="cs-CZ" sz="2000" dirty="0"/>
              <a:t> </a:t>
            </a:r>
          </a:p>
          <a:p>
            <a:pPr marL="692150" lvl="1" indent="-347663">
              <a:lnSpc>
                <a:spcPct val="90000"/>
              </a:lnSpc>
            </a:pPr>
            <a:r>
              <a:rPr lang="cs-CZ" altLang="cs-CZ" sz="2000" u="sng" dirty="0" err="1"/>
              <a:t>b</a:t>
            </a:r>
            <a:r>
              <a:rPr lang="cs-CZ" altLang="cs-CZ" sz="2000" u="sng" dirty="0" err="1" smtClean="0"/>
              <a:t>ranched</a:t>
            </a:r>
            <a:r>
              <a:rPr lang="cs-CZ" altLang="cs-CZ" sz="2000" u="sng" dirty="0" smtClean="0"/>
              <a:t> </a:t>
            </a:r>
            <a:r>
              <a:rPr lang="cs-CZ" altLang="cs-CZ" sz="2000" u="sng" dirty="0" err="1" smtClean="0"/>
              <a:t>tubular</a:t>
            </a:r>
            <a:r>
              <a:rPr lang="cs-CZ" altLang="cs-CZ" sz="2000" u="sng" dirty="0" smtClean="0"/>
              <a:t> </a:t>
            </a:r>
            <a:r>
              <a:rPr lang="cs-CZ" altLang="cs-CZ" sz="2000" u="sng" dirty="0" err="1" smtClean="0"/>
              <a:t>mucous</a:t>
            </a:r>
            <a:r>
              <a:rPr lang="cs-CZ" altLang="cs-CZ" sz="2000" u="sng" dirty="0" smtClean="0"/>
              <a:t> </a:t>
            </a:r>
            <a:r>
              <a:rPr lang="cs-CZ" altLang="cs-CZ" sz="2000" u="sng" dirty="0" err="1" smtClean="0"/>
              <a:t>glands</a:t>
            </a:r>
            <a:r>
              <a:rPr lang="cs-CZ" altLang="cs-CZ" sz="2000" dirty="0" smtClean="0"/>
              <a:t> 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b="1" u="sng" dirty="0" err="1" smtClean="0"/>
              <a:t>Gll</a:t>
            </a:r>
            <a:r>
              <a:rPr lang="cs-CZ" altLang="cs-CZ" sz="2000" b="1" u="sng" dirty="0" smtClean="0"/>
              <a:t>. </a:t>
            </a:r>
            <a:r>
              <a:rPr lang="cs-CZ" altLang="cs-CZ" sz="2000" b="1" u="sng" dirty="0" err="1"/>
              <a:t>gastricae</a:t>
            </a:r>
            <a:r>
              <a:rPr lang="cs-CZ" altLang="cs-CZ" sz="2000" b="1" u="sng" dirty="0"/>
              <a:t> </a:t>
            </a:r>
            <a:r>
              <a:rPr lang="cs-CZ" altLang="cs-CZ" sz="2000" b="1" u="sng" dirty="0" err="1"/>
              <a:t>propriae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(</a:t>
            </a:r>
            <a:r>
              <a:rPr lang="cs-CZ" altLang="cs-CZ" sz="2000" dirty="0" err="1" smtClean="0"/>
              <a:t>fundic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glands</a:t>
            </a:r>
            <a:r>
              <a:rPr lang="cs-CZ" altLang="cs-CZ" sz="2000" dirty="0" smtClean="0"/>
              <a:t>)</a:t>
            </a:r>
            <a:endParaRPr lang="cs-CZ" altLang="cs-CZ" sz="1900" dirty="0"/>
          </a:p>
          <a:p>
            <a:pPr marL="692150" lvl="1" indent="-347663">
              <a:lnSpc>
                <a:spcPct val="90000"/>
              </a:lnSpc>
            </a:pPr>
            <a:r>
              <a:rPr lang="cs-CZ" altLang="cs-CZ" sz="2000" u="sng" dirty="0" err="1" smtClean="0"/>
              <a:t>Simple</a:t>
            </a:r>
            <a:r>
              <a:rPr lang="cs-CZ" altLang="cs-CZ" sz="2000" u="sng" dirty="0" smtClean="0"/>
              <a:t> </a:t>
            </a:r>
            <a:r>
              <a:rPr lang="cs-CZ" altLang="cs-CZ" sz="2000" u="sng" dirty="0" err="1" smtClean="0"/>
              <a:t>tubular</a:t>
            </a:r>
            <a:endParaRPr lang="cs-CZ" altLang="cs-CZ" sz="2000" u="sng" dirty="0"/>
          </a:p>
          <a:p>
            <a:pPr marL="692150" lvl="1" indent="-347663">
              <a:lnSpc>
                <a:spcPct val="90000"/>
              </a:lnSpc>
            </a:pPr>
            <a:r>
              <a:rPr lang="cs-CZ" altLang="cs-CZ" sz="2000" dirty="0" smtClean="0"/>
              <a:t>Base, </a:t>
            </a:r>
            <a:r>
              <a:rPr lang="cs-CZ" altLang="cs-CZ" sz="2000" dirty="0" err="1" smtClean="0"/>
              <a:t>neck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isthmus</a:t>
            </a:r>
            <a:r>
              <a:rPr lang="cs-CZ" altLang="cs-CZ" sz="2000" dirty="0" smtClean="0"/>
              <a:t>, pit</a:t>
            </a:r>
            <a:endParaRPr lang="cs-CZ" altLang="cs-CZ" sz="2000" dirty="0"/>
          </a:p>
          <a:p>
            <a:pPr marL="987425" lvl="2" indent="-293688">
              <a:lnSpc>
                <a:spcPct val="90000"/>
              </a:lnSpc>
            </a:pPr>
            <a:r>
              <a:rPr lang="cs-CZ" altLang="cs-CZ" sz="2000" b="1" dirty="0" err="1" smtClean="0">
                <a:solidFill>
                  <a:srgbClr val="0066FF"/>
                </a:solidFill>
              </a:rPr>
              <a:t>chief</a:t>
            </a:r>
            <a:r>
              <a:rPr lang="cs-CZ" altLang="cs-CZ" sz="2000" dirty="0" smtClean="0">
                <a:solidFill>
                  <a:schemeClr val="tx2"/>
                </a:solidFill>
              </a:rPr>
              <a:t> c. </a:t>
            </a:r>
            <a:r>
              <a:rPr lang="cs-CZ" altLang="cs-CZ" sz="2000" dirty="0" smtClean="0"/>
              <a:t>/</a:t>
            </a:r>
            <a:r>
              <a:rPr lang="cs-CZ" altLang="cs-CZ" sz="2000" dirty="0" err="1" smtClean="0"/>
              <a:t>zymogenic</a:t>
            </a:r>
            <a:r>
              <a:rPr lang="cs-CZ" altLang="cs-CZ" sz="2000" dirty="0" smtClean="0"/>
              <a:t>/- </a:t>
            </a:r>
            <a:r>
              <a:rPr lang="cs-CZ" altLang="cs-CZ" sz="2000" dirty="0" err="1" smtClean="0"/>
              <a:t>lower</a:t>
            </a:r>
            <a:r>
              <a:rPr lang="cs-CZ" altLang="cs-CZ" sz="2000" dirty="0" smtClean="0"/>
              <a:t> part</a:t>
            </a:r>
            <a:endParaRPr lang="cs-CZ" altLang="cs-CZ" sz="2000" dirty="0"/>
          </a:p>
          <a:p>
            <a:pPr marL="987425" lvl="2" indent="-293688">
              <a:lnSpc>
                <a:spcPct val="90000"/>
              </a:lnSpc>
            </a:pPr>
            <a:r>
              <a:rPr lang="cs-CZ" altLang="cs-CZ" sz="2000" b="1" dirty="0" err="1" smtClean="0">
                <a:solidFill>
                  <a:srgbClr val="FF0000"/>
                </a:solidFill>
              </a:rPr>
              <a:t>parietal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(</a:t>
            </a:r>
            <a:r>
              <a:rPr lang="cs-CZ" altLang="cs-CZ" sz="2000" b="1" dirty="0" err="1" smtClean="0">
                <a:solidFill>
                  <a:srgbClr val="FF0000"/>
                </a:solidFill>
              </a:rPr>
              <a:t>oxyntic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)</a:t>
            </a:r>
            <a:r>
              <a:rPr lang="cs-CZ" altLang="cs-CZ" sz="2000" dirty="0" smtClean="0"/>
              <a:t> c. </a:t>
            </a:r>
            <a:r>
              <a:rPr lang="cs-CZ" altLang="cs-CZ" sz="2000" dirty="0"/>
              <a:t>/</a:t>
            </a:r>
            <a:r>
              <a:rPr lang="cs-CZ" altLang="cs-CZ" sz="2000" dirty="0" err="1"/>
              <a:t>HCl</a:t>
            </a:r>
            <a:r>
              <a:rPr lang="cs-CZ" altLang="cs-CZ" sz="2000" dirty="0"/>
              <a:t>,„</a:t>
            </a:r>
            <a:r>
              <a:rPr lang="cs-CZ" altLang="cs-CZ" sz="2000" dirty="0" err="1"/>
              <a:t>intrinsic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factor</a:t>
            </a:r>
            <a:r>
              <a:rPr lang="cs-CZ" altLang="cs-CZ" sz="2000" dirty="0" smtClean="0"/>
              <a:t>“/-</a:t>
            </a:r>
            <a:r>
              <a:rPr lang="cs-CZ" altLang="cs-CZ" sz="2000" dirty="0"/>
              <a:t> </a:t>
            </a:r>
            <a:r>
              <a:rPr lang="cs-CZ" altLang="cs-CZ" sz="2000" dirty="0" err="1" smtClean="0"/>
              <a:t>neck</a:t>
            </a:r>
            <a:endParaRPr lang="cs-CZ" altLang="cs-CZ" sz="2000" dirty="0"/>
          </a:p>
          <a:p>
            <a:pPr marL="987425" lvl="2" indent="-293688">
              <a:lnSpc>
                <a:spcPct val="90000"/>
              </a:lnSpc>
            </a:pPr>
            <a:r>
              <a:rPr lang="cs-CZ" altLang="cs-CZ" sz="2000" b="1" dirty="0" err="1"/>
              <a:t>m</a:t>
            </a:r>
            <a:r>
              <a:rPr lang="cs-CZ" altLang="cs-CZ" sz="2000" b="1" dirty="0" err="1" smtClean="0"/>
              <a:t>ucous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neck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cells</a:t>
            </a:r>
            <a:r>
              <a:rPr lang="cs-CZ" altLang="cs-CZ" sz="2000" dirty="0" smtClean="0"/>
              <a:t> </a:t>
            </a:r>
            <a:endParaRPr lang="cs-CZ" altLang="cs-CZ" sz="2000" dirty="0"/>
          </a:p>
          <a:p>
            <a:pPr marL="987425" lvl="2" indent="-293688">
              <a:lnSpc>
                <a:spcPct val="90000"/>
              </a:lnSpc>
            </a:pPr>
            <a:r>
              <a:rPr lang="cs-CZ" altLang="cs-CZ" sz="2000" b="1" dirty="0" err="1"/>
              <a:t>e</a:t>
            </a:r>
            <a:r>
              <a:rPr lang="cs-CZ" altLang="cs-CZ" sz="2000" b="1" dirty="0" err="1" smtClean="0"/>
              <a:t>nteroendocrine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cells</a:t>
            </a:r>
            <a:r>
              <a:rPr lang="cs-CZ" altLang="cs-CZ" sz="2000" b="1" dirty="0" smtClean="0"/>
              <a:t> </a:t>
            </a:r>
            <a:r>
              <a:rPr lang="cs-CZ" altLang="cs-CZ" sz="2000" dirty="0" smtClean="0"/>
              <a:t>- base</a:t>
            </a:r>
            <a:endParaRPr lang="cs-CZ" altLang="cs-CZ" sz="2000" dirty="0"/>
          </a:p>
          <a:p>
            <a:pPr marL="987425" lvl="2" indent="-293688">
              <a:lnSpc>
                <a:spcPct val="90000"/>
              </a:lnSpc>
            </a:pPr>
            <a:r>
              <a:rPr lang="cs-CZ" altLang="cs-CZ" sz="2000" dirty="0" smtClean="0"/>
              <a:t>(</a:t>
            </a:r>
            <a:r>
              <a:rPr lang="cs-CZ" altLang="cs-CZ" sz="2000" dirty="0" err="1" smtClean="0"/>
              <a:t>undifferentiated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cells</a:t>
            </a:r>
            <a:r>
              <a:rPr lang="cs-CZ" altLang="cs-CZ" sz="2000" dirty="0" smtClean="0"/>
              <a:t>) 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b="1" u="sng" dirty="0" err="1"/>
              <a:t>Gll</a:t>
            </a:r>
            <a:r>
              <a:rPr lang="cs-CZ" altLang="cs-CZ" sz="2000" b="1" u="sng" dirty="0"/>
              <a:t>. </a:t>
            </a:r>
            <a:r>
              <a:rPr lang="cs-CZ" altLang="cs-CZ" sz="2000" b="1" u="sng" dirty="0" err="1"/>
              <a:t>pyloricae</a:t>
            </a:r>
            <a:endParaRPr lang="cs-CZ" altLang="cs-CZ" sz="2000" b="1" u="sng" dirty="0"/>
          </a:p>
          <a:p>
            <a:pPr marL="344487" lvl="1" indent="0">
              <a:lnSpc>
                <a:spcPct val="90000"/>
              </a:lnSpc>
              <a:buNone/>
            </a:pPr>
            <a:r>
              <a:rPr lang="cs-CZ" altLang="cs-CZ" sz="2000" dirty="0" smtClean="0"/>
              <a:t>- </a:t>
            </a:r>
            <a:r>
              <a:rPr lang="cs-CZ" altLang="cs-CZ" sz="2000" dirty="0" err="1"/>
              <a:t>b</a:t>
            </a:r>
            <a:r>
              <a:rPr lang="cs-CZ" altLang="cs-CZ" sz="2000" dirty="0" err="1" smtClean="0"/>
              <a:t>ranched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tubular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mucous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glands</a:t>
            </a:r>
            <a:r>
              <a:rPr lang="cs-CZ" altLang="cs-CZ" sz="2000" dirty="0" smtClean="0"/>
              <a:t> 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119507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P_img6-14-22cardi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847851" y="188913"/>
            <a:ext cx="2519363" cy="863600"/>
          </a:xfrm>
        </p:spPr>
        <p:txBody>
          <a:bodyPr/>
          <a:lstStyle/>
          <a:p>
            <a:pPr algn="l"/>
            <a:r>
              <a:rPr lang="cs-CZ" altLang="cs-CZ" sz="2400" b="1"/>
              <a:t>Cardia (HE)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5880100" y="188913"/>
            <a:ext cx="457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u="sng" dirty="0" err="1" smtClean="0">
                <a:solidFill>
                  <a:srgbClr val="000000"/>
                </a:solidFill>
              </a:rPr>
              <a:t>Cardiac</a:t>
            </a:r>
            <a:r>
              <a:rPr lang="cs-CZ" altLang="cs-CZ" b="1" u="sng" dirty="0" smtClean="0">
                <a:solidFill>
                  <a:srgbClr val="000000"/>
                </a:solidFill>
              </a:rPr>
              <a:t> </a:t>
            </a:r>
            <a:r>
              <a:rPr lang="cs-CZ" altLang="cs-CZ" b="1" u="sng" dirty="0" err="1" smtClean="0">
                <a:solidFill>
                  <a:srgbClr val="000000"/>
                </a:solidFill>
              </a:rPr>
              <a:t>glands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endParaRPr lang="cs-CZ" altLang="cs-CZ" dirty="0">
              <a:solidFill>
                <a:srgbClr val="000000"/>
              </a:solidFill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smtClean="0">
                <a:solidFill>
                  <a:srgbClr val="000000"/>
                </a:solidFill>
              </a:rPr>
              <a:t>- </a:t>
            </a:r>
            <a:r>
              <a:rPr lang="cs-CZ" altLang="cs-CZ" dirty="0" err="1" smtClean="0">
                <a:solidFill>
                  <a:srgbClr val="000000"/>
                </a:solidFill>
              </a:rPr>
              <a:t>branched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tubular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mucous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glands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endParaRPr lang="cs-CZ" altLang="cs-C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8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84" y="103521"/>
            <a:ext cx="10156816" cy="637087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047999" y="222422"/>
            <a:ext cx="5239265" cy="3954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Fundus </a:t>
            </a:r>
            <a:r>
              <a:rPr lang="cs-CZ" dirty="0" err="1" smtClean="0"/>
              <a:t>ventriculi</a:t>
            </a:r>
            <a:r>
              <a:rPr lang="cs-CZ" dirty="0"/>
              <a:t> </a:t>
            </a:r>
            <a:r>
              <a:rPr lang="cs-CZ" dirty="0" smtClean="0"/>
              <a:t>(HE) 2,5x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840259" y="4061254"/>
            <a:ext cx="1845275" cy="3212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Submucosa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40259" y="4679092"/>
            <a:ext cx="2940909" cy="2800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Muscularis</a:t>
            </a:r>
            <a:r>
              <a:rPr lang="cs-CZ" dirty="0" smtClean="0"/>
              <a:t> </a:t>
            </a:r>
            <a:r>
              <a:rPr lang="cs-CZ" dirty="0" err="1" smtClean="0"/>
              <a:t>mucosae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840259" y="5156886"/>
            <a:ext cx="4053017" cy="3624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Glands</a:t>
            </a:r>
            <a:r>
              <a:rPr lang="cs-CZ" dirty="0" smtClean="0"/>
              <a:t> in lamina propria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846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40" y="228599"/>
            <a:ext cx="10523120" cy="640080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723503" y="345989"/>
            <a:ext cx="5181600" cy="2800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Fundus </a:t>
            </a:r>
            <a:r>
              <a:rPr lang="cs-CZ" dirty="0" err="1" smtClean="0"/>
              <a:t>ventriculi</a:t>
            </a:r>
            <a:r>
              <a:rPr lang="cs-CZ" dirty="0" smtClean="0"/>
              <a:t> – HE,  10x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408670" y="6376086"/>
            <a:ext cx="3138616" cy="2388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Muscularis</a:t>
            </a:r>
            <a:r>
              <a:rPr lang="cs-CZ" dirty="0" smtClean="0"/>
              <a:t> </a:t>
            </a:r>
            <a:r>
              <a:rPr lang="cs-CZ" dirty="0" err="1" smtClean="0"/>
              <a:t>mucosae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408670" y="5782962"/>
            <a:ext cx="3888260" cy="403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Lamina propria +</a:t>
            </a:r>
            <a:r>
              <a:rPr lang="cs-CZ" dirty="0" err="1" smtClean="0"/>
              <a:t>glands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1824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73" y="88899"/>
            <a:ext cx="10218470" cy="676910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265405" y="205946"/>
            <a:ext cx="4118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001794" y="123567"/>
            <a:ext cx="7587049" cy="3707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Fundus </a:t>
            </a:r>
            <a:r>
              <a:rPr lang="cs-CZ" dirty="0" err="1" smtClean="0"/>
              <a:t>ventriculi</a:t>
            </a:r>
            <a:r>
              <a:rPr lang="cs-CZ" dirty="0" smtClean="0"/>
              <a:t> (HE) – </a:t>
            </a:r>
            <a:r>
              <a:rPr lang="cs-CZ" dirty="0" err="1" smtClean="0"/>
              <a:t>gastric</a:t>
            </a:r>
            <a:r>
              <a:rPr lang="cs-CZ" dirty="0" smtClean="0"/>
              <a:t> </a:t>
            </a:r>
            <a:r>
              <a:rPr lang="cs-CZ" dirty="0" err="1" smtClean="0"/>
              <a:t>glands</a:t>
            </a:r>
            <a:r>
              <a:rPr lang="cs-CZ" dirty="0" smtClean="0"/>
              <a:t>, 10x</a:t>
            </a:r>
            <a:endParaRPr lang="cs-CZ" dirty="0"/>
          </a:p>
        </p:txBody>
      </p:sp>
      <p:sp>
        <p:nvSpPr>
          <p:cNvPr id="8" name="Zaoblený obdélník 7"/>
          <p:cNvSpPr/>
          <p:nvPr/>
        </p:nvSpPr>
        <p:spPr>
          <a:xfrm>
            <a:off x="8715632" y="889686"/>
            <a:ext cx="1458098" cy="2718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Chief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8715631" y="1421026"/>
            <a:ext cx="1696995" cy="2718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Parietal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8715631" y="2804983"/>
            <a:ext cx="1886466" cy="2718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Lamina propria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8715630" y="3319849"/>
            <a:ext cx="2382513" cy="2636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rgbClr val="FF0000"/>
                </a:solidFill>
              </a:rPr>
              <a:t>Muscularis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mucosae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8608541" y="1960605"/>
            <a:ext cx="2133600" cy="69197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rgbClr val="92D050"/>
                </a:solidFill>
              </a:rPr>
              <a:t>Simple</a:t>
            </a:r>
            <a:r>
              <a:rPr lang="cs-CZ" dirty="0" smtClean="0">
                <a:solidFill>
                  <a:srgbClr val="92D050"/>
                </a:solidFill>
              </a:rPr>
              <a:t> </a:t>
            </a:r>
            <a:r>
              <a:rPr lang="cs-CZ" dirty="0" err="1" smtClean="0">
                <a:solidFill>
                  <a:srgbClr val="92D050"/>
                </a:solidFill>
              </a:rPr>
              <a:t>columnar</a:t>
            </a:r>
            <a:r>
              <a:rPr lang="cs-CZ" dirty="0" smtClean="0">
                <a:solidFill>
                  <a:srgbClr val="92D050"/>
                </a:solidFill>
              </a:rPr>
              <a:t> </a:t>
            </a:r>
            <a:r>
              <a:rPr lang="cs-CZ" dirty="0" err="1" smtClean="0">
                <a:solidFill>
                  <a:srgbClr val="92D050"/>
                </a:solidFill>
              </a:rPr>
              <a:t>epithelium</a:t>
            </a:r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85397"/>
      </p:ext>
    </p:extLst>
  </p:cSld>
  <p:clrMapOvr>
    <a:masterClrMapping/>
  </p:clrMapOvr>
</p:sld>
</file>

<file path=ppt/theme/theme1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9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0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710</Words>
  <Application>Microsoft Office PowerPoint</Application>
  <PresentationFormat>Širokoúhlá obrazovka</PresentationFormat>
  <Paragraphs>203</Paragraphs>
  <Slides>32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17</vt:i4>
      </vt:variant>
      <vt:variant>
        <vt:lpstr>Nadpisy snímků</vt:lpstr>
      </vt:variant>
      <vt:variant>
        <vt:i4>32</vt:i4>
      </vt:variant>
    </vt:vector>
  </HeadingPairs>
  <TitlesOfParts>
    <vt:vector size="54" baseType="lpstr">
      <vt:lpstr>Arial</vt:lpstr>
      <vt:lpstr>Calibri</vt:lpstr>
      <vt:lpstr>Calibri Light</vt:lpstr>
      <vt:lpstr>Times New Roman</vt:lpstr>
      <vt:lpstr>Wingdings</vt:lpstr>
      <vt:lpstr>1_Motiv Office</vt:lpstr>
      <vt:lpstr>1_Výchozí návrh</vt:lpstr>
      <vt:lpstr>Motiv Office</vt:lpstr>
      <vt:lpstr>2_Motiv Office</vt:lpstr>
      <vt:lpstr>3_Motiv Office</vt:lpstr>
      <vt:lpstr>4_Motiv Office</vt:lpstr>
      <vt:lpstr>Motiv systému Office</vt:lpstr>
      <vt:lpstr>1_Motiv systému Office</vt:lpstr>
      <vt:lpstr>2_Motiv systému Office</vt:lpstr>
      <vt:lpstr>3_Motiv systému Office</vt:lpstr>
      <vt:lpstr>4_Motiv systému Office</vt:lpstr>
      <vt:lpstr>5_Motiv systému Office</vt:lpstr>
      <vt:lpstr>6_Motiv systému Office</vt:lpstr>
      <vt:lpstr>7_Motiv systému Office</vt:lpstr>
      <vt:lpstr>8_Motiv systému Office</vt:lpstr>
      <vt:lpstr>9_Motiv systému Office</vt:lpstr>
      <vt:lpstr>10_Motiv systému Office</vt:lpstr>
      <vt:lpstr>Prezentace aplikace PowerPoint</vt:lpstr>
      <vt:lpstr>Prezentace aplikace PowerPoint</vt:lpstr>
      <vt:lpstr>Common structure of the wall of GIT tube</vt:lpstr>
      <vt:lpstr>Prezentace aplikace PowerPoint</vt:lpstr>
      <vt:lpstr>Gastric glands</vt:lpstr>
      <vt:lpstr>Cardia (HE)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Schematic structure of the wall of the intestine</vt:lpstr>
      <vt:lpstr>Prezentace aplikace PowerPoint</vt:lpstr>
      <vt:lpstr>Small intestine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Ivana Baltasová</dc:creator>
  <cp:lastModifiedBy>Ivana Baltasová</cp:lastModifiedBy>
  <cp:revision>49</cp:revision>
  <dcterms:created xsi:type="dcterms:W3CDTF">2015-07-30T06:50:57Z</dcterms:created>
  <dcterms:modified xsi:type="dcterms:W3CDTF">2016-10-03T12:58:42Z</dcterms:modified>
</cp:coreProperties>
</file>