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59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948" y="138"/>
      </p:cViewPr>
      <p:guideLst>
        <p:guide orient="horz" pos="4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1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0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A746-5C58-451F-B6BC-9276D028740C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620713"/>
            <a:ext cx="6781800" cy="213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Nerve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system</a:t>
            </a:r>
            <a:endParaRPr lang="cs-CZ" altLang="cs-CZ" sz="4400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1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ganglion -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lipofuscin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03171" y="1504236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836357" y="1881699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592259" y="2048342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5525445" y="2425805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9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nerve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86692" y="3033309"/>
            <a:ext cx="186307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bundles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nerve </a:t>
            </a:r>
            <a:r>
              <a:rPr lang="cs-CZ" sz="1400" dirty="0" err="1" smtClean="0"/>
              <a:t>fibers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63059" y="3880956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perineurium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982156" y="5975512"/>
            <a:ext cx="103105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epineurium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7673966" y="53368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nerve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357488" y="6283523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perineurium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38496" y="3623387"/>
            <a:ext cx="191154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myelinated</a:t>
            </a:r>
            <a:r>
              <a:rPr lang="cs-CZ" sz="1400" dirty="0" smtClean="0"/>
              <a:t> nerve </a:t>
            </a:r>
            <a:r>
              <a:rPr lang="cs-CZ" sz="1400" dirty="0" err="1" smtClean="0"/>
              <a:t>fibers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5324993" y="394027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4776040" y="3979324"/>
            <a:ext cx="376401" cy="638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636280" y="2506207"/>
            <a:ext cx="119616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endParaRPr lang="en-US" sz="1400" dirty="0"/>
          </a:p>
        </p:txBody>
      </p:sp>
      <p:cxnSp>
        <p:nvCxnSpPr>
          <p:cNvPr id="13" name="Přímá spojnice 12"/>
          <p:cNvCxnSpPr/>
          <p:nvPr/>
        </p:nvCxnSpPr>
        <p:spPr>
          <a:xfrm>
            <a:off x="6165082" y="282309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nerve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4250451" y="4271780"/>
            <a:ext cx="135992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node </a:t>
            </a:r>
            <a:r>
              <a:rPr lang="cs-CZ" sz="1400" dirty="0" err="1" smtClean="0"/>
              <a:t>of</a:t>
            </a:r>
            <a:r>
              <a:rPr lang="cs-CZ" sz="1400" dirty="0" smtClean="0"/>
              <a:t> Ranvier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56687" y="1693912"/>
            <a:ext cx="191154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myelinated</a:t>
            </a:r>
            <a:r>
              <a:rPr lang="cs-CZ" sz="1400" dirty="0" smtClean="0"/>
              <a:t> nerve </a:t>
            </a:r>
            <a:r>
              <a:rPr lang="cs-CZ" sz="1400" dirty="0" err="1" smtClean="0"/>
              <a:t>fibers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4964240" y="2019168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631008" y="3193393"/>
            <a:ext cx="182817" cy="1008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66039" y="3052216"/>
            <a:ext cx="119616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1758176" y="3401131"/>
            <a:ext cx="652515" cy="687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292251" y="3432619"/>
            <a:ext cx="225360" cy="1146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494095" y="1294649"/>
            <a:ext cx="13724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Schwann</a:t>
            </a:r>
            <a:r>
              <a:rPr lang="cs-CZ" sz="1400" dirty="0" smtClean="0"/>
              <a:t> </a:t>
            </a:r>
            <a:r>
              <a:rPr lang="cs-CZ" sz="1400" dirty="0" err="1" smtClean="0"/>
              <a:t>sheath</a:t>
            </a:r>
            <a:endParaRPr lang="en-US" sz="1400" dirty="0"/>
          </a:p>
        </p:txBody>
      </p:sp>
      <p:cxnSp>
        <p:nvCxnSpPr>
          <p:cNvPr id="17" name="Přímá spojnice 16"/>
          <p:cNvCxnSpPr/>
          <p:nvPr/>
        </p:nvCxnSpPr>
        <p:spPr>
          <a:xfrm flipH="1">
            <a:off x="6832085" y="1619905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6395038" y="1617203"/>
            <a:ext cx="587653" cy="954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nerve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54684" y="4286894"/>
            <a:ext cx="135992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node </a:t>
            </a:r>
            <a:r>
              <a:rPr lang="cs-CZ" sz="1400" dirty="0" err="1" smtClean="0"/>
              <a:t>of</a:t>
            </a:r>
            <a:r>
              <a:rPr lang="cs-CZ" sz="1400" dirty="0" smtClean="0"/>
              <a:t> Ranvier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813825" y="2924569"/>
            <a:ext cx="1201567" cy="1277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Neuromuscular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junction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04706" y="3361262"/>
            <a:ext cx="267111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neuromuscular</a:t>
            </a:r>
            <a:r>
              <a:rPr lang="cs-CZ" sz="1400" dirty="0" smtClean="0"/>
              <a:t> </a:t>
            </a:r>
            <a:r>
              <a:rPr lang="cs-CZ" sz="1400" dirty="0" err="1" smtClean="0"/>
              <a:t>junctions</a:t>
            </a:r>
            <a:r>
              <a:rPr lang="cs-CZ" sz="1400" dirty="0" smtClean="0"/>
              <a:t> positive </a:t>
            </a:r>
          </a:p>
          <a:p>
            <a:pPr algn="ctr"/>
            <a:r>
              <a:rPr lang="cs-CZ" sz="1400" dirty="0" err="1" smtClean="0"/>
              <a:t>for</a:t>
            </a:r>
            <a:r>
              <a:rPr lang="cs-CZ" sz="1400" dirty="0" smtClean="0"/>
              <a:t> </a:t>
            </a:r>
            <a:r>
              <a:rPr lang="cs-CZ" sz="1400" dirty="0" err="1" smtClean="0"/>
              <a:t>acetylcholinesterase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26637" y="3148051"/>
            <a:ext cx="1021647" cy="426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2992582" y="3680271"/>
            <a:ext cx="763259" cy="11486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1628775"/>
            <a:ext cx="74168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70000"/>
            </a:pPr>
            <a:r>
              <a:rPr lang="cs-CZ" altLang="cs-CZ" sz="1800" dirty="0"/>
              <a:t>75.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76.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impregnation</a:t>
            </a:r>
            <a:r>
              <a:rPr lang="cs-CZ" altLang="cs-CZ" sz="1800" dirty="0"/>
              <a:t>)</a:t>
            </a:r>
          </a:p>
          <a:p>
            <a:pPr>
              <a:buSzPct val="70000"/>
            </a:pPr>
            <a:r>
              <a:rPr lang="cs-CZ" altLang="cs-CZ" sz="1800" dirty="0"/>
              <a:t>77. Cerebellum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impregnation</a:t>
            </a:r>
            <a:r>
              <a:rPr lang="cs-CZ" altLang="cs-CZ" sz="1800" dirty="0"/>
              <a:t>)</a:t>
            </a:r>
          </a:p>
          <a:p>
            <a:pPr>
              <a:buSzPct val="70000"/>
            </a:pPr>
            <a:r>
              <a:rPr lang="cs-CZ" altLang="cs-CZ" sz="1800" dirty="0"/>
              <a:t>78. Cerebellum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Nissl</a:t>
            </a:r>
            <a:r>
              <a:rPr lang="cs-CZ" altLang="cs-CZ" sz="1800" dirty="0" smtClean="0"/>
              <a:t> substance)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79. </a:t>
            </a:r>
            <a:r>
              <a:rPr lang="cs-CZ" altLang="cs-CZ" sz="1800" dirty="0" err="1"/>
              <a:t>Medulla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spinalis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80. Plexus </a:t>
            </a:r>
            <a:r>
              <a:rPr lang="cs-CZ" altLang="cs-CZ" sz="1800" dirty="0" err="1"/>
              <a:t>choroideus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81. Ganglion </a:t>
            </a:r>
            <a:r>
              <a:rPr lang="cs-CZ" altLang="cs-CZ" sz="1800" dirty="0" err="1"/>
              <a:t>spinale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82. Ganglion </a:t>
            </a:r>
            <a:r>
              <a:rPr lang="cs-CZ" altLang="cs-CZ" sz="1800" dirty="0" err="1"/>
              <a:t>spinale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impregnation</a:t>
            </a:r>
            <a:r>
              <a:rPr lang="cs-CZ" altLang="cs-CZ" sz="1800" dirty="0"/>
              <a:t>)</a:t>
            </a:r>
          </a:p>
          <a:p>
            <a:pPr>
              <a:buSzPct val="70000"/>
            </a:pPr>
            <a:r>
              <a:rPr lang="cs-CZ" altLang="cs-CZ" sz="1800" dirty="0"/>
              <a:t>83. Ganglion </a:t>
            </a:r>
            <a:r>
              <a:rPr lang="cs-CZ" altLang="cs-CZ" sz="1800" dirty="0" err="1"/>
              <a:t>autonomic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84.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cross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85.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cross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r>
              <a:rPr lang="cs-CZ" altLang="cs-CZ" sz="1800" dirty="0"/>
              <a:t> (</a:t>
            </a:r>
            <a:r>
              <a:rPr lang="cs-CZ" altLang="cs-CZ" sz="1800" dirty="0" smtClean="0"/>
              <a:t>myelin)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86.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longitudinal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87.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longitudinal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r>
              <a:rPr lang="cs-CZ" altLang="cs-CZ" sz="1800" dirty="0"/>
              <a:t> (</a:t>
            </a:r>
            <a:r>
              <a:rPr lang="cs-CZ" altLang="cs-CZ" sz="1800" dirty="0" smtClean="0"/>
              <a:t>myelin)</a:t>
            </a:r>
            <a:endParaRPr lang="cs-CZ" altLang="cs-CZ" sz="1800" dirty="0"/>
          </a:p>
          <a:p>
            <a:pPr>
              <a:buSzPct val="70000"/>
            </a:pPr>
            <a:endParaRPr lang="cs-CZ" altLang="cs-CZ" sz="18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22238"/>
            <a:ext cx="7543800" cy="1146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mtClean="0">
                <a:latin typeface="+mn-lt"/>
              </a:rPr>
              <a:t>List of slides</a:t>
            </a:r>
            <a:endParaRPr lang="cs-CZ" altLang="cs-CZ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40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24" y="1012641"/>
            <a:ext cx="6219551" cy="568214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neural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tube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87959" y="959742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neural</a:t>
            </a:r>
            <a:r>
              <a:rPr lang="cs-CZ" sz="1500" dirty="0" smtClean="0"/>
              <a:t> </a:t>
            </a:r>
            <a:r>
              <a:rPr lang="cs-CZ" sz="1500" dirty="0" err="1" smtClean="0"/>
              <a:t>folds</a:t>
            </a:r>
            <a:endParaRPr lang="en-US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12743" y="1391752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ectoderm</a:t>
            </a:r>
            <a:endParaRPr lang="en-US" sz="15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21206" y="3665678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neural</a:t>
            </a:r>
            <a:r>
              <a:rPr lang="cs-CZ" sz="1500" dirty="0" smtClean="0"/>
              <a:t> </a:t>
            </a:r>
            <a:r>
              <a:rPr lang="cs-CZ" sz="1500" dirty="0" err="1" smtClean="0"/>
              <a:t>groove</a:t>
            </a:r>
            <a:endParaRPr lang="en-US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21206" y="5405053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spinal</a:t>
            </a:r>
            <a:r>
              <a:rPr lang="cs-CZ" sz="1500" dirty="0" smtClean="0"/>
              <a:t> ganglion</a:t>
            </a:r>
            <a:endParaRPr lang="en-US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721206" y="5835035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neural</a:t>
            </a:r>
            <a:r>
              <a:rPr lang="cs-CZ" sz="1500" dirty="0" smtClean="0"/>
              <a:t> tube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346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99" y="1163782"/>
            <a:ext cx="3706602" cy="561667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Closing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neural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tube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55664" y="1036851"/>
            <a:ext cx="18936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wall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amnion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34726" y="1486862"/>
            <a:ext cx="130829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neural</a:t>
            </a:r>
            <a:r>
              <a:rPr lang="cs-CZ" sz="1400" dirty="0" smtClean="0"/>
              <a:t> plate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36555" y="2017861"/>
            <a:ext cx="122554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neural</a:t>
            </a:r>
            <a:r>
              <a:rPr lang="cs-CZ" sz="1400" dirty="0" smtClean="0"/>
              <a:t> </a:t>
            </a:r>
            <a:r>
              <a:rPr lang="cs-CZ" sz="1400" dirty="0" err="1" smtClean="0"/>
              <a:t>groove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57397" y="2526189"/>
            <a:ext cx="130829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smtClean="0"/>
              <a:t>primitive pit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865208" y="2876153"/>
            <a:ext cx="130829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smtClean="0"/>
              <a:t>primitive </a:t>
            </a:r>
            <a:r>
              <a:rPr lang="cs-CZ" sz="1400" dirty="0" err="1" smtClean="0"/>
              <a:t>streak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76551" y="4275404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wall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amnion</a:t>
            </a:r>
            <a:endParaRPr lang="en-US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055140" y="5206175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somites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820892" y="3350072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day</a:t>
            </a:r>
            <a:r>
              <a:rPr lang="cs-CZ" sz="1400" dirty="0" smtClean="0"/>
              <a:t> 18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21246" y="3365210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day</a:t>
            </a:r>
            <a:r>
              <a:rPr lang="cs-CZ" sz="1400" dirty="0" smtClean="0"/>
              <a:t> 20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927965" y="6524547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day</a:t>
            </a:r>
            <a:r>
              <a:rPr lang="cs-CZ" sz="1400" dirty="0" smtClean="0"/>
              <a:t> 22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143016" y="6565009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day</a:t>
            </a:r>
            <a:r>
              <a:rPr lang="cs-CZ" sz="1400" dirty="0" smtClean="0"/>
              <a:t> 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67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216"/>
            <a:ext cx="8888889" cy="41586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cord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6597" y="3382817"/>
            <a:ext cx="17422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basal</a:t>
            </a:r>
            <a:r>
              <a:rPr lang="cs-CZ" sz="1600" dirty="0" smtClean="0"/>
              <a:t> plate</a:t>
            </a:r>
            <a:endParaRPr lang="en-US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57172" y="2195621"/>
            <a:ext cx="17422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alar</a:t>
            </a:r>
            <a:r>
              <a:rPr lang="cs-CZ" sz="1600" dirty="0" smtClean="0"/>
              <a:t> plate</a:t>
            </a:r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46597" y="2789219"/>
            <a:ext cx="17422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spinal</a:t>
            </a:r>
            <a:r>
              <a:rPr lang="cs-CZ" sz="1600" dirty="0" smtClean="0"/>
              <a:t> ganglion</a:t>
            </a:r>
            <a:endParaRPr lang="en-US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29792" y="4139443"/>
            <a:ext cx="1462682" cy="4991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ramus</a:t>
            </a:r>
            <a:r>
              <a:rPr lang="cs-CZ" sz="1600" dirty="0" smtClean="0"/>
              <a:t> </a:t>
            </a:r>
            <a:r>
              <a:rPr lang="cs-CZ" sz="1600" dirty="0" err="1" smtClean="0"/>
              <a:t>communicans</a:t>
            </a:r>
            <a:endParaRPr lang="en-US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89749" y="4845513"/>
            <a:ext cx="146268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sympathetic</a:t>
            </a:r>
            <a:r>
              <a:rPr lang="cs-CZ" sz="1600" dirty="0" smtClean="0"/>
              <a:t> ganglion</a:t>
            </a:r>
            <a:endParaRPr lang="en-US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44444" y="2195620"/>
            <a:ext cx="146268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sulcus</a:t>
            </a:r>
            <a:r>
              <a:rPr lang="cs-CZ" sz="1600" dirty="0" smtClean="0"/>
              <a:t> </a:t>
            </a:r>
          </a:p>
          <a:p>
            <a:pPr algn="ctr"/>
            <a:r>
              <a:rPr lang="cs-CZ" sz="1600" dirty="0" err="1" smtClean="0"/>
              <a:t>limitans</a:t>
            </a:r>
            <a:endParaRPr lang="en-US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589749" y="4840379"/>
            <a:ext cx="146268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sympathetic</a:t>
            </a:r>
            <a:r>
              <a:rPr lang="cs-CZ" sz="1600" dirty="0" smtClean="0"/>
              <a:t> ganglion</a:t>
            </a:r>
            <a:endParaRPr lang="en-US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406739" y="2207260"/>
            <a:ext cx="14626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dorsal</a:t>
            </a:r>
            <a:r>
              <a:rPr lang="cs-CZ" sz="1600" dirty="0" smtClean="0"/>
              <a:t> </a:t>
            </a:r>
            <a:r>
              <a:rPr lang="cs-CZ" sz="1600" dirty="0" err="1" smtClean="0"/>
              <a:t>root</a:t>
            </a:r>
            <a:endParaRPr lang="en-US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78177" y="2542998"/>
            <a:ext cx="14626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ventral</a:t>
            </a:r>
            <a:r>
              <a:rPr lang="cs-CZ" sz="1600" dirty="0" smtClean="0"/>
              <a:t> </a:t>
            </a:r>
            <a:r>
              <a:rPr lang="cs-CZ" sz="1600" dirty="0" err="1" smtClean="0"/>
              <a:t>root</a:t>
            </a:r>
            <a:endParaRPr lang="en-US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75504" y="2534582"/>
            <a:ext cx="146436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developing</a:t>
            </a:r>
            <a:r>
              <a:rPr lang="cs-CZ" sz="1600" dirty="0" smtClean="0"/>
              <a:t> mantle </a:t>
            </a:r>
            <a:r>
              <a:rPr lang="cs-CZ" sz="1600" dirty="0" err="1" smtClean="0"/>
              <a:t>layer</a:t>
            </a:r>
            <a:endParaRPr lang="en-US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37697" y="3030744"/>
            <a:ext cx="151553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marginal</a:t>
            </a:r>
            <a:endParaRPr lang="en-US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2649" y="3427273"/>
            <a:ext cx="124227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myotom</a:t>
            </a:r>
            <a:endParaRPr lang="en-US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-3585" y="4314174"/>
            <a:ext cx="1242273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spinal</a:t>
            </a:r>
            <a:r>
              <a:rPr lang="cs-CZ" sz="1600" dirty="0" smtClean="0"/>
              <a:t> </a:t>
            </a:r>
          </a:p>
          <a:p>
            <a:pPr algn="ctr"/>
            <a:r>
              <a:rPr lang="cs-CZ" sz="1600" dirty="0" smtClean="0"/>
              <a:t>nerve</a:t>
            </a:r>
            <a:endParaRPr lang="en-US" sz="16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29701" y="4840379"/>
            <a:ext cx="1242273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sympathetic</a:t>
            </a:r>
            <a:r>
              <a:rPr lang="cs-CZ" sz="1600" dirty="0" smtClean="0"/>
              <a:t> </a:t>
            </a:r>
            <a:r>
              <a:rPr lang="cs-CZ" sz="1600" dirty="0" err="1" smtClean="0"/>
              <a:t>neuroblasts</a:t>
            </a:r>
            <a:endParaRPr lang="en-US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716391" y="2207260"/>
            <a:ext cx="124227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germinal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73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Cerebral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83174" y="2814374"/>
            <a:ext cx="88639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pia mater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959742" y="3060595"/>
            <a:ext cx="619676" cy="536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459377" y="6590313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molecularis</a:t>
            </a:r>
            <a:endParaRPr lang="en-US" sz="1000" dirty="0"/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2585762" y="6310116"/>
            <a:ext cx="656202" cy="11335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3250070" y="6305550"/>
            <a:ext cx="969505" cy="484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219575" y="6305550"/>
            <a:ext cx="871538" cy="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67071" y="6590314"/>
            <a:ext cx="95250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granularis</a:t>
            </a:r>
            <a:r>
              <a:rPr lang="cs-CZ" sz="1000" dirty="0" smtClean="0"/>
              <a:t> </a:t>
            </a:r>
            <a:r>
              <a:rPr lang="cs-CZ" sz="1000" dirty="0" err="1" smtClean="0"/>
              <a:t>ext</a:t>
            </a:r>
            <a:r>
              <a:rPr lang="cs-CZ" sz="1000" dirty="0" smtClean="0"/>
              <a:t>. </a:t>
            </a:r>
            <a:endParaRPr lang="en-US" sz="1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299011" y="6590312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pyramidalis</a:t>
            </a:r>
            <a:endParaRPr lang="en-US" sz="1000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5100637" y="6305129"/>
            <a:ext cx="1057275" cy="76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153150" y="6305283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500938" y="6315075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190568" y="6590308"/>
            <a:ext cx="87741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granularis</a:t>
            </a:r>
            <a:r>
              <a:rPr lang="cs-CZ" sz="1000" dirty="0" smtClean="0"/>
              <a:t> </a:t>
            </a:r>
            <a:r>
              <a:rPr lang="cs-CZ" sz="1000" dirty="0" err="1" smtClean="0"/>
              <a:t>int</a:t>
            </a:r>
            <a:r>
              <a:rPr lang="cs-CZ" sz="1000" dirty="0" smtClean="0"/>
              <a:t>.</a:t>
            </a:r>
            <a:endParaRPr lang="en-US" sz="10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486840" y="6591300"/>
            <a:ext cx="78924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ganglionaris</a:t>
            </a:r>
            <a:endParaRPr lang="en-US" sz="10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821625" y="6590309"/>
            <a:ext cx="76520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 smtClean="0"/>
              <a:t>l. </a:t>
            </a:r>
            <a:r>
              <a:rPr lang="cs-CZ" sz="1000" dirty="0" err="1" smtClean="0"/>
              <a:t>multiformis</a:t>
            </a:r>
            <a:endParaRPr lang="en-US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85386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</a:t>
            </a:r>
            <a:endParaRPr lang="en-US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71117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II</a:t>
            </a:r>
            <a:endParaRPr lang="en-US" sz="16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6042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III</a:t>
            </a:r>
            <a:endParaRPr lang="en-US" sz="16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547115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IV</a:t>
            </a:r>
            <a:endParaRPr lang="en-US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7734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V</a:t>
            </a:r>
            <a:endParaRPr lang="en-US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8122067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 smtClean="0"/>
              <a:t>VI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64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156"/>
            <a:ext cx="9020826" cy="33524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brain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308203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mesencephalon</a:t>
            </a:r>
            <a:endParaRPr lang="en-US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97028" y="2524071"/>
            <a:ext cx="158571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rhombencephalon</a:t>
            </a:r>
            <a:endParaRPr lang="en-US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3744657"/>
            <a:ext cx="142827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prosencephalon</a:t>
            </a:r>
            <a:endParaRPr lang="en-US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57" y="4071510"/>
            <a:ext cx="1428278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developing</a:t>
            </a:r>
            <a:r>
              <a:rPr lang="cs-CZ" sz="1600" dirty="0" smtClean="0"/>
              <a:t> </a:t>
            </a:r>
            <a:r>
              <a:rPr lang="cs-CZ" sz="1600" dirty="0" err="1" smtClean="0"/>
              <a:t>spinal</a:t>
            </a:r>
            <a:r>
              <a:rPr lang="cs-CZ" sz="1600" dirty="0" smtClean="0"/>
              <a:t> </a:t>
            </a:r>
            <a:r>
              <a:rPr lang="cs-CZ" sz="1600" dirty="0" err="1" smtClean="0"/>
              <a:t>cord</a:t>
            </a:r>
            <a:endParaRPr lang="en-US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96836" y="3125919"/>
            <a:ext cx="79222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eye</a:t>
            </a:r>
            <a:r>
              <a:rPr lang="cs-CZ" sz="1600" dirty="0" smtClean="0"/>
              <a:t> cup</a:t>
            </a:r>
          </a:p>
          <a:p>
            <a:pPr algn="ctr"/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09930" y="3744657"/>
            <a:ext cx="96604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developing</a:t>
            </a:r>
            <a:r>
              <a:rPr lang="cs-CZ" sz="1600" dirty="0" smtClean="0"/>
              <a:t> </a:t>
            </a:r>
            <a:r>
              <a:rPr lang="cs-CZ" sz="1600" dirty="0" err="1" smtClean="0"/>
              <a:t>heart</a:t>
            </a:r>
            <a:endParaRPr lang="cs-CZ" sz="1600" dirty="0" smtClean="0"/>
          </a:p>
          <a:p>
            <a:pPr algn="ctr"/>
            <a:endParaRPr lang="en-US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191537" y="4257275"/>
            <a:ext cx="155422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nerves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pharyngeal</a:t>
            </a:r>
            <a:r>
              <a:rPr lang="cs-CZ" sz="1600" dirty="0" smtClean="0"/>
              <a:t> </a:t>
            </a:r>
            <a:r>
              <a:rPr lang="cs-CZ" sz="1600" dirty="0" err="1" smtClean="0"/>
              <a:t>arches</a:t>
            </a:r>
            <a:endParaRPr lang="cs-CZ" sz="1600" dirty="0" smtClean="0"/>
          </a:p>
        </p:txBody>
      </p:sp>
      <p:sp>
        <p:nvSpPr>
          <p:cNvPr id="11" name="TextovéPole 10"/>
          <p:cNvSpPr txBox="1"/>
          <p:nvPr/>
        </p:nvSpPr>
        <p:spPr>
          <a:xfrm>
            <a:off x="4655128" y="2579192"/>
            <a:ext cx="135270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diencephalon</a:t>
            </a:r>
            <a:endParaRPr lang="cs-CZ" sz="1600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6007835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mesencephalon</a:t>
            </a:r>
            <a:endParaRPr lang="en-US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611067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metencephalon</a:t>
            </a:r>
            <a:endParaRPr lang="en-US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55702" y="3936879"/>
            <a:ext cx="146524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myelenencephalon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571238" y="3125919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telencephalon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5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brain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" y="2214208"/>
            <a:ext cx="8964238" cy="43770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517133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mesencephalon</a:t>
            </a:r>
            <a:endParaRPr lang="en-US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2907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mesencephalon</a:t>
            </a:r>
            <a:endParaRPr lang="en-US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5694" y="2944174"/>
            <a:ext cx="92154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epiphysis</a:t>
            </a:r>
            <a:endParaRPr lang="en-US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3411619"/>
            <a:ext cx="945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 smtClean="0"/>
              <a:t>hemispheres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2135" y="5586200"/>
            <a:ext cx="10919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smtClean="0"/>
              <a:t>3rd </a:t>
            </a:r>
            <a:r>
              <a:rPr lang="cs-CZ" sz="1600" dirty="0" err="1" smtClean="0"/>
              <a:t>ventricle</a:t>
            </a:r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826710" y="5277558"/>
            <a:ext cx="10919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hypophysis</a:t>
            </a:r>
            <a:endParaRPr lang="en-US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749869" y="2826933"/>
            <a:ext cx="129300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floor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4th </a:t>
            </a:r>
            <a:r>
              <a:rPr lang="cs-CZ" sz="1600" dirty="0" err="1" smtClean="0"/>
              <a:t>ventricle</a:t>
            </a:r>
            <a:endParaRPr lang="en-US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295" y="4850808"/>
            <a:ext cx="830685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 smtClean="0"/>
              <a:t>lateral</a:t>
            </a:r>
            <a:r>
              <a:rPr lang="cs-CZ" sz="1600" dirty="0" smtClean="0"/>
              <a:t> </a:t>
            </a:r>
            <a:r>
              <a:rPr lang="cs-CZ" sz="1600" dirty="0" err="1" smtClean="0"/>
              <a:t>ventricle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49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25473"/>
            <a:ext cx="9144000" cy="612496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Cerebellum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69115" y="3787957"/>
            <a:ext cx="64024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cortex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589447" y="2826327"/>
            <a:ext cx="1277138" cy="14131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669115" y="2080351"/>
            <a:ext cx="718925" cy="511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1374779" y="1416001"/>
            <a:ext cx="695846" cy="1837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407456" y="933653"/>
            <a:ext cx="1245060" cy="3963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580512" y="3335676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medulla</a:t>
            </a:r>
            <a:endParaRPr lang="en-US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814" y="170543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814" y="1232060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1051" y="758037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37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/>
        </p:blipFill>
        <p:spPr>
          <a:xfrm>
            <a:off x="7557" y="748692"/>
            <a:ext cx="9144000" cy="614008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Cerebellar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41491" y="366484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5966" y="3768882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59057" y="3899070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sp>
        <p:nvSpPr>
          <p:cNvPr id="11" name="Pravá jednoduchá závorka 10"/>
          <p:cNvSpPr/>
          <p:nvPr/>
        </p:nvSpPr>
        <p:spPr>
          <a:xfrm rot="8006551">
            <a:off x="2187913" y="2072267"/>
            <a:ext cx="268994" cy="2702052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Pravá jednoduchá závorka 11"/>
          <p:cNvSpPr/>
          <p:nvPr/>
        </p:nvSpPr>
        <p:spPr>
          <a:xfrm rot="8006551">
            <a:off x="6244481" y="2531215"/>
            <a:ext cx="268994" cy="2491532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ovéPole 12"/>
          <p:cNvSpPr txBox="1"/>
          <p:nvPr/>
        </p:nvSpPr>
        <p:spPr>
          <a:xfrm>
            <a:off x="7992365" y="4076659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medulla</a:t>
            </a:r>
            <a:endParaRPr lang="en-US" sz="1400" dirty="0"/>
          </a:p>
        </p:txBody>
      </p:sp>
      <p:sp>
        <p:nvSpPr>
          <p:cNvPr id="14" name="Pravá jednoduchá závorka 13"/>
          <p:cNvSpPr/>
          <p:nvPr/>
        </p:nvSpPr>
        <p:spPr>
          <a:xfrm rot="8006551">
            <a:off x="4227052" y="3414474"/>
            <a:ext cx="172162" cy="285224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624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1929"/>
          <a:stretch/>
        </p:blipFill>
        <p:spPr>
          <a:xfrm>
            <a:off x="0" y="728663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Cerebellar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–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Purkinje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cells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2750757" y="2433362"/>
            <a:ext cx="1481178" cy="793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984910" y="2108675"/>
            <a:ext cx="114486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Purkinje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2814" y="829762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cinereum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84910" y="3287571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gangliosum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372" y="4838831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s. </a:t>
            </a:r>
            <a:r>
              <a:rPr lang="cs-CZ" sz="1400" dirty="0" err="1" smtClean="0"/>
              <a:t>granulosum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4526658" y="2440919"/>
            <a:ext cx="1534076" cy="1171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6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22685" b="-54"/>
          <a:stretch/>
        </p:blipFill>
        <p:spPr>
          <a:xfrm rot="5400000">
            <a:off x="1410978" y="-682316"/>
            <a:ext cx="6322043" cy="9144001"/>
          </a:xfrm>
          <a:prstGeom prst="rect">
            <a:avLst/>
          </a:prstGeom>
          <a:ln w="12700"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313" r="14164"/>
          <a:stretch/>
        </p:blipFill>
        <p:spPr>
          <a:xfrm>
            <a:off x="0" y="736220"/>
            <a:ext cx="2819186" cy="1946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Choroid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plexus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609646" y="893864"/>
            <a:ext cx="1405607" cy="5225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87683" y="720941"/>
            <a:ext cx="14843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loose</a:t>
            </a:r>
            <a:r>
              <a:rPr lang="cs-CZ" sz="1400" dirty="0" smtClean="0"/>
              <a:t> </a:t>
            </a:r>
            <a:r>
              <a:rPr lang="cs-CZ" sz="1400" dirty="0" err="1" smtClean="0"/>
              <a:t>collagen</a:t>
            </a:r>
            <a:r>
              <a:rPr lang="cs-CZ" sz="1400" dirty="0" smtClean="0"/>
              <a:t> c.t.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5986423" y="1939878"/>
            <a:ext cx="528992" cy="7987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253277" y="1620972"/>
            <a:ext cx="91576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capillaries</a:t>
            </a:r>
            <a:endParaRPr lang="en-US" sz="140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6650182" y="1949712"/>
            <a:ext cx="1020198" cy="18665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1194010" y="3680271"/>
            <a:ext cx="657461" cy="1662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27048" y="3412107"/>
            <a:ext cx="150393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err="1" smtClean="0"/>
              <a:t>simple</a:t>
            </a:r>
            <a:r>
              <a:rPr lang="cs-CZ" sz="1400" smtClean="0"/>
              <a:t> </a:t>
            </a:r>
            <a:r>
              <a:rPr lang="cs-CZ" sz="1400" smtClean="0"/>
              <a:t>cuboidal </a:t>
            </a:r>
            <a:r>
              <a:rPr lang="cs-CZ" sz="1400" dirty="0" smtClean="0"/>
              <a:t>e.</a:t>
            </a:r>
            <a:endParaRPr lang="en-US" sz="1400" dirty="0"/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628492" y="2403134"/>
            <a:ext cx="338807" cy="9458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3896484" y="1042869"/>
            <a:ext cx="743529" cy="85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cord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677798" y="3755842"/>
            <a:ext cx="952185" cy="114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229672" y="5004748"/>
            <a:ext cx="136075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Canalis</a:t>
            </a:r>
            <a:r>
              <a:rPr lang="cs-CZ" sz="1400" dirty="0" smtClean="0"/>
              <a:t> </a:t>
            </a:r>
            <a:r>
              <a:rPr lang="cs-CZ" sz="1400" dirty="0" err="1" smtClean="0"/>
              <a:t>centralis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8480243" y="6124004"/>
            <a:ext cx="172550" cy="3448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196998" y="6516043"/>
            <a:ext cx="88479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Pia mater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27714" y="3755842"/>
            <a:ext cx="106625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Grey</a:t>
            </a:r>
            <a:r>
              <a:rPr lang="cs-CZ" sz="1400" dirty="0" smtClean="0"/>
              <a:t> </a:t>
            </a:r>
            <a:r>
              <a:rPr lang="cs-CZ" sz="1400" dirty="0" err="1" smtClean="0"/>
              <a:t>matter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458283" y="5556890"/>
            <a:ext cx="116724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White</a:t>
            </a:r>
            <a:r>
              <a:rPr lang="cs-CZ" sz="1400" dirty="0" smtClean="0"/>
              <a:t> </a:t>
            </a:r>
            <a:r>
              <a:rPr lang="cs-CZ" sz="1400" dirty="0" err="1" smtClean="0"/>
              <a:t>matter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069062" y="2351495"/>
            <a:ext cx="111293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</a:t>
            </a:r>
            <a:r>
              <a:rPr lang="cs-CZ" sz="1400" dirty="0" err="1" smtClean="0"/>
              <a:t>dorsal</a:t>
            </a:r>
            <a:r>
              <a:rPr lang="cs-CZ" sz="1400" dirty="0" smtClean="0"/>
              <a:t> </a:t>
            </a:r>
            <a:r>
              <a:rPr lang="cs-CZ" sz="1400" dirty="0" err="1" smtClean="0"/>
              <a:t>horn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779237" y="4621994"/>
            <a:ext cx="117628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</a:t>
            </a:r>
            <a:r>
              <a:rPr lang="cs-CZ" sz="1400" dirty="0" err="1" smtClean="0"/>
              <a:t>ventral</a:t>
            </a:r>
            <a:r>
              <a:rPr lang="cs-CZ" sz="1400" dirty="0" smtClean="0"/>
              <a:t> </a:t>
            </a:r>
            <a:r>
              <a:rPr lang="cs-CZ" sz="1400" dirty="0" err="1" smtClean="0"/>
              <a:t>horn</a:t>
            </a:r>
            <a:endParaRPr lang="en-US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265016" y="6437411"/>
            <a:ext cx="137197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</a:t>
            </a:r>
            <a:r>
              <a:rPr lang="cs-CZ" sz="1400" dirty="0" err="1" smtClean="0"/>
              <a:t>ventral</a:t>
            </a:r>
            <a:r>
              <a:rPr lang="cs-CZ" sz="1400" dirty="0" smtClean="0"/>
              <a:t> </a:t>
            </a:r>
            <a:r>
              <a:rPr lang="cs-CZ" sz="1400" dirty="0" err="1" smtClean="0"/>
              <a:t>column</a:t>
            </a:r>
            <a:endParaRPr lang="en-US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02010" y="3800304"/>
            <a:ext cx="132369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</a:t>
            </a:r>
            <a:r>
              <a:rPr lang="cs-CZ" sz="1400" dirty="0" err="1" smtClean="0"/>
              <a:t>lateral</a:t>
            </a:r>
            <a:r>
              <a:rPr lang="cs-CZ" sz="1400" dirty="0" smtClean="0"/>
              <a:t> </a:t>
            </a:r>
            <a:r>
              <a:rPr lang="cs-CZ" sz="1400" dirty="0" err="1" smtClean="0"/>
              <a:t>column</a:t>
            </a:r>
            <a:endParaRPr lang="en-US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277806" y="1143194"/>
            <a:ext cx="13086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- </a:t>
            </a:r>
            <a:r>
              <a:rPr lang="cs-CZ" sz="1400" dirty="0" err="1" smtClean="0"/>
              <a:t>dorsal</a:t>
            </a:r>
            <a:r>
              <a:rPr lang="cs-CZ" sz="1400" dirty="0" smtClean="0"/>
              <a:t> </a:t>
            </a:r>
            <a:r>
              <a:rPr lang="cs-CZ" sz="1400" dirty="0" err="1" smtClean="0"/>
              <a:t>column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11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2076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ganglion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881838" y="1617203"/>
            <a:ext cx="317395" cy="6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561663" y="1000336"/>
            <a:ext cx="10184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c.t</a:t>
            </a:r>
            <a:r>
              <a:rPr lang="cs-CZ" sz="1400" dirty="0" smtClean="0"/>
              <a:t>. </a:t>
            </a:r>
            <a:r>
              <a:rPr lang="cs-CZ" sz="1400" dirty="0" err="1" smtClean="0"/>
              <a:t>capsule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41250" y="2334055"/>
            <a:ext cx="206909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clusters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ganglionic</a:t>
            </a:r>
            <a:r>
              <a:rPr lang="cs-CZ" sz="1400" dirty="0" smtClean="0"/>
              <a:t> </a:t>
            </a:r>
            <a:r>
              <a:rPr lang="cs-CZ" sz="1400" dirty="0" err="1" smtClean="0"/>
              <a:t>cells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4141250" y="2773428"/>
            <a:ext cx="899286" cy="14887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5336519" y="2767131"/>
            <a:ext cx="1064281" cy="5881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18709" y="4194343"/>
            <a:ext cx="186307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bundles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nerve </a:t>
            </a:r>
            <a:r>
              <a:rPr lang="cs-CZ" sz="1400" dirty="0" err="1" smtClean="0"/>
              <a:t>fibers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196861" y="4348231"/>
            <a:ext cx="186307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bundles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nerve </a:t>
            </a:r>
            <a:r>
              <a:rPr lang="cs-CZ" sz="1400" dirty="0" err="1" smtClean="0"/>
              <a:t>fibers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48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ganglion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88350" y="3091211"/>
            <a:ext cx="102201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amphicytes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85780" y="6248529"/>
            <a:ext cx="197143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pseudounipolar</a:t>
            </a:r>
            <a:r>
              <a:rPr lang="cs-CZ" sz="1400" dirty="0" smtClean="0"/>
              <a:t> </a:t>
            </a:r>
            <a:r>
              <a:rPr lang="cs-CZ" sz="1400" dirty="0" err="1" smtClean="0"/>
              <a:t>neurons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33950" y="4218467"/>
            <a:ext cx="91576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capillaries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7369360" y="4641274"/>
            <a:ext cx="580630" cy="1003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778699" y="4322618"/>
            <a:ext cx="1063020" cy="932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6072071" y="4390631"/>
            <a:ext cx="608339" cy="26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088350" y="3468674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68483" y="34611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3302420" y="5108550"/>
            <a:ext cx="1292251" cy="10806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1505110" y="5967159"/>
            <a:ext cx="1555485" cy="2296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807402" y="3091211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smtClean="0"/>
              <a:t>lipofuscin</a:t>
            </a:r>
            <a:endParaRPr lang="en-US" sz="1400" dirty="0"/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740588" y="3468674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376</Words>
  <Application>Microsoft Office PowerPoint</Application>
  <PresentationFormat>Předvádění na obrazovce (4:3)</PresentationFormat>
  <Paragraphs>150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Nerve system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16</cp:revision>
  <dcterms:created xsi:type="dcterms:W3CDTF">2015-11-09T09:32:36Z</dcterms:created>
  <dcterms:modified xsi:type="dcterms:W3CDTF">2016-12-03T13:09:09Z</dcterms:modified>
</cp:coreProperties>
</file>