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73" r:id="rId2"/>
    <p:sldId id="277" r:id="rId3"/>
    <p:sldId id="266" r:id="rId4"/>
    <p:sldId id="294" r:id="rId5"/>
    <p:sldId id="274" r:id="rId6"/>
    <p:sldId id="265" r:id="rId7"/>
    <p:sldId id="264" r:id="rId8"/>
    <p:sldId id="268" r:id="rId9"/>
    <p:sldId id="259" r:id="rId10"/>
    <p:sldId id="295" r:id="rId11"/>
    <p:sldId id="275" r:id="rId12"/>
    <p:sldId id="276" r:id="rId13"/>
    <p:sldId id="261" r:id="rId14"/>
    <p:sldId id="262" r:id="rId15"/>
    <p:sldId id="267" r:id="rId16"/>
    <p:sldId id="263" r:id="rId17"/>
    <p:sldId id="269" r:id="rId18"/>
    <p:sldId id="296" r:id="rId19"/>
    <p:sldId id="270" r:id="rId20"/>
    <p:sldId id="272" r:id="rId21"/>
    <p:sldId id="282" r:id="rId22"/>
    <p:sldId id="287" r:id="rId23"/>
    <p:sldId id="283" r:id="rId24"/>
    <p:sldId id="288" r:id="rId25"/>
    <p:sldId id="289" r:id="rId26"/>
    <p:sldId id="291" r:id="rId27"/>
    <p:sldId id="292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9DD"/>
    <a:srgbClr val="FFF3FC"/>
    <a:srgbClr val="FFE7FF"/>
    <a:srgbClr val="FFD5FF"/>
    <a:srgbClr val="FF93D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8" autoAdjust="0"/>
    <p:restoredTop sz="94660"/>
  </p:normalViewPr>
  <p:slideViewPr>
    <p:cSldViewPr snapToGrid="0">
      <p:cViewPr varScale="1">
        <p:scale>
          <a:sx n="126" d="100"/>
          <a:sy n="126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D10842-05CA-4EB2-977F-5A9E65BA6C3C}" type="datetimeFigureOut">
              <a:rPr lang="en-US" smtClean="0"/>
              <a:t>10/7/2015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EF3A8F-E219-4189-882D-5060A3CB6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107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930548-76D8-404E-B8AD-1022F6513E00}" type="slidenum">
              <a:rPr lang="cs-CZ" altLang="en-US"/>
              <a:pPr/>
              <a:t>21</a:t>
            </a:fld>
            <a:endParaRPr lang="cs-CZ" altLang="en-US"/>
          </a:p>
        </p:txBody>
      </p:sp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1757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D535B-138B-446C-9AF1-9393227EFF2A}" type="datetimeFigureOut">
              <a:rPr lang="en-US" smtClean="0"/>
              <a:t>10/7/2015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DD689-546D-41AA-B630-3A41FC349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684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D535B-138B-446C-9AF1-9393227EFF2A}" type="datetimeFigureOut">
              <a:rPr lang="en-US" smtClean="0"/>
              <a:t>10/7/2015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DD689-546D-41AA-B630-3A41FC349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18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D535B-138B-446C-9AF1-9393227EFF2A}" type="datetimeFigureOut">
              <a:rPr lang="en-US" smtClean="0"/>
              <a:t>10/7/2015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DD689-546D-41AA-B630-3A41FC349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726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D535B-138B-446C-9AF1-9393227EFF2A}" type="datetimeFigureOut">
              <a:rPr lang="en-US" smtClean="0"/>
              <a:t>10/7/2015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DD689-546D-41AA-B630-3A41FC349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61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D535B-138B-446C-9AF1-9393227EFF2A}" type="datetimeFigureOut">
              <a:rPr lang="en-US" smtClean="0"/>
              <a:t>10/7/2015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DD689-546D-41AA-B630-3A41FC349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972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D535B-138B-446C-9AF1-9393227EFF2A}" type="datetimeFigureOut">
              <a:rPr lang="en-US" smtClean="0"/>
              <a:t>10/7/2015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DD689-546D-41AA-B630-3A41FC349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869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D535B-138B-446C-9AF1-9393227EFF2A}" type="datetimeFigureOut">
              <a:rPr lang="en-US" smtClean="0"/>
              <a:t>10/7/2015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DD689-546D-41AA-B630-3A41FC349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773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D535B-138B-446C-9AF1-9393227EFF2A}" type="datetimeFigureOut">
              <a:rPr lang="en-US" smtClean="0"/>
              <a:t>10/7/2015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DD689-546D-41AA-B630-3A41FC349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880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D535B-138B-446C-9AF1-9393227EFF2A}" type="datetimeFigureOut">
              <a:rPr lang="en-US" smtClean="0"/>
              <a:t>10/7/2015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DD689-546D-41AA-B630-3A41FC349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669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D535B-138B-446C-9AF1-9393227EFF2A}" type="datetimeFigureOut">
              <a:rPr lang="en-US" smtClean="0"/>
              <a:t>10/7/2015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DD689-546D-41AA-B630-3A41FC349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139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D535B-138B-446C-9AF1-9393227EFF2A}" type="datetimeFigureOut">
              <a:rPr lang="en-US" smtClean="0"/>
              <a:t>10/7/2015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DD689-546D-41AA-B630-3A41FC349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167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D535B-138B-446C-9AF1-9393227EFF2A}" type="datetimeFigureOut">
              <a:rPr lang="en-US" smtClean="0"/>
              <a:t>10/7/2015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DD689-546D-41AA-B630-3A41FC349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771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/>
          <p:cNvSpPr txBox="1">
            <a:spLocks noChangeArrowheads="1"/>
          </p:cNvSpPr>
          <p:nvPr/>
        </p:nvSpPr>
        <p:spPr bwMode="auto">
          <a:xfrm>
            <a:off x="740093" y="1585831"/>
            <a:ext cx="72675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smtClean="0"/>
              <a:t>Urinary system</a:t>
            </a:r>
            <a:endParaRPr lang="en-US" altLang="cs-CZ" sz="3200" b="1" dirty="0"/>
          </a:p>
        </p:txBody>
      </p:sp>
      <p:sp>
        <p:nvSpPr>
          <p:cNvPr id="18435" name="TextovéPole 1"/>
          <p:cNvSpPr txBox="1">
            <a:spLocks noChangeArrowheads="1"/>
          </p:cNvSpPr>
          <p:nvPr/>
        </p:nvSpPr>
        <p:spPr bwMode="auto">
          <a:xfrm>
            <a:off x="1177370" y="2497416"/>
            <a:ext cx="376801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400" b="1" dirty="0" smtClean="0"/>
              <a:t>Ren</a:t>
            </a:r>
          </a:p>
          <a:p>
            <a:endParaRPr lang="cs-CZ" altLang="cs-CZ" sz="2400" b="1" dirty="0" smtClean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400" b="1" dirty="0" err="1" smtClean="0"/>
              <a:t>Calyx</a:t>
            </a:r>
            <a:r>
              <a:rPr lang="cs-CZ" altLang="cs-CZ" sz="2400" b="1" dirty="0" smtClean="0"/>
              <a:t> </a:t>
            </a:r>
            <a:r>
              <a:rPr lang="cs-CZ" altLang="cs-CZ" sz="2400" b="1" dirty="0" err="1" smtClean="0"/>
              <a:t>renalis</a:t>
            </a:r>
            <a:endParaRPr lang="cs-CZ" altLang="cs-CZ" sz="2400" b="1" dirty="0" smtClean="0"/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400" dirty="0" smtClean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400" b="1" dirty="0" smtClean="0"/>
              <a:t>Ureter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400" b="1" dirty="0" smtClean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400" b="1" dirty="0" err="1" smtClean="0"/>
              <a:t>Vesica</a:t>
            </a:r>
            <a:r>
              <a:rPr lang="cs-CZ" altLang="cs-CZ" sz="2400" b="1" dirty="0" smtClean="0"/>
              <a:t> </a:t>
            </a:r>
            <a:r>
              <a:rPr lang="cs-CZ" altLang="cs-CZ" sz="2400" b="1" dirty="0" err="1" smtClean="0"/>
              <a:t>urinaria</a:t>
            </a:r>
            <a:endParaRPr lang="cs-CZ" altLang="cs-CZ" sz="2400" b="1" dirty="0" smtClean="0"/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400" b="1" dirty="0" smtClean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400" b="1" dirty="0" err="1" smtClean="0"/>
              <a:t>Urethra</a:t>
            </a:r>
            <a:endParaRPr lang="cs-CZ" altLang="cs-CZ" sz="2400" b="1" dirty="0" smtClean="0"/>
          </a:p>
        </p:txBody>
      </p:sp>
      <p:pic>
        <p:nvPicPr>
          <p:cNvPr id="18436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8" y="327025"/>
            <a:ext cx="7732712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5143120" y="5795767"/>
            <a:ext cx="29331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http://www.plushbeds.com/blog/wp-content/uploads/2013/04/urinary-system.jpg</a:t>
            </a:r>
            <a:endParaRPr lang="en-US" sz="11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24" y="1683756"/>
            <a:ext cx="3784626" cy="378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11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0603"/>
            <a:ext cx="9144000" cy="5116794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3423637" y="142994"/>
            <a:ext cx="2159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>
              <a:spcAft>
                <a:spcPts val="0"/>
              </a:spcAft>
            </a:pP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Calyx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renalis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(HE)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 descr="Transitional%20Epithel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70734"/>
            <a:ext cx="4648200" cy="163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869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/>
          <p:nvPr/>
        </p:nvGrpSpPr>
        <p:grpSpPr>
          <a:xfrm>
            <a:off x="242887" y="147637"/>
            <a:ext cx="8658225" cy="6562725"/>
            <a:chOff x="242887" y="147637"/>
            <a:chExt cx="8658225" cy="6562725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2887" y="147637"/>
              <a:ext cx="8658225" cy="6562725"/>
            </a:xfrm>
            <a:prstGeom prst="rect">
              <a:avLst/>
            </a:prstGeom>
          </p:spPr>
        </p:pic>
        <p:sp>
          <p:nvSpPr>
            <p:cNvPr id="3" name="TextovéPole 2"/>
            <p:cNvSpPr txBox="1"/>
            <p:nvPr/>
          </p:nvSpPr>
          <p:spPr>
            <a:xfrm>
              <a:off x="2781300" y="185737"/>
              <a:ext cx="3398520" cy="370523"/>
            </a:xfrm>
            <a:prstGeom prst="rect">
              <a:avLst/>
            </a:prstGeom>
            <a:solidFill>
              <a:srgbClr val="FFD9DD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/>
                <a:t>Ureter </a:t>
              </a:r>
              <a:r>
                <a:rPr lang="en-US" dirty="0" smtClean="0"/>
                <a:t> </a:t>
              </a:r>
              <a:r>
                <a:rPr lang="cs-CZ" dirty="0" smtClean="0"/>
                <a:t>(</a:t>
              </a:r>
              <a:r>
                <a:rPr lang="en-US" dirty="0" smtClean="0"/>
                <a:t>HES</a:t>
              </a:r>
              <a:r>
                <a:rPr lang="cs-CZ" dirty="0" smtClean="0"/>
                <a:t>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4192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0"/>
            <a:ext cx="8001000" cy="685800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364825" y="74414"/>
            <a:ext cx="2313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>
              <a:spcAft>
                <a:spcPts val="0"/>
              </a:spcAft>
            </a:pP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Vesica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urinaria</a:t>
            </a:r>
            <a:r>
              <a:rPr lang="cs-CZ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(HE)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1434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142875" y="74414"/>
            <a:ext cx="8963026" cy="6610350"/>
            <a:chOff x="142875" y="74414"/>
            <a:chExt cx="8963026" cy="6610350"/>
          </a:xfrm>
        </p:grpSpPr>
        <p:pic>
          <p:nvPicPr>
            <p:cNvPr id="3" name="Obrázek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2875" y="74414"/>
              <a:ext cx="8782050" cy="6610350"/>
            </a:xfrm>
            <a:prstGeom prst="rect">
              <a:avLst/>
            </a:prstGeom>
          </p:spPr>
        </p:pic>
        <p:sp>
          <p:nvSpPr>
            <p:cNvPr id="4" name="Obdélník 3"/>
            <p:cNvSpPr/>
            <p:nvPr/>
          </p:nvSpPr>
          <p:spPr>
            <a:xfrm>
              <a:off x="1775460" y="112514"/>
              <a:ext cx="185928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228600">
                <a:spcAft>
                  <a:spcPts val="0"/>
                </a:spcAft>
              </a:pPr>
              <a:r>
                <a:rPr lang="cs-CZ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Vesica</a:t>
              </a:r>
              <a:r>
                <a:rPr lang="cs-CZ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cs-CZ" dirty="0" err="1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urinaria</a:t>
              </a:r>
              <a:r>
                <a:rPr lang="cs-CZ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en-US" sz="12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7018021" y="2545080"/>
              <a:ext cx="208788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1600" dirty="0" err="1"/>
                <a:t>t</a:t>
              </a:r>
              <a:r>
                <a:rPr lang="cs-CZ" sz="1600" dirty="0" err="1" smtClean="0"/>
                <a:t>ransitional</a:t>
              </a:r>
              <a:r>
                <a:rPr lang="cs-CZ" sz="1600" dirty="0" smtClean="0"/>
                <a:t> </a:t>
              </a:r>
              <a:r>
                <a:rPr lang="cs-CZ" sz="1600" dirty="0" err="1" smtClean="0"/>
                <a:t>epithelium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499266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48" y="0"/>
            <a:ext cx="8680104" cy="685800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-139179" y="59174"/>
            <a:ext cx="2518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>
              <a:spcAft>
                <a:spcPts val="0"/>
              </a:spcAft>
            </a:pPr>
            <a:r>
              <a:rPr lang="cs-CZ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Urethra</a:t>
            </a:r>
            <a:r>
              <a:rPr lang="cs-CZ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feminina (HE)</a:t>
            </a:r>
            <a:endParaRPr lang="en-US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0759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71450"/>
            <a:ext cx="8839200" cy="65151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591300" y="868680"/>
            <a:ext cx="2514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err="1" smtClean="0"/>
              <a:t>Stratified</a:t>
            </a:r>
            <a:r>
              <a:rPr lang="cs-CZ" dirty="0" smtClean="0"/>
              <a:t> </a:t>
            </a:r>
            <a:r>
              <a:rPr lang="cs-CZ" dirty="0" err="1" smtClean="0"/>
              <a:t>squamous</a:t>
            </a:r>
            <a:r>
              <a:rPr lang="cs-CZ" dirty="0" smtClean="0"/>
              <a:t> </a:t>
            </a:r>
            <a:r>
              <a:rPr lang="cs-CZ" dirty="0" err="1" smtClean="0"/>
              <a:t>epithelium</a:t>
            </a:r>
            <a:endParaRPr lang="en-US" dirty="0"/>
          </a:p>
        </p:txBody>
      </p:sp>
      <p:sp>
        <p:nvSpPr>
          <p:cNvPr id="4" name="TextovéPole 3"/>
          <p:cNvSpPr txBox="1"/>
          <p:nvPr/>
        </p:nvSpPr>
        <p:spPr>
          <a:xfrm>
            <a:off x="6598920" y="1630680"/>
            <a:ext cx="25069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err="1" smtClean="0"/>
              <a:t>Venous</a:t>
            </a:r>
            <a:r>
              <a:rPr lang="cs-CZ" dirty="0" smtClean="0"/>
              <a:t> plexus in lamina propria </a:t>
            </a:r>
            <a:r>
              <a:rPr lang="cs-CZ" dirty="0" err="1" smtClean="0"/>
              <a:t>mucosae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032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04"/>
            <a:ext cx="9144000" cy="6731391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0" y="17584"/>
            <a:ext cx="493395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28600">
              <a:spcAft>
                <a:spcPts val="0"/>
              </a:spcAft>
            </a:pPr>
            <a:r>
              <a:rPr lang="cs-CZ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Penis – </a:t>
            </a:r>
            <a:r>
              <a:rPr lang="cs-CZ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pars</a:t>
            </a:r>
            <a:r>
              <a:rPr lang="cs-CZ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spongiosa</a:t>
            </a:r>
            <a:r>
              <a:rPr lang="cs-CZ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urethrae</a:t>
            </a:r>
            <a:r>
              <a:rPr lang="cs-CZ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masculinae</a:t>
            </a:r>
            <a:r>
              <a:rPr lang="cs-CZ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(HE)</a:t>
            </a:r>
            <a:endParaRPr lang="en-US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4198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157162"/>
            <a:ext cx="8763000" cy="65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8572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240280" y="202615"/>
            <a:ext cx="5166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spcAft>
                <a:spcPts val="0"/>
              </a:spcAft>
            </a:pPr>
            <a:r>
              <a:rPr lang="cs-CZ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Penis – </a:t>
            </a:r>
            <a:r>
              <a:rPr lang="cs-CZ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pars</a:t>
            </a:r>
            <a:r>
              <a:rPr lang="cs-CZ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spongiosa</a:t>
            </a:r>
            <a:r>
              <a:rPr lang="cs-CZ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urethrae</a:t>
            </a:r>
            <a:r>
              <a:rPr lang="cs-CZ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masculinae</a:t>
            </a:r>
            <a:r>
              <a:rPr lang="cs-CZ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(HE)</a:t>
            </a:r>
            <a:endParaRPr lang="en-US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0602"/>
            <a:ext cx="9144000" cy="553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7079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/>
          <p:nvPr/>
        </p:nvGrpSpPr>
        <p:grpSpPr>
          <a:xfrm>
            <a:off x="180975" y="152400"/>
            <a:ext cx="8782050" cy="6553200"/>
            <a:chOff x="180975" y="152400"/>
            <a:chExt cx="8782050" cy="6553200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0975" y="152400"/>
              <a:ext cx="8782050" cy="6553200"/>
            </a:xfrm>
            <a:prstGeom prst="rect">
              <a:avLst/>
            </a:prstGeom>
          </p:spPr>
        </p:pic>
        <p:sp>
          <p:nvSpPr>
            <p:cNvPr id="3" name="TextovéPole 2"/>
            <p:cNvSpPr txBox="1"/>
            <p:nvPr/>
          </p:nvSpPr>
          <p:spPr>
            <a:xfrm>
              <a:off x="2286000" y="3779520"/>
              <a:ext cx="262128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dirty="0" err="1" smtClean="0"/>
                <a:t>Stratified</a:t>
              </a:r>
              <a:r>
                <a:rPr lang="cs-CZ" dirty="0" smtClean="0"/>
                <a:t> </a:t>
              </a:r>
              <a:r>
                <a:rPr lang="cs-CZ" dirty="0" err="1" smtClean="0"/>
                <a:t>columnar</a:t>
              </a:r>
              <a:r>
                <a:rPr lang="cs-CZ" dirty="0" smtClean="0"/>
                <a:t> </a:t>
              </a:r>
              <a:r>
                <a:rPr lang="cs-CZ" dirty="0" err="1" smtClean="0"/>
                <a:t>epithelium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0817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7" name="Picture 5" descr="Picture%204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7600950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8118" name="Rectangle 6"/>
          <p:cNvSpPr>
            <a:spLocks noChangeArrowheads="1"/>
          </p:cNvSpPr>
          <p:nvPr/>
        </p:nvSpPr>
        <p:spPr bwMode="auto">
          <a:xfrm>
            <a:off x="539750" y="1268413"/>
            <a:ext cx="1008063" cy="2232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19" name="Rectangle 7"/>
          <p:cNvSpPr>
            <a:spLocks noChangeArrowheads="1"/>
          </p:cNvSpPr>
          <p:nvPr/>
        </p:nvSpPr>
        <p:spPr bwMode="auto">
          <a:xfrm>
            <a:off x="0" y="6021388"/>
            <a:ext cx="3132138" cy="1444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21" name="Rectangle 9"/>
          <p:cNvSpPr>
            <a:spLocks noChangeArrowheads="1"/>
          </p:cNvSpPr>
          <p:nvPr/>
        </p:nvSpPr>
        <p:spPr bwMode="auto">
          <a:xfrm>
            <a:off x="5148263" y="4437063"/>
            <a:ext cx="576262" cy="863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22" name="Rectangle 10"/>
          <p:cNvSpPr>
            <a:spLocks noChangeArrowheads="1"/>
          </p:cNvSpPr>
          <p:nvPr/>
        </p:nvSpPr>
        <p:spPr bwMode="auto">
          <a:xfrm>
            <a:off x="5292725" y="2420938"/>
            <a:ext cx="574675" cy="1584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23" name="Rectangle 11"/>
          <p:cNvSpPr>
            <a:spLocks noChangeArrowheads="1"/>
          </p:cNvSpPr>
          <p:nvPr/>
        </p:nvSpPr>
        <p:spPr bwMode="auto">
          <a:xfrm>
            <a:off x="3924300" y="476250"/>
            <a:ext cx="1727200" cy="288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24" name="Rectangle 12"/>
          <p:cNvSpPr>
            <a:spLocks noChangeArrowheads="1"/>
          </p:cNvSpPr>
          <p:nvPr/>
        </p:nvSpPr>
        <p:spPr bwMode="auto">
          <a:xfrm>
            <a:off x="4787900" y="908050"/>
            <a:ext cx="792163" cy="504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26" name="Rectangle 14"/>
          <p:cNvSpPr>
            <a:spLocks noChangeArrowheads="1"/>
          </p:cNvSpPr>
          <p:nvPr/>
        </p:nvSpPr>
        <p:spPr bwMode="auto">
          <a:xfrm>
            <a:off x="3924300" y="5805488"/>
            <a:ext cx="3024188" cy="2873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27" name="Text Box 15"/>
          <p:cNvSpPr txBox="1">
            <a:spLocks noChangeArrowheads="1"/>
          </p:cNvSpPr>
          <p:nvPr/>
        </p:nvSpPr>
        <p:spPr bwMode="auto">
          <a:xfrm>
            <a:off x="5651500" y="902205"/>
            <a:ext cx="3187700" cy="48013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en-US" b="1" dirty="0" smtClean="0"/>
              <a:t>Kidney (</a:t>
            </a:r>
            <a:r>
              <a:rPr lang="en-US" altLang="en-US" b="1" dirty="0" err="1" smtClean="0"/>
              <a:t>ren</a:t>
            </a:r>
            <a:r>
              <a:rPr lang="en-US" altLang="en-US" b="1" dirty="0" smtClean="0"/>
              <a:t>, </a:t>
            </a:r>
            <a:r>
              <a:rPr lang="en-US" altLang="en-US" b="1" dirty="0" err="1" smtClean="0"/>
              <a:t>nephros</a:t>
            </a:r>
            <a:r>
              <a:rPr lang="en-US" altLang="en-US" b="1" dirty="0" smtClean="0"/>
              <a:t>)</a:t>
            </a:r>
          </a:p>
          <a:p>
            <a:r>
              <a:rPr lang="en-US" altLang="en-US" dirty="0" smtClean="0"/>
              <a:t> 	Capsula fibrosa</a:t>
            </a:r>
          </a:p>
          <a:p>
            <a:r>
              <a:rPr lang="en-US" altLang="en-US" dirty="0" smtClean="0"/>
              <a:t>	Capsula </a:t>
            </a:r>
            <a:r>
              <a:rPr lang="en-US" altLang="en-US" dirty="0" err="1" smtClean="0"/>
              <a:t>adiposa</a:t>
            </a:r>
            <a:endParaRPr lang="en-US" altLang="en-US" b="1" dirty="0" smtClean="0"/>
          </a:p>
          <a:p>
            <a:pPr algn="l"/>
            <a:endParaRPr lang="en-US" altLang="en-US" b="1" u="sng" dirty="0" smtClean="0"/>
          </a:p>
          <a:p>
            <a:pPr algn="l"/>
            <a:r>
              <a:rPr lang="en-US" altLang="en-US" b="1" u="sng" dirty="0" smtClean="0"/>
              <a:t>Cortex</a:t>
            </a:r>
            <a:r>
              <a:rPr lang="en-US" altLang="en-US" dirty="0" smtClean="0"/>
              <a:t>:</a:t>
            </a:r>
          </a:p>
          <a:p>
            <a:pPr algn="l"/>
            <a:r>
              <a:rPr lang="en-US" altLang="en-US" dirty="0" smtClean="0"/>
              <a:t>- cortex </a:t>
            </a:r>
            <a:r>
              <a:rPr lang="en-US" altLang="en-US" dirty="0" err="1" smtClean="0"/>
              <a:t>corticis</a:t>
            </a:r>
            <a:endParaRPr lang="en-US" altLang="en-US" dirty="0" smtClean="0"/>
          </a:p>
          <a:p>
            <a:pPr algn="l"/>
            <a:r>
              <a:rPr lang="en-US" altLang="en-US" dirty="0" smtClean="0"/>
              <a:t>- pars </a:t>
            </a:r>
            <a:r>
              <a:rPr lang="en-US" altLang="en-US" dirty="0" err="1" smtClean="0"/>
              <a:t>radiata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corticis</a:t>
            </a:r>
            <a:endParaRPr lang="en-US" altLang="en-US" dirty="0" smtClean="0"/>
          </a:p>
          <a:p>
            <a:pPr algn="l"/>
            <a:r>
              <a:rPr lang="en-US" altLang="en-US" dirty="0" smtClean="0"/>
              <a:t>- </a:t>
            </a:r>
            <a:r>
              <a:rPr lang="en-US" altLang="en-US" dirty="0" err="1" smtClean="0"/>
              <a:t>columnae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renales</a:t>
            </a:r>
            <a:endParaRPr lang="en-US" altLang="en-US" dirty="0" smtClean="0"/>
          </a:p>
          <a:p>
            <a:pPr algn="l"/>
            <a:r>
              <a:rPr lang="en-US" altLang="en-US" dirty="0" smtClean="0"/>
              <a:t>  (</a:t>
            </a:r>
            <a:r>
              <a:rPr lang="en-US" altLang="en-US" dirty="0" err="1" smtClean="0"/>
              <a:t>Bertini</a:t>
            </a:r>
            <a:r>
              <a:rPr lang="en-US" altLang="en-US" dirty="0" smtClean="0"/>
              <a:t>)</a:t>
            </a:r>
          </a:p>
          <a:p>
            <a:pPr algn="l"/>
            <a:r>
              <a:rPr lang="en-US" altLang="en-US" dirty="0" smtClean="0">
                <a:solidFill>
                  <a:srgbClr val="FF0000"/>
                </a:solidFill>
              </a:rPr>
              <a:t> </a:t>
            </a:r>
          </a:p>
          <a:p>
            <a:pPr algn="l"/>
            <a:endParaRPr lang="en-US" altLang="en-US" dirty="0" smtClean="0"/>
          </a:p>
          <a:p>
            <a:pPr algn="l"/>
            <a:r>
              <a:rPr lang="en-US" altLang="en-US" b="1" u="sng" dirty="0" smtClean="0"/>
              <a:t>Medulla</a:t>
            </a:r>
            <a:r>
              <a:rPr lang="en-US" altLang="en-US" dirty="0" smtClean="0"/>
              <a:t>:</a:t>
            </a:r>
          </a:p>
          <a:p>
            <a:pPr algn="l"/>
            <a:r>
              <a:rPr lang="en-US" altLang="en-US" dirty="0" smtClean="0"/>
              <a:t>- </a:t>
            </a:r>
            <a:r>
              <a:rPr lang="en-US" altLang="en-US" dirty="0" err="1" smtClean="0"/>
              <a:t>pyramides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renales</a:t>
            </a:r>
            <a:r>
              <a:rPr lang="en-US" altLang="en-US" dirty="0" smtClean="0"/>
              <a:t> (10 – 18)</a:t>
            </a:r>
          </a:p>
          <a:p>
            <a:pPr algn="l"/>
            <a:r>
              <a:rPr lang="en-US" altLang="en-US" dirty="0" smtClean="0"/>
              <a:t>- papillae </a:t>
            </a:r>
            <a:r>
              <a:rPr lang="en-US" altLang="en-US" dirty="0" err="1" smtClean="0"/>
              <a:t>renales</a:t>
            </a:r>
            <a:endParaRPr lang="en-US" altLang="en-US" dirty="0" smtClean="0"/>
          </a:p>
          <a:p>
            <a:pPr algn="l"/>
            <a:r>
              <a:rPr lang="en-US" altLang="en-US" dirty="0" smtClean="0"/>
              <a:t>- foramina </a:t>
            </a:r>
            <a:r>
              <a:rPr lang="en-US" altLang="en-US" dirty="0" err="1" smtClean="0"/>
              <a:t>papillaria</a:t>
            </a:r>
            <a:r>
              <a:rPr lang="en-US" altLang="en-US" dirty="0" smtClean="0"/>
              <a:t>  in area </a:t>
            </a:r>
          </a:p>
          <a:p>
            <a:pPr algn="l"/>
            <a:r>
              <a:rPr lang="en-US" altLang="en-US" dirty="0" smtClean="0"/>
              <a:t>  </a:t>
            </a:r>
            <a:r>
              <a:rPr lang="en-US" altLang="en-US" dirty="0" err="1" smtClean="0"/>
              <a:t>cribrosa</a:t>
            </a:r>
            <a:endParaRPr lang="en-US" altLang="en-US" dirty="0" smtClean="0"/>
          </a:p>
          <a:p>
            <a:pPr algn="l"/>
            <a:r>
              <a:rPr lang="en-US" altLang="en-US" dirty="0" smtClean="0"/>
              <a:t>- medullary rays</a:t>
            </a:r>
            <a:endParaRPr lang="en-US" altLang="en-US" dirty="0"/>
          </a:p>
        </p:txBody>
      </p:sp>
      <p:sp>
        <p:nvSpPr>
          <p:cNvPr id="218129" name="Rectangle 17"/>
          <p:cNvSpPr>
            <a:spLocks noChangeArrowheads="1"/>
          </p:cNvSpPr>
          <p:nvPr/>
        </p:nvSpPr>
        <p:spPr bwMode="auto">
          <a:xfrm>
            <a:off x="4427538" y="5516563"/>
            <a:ext cx="1152525" cy="3603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ovéPole 1"/>
          <p:cNvSpPr txBox="1"/>
          <p:nvPr/>
        </p:nvSpPr>
        <p:spPr>
          <a:xfrm>
            <a:off x="975360" y="6356351"/>
            <a:ext cx="34521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http://diagramreview.com/human-kidney-anatomy/</a:t>
            </a:r>
          </a:p>
        </p:txBody>
      </p:sp>
    </p:spTree>
    <p:extLst>
      <p:ext uri="{BB962C8B-B14F-4D97-AF65-F5344CB8AC3E}">
        <p14:creationId xmlns:p14="http://schemas.microsoft.com/office/powerpoint/2010/main" val="243627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88620" y="472440"/>
            <a:ext cx="835152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urinary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 SYSTEM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800" u="sng" dirty="0" err="1">
                <a:latin typeface="Arial" panose="020B0604020202020204" pitchFamily="34" charset="0"/>
                <a:cs typeface="Arial" panose="020B0604020202020204" pitchFamily="34" charset="0"/>
              </a:rPr>
              <a:t>Slides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30. Ren (HE)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31. Ren (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Weigert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– van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Gieson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32.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Calyx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renalis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(HE)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33. Ureter (HE)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34.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Vesica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urinaria</a:t>
            </a:r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(HE)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35.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Urethra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feminina (HE)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41. Penis –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pars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spongiosa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urethrae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masculinae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(HE)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800" u="sng" dirty="0">
                <a:latin typeface="Arial" panose="020B0604020202020204" pitchFamily="34" charset="0"/>
                <a:cs typeface="Arial" panose="020B0604020202020204" pitchFamily="34" charset="0"/>
              </a:rPr>
              <a:t>Atlas EM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basal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labyrinth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(49)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8182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E1A68-8853-4368-B540-52D2E7978AD0}" type="slidenum">
              <a:rPr lang="cs-CZ" altLang="en-US"/>
              <a:pPr/>
              <a:t>21</a:t>
            </a:fld>
            <a:endParaRPr lang="cs-CZ" altLang="en-US"/>
          </a:p>
        </p:txBody>
      </p:sp>
      <p:pic>
        <p:nvPicPr>
          <p:cNvPr id="79874" name="Picture 2" descr="Močový systém - 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941195"/>
            <a:ext cx="9001125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186940" y="609600"/>
            <a:ext cx="4716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 smtClean="0"/>
              <a:t>Development</a:t>
            </a:r>
            <a:r>
              <a:rPr lang="cs-CZ" sz="2800" dirty="0" smtClean="0"/>
              <a:t> </a:t>
            </a:r>
            <a:r>
              <a:rPr lang="cs-CZ" sz="2800" dirty="0" err="1" smtClean="0"/>
              <a:t>of</a:t>
            </a:r>
            <a:r>
              <a:rPr lang="cs-CZ" sz="2800" dirty="0" smtClean="0"/>
              <a:t> </a:t>
            </a:r>
            <a:r>
              <a:rPr lang="cs-CZ" sz="2800" dirty="0" err="1" smtClean="0"/>
              <a:t>urinary</a:t>
            </a:r>
            <a:r>
              <a:rPr lang="cs-CZ" sz="2800" dirty="0" smtClean="0"/>
              <a:t> </a:t>
            </a:r>
            <a:r>
              <a:rPr lang="cs-CZ" sz="2800" dirty="0" err="1" smtClean="0"/>
              <a:t>system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2038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Skupina 12"/>
          <p:cNvGrpSpPr/>
          <p:nvPr/>
        </p:nvGrpSpPr>
        <p:grpSpPr>
          <a:xfrm>
            <a:off x="800100" y="342900"/>
            <a:ext cx="7467600" cy="6172200"/>
            <a:chOff x="800100" y="342900"/>
            <a:chExt cx="7467600" cy="6172200"/>
          </a:xfrm>
        </p:grpSpPr>
        <p:grpSp>
          <p:nvGrpSpPr>
            <p:cNvPr id="11" name="Skupina 10"/>
            <p:cNvGrpSpPr/>
            <p:nvPr/>
          </p:nvGrpSpPr>
          <p:grpSpPr>
            <a:xfrm>
              <a:off x="800100" y="342900"/>
              <a:ext cx="7467600" cy="6172200"/>
              <a:chOff x="800100" y="342900"/>
              <a:chExt cx="7467600" cy="6172200"/>
            </a:xfrm>
          </p:grpSpPr>
          <p:grpSp>
            <p:nvGrpSpPr>
              <p:cNvPr id="6" name="Skupina 5"/>
              <p:cNvGrpSpPr/>
              <p:nvPr/>
            </p:nvGrpSpPr>
            <p:grpSpPr>
              <a:xfrm>
                <a:off x="1214437" y="342900"/>
                <a:ext cx="7053263" cy="6172200"/>
                <a:chOff x="1214437" y="342900"/>
                <a:chExt cx="7053263" cy="6172200"/>
              </a:xfrm>
            </p:grpSpPr>
            <p:pic>
              <p:nvPicPr>
                <p:cNvPr id="2" name="Obrázek 1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214437" y="342900"/>
                  <a:ext cx="6715125" cy="6172200"/>
                </a:xfrm>
                <a:prstGeom prst="rect">
                  <a:avLst/>
                </a:prstGeom>
              </p:spPr>
            </p:pic>
            <p:sp>
              <p:nvSpPr>
                <p:cNvPr id="3" name="TextovéPole 2"/>
                <p:cNvSpPr txBox="1"/>
                <p:nvPr/>
              </p:nvSpPr>
              <p:spPr>
                <a:xfrm>
                  <a:off x="6332220" y="2362200"/>
                  <a:ext cx="1653540" cy="64633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dirty="0" smtClean="0"/>
                    <a:t>21th – 28th </a:t>
                  </a:r>
                  <a:r>
                    <a:rPr lang="cs-CZ" dirty="0" err="1" smtClean="0"/>
                    <a:t>day</a:t>
                  </a:r>
                  <a:endParaRPr lang="cs-CZ" dirty="0" smtClean="0"/>
                </a:p>
                <a:p>
                  <a:r>
                    <a:rPr lang="cs-CZ" dirty="0"/>
                    <a:t>(</a:t>
                  </a:r>
                  <a:r>
                    <a:rPr lang="cs-CZ" dirty="0" err="1" smtClean="0"/>
                    <a:t>nonfunctional</a:t>
                  </a:r>
                  <a:r>
                    <a:rPr lang="cs-CZ" dirty="0" smtClean="0"/>
                    <a:t>)</a:t>
                  </a:r>
                  <a:endParaRPr lang="en-US" dirty="0"/>
                </a:p>
              </p:txBody>
            </p:sp>
            <p:sp>
              <p:nvSpPr>
                <p:cNvPr id="4" name="TextovéPole 3"/>
                <p:cNvSpPr txBox="1"/>
                <p:nvPr/>
              </p:nvSpPr>
              <p:spPr>
                <a:xfrm>
                  <a:off x="6332220" y="3977640"/>
                  <a:ext cx="1653540" cy="64633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dirty="0" smtClean="0"/>
                    <a:t>4th – 8th </a:t>
                  </a:r>
                  <a:r>
                    <a:rPr lang="cs-CZ" dirty="0" err="1" smtClean="0"/>
                    <a:t>week</a:t>
                  </a:r>
                  <a:endParaRPr lang="cs-CZ" dirty="0" smtClean="0"/>
                </a:p>
                <a:p>
                  <a:endParaRPr lang="cs-CZ" dirty="0"/>
                </a:p>
              </p:txBody>
            </p:sp>
            <p:sp>
              <p:nvSpPr>
                <p:cNvPr id="5" name="TextovéPole 4"/>
                <p:cNvSpPr txBox="1"/>
                <p:nvPr/>
              </p:nvSpPr>
              <p:spPr>
                <a:xfrm>
                  <a:off x="5791200" y="5707380"/>
                  <a:ext cx="2476500" cy="64633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dirty="0"/>
                    <a:t> </a:t>
                  </a:r>
                  <a:r>
                    <a:rPr lang="cs-CZ" dirty="0" smtClean="0"/>
                    <a:t>         </a:t>
                  </a:r>
                  <a:r>
                    <a:rPr lang="cs-CZ" dirty="0" err="1" smtClean="0"/>
                    <a:t>from</a:t>
                  </a:r>
                  <a:r>
                    <a:rPr lang="cs-CZ" dirty="0" smtClean="0"/>
                    <a:t> 5th </a:t>
                  </a:r>
                  <a:r>
                    <a:rPr lang="cs-CZ" dirty="0" err="1" smtClean="0"/>
                    <a:t>week</a:t>
                  </a:r>
                  <a:endParaRPr lang="cs-CZ" dirty="0" smtClean="0"/>
                </a:p>
                <a:p>
                  <a:endParaRPr lang="en-US" dirty="0"/>
                </a:p>
              </p:txBody>
            </p:sp>
          </p:grpSp>
          <p:sp>
            <p:nvSpPr>
              <p:cNvPr id="7" name="TextovéPole 6"/>
              <p:cNvSpPr txBox="1"/>
              <p:nvPr/>
            </p:nvSpPr>
            <p:spPr>
              <a:xfrm>
                <a:off x="1565031" y="3604847"/>
                <a:ext cx="152986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cs-CZ" dirty="0" smtClean="0"/>
                  <a:t>Primitive gut</a:t>
                </a:r>
                <a:endParaRPr lang="en-US" dirty="0"/>
              </a:p>
            </p:txBody>
          </p:sp>
          <p:sp>
            <p:nvSpPr>
              <p:cNvPr id="8" name="TextovéPole 7"/>
              <p:cNvSpPr txBox="1"/>
              <p:nvPr/>
            </p:nvSpPr>
            <p:spPr>
              <a:xfrm>
                <a:off x="1142999" y="5120640"/>
                <a:ext cx="154686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cs-CZ" dirty="0" err="1" smtClean="0"/>
                  <a:t>Ureteric</a:t>
                </a:r>
                <a:r>
                  <a:rPr lang="cs-CZ" dirty="0" smtClean="0"/>
                  <a:t> bud</a:t>
                </a:r>
                <a:endParaRPr lang="en-US" dirty="0"/>
              </a:p>
            </p:txBody>
          </p:sp>
          <p:sp>
            <p:nvSpPr>
              <p:cNvPr id="9" name="TextovéPole 8"/>
              <p:cNvSpPr txBox="1"/>
              <p:nvPr/>
            </p:nvSpPr>
            <p:spPr>
              <a:xfrm>
                <a:off x="800100" y="5692140"/>
                <a:ext cx="1851660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cs-CZ" dirty="0" smtClean="0"/>
                  <a:t>Metanephrogenic blastema</a:t>
                </a:r>
                <a:endParaRPr lang="en-US" dirty="0"/>
              </a:p>
            </p:txBody>
          </p:sp>
        </p:grpSp>
        <p:sp>
          <p:nvSpPr>
            <p:cNvPr id="12" name="TextovéPole 11"/>
            <p:cNvSpPr txBox="1"/>
            <p:nvPr/>
          </p:nvSpPr>
          <p:spPr>
            <a:xfrm>
              <a:off x="1150620" y="4427220"/>
              <a:ext cx="1645920" cy="3886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006924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BDA24-3DCC-4540-9474-A42ECAABB266}" type="slidenum">
              <a:rPr lang="cs-CZ" altLang="en-US"/>
              <a:pPr/>
              <a:t>23</a:t>
            </a:fld>
            <a:endParaRPr lang="cs-CZ" altLang="en-US"/>
          </a:p>
        </p:txBody>
      </p:sp>
      <p:pic>
        <p:nvPicPr>
          <p:cNvPr id="299010" name="Picture 2" descr="Močový systém - 1 Vývoj ledvi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61925"/>
            <a:ext cx="9001125" cy="653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15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/>
          <p:nvPr/>
        </p:nvGrpSpPr>
        <p:grpSpPr>
          <a:xfrm>
            <a:off x="180975" y="271462"/>
            <a:ext cx="8782050" cy="6315075"/>
            <a:chOff x="180975" y="271462"/>
            <a:chExt cx="8782050" cy="6315075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0975" y="271462"/>
              <a:ext cx="8782050" cy="6315075"/>
            </a:xfrm>
            <a:prstGeom prst="rect">
              <a:avLst/>
            </a:prstGeom>
          </p:spPr>
        </p:pic>
        <p:sp>
          <p:nvSpPr>
            <p:cNvPr id="3" name="TextovéPole 2"/>
            <p:cNvSpPr txBox="1"/>
            <p:nvPr/>
          </p:nvSpPr>
          <p:spPr>
            <a:xfrm>
              <a:off x="1310640" y="731520"/>
              <a:ext cx="204216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2000" dirty="0" err="1" smtClean="0"/>
                <a:t>Neural</a:t>
              </a:r>
              <a:r>
                <a:rPr lang="cs-CZ" sz="2000" dirty="0" smtClean="0"/>
                <a:t> tube</a:t>
              </a:r>
              <a:endParaRPr lang="en-US" sz="2000" dirty="0"/>
            </a:p>
          </p:txBody>
        </p:sp>
        <p:sp>
          <p:nvSpPr>
            <p:cNvPr id="4" name="TextovéPole 3"/>
            <p:cNvSpPr txBox="1"/>
            <p:nvPr/>
          </p:nvSpPr>
          <p:spPr>
            <a:xfrm>
              <a:off x="6964680" y="3886200"/>
              <a:ext cx="1661160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2000" dirty="0" err="1" smtClean="0"/>
                <a:t>Bowman</a:t>
              </a:r>
              <a:r>
                <a:rPr lang="en-US" sz="2000" dirty="0" smtClean="0"/>
                <a:t>’</a:t>
              </a:r>
              <a:r>
                <a:rPr lang="cs-CZ" sz="2000" dirty="0" smtClean="0"/>
                <a:t>s </a:t>
              </a:r>
              <a:r>
                <a:rPr lang="cs-CZ" sz="2000" dirty="0" err="1" smtClean="0"/>
                <a:t>capsule</a:t>
              </a:r>
              <a:endParaRPr lang="en-US" sz="2000" dirty="0"/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6964680" y="5951220"/>
              <a:ext cx="93726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2000" dirty="0" smtClean="0"/>
                <a:t>gut</a:t>
              </a:r>
              <a:endParaRPr lang="en-US" sz="2000" dirty="0"/>
            </a:p>
          </p:txBody>
        </p:sp>
        <p:sp>
          <p:nvSpPr>
            <p:cNvPr id="6" name="TextovéPole 5"/>
            <p:cNvSpPr txBox="1"/>
            <p:nvPr/>
          </p:nvSpPr>
          <p:spPr>
            <a:xfrm>
              <a:off x="6964680" y="5227320"/>
              <a:ext cx="160020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2000" dirty="0" err="1" smtClean="0"/>
                <a:t>mesentery</a:t>
              </a:r>
              <a:endParaRPr lang="en-US" sz="2000" dirty="0"/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243840" y="3665220"/>
              <a:ext cx="1615440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2000" dirty="0" smtClean="0"/>
                <a:t>Tubule </a:t>
              </a:r>
              <a:r>
                <a:rPr lang="cs-CZ" sz="2000" dirty="0" err="1" smtClean="0"/>
                <a:t>of</a:t>
              </a:r>
              <a:r>
                <a:rPr lang="cs-CZ" sz="2000" dirty="0" smtClean="0"/>
                <a:t> mesonephros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744346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242" y="514350"/>
            <a:ext cx="6772275" cy="634365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849880" y="3253740"/>
            <a:ext cx="29184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Metanephrogenic blastema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2413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Skupina 14"/>
          <p:cNvGrpSpPr/>
          <p:nvPr/>
        </p:nvGrpSpPr>
        <p:grpSpPr>
          <a:xfrm>
            <a:off x="1013460" y="579120"/>
            <a:ext cx="6903720" cy="6189345"/>
            <a:chOff x="1013460" y="579120"/>
            <a:chExt cx="6903720" cy="6189345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44942" y="653415"/>
              <a:ext cx="6391275" cy="6115050"/>
            </a:xfrm>
            <a:prstGeom prst="rect">
              <a:avLst/>
            </a:prstGeom>
          </p:spPr>
        </p:pic>
        <p:sp>
          <p:nvSpPr>
            <p:cNvPr id="4" name="TextovéPole 3"/>
            <p:cNvSpPr txBox="1"/>
            <p:nvPr/>
          </p:nvSpPr>
          <p:spPr>
            <a:xfrm>
              <a:off x="1150620" y="579120"/>
              <a:ext cx="172974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600" dirty="0" smtClean="0"/>
                <a:t>Metanephrogenic blastema</a:t>
              </a:r>
              <a:endParaRPr lang="en-US" sz="1600" dirty="0"/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1013460" y="1356360"/>
              <a:ext cx="122682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600" dirty="0" err="1" smtClean="0"/>
                <a:t>Collecting</a:t>
              </a:r>
              <a:r>
                <a:rPr lang="cs-CZ" sz="1600" dirty="0" smtClean="0"/>
                <a:t> tubule</a:t>
              </a:r>
              <a:endParaRPr lang="en-US" sz="1600" dirty="0"/>
            </a:p>
          </p:txBody>
        </p:sp>
        <p:sp>
          <p:nvSpPr>
            <p:cNvPr id="6" name="TextovéPole 5"/>
            <p:cNvSpPr txBox="1"/>
            <p:nvPr/>
          </p:nvSpPr>
          <p:spPr>
            <a:xfrm>
              <a:off x="6652260" y="1028700"/>
              <a:ext cx="97536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1600" dirty="0" err="1" smtClean="0"/>
                <a:t>Renal</a:t>
              </a:r>
              <a:r>
                <a:rPr lang="cs-CZ" sz="1600" dirty="0" smtClean="0"/>
                <a:t> </a:t>
              </a:r>
              <a:r>
                <a:rPr lang="cs-CZ" sz="1600" dirty="0" err="1" smtClean="0"/>
                <a:t>corpuscle</a:t>
              </a:r>
              <a:endParaRPr lang="en-US" sz="1600" dirty="0"/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6743700" y="4335780"/>
              <a:ext cx="84582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1600" dirty="0" err="1" smtClean="0"/>
                <a:t>Distal</a:t>
              </a:r>
              <a:r>
                <a:rPr lang="cs-CZ" sz="1600" dirty="0" smtClean="0"/>
                <a:t> tubule</a:t>
              </a:r>
              <a:endParaRPr lang="en-US" sz="1600" dirty="0"/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4320540" y="4267200"/>
              <a:ext cx="100584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1600" dirty="0" err="1"/>
                <a:t>P</a:t>
              </a:r>
              <a:r>
                <a:rPr lang="cs-CZ" sz="1600" dirty="0" err="1" smtClean="0"/>
                <a:t>roximal</a:t>
              </a:r>
              <a:r>
                <a:rPr lang="cs-CZ" sz="1600" dirty="0" smtClean="0"/>
                <a:t> tubule</a:t>
              </a:r>
              <a:endParaRPr lang="en-US" sz="1600" dirty="0"/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1123950" y="4274820"/>
              <a:ext cx="100584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600" dirty="0" err="1" smtClean="0"/>
                <a:t>Loop</a:t>
              </a:r>
              <a:r>
                <a:rPr lang="cs-CZ" sz="1600" dirty="0" smtClean="0"/>
                <a:t> </a:t>
              </a:r>
              <a:r>
                <a:rPr lang="cs-CZ" sz="1600" dirty="0" err="1" smtClean="0"/>
                <a:t>of</a:t>
              </a:r>
              <a:r>
                <a:rPr lang="cs-CZ" sz="1600" dirty="0" smtClean="0"/>
                <a:t> </a:t>
              </a:r>
              <a:r>
                <a:rPr lang="cs-CZ" sz="1600" dirty="0" err="1" smtClean="0"/>
                <a:t>Henle</a:t>
              </a:r>
              <a:endParaRPr lang="en-US" sz="1600" dirty="0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2129790" y="4411980"/>
              <a:ext cx="285750" cy="2161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6743700" y="5349240"/>
              <a:ext cx="117348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1600" dirty="0" err="1" smtClean="0"/>
                <a:t>Bowman</a:t>
              </a:r>
              <a:r>
                <a:rPr lang="en-US" sz="1600" dirty="0" smtClean="0"/>
                <a:t>’</a:t>
              </a:r>
              <a:r>
                <a:rPr lang="cs-CZ" sz="1600" dirty="0" smtClean="0"/>
                <a:t>s </a:t>
              </a:r>
              <a:r>
                <a:rPr lang="cs-CZ" sz="1600" dirty="0" err="1" smtClean="0"/>
                <a:t>capsule</a:t>
              </a:r>
              <a:endParaRPr lang="en-US" sz="1600" dirty="0"/>
            </a:p>
          </p:txBody>
        </p:sp>
        <p:sp>
          <p:nvSpPr>
            <p:cNvPr id="12" name="TextovéPole 11"/>
            <p:cNvSpPr txBox="1"/>
            <p:nvPr/>
          </p:nvSpPr>
          <p:spPr>
            <a:xfrm>
              <a:off x="6743700" y="6008310"/>
              <a:ext cx="100584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1600" dirty="0" err="1" smtClean="0"/>
                <a:t>Loop</a:t>
              </a:r>
              <a:r>
                <a:rPr lang="cs-CZ" sz="1600" dirty="0" smtClean="0"/>
                <a:t> </a:t>
              </a:r>
              <a:r>
                <a:rPr lang="cs-CZ" sz="1600" dirty="0" err="1" smtClean="0"/>
                <a:t>of</a:t>
              </a:r>
              <a:r>
                <a:rPr lang="cs-CZ" sz="1600" dirty="0" smtClean="0"/>
                <a:t> </a:t>
              </a:r>
              <a:r>
                <a:rPr lang="cs-CZ" sz="1600" dirty="0" err="1" smtClean="0"/>
                <a:t>Henle</a:t>
              </a:r>
              <a:endParaRPr lang="en-US" sz="1600" dirty="0"/>
            </a:p>
          </p:txBody>
        </p:sp>
        <p:sp>
          <p:nvSpPr>
            <p:cNvPr id="14" name="TextovéPole 13"/>
            <p:cNvSpPr txBox="1"/>
            <p:nvPr/>
          </p:nvSpPr>
          <p:spPr>
            <a:xfrm>
              <a:off x="1123950" y="2377440"/>
              <a:ext cx="136017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 smtClean="0"/>
                <a:t>Tubule of nephron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048454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/>
          <p:nvPr/>
        </p:nvGrpSpPr>
        <p:grpSpPr>
          <a:xfrm>
            <a:off x="2567940" y="260985"/>
            <a:ext cx="5029200" cy="6381750"/>
            <a:chOff x="2567940" y="260985"/>
            <a:chExt cx="5029200" cy="6381750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67940" y="260985"/>
              <a:ext cx="5029200" cy="6381750"/>
            </a:xfrm>
            <a:prstGeom prst="rect">
              <a:avLst/>
            </a:prstGeom>
          </p:spPr>
        </p:pic>
        <p:sp>
          <p:nvSpPr>
            <p:cNvPr id="4" name="TextovéPole 3"/>
            <p:cNvSpPr txBox="1"/>
            <p:nvPr/>
          </p:nvSpPr>
          <p:spPr>
            <a:xfrm>
              <a:off x="3375660" y="1386840"/>
              <a:ext cx="112776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200" dirty="0" err="1" smtClean="0"/>
                <a:t>Cloacal</a:t>
              </a:r>
              <a:r>
                <a:rPr lang="cs-CZ" sz="1200" dirty="0" smtClean="0"/>
                <a:t> </a:t>
              </a:r>
              <a:r>
                <a:rPr lang="cs-CZ" sz="1200" dirty="0" err="1" smtClean="0"/>
                <a:t>membrane</a:t>
              </a:r>
              <a:endParaRPr lang="en-US" sz="1200" dirty="0"/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4998720" y="2042160"/>
              <a:ext cx="112776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1200" dirty="0" err="1" smtClean="0"/>
                <a:t>Cloacal</a:t>
              </a:r>
              <a:r>
                <a:rPr lang="cs-CZ" sz="1200" dirty="0" smtClean="0"/>
                <a:t> </a:t>
              </a:r>
              <a:r>
                <a:rPr lang="cs-CZ" sz="1200" dirty="0" err="1" smtClean="0"/>
                <a:t>membrane</a:t>
              </a:r>
              <a:endParaRPr lang="en-US" sz="1200" dirty="0"/>
            </a:p>
          </p:txBody>
        </p:sp>
        <p:sp>
          <p:nvSpPr>
            <p:cNvPr id="6" name="TextovéPole 5"/>
            <p:cNvSpPr txBox="1"/>
            <p:nvPr/>
          </p:nvSpPr>
          <p:spPr>
            <a:xfrm>
              <a:off x="6256020" y="1617672"/>
              <a:ext cx="58674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1200" dirty="0" err="1" smtClean="0"/>
                <a:t>cloaca</a:t>
              </a:r>
              <a:endParaRPr lang="en-US" sz="1200" dirty="0"/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5082540" y="4556760"/>
              <a:ext cx="104394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1200" dirty="0" err="1" smtClean="0"/>
                <a:t>Vesica</a:t>
              </a:r>
              <a:r>
                <a:rPr lang="cs-CZ" sz="1200" dirty="0" smtClean="0"/>
                <a:t> </a:t>
              </a:r>
              <a:r>
                <a:rPr lang="cs-CZ" sz="1200" dirty="0" err="1" smtClean="0"/>
                <a:t>urinaria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50592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190500" y="190500"/>
            <a:ext cx="8763000" cy="6477000"/>
            <a:chOff x="190500" y="190500"/>
            <a:chExt cx="8763000" cy="6477000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0500" y="190500"/>
              <a:ext cx="8763000" cy="6477000"/>
            </a:xfrm>
            <a:prstGeom prst="rect">
              <a:avLst/>
            </a:prstGeom>
          </p:spPr>
        </p:pic>
        <p:sp>
          <p:nvSpPr>
            <p:cNvPr id="3" name="TextovéPole 2"/>
            <p:cNvSpPr txBox="1"/>
            <p:nvPr/>
          </p:nvSpPr>
          <p:spPr>
            <a:xfrm>
              <a:off x="2868930" y="190500"/>
              <a:ext cx="340614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err="1" smtClean="0"/>
                <a:t>Kidney</a:t>
              </a:r>
              <a:r>
                <a:rPr lang="cs-CZ" dirty="0" smtClean="0"/>
                <a:t> (</a:t>
              </a:r>
              <a:r>
                <a:rPr lang="cs-CZ" dirty="0" err="1" smtClean="0"/>
                <a:t>ren</a:t>
              </a:r>
              <a:r>
                <a:rPr lang="cs-CZ" dirty="0" smtClean="0"/>
                <a:t>), (HE) </a:t>
              </a:r>
              <a:endParaRPr lang="en-US" dirty="0"/>
            </a:p>
          </p:txBody>
        </p:sp>
        <p:sp>
          <p:nvSpPr>
            <p:cNvPr id="4" name="TextovéPole 3"/>
            <p:cNvSpPr txBox="1"/>
            <p:nvPr/>
          </p:nvSpPr>
          <p:spPr>
            <a:xfrm>
              <a:off x="1104900" y="1844040"/>
              <a:ext cx="1737360" cy="369332"/>
            </a:xfrm>
            <a:prstGeom prst="rect">
              <a:avLst/>
            </a:prstGeom>
            <a:solidFill>
              <a:srgbClr val="FFE7FF"/>
            </a:solidFill>
          </p:spPr>
          <p:txBody>
            <a:bodyPr wrap="square" rtlCol="0">
              <a:spAutoFit/>
            </a:bodyPr>
            <a:lstStyle/>
            <a:p>
              <a:r>
                <a:rPr lang="cs-CZ" dirty="0" err="1" smtClean="0"/>
                <a:t>Renal</a:t>
              </a:r>
              <a:r>
                <a:rPr lang="cs-CZ" dirty="0" smtClean="0"/>
                <a:t> </a:t>
              </a:r>
              <a:r>
                <a:rPr lang="cs-CZ" dirty="0" err="1" smtClean="0"/>
                <a:t>corpuscles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53864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2" y="640080"/>
            <a:ext cx="8996371" cy="601217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2" y="-1"/>
            <a:ext cx="1212714" cy="281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234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Skupina 10"/>
          <p:cNvGrpSpPr/>
          <p:nvPr/>
        </p:nvGrpSpPr>
        <p:grpSpPr>
          <a:xfrm>
            <a:off x="120015" y="161925"/>
            <a:ext cx="8782050" cy="6534150"/>
            <a:chOff x="120015" y="161925"/>
            <a:chExt cx="8782050" cy="6534150"/>
          </a:xfrm>
        </p:grpSpPr>
        <p:grpSp>
          <p:nvGrpSpPr>
            <p:cNvPr id="5" name="Skupina 4"/>
            <p:cNvGrpSpPr/>
            <p:nvPr/>
          </p:nvGrpSpPr>
          <p:grpSpPr>
            <a:xfrm>
              <a:off x="120015" y="161925"/>
              <a:ext cx="8782050" cy="6534150"/>
              <a:chOff x="120015" y="161925"/>
              <a:chExt cx="8782050" cy="6534150"/>
            </a:xfrm>
          </p:grpSpPr>
          <p:pic>
            <p:nvPicPr>
              <p:cNvPr id="2" name="Obrázek 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20015" y="161925"/>
                <a:ext cx="8782050" cy="6534150"/>
              </a:xfrm>
              <a:prstGeom prst="rect">
                <a:avLst/>
              </a:prstGeom>
            </p:spPr>
          </p:pic>
          <p:sp>
            <p:nvSpPr>
              <p:cNvPr id="3" name="TextovéPole 2"/>
              <p:cNvSpPr txBox="1"/>
              <p:nvPr/>
            </p:nvSpPr>
            <p:spPr>
              <a:xfrm>
                <a:off x="7033260" y="2560320"/>
                <a:ext cx="1851660" cy="923330"/>
              </a:xfrm>
              <a:prstGeom prst="rect">
                <a:avLst/>
              </a:prstGeom>
              <a:solidFill>
                <a:srgbClr val="FFD5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cs-CZ" dirty="0" smtClean="0"/>
                  <a:t> </a:t>
                </a:r>
                <a:r>
                  <a:rPr lang="cs-CZ" dirty="0" err="1" smtClean="0"/>
                  <a:t>Distal</a:t>
                </a:r>
                <a:r>
                  <a:rPr lang="cs-CZ" dirty="0" smtClean="0"/>
                  <a:t> tubule</a:t>
                </a:r>
              </a:p>
              <a:p>
                <a:endParaRPr lang="cs-CZ" dirty="0"/>
              </a:p>
              <a:p>
                <a:r>
                  <a:rPr lang="cs-CZ" dirty="0" smtClean="0"/>
                  <a:t> </a:t>
                </a:r>
                <a:r>
                  <a:rPr lang="cs-CZ" dirty="0" err="1" smtClean="0"/>
                  <a:t>Proximal</a:t>
                </a:r>
                <a:r>
                  <a:rPr lang="cs-CZ" dirty="0" smtClean="0"/>
                  <a:t> </a:t>
                </a:r>
                <a:r>
                  <a:rPr lang="cs-CZ" dirty="0" err="1" smtClean="0"/>
                  <a:t>tubules</a:t>
                </a:r>
                <a:endParaRPr lang="cs-CZ" dirty="0" smtClean="0"/>
              </a:p>
            </p:txBody>
          </p:sp>
        </p:grpSp>
        <p:sp>
          <p:nvSpPr>
            <p:cNvPr id="4" name="TextovéPole 3"/>
            <p:cNvSpPr txBox="1"/>
            <p:nvPr/>
          </p:nvSpPr>
          <p:spPr>
            <a:xfrm>
              <a:off x="7025640" y="3512820"/>
              <a:ext cx="18764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 </a:t>
              </a:r>
              <a:endParaRPr lang="en-US" dirty="0"/>
            </a:p>
          </p:txBody>
        </p:sp>
        <p:sp>
          <p:nvSpPr>
            <p:cNvPr id="6" name="TextovéPole 5"/>
            <p:cNvSpPr txBox="1"/>
            <p:nvPr/>
          </p:nvSpPr>
          <p:spPr>
            <a:xfrm>
              <a:off x="137160" y="3208020"/>
              <a:ext cx="1958340" cy="646331"/>
            </a:xfrm>
            <a:prstGeom prst="rect">
              <a:avLst/>
            </a:prstGeom>
            <a:solidFill>
              <a:srgbClr val="FFD5FF"/>
            </a:solidFill>
          </p:spPr>
          <p:txBody>
            <a:bodyPr wrap="square" rtlCol="0">
              <a:spAutoFit/>
            </a:bodyPr>
            <a:lstStyle/>
            <a:p>
              <a:r>
                <a:rPr lang="cs-CZ" dirty="0" err="1" smtClean="0"/>
                <a:t>Parietal</a:t>
              </a:r>
              <a:r>
                <a:rPr lang="cs-CZ" dirty="0" smtClean="0"/>
                <a:t> </a:t>
              </a:r>
              <a:r>
                <a:rPr lang="cs-CZ" dirty="0" err="1" smtClean="0"/>
                <a:t>layer</a:t>
              </a:r>
              <a:r>
                <a:rPr lang="cs-CZ" dirty="0" smtClean="0"/>
                <a:t> </a:t>
              </a:r>
              <a:r>
                <a:rPr lang="cs-CZ" dirty="0" err="1" smtClean="0"/>
                <a:t>of</a:t>
              </a:r>
              <a:r>
                <a:rPr lang="cs-CZ" dirty="0" smtClean="0"/>
                <a:t> </a:t>
              </a:r>
              <a:r>
                <a:rPr lang="cs-CZ" dirty="0" err="1" smtClean="0"/>
                <a:t>Bowman</a:t>
              </a:r>
              <a:r>
                <a:rPr lang="en-US" dirty="0" smtClean="0"/>
                <a:t>’s</a:t>
              </a:r>
              <a:r>
                <a:rPr lang="cs-CZ" dirty="0" smtClean="0"/>
                <a:t> </a:t>
              </a:r>
              <a:r>
                <a:rPr lang="cs-CZ" dirty="0" err="1" smtClean="0"/>
                <a:t>capsule</a:t>
              </a:r>
              <a:endParaRPr lang="en-US" dirty="0"/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137160" y="3947160"/>
              <a:ext cx="1958340" cy="338554"/>
            </a:xfrm>
            <a:prstGeom prst="rect">
              <a:avLst/>
            </a:prstGeom>
            <a:solidFill>
              <a:srgbClr val="FFD5FF"/>
            </a:solidFill>
          </p:spPr>
          <p:txBody>
            <a:bodyPr wrap="square" rtlCol="0">
              <a:spAutoFit/>
            </a:bodyPr>
            <a:lstStyle/>
            <a:p>
              <a:r>
                <a:rPr lang="cs-CZ" sz="1600" dirty="0" err="1" smtClean="0"/>
                <a:t>Urinary</a:t>
              </a:r>
              <a:r>
                <a:rPr lang="cs-CZ" sz="1600" dirty="0" smtClean="0"/>
                <a:t> </a:t>
              </a:r>
              <a:r>
                <a:rPr lang="cs-CZ" sz="1600" dirty="0" err="1" smtClean="0"/>
                <a:t>space</a:t>
              </a:r>
              <a:endParaRPr lang="en-US" sz="1600" dirty="0"/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2240280" y="2270760"/>
              <a:ext cx="1684020" cy="338554"/>
            </a:xfrm>
            <a:prstGeom prst="rect">
              <a:avLst/>
            </a:prstGeom>
            <a:solidFill>
              <a:srgbClr val="FF93DB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dirty="0" err="1" smtClean="0"/>
                <a:t>Urinary</a:t>
              </a:r>
              <a:r>
                <a:rPr lang="cs-CZ" sz="1600" dirty="0" smtClean="0"/>
                <a:t> pole</a:t>
              </a:r>
              <a:endParaRPr lang="en-US" sz="1600" dirty="0"/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2506980" y="5394960"/>
              <a:ext cx="1684020" cy="338554"/>
            </a:xfrm>
            <a:prstGeom prst="rect">
              <a:avLst/>
            </a:prstGeom>
            <a:solidFill>
              <a:srgbClr val="FF93DB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dirty="0" err="1" smtClean="0"/>
                <a:t>Vascular</a:t>
              </a:r>
              <a:r>
                <a:rPr lang="cs-CZ" sz="1600" dirty="0" smtClean="0"/>
                <a:t> pole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81652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807856" y="75929"/>
            <a:ext cx="1774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Filtra</a:t>
            </a:r>
            <a:r>
              <a:rPr lang="en-US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tion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barrier</a:t>
            </a:r>
            <a:r>
              <a:rPr lang="cs-CZ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" y="445261"/>
            <a:ext cx="8440102" cy="632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133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780419" y="0"/>
            <a:ext cx="1646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Basal labyrinth </a:t>
            </a:r>
            <a:endParaRPr lang="en-US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" y="411414"/>
            <a:ext cx="8529637" cy="638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476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204787" y="166687"/>
            <a:ext cx="8734425" cy="6524625"/>
            <a:chOff x="204787" y="166687"/>
            <a:chExt cx="8734425" cy="6524625"/>
          </a:xfrm>
        </p:grpSpPr>
        <p:pic>
          <p:nvPicPr>
            <p:cNvPr id="3" name="Obrázek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4787" y="166687"/>
              <a:ext cx="8734425" cy="6524625"/>
            </a:xfrm>
            <a:prstGeom prst="rect">
              <a:avLst/>
            </a:prstGeom>
          </p:spPr>
        </p:pic>
        <p:sp>
          <p:nvSpPr>
            <p:cNvPr id="2" name="TextovéPole 1"/>
            <p:cNvSpPr txBox="1"/>
            <p:nvPr/>
          </p:nvSpPr>
          <p:spPr>
            <a:xfrm>
              <a:off x="1729740" y="2529840"/>
              <a:ext cx="1836420" cy="646331"/>
            </a:xfrm>
            <a:prstGeom prst="rect">
              <a:avLst/>
            </a:prstGeom>
            <a:solidFill>
              <a:srgbClr val="FFD5FF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cs-CZ" dirty="0" err="1" smtClean="0"/>
                <a:t>thin</a:t>
              </a:r>
              <a:r>
                <a:rPr lang="cs-CZ" dirty="0" smtClean="0"/>
                <a:t> segment </a:t>
              </a:r>
              <a:r>
                <a:rPr lang="cs-CZ" dirty="0" err="1" smtClean="0"/>
                <a:t>of</a:t>
              </a:r>
              <a:r>
                <a:rPr lang="cs-CZ" dirty="0" smtClean="0"/>
                <a:t> </a:t>
              </a:r>
              <a:r>
                <a:rPr lang="cs-CZ" dirty="0" err="1" smtClean="0"/>
                <a:t>Henle</a:t>
              </a:r>
              <a:r>
                <a:rPr lang="en-US" dirty="0" smtClean="0"/>
                <a:t>’s</a:t>
              </a:r>
              <a:r>
                <a:rPr lang="cs-CZ" dirty="0" smtClean="0"/>
                <a:t> </a:t>
              </a:r>
              <a:r>
                <a:rPr lang="cs-CZ" dirty="0" err="1" smtClean="0"/>
                <a:t>loop</a:t>
              </a:r>
              <a:endParaRPr lang="cs-CZ" dirty="0" smtClean="0"/>
            </a:p>
          </p:txBody>
        </p:sp>
        <p:sp>
          <p:nvSpPr>
            <p:cNvPr id="4" name="TextovéPole 3"/>
            <p:cNvSpPr txBox="1"/>
            <p:nvPr/>
          </p:nvSpPr>
          <p:spPr>
            <a:xfrm>
              <a:off x="1729740" y="3177540"/>
              <a:ext cx="1836420" cy="646331"/>
            </a:xfrm>
            <a:prstGeom prst="rect">
              <a:avLst/>
            </a:prstGeom>
            <a:solidFill>
              <a:srgbClr val="FFD5FF"/>
            </a:solidFill>
          </p:spPr>
          <p:txBody>
            <a:bodyPr wrap="square" rtlCol="0">
              <a:spAutoFit/>
            </a:bodyPr>
            <a:lstStyle/>
            <a:p>
              <a:r>
                <a:rPr lang="cs-CZ" dirty="0" err="1" smtClean="0"/>
                <a:t>thick</a:t>
              </a:r>
              <a:r>
                <a:rPr lang="cs-CZ" dirty="0" smtClean="0"/>
                <a:t> segment </a:t>
              </a:r>
              <a:r>
                <a:rPr lang="cs-CZ" dirty="0" err="1" smtClean="0"/>
                <a:t>of</a:t>
              </a:r>
              <a:r>
                <a:rPr lang="cs-CZ" dirty="0" smtClean="0"/>
                <a:t> </a:t>
              </a:r>
              <a:r>
                <a:rPr lang="cs-CZ" dirty="0" err="1" smtClean="0"/>
                <a:t>Henle</a:t>
              </a:r>
              <a:r>
                <a:rPr lang="en-US" dirty="0" smtClean="0"/>
                <a:t>’s</a:t>
              </a:r>
              <a:r>
                <a:rPr lang="cs-CZ" dirty="0" smtClean="0"/>
                <a:t> </a:t>
              </a:r>
              <a:r>
                <a:rPr lang="cs-CZ" dirty="0" err="1" smtClean="0"/>
                <a:t>loop</a:t>
              </a:r>
              <a:endParaRPr lang="cs-CZ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607580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270510" y="228600"/>
            <a:ext cx="8782050" cy="6553200"/>
            <a:chOff x="270510" y="228600"/>
            <a:chExt cx="8782050" cy="6553200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0510" y="228600"/>
              <a:ext cx="8782050" cy="6553200"/>
            </a:xfrm>
            <a:prstGeom prst="rect">
              <a:avLst/>
            </a:prstGeom>
          </p:spPr>
        </p:pic>
        <p:sp>
          <p:nvSpPr>
            <p:cNvPr id="2" name="TextovéPole 1"/>
            <p:cNvSpPr txBox="1"/>
            <p:nvPr/>
          </p:nvSpPr>
          <p:spPr>
            <a:xfrm>
              <a:off x="6332220" y="3962400"/>
              <a:ext cx="1844040" cy="369332"/>
            </a:xfrm>
            <a:prstGeom prst="rect">
              <a:avLst/>
            </a:prstGeom>
            <a:solidFill>
              <a:srgbClr val="FFF3FC"/>
            </a:solidFill>
          </p:spPr>
          <p:txBody>
            <a:bodyPr wrap="square" rtlCol="0">
              <a:spAutoFit/>
            </a:bodyPr>
            <a:lstStyle/>
            <a:p>
              <a:r>
                <a:rPr lang="cs-CZ" dirty="0" err="1" smtClean="0"/>
                <a:t>Adipose</a:t>
              </a:r>
              <a:r>
                <a:rPr lang="cs-CZ" dirty="0" smtClean="0"/>
                <a:t> </a:t>
              </a:r>
              <a:r>
                <a:rPr lang="cs-CZ" dirty="0" err="1" smtClean="0"/>
                <a:t>tissue</a:t>
              </a:r>
              <a:endParaRPr lang="en-US" dirty="0"/>
            </a:p>
          </p:txBody>
        </p:sp>
        <p:sp>
          <p:nvSpPr>
            <p:cNvPr id="3" name="TextovéPole 2"/>
            <p:cNvSpPr txBox="1"/>
            <p:nvPr/>
          </p:nvSpPr>
          <p:spPr>
            <a:xfrm>
              <a:off x="289560" y="762000"/>
              <a:ext cx="1264920" cy="646331"/>
            </a:xfrm>
            <a:prstGeom prst="rect">
              <a:avLst/>
            </a:prstGeom>
            <a:solidFill>
              <a:srgbClr val="FFF3FC"/>
            </a:solidFill>
          </p:spPr>
          <p:txBody>
            <a:bodyPr wrap="square" rtlCol="0">
              <a:spAutoFit/>
            </a:bodyPr>
            <a:lstStyle/>
            <a:p>
              <a:r>
                <a:rPr lang="cs-CZ" dirty="0" err="1" smtClean="0"/>
                <a:t>Transitional</a:t>
              </a:r>
              <a:r>
                <a:rPr lang="cs-CZ" dirty="0" smtClean="0"/>
                <a:t> </a:t>
              </a:r>
              <a:r>
                <a:rPr lang="cs-CZ" dirty="0" err="1" smtClean="0"/>
                <a:t>epithelium</a:t>
              </a:r>
              <a:endParaRPr lang="en-US" dirty="0"/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6423660" y="6294120"/>
              <a:ext cx="777240" cy="369332"/>
            </a:xfrm>
            <a:prstGeom prst="rect">
              <a:avLst/>
            </a:prstGeom>
            <a:solidFill>
              <a:srgbClr val="FFF3FC"/>
            </a:solidFill>
          </p:spPr>
          <p:txBody>
            <a:bodyPr wrap="square" rtlCol="0">
              <a:spAutoFit/>
            </a:bodyPr>
            <a:lstStyle/>
            <a:p>
              <a:r>
                <a:rPr lang="cs-CZ" dirty="0" err="1" smtClean="0"/>
                <a:t>artery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1238781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1097</TotalTime>
  <Words>256</Words>
  <Application>Microsoft Office PowerPoint</Application>
  <PresentationFormat>Předvádění na obrazovce (4:3)</PresentationFormat>
  <Paragraphs>101</Paragraphs>
  <Slides>27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Wingdings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Masarykova univerzita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kotasova</dc:creator>
  <cp:lastModifiedBy>kotasova</cp:lastModifiedBy>
  <cp:revision>55</cp:revision>
  <dcterms:created xsi:type="dcterms:W3CDTF">2015-09-01T07:55:15Z</dcterms:created>
  <dcterms:modified xsi:type="dcterms:W3CDTF">2015-10-07T11:00:02Z</dcterms:modified>
</cp:coreProperties>
</file>