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3" r:id="rId4"/>
    <p:sldId id="262" r:id="rId5"/>
    <p:sldId id="260" r:id="rId6"/>
    <p:sldId id="261" r:id="rId7"/>
    <p:sldId id="264" r:id="rId8"/>
    <p:sldId id="276" r:id="rId9"/>
    <p:sldId id="277" r:id="rId10"/>
    <p:sldId id="274" r:id="rId11"/>
    <p:sldId id="265" r:id="rId12"/>
    <p:sldId id="266" r:id="rId13"/>
    <p:sldId id="267" r:id="rId14"/>
    <p:sldId id="268" r:id="rId15"/>
    <p:sldId id="259" r:id="rId16"/>
    <p:sldId id="275" r:id="rId17"/>
    <p:sldId id="279" r:id="rId18"/>
    <p:sldId id="281" r:id="rId19"/>
    <p:sldId id="278" r:id="rId20"/>
    <p:sldId id="280" r:id="rId21"/>
    <p:sldId id="269" r:id="rId22"/>
    <p:sldId id="287" r:id="rId23"/>
    <p:sldId id="270" r:id="rId24"/>
    <p:sldId id="271" r:id="rId25"/>
    <p:sldId id="273" r:id="rId26"/>
    <p:sldId id="282" r:id="rId27"/>
    <p:sldId id="272" r:id="rId28"/>
    <p:sldId id="283" r:id="rId29"/>
    <p:sldId id="284" r:id="rId30"/>
    <p:sldId id="285" r:id="rId31"/>
    <p:sldId id="286"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B4317-BFC1-4C19-956A-1BF1B35C797F}" type="datetimeFigureOut">
              <a:rPr lang="cs-CZ" smtClean="0"/>
              <a:pPr/>
              <a:t>12.12.2016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4FE30-0764-44B4-A688-F3DB89BBA02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136C89-7BA2-41F9-9DD6-563D3F3D8964}" type="slidenum">
              <a:rPr lang="cs-CZ" smtClean="0"/>
              <a:pPr/>
              <a:t>28</a:t>
            </a:fld>
            <a:endParaRPr lang="cs-CZ"/>
          </a:p>
        </p:txBody>
      </p:sp>
    </p:spTree>
    <p:extLst>
      <p:ext uri="{BB962C8B-B14F-4D97-AF65-F5344CB8AC3E}">
        <p14:creationId xmlns="" xmlns:p14="http://schemas.microsoft.com/office/powerpoint/2010/main" val="46641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136C89-7BA2-41F9-9DD6-563D3F3D8964}" type="slidenum">
              <a:rPr lang="cs-CZ" smtClean="0"/>
              <a:pPr/>
              <a:t>31</a:t>
            </a:fld>
            <a:endParaRPr lang="cs-CZ"/>
          </a:p>
        </p:txBody>
      </p:sp>
    </p:spTree>
    <p:extLst>
      <p:ext uri="{BB962C8B-B14F-4D97-AF65-F5344CB8AC3E}">
        <p14:creationId xmlns="" xmlns:p14="http://schemas.microsoft.com/office/powerpoint/2010/main" val="171311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D9DC3E56-D317-451E-9E70-D1414A5D5337}"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D9DC3E56-D317-451E-9E70-D1414A5D533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D9DC3E56-D317-451E-9E70-D1414A5D5337}"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D9DC3E56-D317-451E-9E70-D1414A5D5337}" type="slidenum">
              <a:rPr lang="cs-CZ" smtClean="0"/>
              <a:pPr/>
              <a:t>‹#›</a:t>
            </a:fld>
            <a:endParaRPr lang="cs-CZ"/>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C648EEAE-18A2-4A6A-8395-4981DAF5F00B}" type="datetimeFigureOut">
              <a:rPr lang="cs-CZ" smtClean="0"/>
              <a:pPr/>
              <a:t>12.12.2016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9DC3E56-D317-451E-9E70-D1414A5D5337}"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48EEAE-18A2-4A6A-8395-4981DAF5F00B}" type="datetimeFigureOut">
              <a:rPr lang="cs-CZ" smtClean="0"/>
              <a:pPr/>
              <a:t>12.12.2016</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DC3E56-D317-451E-9E70-D1414A5D5337}"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8/8d/Slide10nn.JP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Adjectives</a:t>
            </a:r>
            <a:r>
              <a:rPr lang="cs-CZ" dirty="0" smtClean="0"/>
              <a:t> </a:t>
            </a:r>
            <a:r>
              <a:rPr lang="cs-CZ" dirty="0" err="1" smtClean="0"/>
              <a:t>of</a:t>
            </a:r>
            <a:r>
              <a:rPr lang="cs-CZ" dirty="0" smtClean="0"/>
              <a:t> </a:t>
            </a:r>
            <a:r>
              <a:rPr lang="cs-CZ" dirty="0" err="1" smtClean="0"/>
              <a:t>the</a:t>
            </a:r>
            <a:r>
              <a:rPr lang="cs-CZ" dirty="0" smtClean="0"/>
              <a:t> 3rd </a:t>
            </a:r>
            <a:r>
              <a:rPr lang="cs-CZ" dirty="0" err="1" smtClean="0"/>
              <a:t>declension</a:t>
            </a:r>
            <a:endParaRPr lang="cs-CZ" dirty="0"/>
          </a:p>
        </p:txBody>
      </p:sp>
    </p:spTree>
    <p:extLst>
      <p:ext uri="{BB962C8B-B14F-4D97-AF65-F5344CB8AC3E}">
        <p14:creationId xmlns="" xmlns:p14="http://schemas.microsoft.com/office/powerpoint/2010/main" val="302058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Colon</a:t>
            </a:r>
            <a:r>
              <a:rPr lang="cs-CZ" dirty="0" smtClean="0"/>
              <a:t> </a:t>
            </a:r>
            <a:r>
              <a:rPr lang="cs-CZ" dirty="0" err="1" smtClean="0"/>
              <a:t>Ascendens</a:t>
            </a:r>
            <a:r>
              <a:rPr lang="cs-CZ" dirty="0" smtClean="0"/>
              <a:t>/</a:t>
            </a:r>
            <a:r>
              <a:rPr lang="cs-CZ" dirty="0" err="1" smtClean="0"/>
              <a:t>sigmoideum</a:t>
            </a:r>
            <a:endParaRPr lang="cs-CZ" dirty="0"/>
          </a:p>
        </p:txBody>
      </p:sp>
      <p:pic>
        <p:nvPicPr>
          <p:cNvPr id="3" name="Obrázek 2" descr="Colon%20Schema.jpg"/>
          <p:cNvPicPr>
            <a:picLocks noChangeAspect="1"/>
          </p:cNvPicPr>
          <p:nvPr/>
        </p:nvPicPr>
        <p:blipFill>
          <a:blip r:embed="rId2" cstate="print"/>
          <a:stretch>
            <a:fillRect/>
          </a:stretch>
        </p:blipFill>
        <p:spPr>
          <a:xfrm>
            <a:off x="2357422" y="1214422"/>
            <a:ext cx="4786346" cy="5128228"/>
          </a:xfrm>
          <a:prstGeom prst="rect">
            <a:avLst/>
          </a:prstGeom>
        </p:spPr>
      </p:pic>
    </p:spTree>
    <p:extLst>
      <p:ext uri="{BB962C8B-B14F-4D97-AF65-F5344CB8AC3E}">
        <p14:creationId xmlns="" xmlns:p14="http://schemas.microsoft.com/office/powerpoint/2010/main" val="272751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Join the terms with the preposition </a:t>
            </a:r>
            <a:r>
              <a:rPr lang="en-GB" i="1" dirty="0" smtClean="0"/>
              <a:t>in</a:t>
            </a:r>
            <a:r>
              <a:rPr lang="en-GB" dirty="0" smtClean="0"/>
              <a:t> to express direction/position.</a:t>
            </a:r>
            <a:endParaRPr lang="en-GB" dirty="0"/>
          </a:p>
        </p:txBody>
      </p:sp>
      <p:graphicFrame>
        <p:nvGraphicFramePr>
          <p:cNvPr id="5" name="Zástupný symbol pro obsah 4"/>
          <p:cNvGraphicFramePr>
            <a:graphicFrameLocks noGrp="1"/>
          </p:cNvGraphicFramePr>
          <p:nvPr>
            <p:ph idx="1"/>
            <p:extLst>
              <p:ext uri="{D42A27DB-BD31-4B8C-83A1-F6EECF244321}">
                <p14:modId xmlns="" xmlns:p14="http://schemas.microsoft.com/office/powerpoint/2010/main" val="777409374"/>
              </p:ext>
            </p:extLst>
          </p:nvPr>
        </p:nvGraphicFramePr>
        <p:xfrm>
          <a:off x="251520" y="1772817"/>
          <a:ext cx="8686800" cy="4608511"/>
        </p:xfrm>
        <a:graphic>
          <a:graphicData uri="http://schemas.openxmlformats.org/drawingml/2006/table">
            <a:tbl>
              <a:tblPr firstRow="1" bandRow="1">
                <a:tableStyleId>{5C22544A-7EE6-4342-B048-85BDC9FD1C3A}</a:tableStyleId>
              </a:tblPr>
              <a:tblGrid>
                <a:gridCol w="3331096"/>
                <a:gridCol w="2664296"/>
                <a:gridCol w="2691408"/>
              </a:tblGrid>
              <a:tr h="658872">
                <a:tc>
                  <a:txBody>
                    <a:bodyPr/>
                    <a:lstStyle/>
                    <a:p>
                      <a:pPr algn="ctr"/>
                      <a:r>
                        <a:rPr lang="cs-CZ" dirty="0" smtClean="0"/>
                        <a:t>term</a:t>
                      </a:r>
                      <a:endParaRPr lang="cs-CZ" dirty="0"/>
                    </a:p>
                  </a:txBody>
                  <a:tcPr/>
                </a:tc>
                <a:tc>
                  <a:txBody>
                    <a:bodyPr/>
                    <a:lstStyle/>
                    <a:p>
                      <a:pPr algn="ctr"/>
                      <a:r>
                        <a:rPr lang="cs-CZ" dirty="0" smtClean="0"/>
                        <a:t>in + </a:t>
                      </a:r>
                      <a:r>
                        <a:rPr lang="cs-CZ" dirty="0" err="1" smtClean="0"/>
                        <a:t>direction</a:t>
                      </a:r>
                      <a:endParaRPr lang="cs-CZ" dirty="0" smtClean="0"/>
                    </a:p>
                    <a:p>
                      <a:pPr algn="ctr"/>
                      <a:r>
                        <a:rPr lang="cs-CZ" dirty="0" err="1" smtClean="0"/>
                        <a:t>propter</a:t>
                      </a:r>
                      <a:endParaRPr lang="cs-CZ"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 + </a:t>
                      </a:r>
                      <a:r>
                        <a:rPr lang="cs-CZ" dirty="0" err="1" smtClean="0"/>
                        <a:t>position</a:t>
                      </a:r>
                      <a:endParaRPr lang="cs-CZ"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cs-CZ" dirty="0" err="1" smtClean="0"/>
                        <a:t>cum</a:t>
                      </a:r>
                      <a:r>
                        <a:rPr lang="cs-CZ" dirty="0" smtClean="0"/>
                        <a:t>/sine</a:t>
                      </a:r>
                    </a:p>
                  </a:txBody>
                  <a:tcPr/>
                </a:tc>
              </a:tr>
              <a:tr h="370840">
                <a:tc>
                  <a:txBody>
                    <a:bodyPr/>
                    <a:lstStyle/>
                    <a:p>
                      <a:r>
                        <a:rPr lang="cs-CZ" dirty="0" smtClean="0"/>
                        <a:t>intestinum</a:t>
                      </a:r>
                      <a:r>
                        <a:rPr lang="cs-CZ" baseline="0" dirty="0" smtClean="0"/>
                        <a:t> </a:t>
                      </a:r>
                      <a:r>
                        <a:rPr lang="cs-CZ" baseline="0" dirty="0" err="1" smtClean="0"/>
                        <a:t>crassum</a:t>
                      </a:r>
                      <a:r>
                        <a:rPr lang="cs-CZ" baseline="0" dirty="0" smtClean="0"/>
                        <a:t>/</a:t>
                      </a:r>
                      <a:r>
                        <a:rPr lang="cs-CZ" baseline="0" dirty="0" err="1" smtClean="0"/>
                        <a:t>tenue</a:t>
                      </a:r>
                      <a:endParaRPr lang="cs-CZ" baseline="0" dirty="0" smtClean="0"/>
                    </a:p>
                    <a:p>
                      <a:endParaRPr lang="cs-CZ" dirty="0" smtClean="0"/>
                    </a:p>
                  </a:txBody>
                  <a:tcPr/>
                </a:tc>
                <a:tc>
                  <a:txBody>
                    <a:bodyPr/>
                    <a:lstStyle/>
                    <a:p>
                      <a:endParaRPr lang="cs-CZ"/>
                    </a:p>
                  </a:txBody>
                  <a:tcPr/>
                </a:tc>
                <a:tc>
                  <a:txBody>
                    <a:bodyPr/>
                    <a:lstStyle/>
                    <a:p>
                      <a:endParaRPr lang="cs-CZ"/>
                    </a:p>
                  </a:txBody>
                  <a:tcPr/>
                </a:tc>
              </a:tr>
              <a:tr h="370840">
                <a:tc>
                  <a:txBody>
                    <a:bodyPr/>
                    <a:lstStyle/>
                    <a:p>
                      <a:r>
                        <a:rPr lang="cs-CZ" dirty="0" err="1" smtClean="0"/>
                        <a:t>colon</a:t>
                      </a:r>
                      <a:r>
                        <a:rPr lang="cs-CZ" dirty="0" smtClean="0"/>
                        <a:t> </a:t>
                      </a:r>
                      <a:r>
                        <a:rPr lang="cs-CZ" dirty="0" err="1" smtClean="0"/>
                        <a:t>sigmoideum</a:t>
                      </a:r>
                      <a:r>
                        <a:rPr lang="cs-CZ" dirty="0" smtClean="0"/>
                        <a:t>/</a:t>
                      </a:r>
                      <a:r>
                        <a:rPr lang="cs-CZ" dirty="0" err="1" smtClean="0"/>
                        <a:t>ascendens</a:t>
                      </a:r>
                      <a:endParaRPr lang="cs-CZ" dirty="0" smtClean="0"/>
                    </a:p>
                    <a:p>
                      <a:endParaRPr lang="cs-CZ" dirty="0" smtClean="0"/>
                    </a:p>
                  </a:txBody>
                  <a:tcPr/>
                </a:tc>
                <a:tc>
                  <a:txBody>
                    <a:bodyPr/>
                    <a:lstStyle/>
                    <a:p>
                      <a:endParaRPr lang="cs-CZ"/>
                    </a:p>
                  </a:txBody>
                  <a:tcPr/>
                </a:tc>
                <a:tc>
                  <a:txBody>
                    <a:bodyPr/>
                    <a:lstStyle/>
                    <a:p>
                      <a:endParaRPr lang="cs-CZ" dirty="0"/>
                    </a:p>
                  </a:txBody>
                  <a:tcPr/>
                </a:tc>
              </a:tr>
              <a:tr h="370840">
                <a:tc>
                  <a:txBody>
                    <a:bodyPr/>
                    <a:lstStyle/>
                    <a:p>
                      <a:r>
                        <a:rPr lang="cs-CZ" dirty="0" err="1" smtClean="0"/>
                        <a:t>vesica</a:t>
                      </a:r>
                      <a:r>
                        <a:rPr lang="cs-CZ" dirty="0" smtClean="0"/>
                        <a:t> </a:t>
                      </a:r>
                      <a:r>
                        <a:rPr lang="cs-CZ" dirty="0" err="1" smtClean="0"/>
                        <a:t>fellea</a:t>
                      </a:r>
                      <a:r>
                        <a:rPr lang="cs-CZ" dirty="0" smtClean="0"/>
                        <a:t>/</a:t>
                      </a:r>
                      <a:r>
                        <a:rPr lang="cs-CZ" dirty="0" err="1" smtClean="0"/>
                        <a:t>biliaris</a:t>
                      </a:r>
                      <a:endParaRPr lang="cs-CZ" dirty="0" smtClean="0"/>
                    </a:p>
                    <a:p>
                      <a:endParaRPr lang="cs-CZ" dirty="0"/>
                    </a:p>
                  </a:txBody>
                  <a:tcPr/>
                </a:tc>
                <a:tc>
                  <a:txBody>
                    <a:bodyPr/>
                    <a:lstStyle/>
                    <a:p>
                      <a:endParaRPr lang="cs-CZ" dirty="0"/>
                    </a:p>
                  </a:txBody>
                  <a:tcPr/>
                </a:tc>
                <a:tc>
                  <a:txBody>
                    <a:bodyPr/>
                    <a:lstStyle/>
                    <a:p>
                      <a:endParaRPr lang="cs-CZ" dirty="0"/>
                    </a:p>
                  </a:txBody>
                  <a:tcPr/>
                </a:tc>
              </a:tr>
              <a:tr h="370840">
                <a:tc>
                  <a:txBody>
                    <a:bodyPr/>
                    <a:lstStyle/>
                    <a:p>
                      <a:r>
                        <a:rPr lang="cs-CZ" dirty="0" err="1" smtClean="0"/>
                        <a:t>musculus</a:t>
                      </a:r>
                      <a:r>
                        <a:rPr lang="cs-CZ" dirty="0" smtClean="0"/>
                        <a:t> </a:t>
                      </a:r>
                      <a:r>
                        <a:rPr lang="cs-CZ" dirty="0" err="1" smtClean="0"/>
                        <a:t>rectus</a:t>
                      </a:r>
                      <a:r>
                        <a:rPr lang="cs-CZ" dirty="0" smtClean="0"/>
                        <a:t>/biceps</a:t>
                      </a:r>
                    </a:p>
                    <a:p>
                      <a:endParaRPr lang="cs-CZ" dirty="0"/>
                    </a:p>
                  </a:txBody>
                  <a:tcPr/>
                </a:tc>
                <a:tc>
                  <a:txBody>
                    <a:bodyPr/>
                    <a:lstStyle/>
                    <a:p>
                      <a:endParaRPr lang="cs-CZ"/>
                    </a:p>
                  </a:txBody>
                  <a:tcPr/>
                </a:tc>
                <a:tc>
                  <a:txBody>
                    <a:bodyPr/>
                    <a:lstStyle/>
                    <a:p>
                      <a:endParaRPr lang="cs-CZ"/>
                    </a:p>
                  </a:txBody>
                  <a:tcPr/>
                </a:tc>
              </a:tr>
              <a:tr h="370840">
                <a:tc>
                  <a:txBody>
                    <a:bodyPr/>
                    <a:lstStyle/>
                    <a:p>
                      <a:r>
                        <a:rPr lang="cs-CZ" dirty="0" err="1" smtClean="0"/>
                        <a:t>fractura</a:t>
                      </a:r>
                      <a:r>
                        <a:rPr lang="cs-CZ" dirty="0" smtClean="0"/>
                        <a:t> </a:t>
                      </a:r>
                      <a:r>
                        <a:rPr lang="cs-CZ" dirty="0" err="1" smtClean="0"/>
                        <a:t>aperta</a:t>
                      </a:r>
                      <a:r>
                        <a:rPr lang="cs-CZ" dirty="0" smtClean="0"/>
                        <a:t>/multiplex</a:t>
                      </a:r>
                    </a:p>
                    <a:p>
                      <a:endParaRPr lang="cs-CZ" dirty="0"/>
                    </a:p>
                  </a:txBody>
                  <a:tcPr/>
                </a:tc>
                <a:tc>
                  <a:txBody>
                    <a:bodyPr/>
                    <a:lstStyle/>
                    <a:p>
                      <a:endParaRPr lang="cs-CZ" dirty="0"/>
                    </a:p>
                  </a:txBody>
                  <a:tcPr>
                    <a:solidFill>
                      <a:schemeClr val="accent6">
                        <a:lumMod val="20000"/>
                        <a:lumOff val="80000"/>
                      </a:schemeClr>
                    </a:solidFill>
                  </a:tcPr>
                </a:tc>
                <a:tc>
                  <a:txBody>
                    <a:bodyPr/>
                    <a:lstStyle/>
                    <a:p>
                      <a:endParaRPr lang="cs-CZ"/>
                    </a:p>
                  </a:txBody>
                  <a:tcPr/>
                </a:tc>
              </a:tr>
              <a:tr h="749239">
                <a:tc>
                  <a:txBody>
                    <a:bodyPr/>
                    <a:lstStyle/>
                    <a:p>
                      <a:r>
                        <a:rPr lang="cs-CZ" dirty="0" err="1" smtClean="0"/>
                        <a:t>urocystitis</a:t>
                      </a:r>
                      <a:r>
                        <a:rPr lang="cs-CZ" baseline="0" dirty="0" smtClean="0"/>
                        <a:t> </a:t>
                      </a:r>
                      <a:r>
                        <a:rPr lang="cs-CZ" baseline="0" dirty="0" err="1" smtClean="0"/>
                        <a:t>acuta</a:t>
                      </a:r>
                      <a:r>
                        <a:rPr lang="cs-CZ" baseline="0" dirty="0" smtClean="0"/>
                        <a:t>/</a:t>
                      </a:r>
                      <a:r>
                        <a:rPr lang="cs-CZ" baseline="0" dirty="0" err="1" smtClean="0"/>
                        <a:t>catarrhalis</a:t>
                      </a:r>
                      <a:endParaRPr lang="cs-CZ" dirty="0"/>
                    </a:p>
                  </a:txBody>
                  <a:tcPr/>
                </a:tc>
                <a:tc>
                  <a:txBody>
                    <a:bodyPr/>
                    <a:lstStyle/>
                    <a:p>
                      <a:endParaRPr lang="cs-CZ" dirty="0"/>
                    </a:p>
                  </a:txBody>
                  <a:tcPr>
                    <a:solidFill>
                      <a:schemeClr val="accent6">
                        <a:lumMod val="20000"/>
                        <a:lumOff val="80000"/>
                      </a:schemeClr>
                    </a:solidFill>
                  </a:tcPr>
                </a:tc>
                <a:tc>
                  <a:txBody>
                    <a:bodyPr/>
                    <a:lstStyle/>
                    <a:p>
                      <a:endParaRPr lang="cs-CZ" dirty="0"/>
                    </a:p>
                  </a:txBody>
                  <a:tcPr/>
                </a:tc>
              </a:tr>
            </a:tbl>
          </a:graphicData>
        </a:graphic>
      </p:graphicFrame>
    </p:spTree>
    <p:extLst>
      <p:ext uri="{BB962C8B-B14F-4D97-AF65-F5344CB8AC3E}">
        <p14:creationId xmlns="" xmlns:p14="http://schemas.microsoft.com/office/powerpoint/2010/main" val="30089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76672"/>
            <a:ext cx="8686800" cy="6048672"/>
          </a:xfrm>
        </p:spPr>
        <p:txBody>
          <a:bodyPr>
            <a:normAutofit fontScale="90000"/>
          </a:bodyPr>
          <a:lstStyle/>
          <a:p>
            <a:r>
              <a:rPr lang="en-GB" dirty="0" smtClean="0"/>
              <a:t>A) Fill in missing endings in the picture.</a:t>
            </a:r>
            <a:br>
              <a:rPr lang="en-GB" dirty="0" smtClean="0"/>
            </a:br>
            <a:r>
              <a:rPr lang="en-GB" dirty="0" smtClean="0"/>
              <a:t/>
            </a:r>
            <a:br>
              <a:rPr lang="en-GB" dirty="0" smtClean="0"/>
            </a:br>
            <a:r>
              <a:rPr lang="en-GB" dirty="0" smtClean="0"/>
              <a:t>b) Join the terms from task A) with the word </a:t>
            </a:r>
            <a:r>
              <a:rPr lang="en-GB" i="1" dirty="0" err="1" smtClean="0"/>
              <a:t>fractura</a:t>
            </a:r>
            <a:r>
              <a:rPr lang="en-GB" i="1" dirty="0" smtClean="0"/>
              <a:t> </a:t>
            </a:r>
            <a:r>
              <a:rPr lang="en-GB" dirty="0" smtClean="0"/>
              <a:t>where appropriate.</a:t>
            </a:r>
            <a:br>
              <a:rPr lang="en-GB" dirty="0" smtClean="0"/>
            </a:br>
            <a:r>
              <a:rPr lang="en-GB" dirty="0" smtClean="0"/>
              <a:t/>
            </a:r>
            <a:br>
              <a:rPr lang="en-GB" dirty="0" smtClean="0"/>
            </a:br>
            <a:r>
              <a:rPr lang="en-GB" dirty="0" smtClean="0"/>
              <a:t>c) Put the terms from task A) in plural where appropriate.</a:t>
            </a:r>
            <a:br>
              <a:rPr lang="en-GB" dirty="0" smtClean="0"/>
            </a:br>
            <a:r>
              <a:rPr lang="en-GB" dirty="0" smtClean="0"/>
              <a:t/>
            </a:r>
            <a:br>
              <a:rPr lang="en-GB" dirty="0" smtClean="0"/>
            </a:br>
            <a:r>
              <a:rPr lang="en-GB" dirty="0" smtClean="0"/>
              <a:t>b) Join the terms from task c) with the word </a:t>
            </a:r>
            <a:r>
              <a:rPr lang="en-GB" i="1" dirty="0" err="1" smtClean="0"/>
              <a:t>fracturae</a:t>
            </a:r>
            <a:r>
              <a:rPr lang="en-GB" i="1" dirty="0" smtClean="0"/>
              <a:t> </a:t>
            </a:r>
            <a:r>
              <a:rPr lang="en-GB" dirty="0" smtClean="0"/>
              <a:t>where appropriate.</a:t>
            </a:r>
            <a:r>
              <a:rPr lang="cs-CZ" dirty="0"/>
              <a:t/>
            </a:r>
            <a:br>
              <a:rPr lang="cs-CZ" dirty="0"/>
            </a:br>
            <a:endParaRPr lang="cs-CZ" dirty="0"/>
          </a:p>
        </p:txBody>
      </p:sp>
    </p:spTree>
    <p:extLst>
      <p:ext uri="{BB962C8B-B14F-4D97-AF65-F5344CB8AC3E}">
        <p14:creationId xmlns="" xmlns:p14="http://schemas.microsoft.com/office/powerpoint/2010/main" val="1601489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4664"/>
            <a:ext cx="9144000" cy="6165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417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099592"/>
          </a:xfrm>
        </p:spPr>
        <p:txBody>
          <a:bodyPr>
            <a:normAutofit fontScale="90000"/>
          </a:bodyPr>
          <a:lstStyle/>
          <a:p>
            <a:r>
              <a:rPr lang="en-GB" sz="2700" dirty="0" smtClean="0">
                <a:effectLst/>
              </a:rPr>
              <a:t>Give the noun which the underlined adjectives come from, its genitive singular form, gender, declension and meaning </a:t>
            </a:r>
            <a:r>
              <a:rPr lang="cs-CZ" dirty="0">
                <a:effectLst/>
              </a:rPr>
              <a:t> </a:t>
            </a:r>
          </a:p>
        </p:txBody>
      </p:sp>
      <p:graphicFrame>
        <p:nvGraphicFramePr>
          <p:cNvPr id="4" name="Zástupný symbol pro obsah 3"/>
          <p:cNvGraphicFramePr>
            <a:graphicFrameLocks noGrp="1"/>
          </p:cNvGraphicFramePr>
          <p:nvPr>
            <p:ph idx="1"/>
            <p:extLst>
              <p:ext uri="{D42A27DB-BD31-4B8C-83A1-F6EECF244321}">
                <p14:modId xmlns="" xmlns:p14="http://schemas.microsoft.com/office/powerpoint/2010/main" val="4163407047"/>
              </p:ext>
            </p:extLst>
          </p:nvPr>
        </p:nvGraphicFramePr>
        <p:xfrm>
          <a:off x="251520" y="2060848"/>
          <a:ext cx="8686799" cy="4211320"/>
        </p:xfrm>
        <a:graphic>
          <a:graphicData uri="http://schemas.openxmlformats.org/drawingml/2006/table">
            <a:tbl>
              <a:tblPr firstRow="1" bandRow="1">
                <a:tableStyleId>{5C22544A-7EE6-4342-B048-85BDC9FD1C3A}</a:tableStyleId>
              </a:tblPr>
              <a:tblGrid>
                <a:gridCol w="2520280"/>
                <a:gridCol w="1152128"/>
                <a:gridCol w="1152128"/>
                <a:gridCol w="1152128"/>
                <a:gridCol w="1512168"/>
                <a:gridCol w="1197967"/>
              </a:tblGrid>
              <a:tr h="370840">
                <a:tc>
                  <a:txBody>
                    <a:bodyPr/>
                    <a:lstStyle/>
                    <a:p>
                      <a:pPr algn="ctr"/>
                      <a:r>
                        <a:rPr lang="cs-CZ" dirty="0" smtClean="0"/>
                        <a:t>term</a:t>
                      </a:r>
                      <a:endParaRPr lang="cs-CZ" dirty="0"/>
                    </a:p>
                  </a:txBody>
                  <a:tcPr/>
                </a:tc>
                <a:tc>
                  <a:txBody>
                    <a:bodyPr/>
                    <a:lstStyle/>
                    <a:p>
                      <a:pPr algn="ctr"/>
                      <a:r>
                        <a:rPr lang="cs-CZ" dirty="0" err="1" smtClean="0"/>
                        <a:t>nom</a:t>
                      </a:r>
                      <a:r>
                        <a:rPr lang="cs-CZ" dirty="0" smtClean="0"/>
                        <a:t>. </a:t>
                      </a:r>
                      <a:r>
                        <a:rPr lang="cs-CZ" dirty="0" err="1" smtClean="0"/>
                        <a:t>sg</a:t>
                      </a:r>
                      <a:r>
                        <a:rPr lang="cs-CZ" dirty="0" smtClean="0"/>
                        <a:t>. </a:t>
                      </a:r>
                      <a:endParaRPr lang="cs-CZ" dirty="0"/>
                    </a:p>
                  </a:txBody>
                  <a:tcPr/>
                </a:tc>
                <a:tc>
                  <a:txBody>
                    <a:bodyPr/>
                    <a:lstStyle/>
                    <a:p>
                      <a:pPr algn="ctr"/>
                      <a:r>
                        <a:rPr lang="cs-CZ" dirty="0" smtClean="0"/>
                        <a:t>gen. </a:t>
                      </a:r>
                      <a:r>
                        <a:rPr lang="cs-CZ" dirty="0" err="1" smtClean="0"/>
                        <a:t>sg</a:t>
                      </a:r>
                      <a:r>
                        <a:rPr lang="cs-CZ" dirty="0" smtClean="0"/>
                        <a:t>. </a:t>
                      </a:r>
                      <a:endParaRPr lang="cs-CZ" dirty="0"/>
                    </a:p>
                  </a:txBody>
                  <a:tcPr/>
                </a:tc>
                <a:tc>
                  <a:txBody>
                    <a:bodyPr/>
                    <a:lstStyle/>
                    <a:p>
                      <a:pPr algn="ctr"/>
                      <a:r>
                        <a:rPr lang="cs-CZ" dirty="0" smtClean="0"/>
                        <a:t>gender</a:t>
                      </a:r>
                      <a:endParaRPr lang="cs-CZ" dirty="0"/>
                    </a:p>
                  </a:txBody>
                  <a:tcPr/>
                </a:tc>
                <a:tc>
                  <a:txBody>
                    <a:bodyPr/>
                    <a:lstStyle/>
                    <a:p>
                      <a:pPr algn="ctr"/>
                      <a:r>
                        <a:rPr lang="cs-CZ" dirty="0" err="1" smtClean="0"/>
                        <a:t>declension</a:t>
                      </a:r>
                      <a:endParaRPr lang="cs-CZ" dirty="0"/>
                    </a:p>
                  </a:txBody>
                  <a:tcPr/>
                </a:tc>
                <a:tc>
                  <a:txBody>
                    <a:bodyPr/>
                    <a:lstStyle/>
                    <a:p>
                      <a:pPr algn="ctr"/>
                      <a:r>
                        <a:rPr lang="cs-CZ" dirty="0" err="1" smtClean="0"/>
                        <a:t>meaning</a:t>
                      </a:r>
                      <a:endParaRPr lang="cs-CZ" dirty="0"/>
                    </a:p>
                  </a:txBody>
                  <a:tcPr/>
                </a:tc>
              </a:tr>
              <a:tr h="370840">
                <a:tc>
                  <a:txBody>
                    <a:bodyPr/>
                    <a:lstStyle/>
                    <a:p>
                      <a:r>
                        <a:rPr lang="cs-CZ" dirty="0" smtClean="0"/>
                        <a:t>os </a:t>
                      </a:r>
                      <a:r>
                        <a:rPr lang="cs-CZ" u="sng" dirty="0" smtClean="0"/>
                        <a:t>frontale</a:t>
                      </a:r>
                    </a:p>
                    <a:p>
                      <a:endParaRPr lang="cs-CZ" u="sng"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margo</a:t>
                      </a:r>
                      <a:r>
                        <a:rPr lang="cs-CZ" dirty="0" smtClean="0"/>
                        <a:t> </a:t>
                      </a:r>
                      <a:r>
                        <a:rPr lang="cs-CZ" b="0" u="sng" dirty="0" err="1" smtClean="0"/>
                        <a:t>supraorbitalis</a:t>
                      </a:r>
                      <a:endParaRPr lang="cs-CZ" b="0" u="sng" dirty="0" smtClean="0"/>
                    </a:p>
                    <a:p>
                      <a:endParaRPr lang="cs-CZ" b="0" u="sng" dirty="0"/>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concha</a:t>
                      </a:r>
                      <a:r>
                        <a:rPr lang="cs-CZ" dirty="0" smtClean="0"/>
                        <a:t> </a:t>
                      </a:r>
                      <a:r>
                        <a:rPr lang="cs-CZ" i="0" u="sng" dirty="0" err="1" smtClean="0"/>
                        <a:t>nasalis</a:t>
                      </a:r>
                      <a:r>
                        <a:rPr lang="cs-CZ" dirty="0" smtClean="0"/>
                        <a:t> media</a:t>
                      </a:r>
                    </a:p>
                    <a:p>
                      <a:endParaRPr lang="cs-CZ" dirty="0"/>
                    </a:p>
                  </a:txBody>
                  <a:tcPr/>
                </a:tc>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r>
              <a:tr h="370840">
                <a:tc>
                  <a:txBody>
                    <a:bodyPr/>
                    <a:lstStyle/>
                    <a:p>
                      <a:r>
                        <a:rPr lang="cs-CZ" dirty="0" smtClean="0"/>
                        <a:t>os </a:t>
                      </a:r>
                      <a:r>
                        <a:rPr lang="cs-CZ" u="sng" dirty="0" err="1" smtClean="0"/>
                        <a:t>parietale</a:t>
                      </a:r>
                      <a:endParaRPr lang="cs-CZ" u="sng" dirty="0" smtClean="0"/>
                    </a:p>
                    <a:p>
                      <a:endParaRPr lang="cs-CZ" u="sng"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smtClean="0"/>
                        <a:t>os </a:t>
                      </a:r>
                      <a:r>
                        <a:rPr lang="cs-CZ" u="sng" dirty="0" err="1" smtClean="0"/>
                        <a:t>temporale</a:t>
                      </a:r>
                      <a:endParaRPr lang="cs-CZ" u="sng" dirty="0" smtClean="0"/>
                    </a:p>
                    <a:p>
                      <a:endParaRPr lang="cs-CZ" u="sng"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r>
              <a:tr h="370840">
                <a:tc>
                  <a:txBody>
                    <a:bodyPr/>
                    <a:lstStyle/>
                    <a:p>
                      <a:r>
                        <a:rPr lang="cs-CZ" u="none" dirty="0" smtClean="0"/>
                        <a:t>os </a:t>
                      </a:r>
                      <a:r>
                        <a:rPr lang="cs-CZ" u="sng" dirty="0" err="1" smtClean="0"/>
                        <a:t>occipitale</a:t>
                      </a:r>
                      <a:endParaRPr lang="cs-CZ" u="sng" dirty="0" smtClean="0"/>
                    </a:p>
                    <a:p>
                      <a:endParaRPr lang="cs-CZ" u="sng"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r>
            </a:tbl>
          </a:graphicData>
        </a:graphic>
      </p:graphicFrame>
    </p:spTree>
    <p:extLst>
      <p:ext uri="{BB962C8B-B14F-4D97-AF65-F5344CB8AC3E}">
        <p14:creationId xmlns="" xmlns:p14="http://schemas.microsoft.com/office/powerpoint/2010/main" val="3587458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Form grammatically correct anatomical terms, do not change the word order.</a:t>
            </a:r>
            <a:endParaRPr lang="en-GB" dirty="0"/>
          </a:p>
        </p:txBody>
      </p:sp>
      <p:sp>
        <p:nvSpPr>
          <p:cNvPr id="3" name="Zástupný symbol pro obsah 2"/>
          <p:cNvSpPr>
            <a:spLocks noGrp="1"/>
          </p:cNvSpPr>
          <p:nvPr>
            <p:ph idx="1"/>
          </p:nvPr>
        </p:nvSpPr>
        <p:spPr>
          <a:xfrm>
            <a:off x="304800" y="1554162"/>
            <a:ext cx="8686800" cy="4971182"/>
          </a:xfrm>
        </p:spPr>
        <p:txBody>
          <a:bodyPr>
            <a:normAutofit fontScale="55000" lnSpcReduction="20000"/>
          </a:bodyPr>
          <a:lstStyle/>
          <a:p>
            <a:pPr marL="0" indent="0">
              <a:buNone/>
            </a:pPr>
            <a:r>
              <a:rPr lang="cs-CZ" dirty="0" err="1" smtClean="0"/>
              <a:t>fossula</a:t>
            </a:r>
            <a:r>
              <a:rPr lang="cs-CZ" dirty="0" smtClean="0"/>
              <a:t> (</a:t>
            </a:r>
            <a:r>
              <a:rPr lang="cs-CZ" dirty="0" err="1" smtClean="0"/>
              <a:t>pl</a:t>
            </a:r>
            <a:r>
              <a:rPr lang="cs-CZ" dirty="0" smtClean="0"/>
              <a:t>.) --- </a:t>
            </a:r>
            <a:r>
              <a:rPr lang="cs-CZ" dirty="0" err="1" smtClean="0"/>
              <a:t>tonsillaris</a:t>
            </a:r>
            <a:r>
              <a:rPr lang="cs-CZ" dirty="0" smtClean="0"/>
              <a:t>, e (</a:t>
            </a:r>
            <a:r>
              <a:rPr lang="cs-CZ" dirty="0" err="1" smtClean="0"/>
              <a:t>pl</a:t>
            </a:r>
            <a:r>
              <a:rPr lang="cs-CZ" dirty="0" smtClean="0"/>
              <a:t>.)</a:t>
            </a:r>
          </a:p>
          <a:p>
            <a:pPr marL="0" indent="0">
              <a:buNone/>
            </a:pPr>
            <a:endParaRPr lang="cs-CZ" dirty="0" smtClean="0"/>
          </a:p>
          <a:p>
            <a:pPr marL="0" indent="0">
              <a:buNone/>
            </a:pPr>
            <a:r>
              <a:rPr lang="cs-CZ" dirty="0" smtClean="0"/>
              <a:t>rete --- </a:t>
            </a:r>
            <a:r>
              <a:rPr lang="cs-CZ" dirty="0" err="1" smtClean="0"/>
              <a:t>articularis</a:t>
            </a:r>
            <a:r>
              <a:rPr lang="cs-CZ" dirty="0" smtClean="0"/>
              <a:t>, e --- </a:t>
            </a:r>
            <a:r>
              <a:rPr lang="cs-CZ" dirty="0" err="1" smtClean="0"/>
              <a:t>cubitus</a:t>
            </a:r>
            <a:endParaRPr lang="cs-CZ" dirty="0" smtClean="0"/>
          </a:p>
          <a:p>
            <a:pPr marL="0" indent="0">
              <a:buNone/>
            </a:pPr>
            <a:endParaRPr lang="cs-CZ" dirty="0" smtClean="0"/>
          </a:p>
          <a:p>
            <a:pPr marL="0" indent="0">
              <a:buNone/>
            </a:pPr>
            <a:r>
              <a:rPr lang="cs-CZ" dirty="0" err="1" smtClean="0"/>
              <a:t>musculus</a:t>
            </a:r>
            <a:r>
              <a:rPr lang="cs-CZ" dirty="0" smtClean="0"/>
              <a:t> --- biceps, </a:t>
            </a:r>
            <a:r>
              <a:rPr lang="cs-CZ" dirty="0" err="1" smtClean="0"/>
              <a:t>itis</a:t>
            </a:r>
            <a:r>
              <a:rPr lang="cs-CZ" dirty="0" smtClean="0"/>
              <a:t> --- </a:t>
            </a:r>
            <a:r>
              <a:rPr lang="cs-CZ" dirty="0" err="1" smtClean="0"/>
              <a:t>brachium</a:t>
            </a:r>
            <a:endParaRPr lang="cs-CZ" dirty="0" smtClean="0"/>
          </a:p>
          <a:p>
            <a:pPr marL="0" indent="0">
              <a:buNone/>
            </a:pPr>
            <a:endParaRPr lang="cs-CZ" dirty="0"/>
          </a:p>
          <a:p>
            <a:pPr marL="0" indent="0">
              <a:buNone/>
            </a:pPr>
            <a:r>
              <a:rPr lang="cs-CZ" dirty="0" err="1" smtClean="0"/>
              <a:t>geniculum</a:t>
            </a:r>
            <a:r>
              <a:rPr lang="cs-CZ" dirty="0" smtClean="0"/>
              <a:t> --- </a:t>
            </a:r>
            <a:r>
              <a:rPr lang="cs-CZ" dirty="0" err="1" smtClean="0"/>
              <a:t>canalis</a:t>
            </a:r>
            <a:r>
              <a:rPr lang="cs-CZ" dirty="0" smtClean="0"/>
              <a:t> --- </a:t>
            </a:r>
            <a:r>
              <a:rPr lang="cs-CZ" dirty="0" err="1" smtClean="0"/>
              <a:t>nervus</a:t>
            </a:r>
            <a:r>
              <a:rPr lang="cs-CZ" dirty="0" smtClean="0"/>
              <a:t> --- </a:t>
            </a:r>
            <a:r>
              <a:rPr lang="cs-CZ" dirty="0" err="1" smtClean="0"/>
              <a:t>facialis</a:t>
            </a:r>
            <a:r>
              <a:rPr lang="cs-CZ" dirty="0" smtClean="0"/>
              <a:t>, e</a:t>
            </a:r>
          </a:p>
          <a:p>
            <a:pPr marL="0" indent="0">
              <a:buNone/>
            </a:pPr>
            <a:endParaRPr lang="cs-CZ" dirty="0" smtClean="0"/>
          </a:p>
          <a:p>
            <a:pPr marL="0" indent="0">
              <a:buNone/>
            </a:pPr>
            <a:r>
              <a:rPr lang="cs-CZ" dirty="0" err="1" smtClean="0"/>
              <a:t>ligamentum</a:t>
            </a:r>
            <a:r>
              <a:rPr lang="cs-CZ" dirty="0" smtClean="0"/>
              <a:t> --- </a:t>
            </a:r>
            <a:r>
              <a:rPr lang="cs-CZ" dirty="0" err="1" smtClean="0"/>
              <a:t>teres</a:t>
            </a:r>
            <a:r>
              <a:rPr lang="cs-CZ" dirty="0" smtClean="0"/>
              <a:t>, </a:t>
            </a:r>
            <a:r>
              <a:rPr lang="cs-CZ" dirty="0" err="1" smtClean="0"/>
              <a:t>etis</a:t>
            </a:r>
            <a:r>
              <a:rPr lang="cs-CZ" dirty="0" smtClean="0"/>
              <a:t> --- </a:t>
            </a:r>
            <a:r>
              <a:rPr lang="cs-CZ" dirty="0" err="1" smtClean="0"/>
              <a:t>hepar</a:t>
            </a:r>
            <a:r>
              <a:rPr lang="cs-CZ" dirty="0" smtClean="0"/>
              <a:t>/uterus</a:t>
            </a:r>
          </a:p>
          <a:p>
            <a:pPr marL="0" indent="0">
              <a:buNone/>
            </a:pPr>
            <a:endParaRPr lang="cs-CZ" dirty="0" smtClean="0"/>
          </a:p>
          <a:p>
            <a:pPr marL="0" indent="0">
              <a:buNone/>
            </a:pPr>
            <a:r>
              <a:rPr lang="cs-CZ" dirty="0" err="1" smtClean="0"/>
              <a:t>arteria</a:t>
            </a:r>
            <a:r>
              <a:rPr lang="cs-CZ" dirty="0" smtClean="0"/>
              <a:t> --- </a:t>
            </a:r>
            <a:r>
              <a:rPr lang="cs-CZ" dirty="0" err="1" smtClean="0"/>
              <a:t>iliacus</a:t>
            </a:r>
            <a:r>
              <a:rPr lang="cs-CZ" dirty="0" smtClean="0"/>
              <a:t>, a, um --- </a:t>
            </a:r>
            <a:r>
              <a:rPr lang="cs-CZ" dirty="0" err="1" smtClean="0"/>
              <a:t>communis</a:t>
            </a:r>
            <a:r>
              <a:rPr lang="cs-CZ" dirty="0" smtClean="0"/>
              <a:t>, e</a:t>
            </a:r>
          </a:p>
          <a:p>
            <a:pPr marL="0" indent="0">
              <a:buNone/>
            </a:pPr>
            <a:endParaRPr lang="cs-CZ" dirty="0" smtClean="0"/>
          </a:p>
          <a:p>
            <a:pPr marL="0" indent="0">
              <a:buNone/>
            </a:pPr>
            <a:r>
              <a:rPr lang="cs-CZ" dirty="0" err="1" smtClean="0"/>
              <a:t>pars</a:t>
            </a:r>
            <a:r>
              <a:rPr lang="cs-CZ" dirty="0" smtClean="0"/>
              <a:t> --- </a:t>
            </a:r>
            <a:r>
              <a:rPr lang="cs-CZ" dirty="0" err="1" smtClean="0"/>
              <a:t>descendens</a:t>
            </a:r>
            <a:r>
              <a:rPr lang="cs-CZ" dirty="0" smtClean="0"/>
              <a:t>, </a:t>
            </a:r>
            <a:r>
              <a:rPr lang="cs-CZ" dirty="0" err="1" smtClean="0"/>
              <a:t>ntis</a:t>
            </a:r>
            <a:r>
              <a:rPr lang="cs-CZ" dirty="0" smtClean="0"/>
              <a:t> --- duodenum</a:t>
            </a:r>
          </a:p>
          <a:p>
            <a:pPr marL="0" indent="0">
              <a:buNone/>
            </a:pPr>
            <a:endParaRPr lang="cs-CZ" dirty="0" smtClean="0"/>
          </a:p>
          <a:p>
            <a:pPr marL="0" indent="0">
              <a:buNone/>
            </a:pPr>
            <a:r>
              <a:rPr lang="cs-CZ" dirty="0" err="1" smtClean="0"/>
              <a:t>ramus</a:t>
            </a:r>
            <a:r>
              <a:rPr lang="cs-CZ" dirty="0" smtClean="0"/>
              <a:t> --- </a:t>
            </a:r>
            <a:r>
              <a:rPr lang="cs-CZ" dirty="0" err="1" smtClean="0"/>
              <a:t>communicans</a:t>
            </a:r>
            <a:r>
              <a:rPr lang="cs-CZ" dirty="0" smtClean="0"/>
              <a:t>, </a:t>
            </a:r>
            <a:r>
              <a:rPr lang="cs-CZ" dirty="0" err="1" smtClean="0"/>
              <a:t>antis</a:t>
            </a:r>
            <a:r>
              <a:rPr lang="cs-CZ" dirty="0" smtClean="0"/>
              <a:t> --- </a:t>
            </a:r>
            <a:r>
              <a:rPr lang="cs-CZ" dirty="0" err="1" smtClean="0"/>
              <a:t>cum</a:t>
            </a:r>
            <a:r>
              <a:rPr lang="cs-CZ" dirty="0" smtClean="0"/>
              <a:t> --- </a:t>
            </a:r>
            <a:r>
              <a:rPr lang="cs-CZ" dirty="0" err="1" smtClean="0"/>
              <a:t>nervus</a:t>
            </a:r>
            <a:r>
              <a:rPr lang="cs-CZ" dirty="0" smtClean="0"/>
              <a:t> --- </a:t>
            </a:r>
            <a:r>
              <a:rPr lang="cs-CZ" dirty="0" err="1" smtClean="0"/>
              <a:t>ulnaris</a:t>
            </a:r>
            <a:r>
              <a:rPr lang="cs-CZ" dirty="0" smtClean="0"/>
              <a:t>, e</a:t>
            </a:r>
          </a:p>
          <a:p>
            <a:pPr marL="0" indent="0">
              <a:buNone/>
            </a:pPr>
            <a:endParaRPr lang="cs-CZ" dirty="0" smtClean="0"/>
          </a:p>
          <a:p>
            <a:pPr marL="0" indent="0">
              <a:buNone/>
            </a:pPr>
            <a:r>
              <a:rPr lang="cs-CZ" dirty="0" err="1" smtClean="0"/>
              <a:t>musculus</a:t>
            </a:r>
            <a:r>
              <a:rPr lang="cs-CZ" dirty="0" smtClean="0"/>
              <a:t> (</a:t>
            </a:r>
            <a:r>
              <a:rPr lang="cs-CZ" dirty="0" err="1" smtClean="0"/>
              <a:t>pl</a:t>
            </a:r>
            <a:r>
              <a:rPr lang="cs-CZ" dirty="0" smtClean="0"/>
              <a:t>.) --- levator (</a:t>
            </a:r>
            <a:r>
              <a:rPr lang="cs-CZ" dirty="0" err="1" smtClean="0"/>
              <a:t>pl</a:t>
            </a:r>
            <a:r>
              <a:rPr lang="cs-CZ" dirty="0" smtClean="0"/>
              <a:t>.) ---- </a:t>
            </a:r>
            <a:r>
              <a:rPr lang="cs-CZ" dirty="0" err="1" smtClean="0"/>
              <a:t>costa</a:t>
            </a:r>
            <a:r>
              <a:rPr lang="cs-CZ" dirty="0" smtClean="0"/>
              <a:t> (</a:t>
            </a:r>
            <a:r>
              <a:rPr lang="cs-CZ" dirty="0" err="1" smtClean="0"/>
              <a:t>pl</a:t>
            </a:r>
            <a:r>
              <a:rPr lang="cs-CZ" dirty="0" smtClean="0"/>
              <a:t>.) --- brevis, e (</a:t>
            </a:r>
            <a:r>
              <a:rPr lang="cs-CZ" dirty="0" err="1" smtClean="0"/>
              <a:t>pl</a:t>
            </a:r>
            <a:r>
              <a:rPr lang="cs-CZ" dirty="0" smtClean="0"/>
              <a:t>.)</a:t>
            </a:r>
          </a:p>
          <a:p>
            <a:pPr marL="0" indent="0">
              <a:buNone/>
            </a:pPr>
            <a:endParaRPr lang="cs-CZ" dirty="0"/>
          </a:p>
        </p:txBody>
      </p:sp>
    </p:spTree>
    <p:extLst>
      <p:ext uri="{BB962C8B-B14F-4D97-AF65-F5344CB8AC3E}">
        <p14:creationId xmlns="" xmlns:p14="http://schemas.microsoft.com/office/powerpoint/2010/main" val="367488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39784"/>
          </a:xfrm>
        </p:spPr>
        <p:txBody>
          <a:bodyPr/>
          <a:lstStyle/>
          <a:p>
            <a:r>
              <a:rPr lang="cs-CZ" dirty="0" smtClean="0"/>
              <a:t>Rete </a:t>
            </a:r>
            <a:r>
              <a:rPr lang="cs-CZ" dirty="0" err="1" smtClean="0"/>
              <a:t>articulare</a:t>
            </a:r>
            <a:r>
              <a:rPr lang="cs-CZ" dirty="0" smtClean="0"/>
              <a:t> </a:t>
            </a:r>
            <a:r>
              <a:rPr lang="cs-CZ" dirty="0" err="1" smtClean="0"/>
              <a:t>cubiti</a:t>
            </a:r>
            <a:endParaRPr lang="cs-CZ" dirty="0"/>
          </a:p>
        </p:txBody>
      </p:sp>
      <p:pic>
        <p:nvPicPr>
          <p:cNvPr id="3" name="Obrázek 2" descr="45.jpg"/>
          <p:cNvPicPr>
            <a:picLocks noChangeAspect="1"/>
          </p:cNvPicPr>
          <p:nvPr/>
        </p:nvPicPr>
        <p:blipFill>
          <a:blip r:embed="rId2" cstate="print"/>
          <a:stretch>
            <a:fillRect/>
          </a:stretch>
        </p:blipFill>
        <p:spPr>
          <a:xfrm>
            <a:off x="2357422" y="1089645"/>
            <a:ext cx="4398412" cy="5762625"/>
          </a:xfrm>
          <a:prstGeom prst="rect">
            <a:avLst/>
          </a:prstGeom>
        </p:spPr>
      </p:pic>
    </p:spTree>
    <p:extLst>
      <p:ext uri="{BB962C8B-B14F-4D97-AF65-F5344CB8AC3E}">
        <p14:creationId xmlns="" xmlns:p14="http://schemas.microsoft.com/office/powerpoint/2010/main" val="2565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Ligamentum</a:t>
            </a:r>
            <a:r>
              <a:rPr lang="cs-CZ" dirty="0" smtClean="0"/>
              <a:t> </a:t>
            </a:r>
            <a:r>
              <a:rPr lang="cs-CZ" dirty="0" err="1" smtClean="0"/>
              <a:t>teres</a:t>
            </a:r>
            <a:r>
              <a:rPr lang="cs-CZ" dirty="0" smtClean="0"/>
              <a:t> </a:t>
            </a:r>
            <a:r>
              <a:rPr lang="cs-CZ" dirty="0" err="1" smtClean="0"/>
              <a:t>hepatis</a:t>
            </a:r>
            <a:r>
              <a:rPr lang="cs-CZ" dirty="0" smtClean="0"/>
              <a:t>/</a:t>
            </a:r>
            <a:r>
              <a:rPr lang="cs-CZ" dirty="0" err="1" smtClean="0"/>
              <a:t>uteri</a:t>
            </a:r>
            <a:endParaRPr lang="cs-CZ" dirty="0"/>
          </a:p>
        </p:txBody>
      </p:sp>
      <p:pic>
        <p:nvPicPr>
          <p:cNvPr id="3" name="Obrázek 2" descr="JatraLigamenta.jpg"/>
          <p:cNvPicPr>
            <a:picLocks noChangeAspect="1"/>
          </p:cNvPicPr>
          <p:nvPr/>
        </p:nvPicPr>
        <p:blipFill>
          <a:blip r:embed="rId2" cstate="print"/>
          <a:stretch>
            <a:fillRect/>
          </a:stretch>
        </p:blipFill>
        <p:spPr>
          <a:xfrm>
            <a:off x="107504" y="2060848"/>
            <a:ext cx="4119282" cy="3429024"/>
          </a:xfrm>
          <a:prstGeom prst="rect">
            <a:avLst/>
          </a:prstGeom>
        </p:spPr>
      </p:pic>
      <p:pic>
        <p:nvPicPr>
          <p:cNvPr id="5" name="Obráze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76" y="2408286"/>
            <a:ext cx="4672714" cy="2910433"/>
          </a:xfrm>
          <a:prstGeom prst="rect">
            <a:avLst/>
          </a:prstGeom>
        </p:spPr>
      </p:pic>
    </p:spTree>
    <p:extLst>
      <p:ext uri="{BB962C8B-B14F-4D97-AF65-F5344CB8AC3E}">
        <p14:creationId xmlns="" xmlns:p14="http://schemas.microsoft.com/office/powerpoint/2010/main" val="147212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a:t>
            </a:r>
            <a:r>
              <a:rPr lang="cs-CZ" dirty="0" smtClean="0"/>
              <a:t> </a:t>
            </a:r>
            <a:r>
              <a:rPr lang="cs-CZ" dirty="0" err="1" smtClean="0"/>
              <a:t>iliaca</a:t>
            </a:r>
            <a:r>
              <a:rPr lang="cs-CZ" dirty="0" smtClean="0"/>
              <a:t> </a:t>
            </a:r>
            <a:r>
              <a:rPr lang="cs-CZ" dirty="0" err="1" smtClean="0"/>
              <a:t>communis</a:t>
            </a:r>
            <a:endParaRPr lang="cs-CZ" dirty="0"/>
          </a:p>
        </p:txBody>
      </p:sp>
      <p:pic>
        <p:nvPicPr>
          <p:cNvPr id="3074" name="Picture 2" descr="File:Slide10nn.JPG">
            <a:hlinkClick r:id="rId2"/>
          </p:cNvPr>
          <p:cNvPicPr>
            <a:picLocks noChangeAspect="1" noChangeArrowheads="1"/>
          </p:cNvPicPr>
          <p:nvPr/>
        </p:nvPicPr>
        <p:blipFill>
          <a:blip r:embed="rId3" cstate="print"/>
          <a:srcRect/>
          <a:stretch>
            <a:fillRect/>
          </a:stretch>
        </p:blipFill>
        <p:spPr bwMode="auto">
          <a:xfrm>
            <a:off x="857224" y="1214422"/>
            <a:ext cx="7239051" cy="5429288"/>
          </a:xfrm>
          <a:prstGeom prst="rect">
            <a:avLst/>
          </a:prstGeom>
          <a:noFill/>
        </p:spPr>
      </p:pic>
    </p:spTree>
    <p:extLst>
      <p:ext uri="{BB962C8B-B14F-4D97-AF65-F5344CB8AC3E}">
        <p14:creationId xmlns="" xmlns:p14="http://schemas.microsoft.com/office/powerpoint/2010/main" val="402125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Pars</a:t>
            </a:r>
            <a:r>
              <a:rPr lang="cs-CZ" dirty="0"/>
              <a:t> </a:t>
            </a:r>
            <a:r>
              <a:rPr lang="cs-CZ" dirty="0" err="1" smtClean="0"/>
              <a:t>descendens</a:t>
            </a:r>
            <a:r>
              <a:rPr lang="cs-CZ" dirty="0" smtClean="0"/>
              <a:t> </a:t>
            </a:r>
            <a:r>
              <a:rPr lang="cs-CZ" dirty="0" err="1" smtClean="0"/>
              <a:t>duodeni</a:t>
            </a:r>
            <a:endParaRPr lang="cs-CZ" dirty="0"/>
          </a:p>
        </p:txBody>
      </p:sp>
      <p:pic>
        <p:nvPicPr>
          <p:cNvPr id="3" name="Zástupný symbol pro obsah 3" descr="imagesCAWBWACU.jpg"/>
          <p:cNvPicPr>
            <a:picLocks noChangeAspect="1"/>
          </p:cNvPicPr>
          <p:nvPr/>
        </p:nvPicPr>
        <p:blipFill>
          <a:blip r:embed="rId2" cstate="print"/>
          <a:stretch>
            <a:fillRect/>
          </a:stretch>
        </p:blipFill>
        <p:spPr>
          <a:xfrm>
            <a:off x="428596" y="2000240"/>
            <a:ext cx="4894364" cy="3766366"/>
          </a:xfrm>
          <a:prstGeom prst="rect">
            <a:avLst/>
          </a:prstGeom>
        </p:spPr>
      </p:pic>
      <p:pic>
        <p:nvPicPr>
          <p:cNvPr id="4" name="Obrázek 3" descr="picDigestion3.jpg"/>
          <p:cNvPicPr>
            <a:picLocks noChangeAspect="1"/>
          </p:cNvPicPr>
          <p:nvPr/>
        </p:nvPicPr>
        <p:blipFill>
          <a:blip r:embed="rId3" cstate="print"/>
          <a:stretch>
            <a:fillRect/>
          </a:stretch>
        </p:blipFill>
        <p:spPr>
          <a:xfrm>
            <a:off x="5500694" y="2428868"/>
            <a:ext cx="3000396" cy="2810230"/>
          </a:xfrm>
          <a:prstGeom prst="rect">
            <a:avLst/>
          </a:prstGeom>
        </p:spPr>
      </p:pic>
    </p:spTree>
    <p:extLst>
      <p:ext uri="{BB962C8B-B14F-4D97-AF65-F5344CB8AC3E}">
        <p14:creationId xmlns="" xmlns:p14="http://schemas.microsoft.com/office/powerpoint/2010/main" val="95143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88640"/>
            <a:ext cx="8686800" cy="1224136"/>
          </a:xfrm>
        </p:spPr>
        <p:txBody>
          <a:bodyPr>
            <a:normAutofit/>
          </a:bodyPr>
          <a:lstStyle/>
          <a:p>
            <a:r>
              <a:rPr lang="en-GB" sz="2000" dirty="0" smtClean="0"/>
              <a:t>a) Classify the adjectives into two groups according to their declensions.</a:t>
            </a:r>
            <a:br>
              <a:rPr lang="en-GB" sz="2000" dirty="0" smtClean="0"/>
            </a:br>
            <a:r>
              <a:rPr lang="en-GB" sz="2000" dirty="0" smtClean="0"/>
              <a:t>b) give the number of their nominative singular forms.</a:t>
            </a:r>
            <a:endParaRPr lang="en-GB" sz="2000" dirty="0"/>
          </a:p>
        </p:txBody>
      </p:sp>
      <p:sp>
        <p:nvSpPr>
          <p:cNvPr id="5" name="Obdélník 4"/>
          <p:cNvSpPr/>
          <p:nvPr/>
        </p:nvSpPr>
        <p:spPr>
          <a:xfrm>
            <a:off x="617330" y="1484784"/>
            <a:ext cx="7920880" cy="51125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smtClean="0">
              <a:solidFill>
                <a:schemeClr val="tx1"/>
              </a:solidFill>
            </a:endParaRPr>
          </a:p>
          <a:p>
            <a:endParaRPr lang="cs-CZ" dirty="0" smtClean="0">
              <a:solidFill>
                <a:schemeClr val="tx1"/>
              </a:solidFill>
            </a:endParaRPr>
          </a:p>
          <a:p>
            <a:r>
              <a:rPr lang="cs-CZ" dirty="0" err="1" smtClean="0">
                <a:solidFill>
                  <a:schemeClr val="tx1"/>
                </a:solidFill>
              </a:rPr>
              <a:t>centralis</a:t>
            </a:r>
            <a:r>
              <a:rPr lang="cs-CZ" dirty="0" smtClean="0">
                <a:solidFill>
                  <a:schemeClr val="tx1"/>
                </a:solidFill>
              </a:rPr>
              <a:t>, e		</a:t>
            </a:r>
            <a:r>
              <a:rPr lang="cs-CZ" dirty="0" err="1" smtClean="0">
                <a:solidFill>
                  <a:schemeClr val="tx1"/>
                </a:solidFill>
              </a:rPr>
              <a:t>opticus</a:t>
            </a:r>
            <a:r>
              <a:rPr lang="cs-CZ" dirty="0" smtClean="0">
                <a:solidFill>
                  <a:schemeClr val="tx1"/>
                </a:solidFill>
              </a:rPr>
              <a:t>, a, um		</a:t>
            </a:r>
            <a:r>
              <a:rPr lang="cs-CZ" dirty="0" err="1" smtClean="0">
                <a:solidFill>
                  <a:schemeClr val="tx1"/>
                </a:solidFill>
              </a:rPr>
              <a:t>parietalis</a:t>
            </a:r>
            <a:r>
              <a:rPr lang="cs-CZ" dirty="0" smtClean="0">
                <a:solidFill>
                  <a:schemeClr val="tx1"/>
                </a:solidFill>
              </a:rPr>
              <a:t>, e</a:t>
            </a:r>
          </a:p>
          <a:p>
            <a:endParaRPr lang="cs-CZ" dirty="0" smtClean="0">
              <a:solidFill>
                <a:schemeClr val="tx1"/>
              </a:solidFill>
            </a:endParaRPr>
          </a:p>
          <a:p>
            <a:r>
              <a:rPr lang="cs-CZ" dirty="0" err="1" smtClean="0">
                <a:solidFill>
                  <a:schemeClr val="tx1"/>
                </a:solidFill>
              </a:rPr>
              <a:t>ischiadicus</a:t>
            </a:r>
            <a:r>
              <a:rPr lang="cs-CZ" dirty="0" smtClean="0">
                <a:solidFill>
                  <a:schemeClr val="tx1"/>
                </a:solidFill>
              </a:rPr>
              <a:t>, a, um		</a:t>
            </a:r>
            <a:r>
              <a:rPr lang="cs-CZ" dirty="0" err="1" smtClean="0">
                <a:solidFill>
                  <a:schemeClr val="tx1"/>
                </a:solidFill>
              </a:rPr>
              <a:t>tenuis</a:t>
            </a:r>
            <a:r>
              <a:rPr lang="cs-CZ" dirty="0" smtClean="0">
                <a:solidFill>
                  <a:schemeClr val="tx1"/>
                </a:solidFill>
              </a:rPr>
              <a:t>, e			</a:t>
            </a:r>
            <a:r>
              <a:rPr lang="cs-CZ" dirty="0" err="1" smtClean="0">
                <a:solidFill>
                  <a:schemeClr val="tx1"/>
                </a:solidFill>
              </a:rPr>
              <a:t>crassus</a:t>
            </a:r>
            <a:r>
              <a:rPr lang="cs-CZ" dirty="0" smtClean="0">
                <a:solidFill>
                  <a:schemeClr val="tx1"/>
                </a:solidFill>
              </a:rPr>
              <a:t>, a, um</a:t>
            </a:r>
            <a:endParaRPr lang="cs-CZ" dirty="0">
              <a:solidFill>
                <a:schemeClr val="tx1"/>
              </a:solidFill>
            </a:endParaRPr>
          </a:p>
          <a:p>
            <a:endParaRPr lang="cs-CZ" dirty="0">
              <a:solidFill>
                <a:schemeClr val="tx1"/>
              </a:solidFill>
            </a:endParaRPr>
          </a:p>
          <a:p>
            <a:r>
              <a:rPr lang="cs-CZ" dirty="0" err="1" smtClean="0">
                <a:solidFill>
                  <a:schemeClr val="tx1"/>
                </a:solidFill>
              </a:rPr>
              <a:t>ascendens</a:t>
            </a:r>
            <a:r>
              <a:rPr lang="cs-CZ" dirty="0" smtClean="0">
                <a:solidFill>
                  <a:schemeClr val="tx1"/>
                </a:solidFill>
              </a:rPr>
              <a:t>, </a:t>
            </a:r>
            <a:r>
              <a:rPr lang="cs-CZ" dirty="0" err="1" smtClean="0">
                <a:solidFill>
                  <a:schemeClr val="tx1"/>
                </a:solidFill>
              </a:rPr>
              <a:t>ntis</a:t>
            </a:r>
            <a:r>
              <a:rPr lang="cs-CZ" dirty="0" smtClean="0">
                <a:solidFill>
                  <a:schemeClr val="tx1"/>
                </a:solidFill>
              </a:rPr>
              <a:t>		</a:t>
            </a:r>
            <a:r>
              <a:rPr lang="cs-CZ" dirty="0" err="1" smtClean="0">
                <a:solidFill>
                  <a:schemeClr val="tx1"/>
                </a:solidFill>
              </a:rPr>
              <a:t>sigmoideus</a:t>
            </a:r>
            <a:r>
              <a:rPr lang="cs-CZ" dirty="0" smtClean="0">
                <a:solidFill>
                  <a:schemeClr val="tx1"/>
                </a:solidFill>
              </a:rPr>
              <a:t>, a, um	</a:t>
            </a:r>
            <a:r>
              <a:rPr lang="cs-CZ" dirty="0" err="1" smtClean="0">
                <a:solidFill>
                  <a:schemeClr val="tx1"/>
                </a:solidFill>
              </a:rPr>
              <a:t>suprarenalis</a:t>
            </a:r>
            <a:r>
              <a:rPr lang="cs-CZ" dirty="0" smtClean="0">
                <a:solidFill>
                  <a:schemeClr val="tx1"/>
                </a:solidFill>
              </a:rPr>
              <a:t>, e</a:t>
            </a:r>
          </a:p>
          <a:p>
            <a:endParaRPr lang="cs-CZ" dirty="0">
              <a:solidFill>
                <a:schemeClr val="tx1"/>
              </a:solidFill>
            </a:endParaRPr>
          </a:p>
          <a:p>
            <a:r>
              <a:rPr lang="cs-CZ" dirty="0" err="1" smtClean="0">
                <a:solidFill>
                  <a:schemeClr val="tx1"/>
                </a:solidFill>
              </a:rPr>
              <a:t>thyroideus</a:t>
            </a:r>
            <a:r>
              <a:rPr lang="cs-CZ" dirty="0" smtClean="0">
                <a:solidFill>
                  <a:schemeClr val="tx1"/>
                </a:solidFill>
              </a:rPr>
              <a:t>, a, um		</a:t>
            </a:r>
            <a:r>
              <a:rPr lang="cs-CZ" dirty="0" err="1" smtClean="0">
                <a:solidFill>
                  <a:schemeClr val="tx1"/>
                </a:solidFill>
              </a:rPr>
              <a:t>biliaris</a:t>
            </a:r>
            <a:r>
              <a:rPr lang="cs-CZ" dirty="0" smtClean="0">
                <a:solidFill>
                  <a:schemeClr val="tx1"/>
                </a:solidFill>
              </a:rPr>
              <a:t>, e			</a:t>
            </a:r>
            <a:r>
              <a:rPr lang="cs-CZ" dirty="0" err="1" smtClean="0">
                <a:solidFill>
                  <a:schemeClr val="tx1"/>
                </a:solidFill>
              </a:rPr>
              <a:t>felleus</a:t>
            </a:r>
            <a:r>
              <a:rPr lang="cs-CZ" dirty="0" smtClean="0">
                <a:solidFill>
                  <a:schemeClr val="tx1"/>
                </a:solidFill>
              </a:rPr>
              <a:t>, a, um</a:t>
            </a:r>
          </a:p>
          <a:p>
            <a:endParaRPr lang="cs-CZ" dirty="0">
              <a:solidFill>
                <a:schemeClr val="tx1"/>
              </a:solidFill>
            </a:endParaRPr>
          </a:p>
          <a:p>
            <a:r>
              <a:rPr lang="cs-CZ" dirty="0" err="1" smtClean="0">
                <a:solidFill>
                  <a:schemeClr val="tx1"/>
                </a:solidFill>
              </a:rPr>
              <a:t>longus</a:t>
            </a:r>
            <a:r>
              <a:rPr lang="cs-CZ" dirty="0" smtClean="0">
                <a:solidFill>
                  <a:schemeClr val="tx1"/>
                </a:solidFill>
              </a:rPr>
              <a:t>, a, um		brevis, e			multiplex, </a:t>
            </a:r>
            <a:r>
              <a:rPr lang="cs-CZ" dirty="0" err="1" smtClean="0">
                <a:solidFill>
                  <a:schemeClr val="tx1"/>
                </a:solidFill>
              </a:rPr>
              <a:t>icis</a:t>
            </a:r>
            <a:endParaRPr lang="cs-CZ" dirty="0">
              <a:solidFill>
                <a:schemeClr val="tx1"/>
              </a:solidFill>
            </a:endParaRPr>
          </a:p>
          <a:p>
            <a:endParaRPr lang="cs-CZ" dirty="0" smtClean="0">
              <a:solidFill>
                <a:schemeClr val="tx1"/>
              </a:solidFill>
            </a:endParaRPr>
          </a:p>
          <a:p>
            <a:r>
              <a:rPr lang="cs-CZ" dirty="0" err="1" smtClean="0">
                <a:solidFill>
                  <a:schemeClr val="tx1"/>
                </a:solidFill>
              </a:rPr>
              <a:t>apertus</a:t>
            </a:r>
            <a:r>
              <a:rPr lang="cs-CZ" dirty="0" smtClean="0">
                <a:solidFill>
                  <a:schemeClr val="tx1"/>
                </a:solidFill>
              </a:rPr>
              <a:t>, a, um		</a:t>
            </a:r>
            <a:r>
              <a:rPr lang="cs-CZ" dirty="0" err="1" smtClean="0">
                <a:solidFill>
                  <a:schemeClr val="tx1"/>
                </a:solidFill>
              </a:rPr>
              <a:t>cysticus</a:t>
            </a:r>
            <a:r>
              <a:rPr lang="cs-CZ" dirty="0" smtClean="0">
                <a:solidFill>
                  <a:schemeClr val="tx1"/>
                </a:solidFill>
              </a:rPr>
              <a:t>, a, um		</a:t>
            </a:r>
            <a:r>
              <a:rPr lang="cs-CZ" dirty="0" err="1" smtClean="0">
                <a:solidFill>
                  <a:schemeClr val="tx1"/>
                </a:solidFill>
              </a:rPr>
              <a:t>migrans</a:t>
            </a:r>
            <a:r>
              <a:rPr lang="cs-CZ" dirty="0" smtClean="0">
                <a:solidFill>
                  <a:schemeClr val="tx1"/>
                </a:solidFill>
              </a:rPr>
              <a:t>, </a:t>
            </a:r>
            <a:r>
              <a:rPr lang="cs-CZ" dirty="0" err="1" smtClean="0">
                <a:solidFill>
                  <a:schemeClr val="tx1"/>
                </a:solidFill>
              </a:rPr>
              <a:t>ntis</a:t>
            </a:r>
            <a:endParaRPr lang="cs-CZ" dirty="0" smtClean="0">
              <a:solidFill>
                <a:schemeClr val="tx1"/>
              </a:solidFill>
            </a:endParaRPr>
          </a:p>
          <a:p>
            <a:endParaRPr lang="cs-CZ" dirty="0">
              <a:solidFill>
                <a:schemeClr val="tx1"/>
              </a:solidFill>
            </a:endParaRPr>
          </a:p>
          <a:p>
            <a:r>
              <a:rPr lang="cs-CZ" dirty="0" err="1" smtClean="0">
                <a:solidFill>
                  <a:schemeClr val="tx1"/>
                </a:solidFill>
              </a:rPr>
              <a:t>solaris</a:t>
            </a:r>
            <a:r>
              <a:rPr lang="cs-CZ" dirty="0" smtClean="0">
                <a:solidFill>
                  <a:schemeClr val="tx1"/>
                </a:solidFill>
              </a:rPr>
              <a:t>, e		</a:t>
            </a:r>
            <a:r>
              <a:rPr lang="cs-CZ" dirty="0" smtClean="0">
                <a:solidFill>
                  <a:schemeClr val="tx1"/>
                </a:solidFill>
              </a:rPr>
              <a:t>ruber</a:t>
            </a:r>
            <a:r>
              <a:rPr lang="cs-CZ" dirty="0" smtClean="0">
                <a:solidFill>
                  <a:schemeClr val="tx1"/>
                </a:solidFill>
              </a:rPr>
              <a:t>, a, um		</a:t>
            </a:r>
            <a:r>
              <a:rPr lang="cs-CZ" dirty="0" err="1" smtClean="0">
                <a:solidFill>
                  <a:schemeClr val="tx1"/>
                </a:solidFill>
              </a:rPr>
              <a:t>rectus</a:t>
            </a:r>
            <a:r>
              <a:rPr lang="cs-CZ" dirty="0" smtClean="0">
                <a:solidFill>
                  <a:schemeClr val="tx1"/>
                </a:solidFill>
              </a:rPr>
              <a:t>, a, um	</a:t>
            </a:r>
          </a:p>
          <a:p>
            <a:endParaRPr lang="cs-CZ" dirty="0">
              <a:solidFill>
                <a:schemeClr val="tx1"/>
              </a:solidFill>
            </a:endParaRPr>
          </a:p>
          <a:p>
            <a:r>
              <a:rPr lang="cs-CZ" dirty="0" smtClean="0">
                <a:solidFill>
                  <a:schemeClr val="tx1"/>
                </a:solidFill>
              </a:rPr>
              <a:t>biceps, </a:t>
            </a:r>
            <a:r>
              <a:rPr lang="cs-CZ" dirty="0" err="1" smtClean="0">
                <a:solidFill>
                  <a:schemeClr val="tx1"/>
                </a:solidFill>
              </a:rPr>
              <a:t>itis</a:t>
            </a:r>
            <a:r>
              <a:rPr lang="cs-CZ" dirty="0" smtClean="0">
                <a:solidFill>
                  <a:schemeClr val="tx1"/>
                </a:solidFill>
              </a:rPr>
              <a:t>		</a:t>
            </a:r>
            <a:r>
              <a:rPr lang="cs-CZ" dirty="0" err="1" smtClean="0">
                <a:solidFill>
                  <a:schemeClr val="tx1"/>
                </a:solidFill>
              </a:rPr>
              <a:t>acutus</a:t>
            </a:r>
            <a:r>
              <a:rPr lang="cs-CZ" dirty="0" smtClean="0">
                <a:solidFill>
                  <a:schemeClr val="tx1"/>
                </a:solidFill>
              </a:rPr>
              <a:t>, a, um		</a:t>
            </a:r>
            <a:r>
              <a:rPr lang="cs-CZ" dirty="0" err="1" smtClean="0">
                <a:solidFill>
                  <a:schemeClr val="tx1"/>
                </a:solidFill>
              </a:rPr>
              <a:t>catarrhalis</a:t>
            </a:r>
            <a:r>
              <a:rPr lang="cs-CZ" dirty="0" smtClean="0">
                <a:solidFill>
                  <a:schemeClr val="tx1"/>
                </a:solidFill>
              </a:rPr>
              <a:t>, e</a:t>
            </a:r>
          </a:p>
          <a:p>
            <a:pPr algn="ctr"/>
            <a:endParaRPr lang="cs-CZ" dirty="0">
              <a:solidFill>
                <a:schemeClr val="tx1"/>
              </a:solidFill>
            </a:endParaRPr>
          </a:p>
          <a:p>
            <a:pPr algn="ctr"/>
            <a:r>
              <a:rPr lang="cs-CZ" dirty="0" smtClean="0">
                <a:solidFill>
                  <a:schemeClr val="tx1"/>
                </a:solidFill>
              </a:rPr>
              <a:t>		</a:t>
            </a:r>
            <a:endParaRPr lang="cs-CZ" dirty="0">
              <a:solidFill>
                <a:schemeClr val="tx1"/>
              </a:solidFill>
            </a:endParaRPr>
          </a:p>
        </p:txBody>
      </p:sp>
    </p:spTree>
    <p:extLst>
      <p:ext uri="{BB962C8B-B14F-4D97-AF65-F5344CB8AC3E}">
        <p14:creationId xmlns="" xmlns:p14="http://schemas.microsoft.com/office/powerpoint/2010/main" val="2348881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Musculi</a:t>
            </a:r>
            <a:r>
              <a:rPr lang="cs-CZ" dirty="0" smtClean="0"/>
              <a:t> </a:t>
            </a:r>
            <a:r>
              <a:rPr lang="cs-CZ" dirty="0" err="1" smtClean="0"/>
              <a:t>levatores</a:t>
            </a:r>
            <a:r>
              <a:rPr lang="cs-CZ" dirty="0" smtClean="0"/>
              <a:t> </a:t>
            </a:r>
            <a:r>
              <a:rPr lang="cs-CZ" dirty="0" err="1" smtClean="0"/>
              <a:t>costarum</a:t>
            </a:r>
            <a:endParaRPr lang="cs-CZ" dirty="0"/>
          </a:p>
        </p:txBody>
      </p:sp>
      <p:pic>
        <p:nvPicPr>
          <p:cNvPr id="3" name="Obrázek 2" descr="250px-Levatores_costarum.png"/>
          <p:cNvPicPr>
            <a:picLocks noChangeAspect="1"/>
          </p:cNvPicPr>
          <p:nvPr/>
        </p:nvPicPr>
        <p:blipFill>
          <a:blip r:embed="rId2" cstate="print"/>
          <a:stretch>
            <a:fillRect/>
          </a:stretch>
        </p:blipFill>
        <p:spPr>
          <a:xfrm>
            <a:off x="2857488" y="1214422"/>
            <a:ext cx="4335459" cy="5410652"/>
          </a:xfrm>
          <a:prstGeom prst="rect">
            <a:avLst/>
          </a:prstGeom>
        </p:spPr>
      </p:pic>
    </p:spTree>
    <p:extLst>
      <p:ext uri="{BB962C8B-B14F-4D97-AF65-F5344CB8AC3E}">
        <p14:creationId xmlns="" xmlns:p14="http://schemas.microsoft.com/office/powerpoint/2010/main" val="375273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315616"/>
          </a:xfrm>
        </p:spPr>
        <p:txBody>
          <a:bodyPr>
            <a:normAutofit fontScale="90000"/>
          </a:bodyPr>
          <a:lstStyle/>
          <a:p>
            <a:r>
              <a:rPr lang="en-GB" dirty="0" smtClean="0"/>
              <a:t>Match the expressions on the left with the expressions on the right to form clinical terms.</a:t>
            </a:r>
            <a:endParaRPr lang="en-GB" dirty="0"/>
          </a:p>
        </p:txBody>
      </p:sp>
      <p:sp>
        <p:nvSpPr>
          <p:cNvPr id="4" name="Obdélník 3"/>
          <p:cNvSpPr/>
          <p:nvPr/>
        </p:nvSpPr>
        <p:spPr>
          <a:xfrm>
            <a:off x="467544" y="2348880"/>
            <a:ext cx="8064896" cy="33843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smtClean="0">
              <a:solidFill>
                <a:schemeClr val="tx1"/>
              </a:solidFill>
            </a:endParaRPr>
          </a:p>
          <a:p>
            <a:endParaRPr lang="cs-CZ" dirty="0">
              <a:solidFill>
                <a:schemeClr val="tx1"/>
              </a:solidFill>
            </a:endParaRPr>
          </a:p>
          <a:p>
            <a:r>
              <a:rPr lang="cs-CZ" dirty="0">
                <a:solidFill>
                  <a:schemeClr val="tx1"/>
                </a:solidFill>
              </a:rPr>
              <a:t>T</a:t>
            </a:r>
            <a:r>
              <a:rPr lang="cs-CZ" dirty="0" smtClean="0">
                <a:solidFill>
                  <a:schemeClr val="tx1"/>
                </a:solidFill>
              </a:rPr>
              <a:t>rauma </a:t>
            </a:r>
            <a:r>
              <a:rPr lang="cs-CZ" dirty="0" err="1" smtClean="0">
                <a:solidFill>
                  <a:schemeClr val="tx1"/>
                </a:solidFill>
              </a:rPr>
              <a:t>grave</a:t>
            </a:r>
            <a:r>
              <a:rPr lang="cs-CZ" dirty="0" smtClean="0">
                <a:solidFill>
                  <a:schemeClr val="tx1"/>
                </a:solidFill>
              </a:rPr>
              <a:t> </a:t>
            </a:r>
            <a:r>
              <a:rPr lang="cs-CZ" dirty="0" err="1" smtClean="0">
                <a:solidFill>
                  <a:schemeClr val="tx1"/>
                </a:solidFill>
              </a:rPr>
              <a:t>articulationis</a:t>
            </a:r>
            <a:r>
              <a:rPr lang="cs-CZ" dirty="0" smtClean="0">
                <a:solidFill>
                  <a:schemeClr val="tx1"/>
                </a:solidFill>
              </a:rPr>
              <a:t>			</a:t>
            </a:r>
            <a:r>
              <a:rPr lang="cs-CZ" dirty="0" err="1" smtClean="0">
                <a:solidFill>
                  <a:schemeClr val="tx1"/>
                </a:solidFill>
              </a:rPr>
              <a:t>acutae</a:t>
            </a:r>
            <a:r>
              <a:rPr lang="cs-CZ" dirty="0" smtClean="0">
                <a:solidFill>
                  <a:schemeClr val="tx1"/>
                </a:solidFill>
              </a:rPr>
              <a:t>						</a:t>
            </a:r>
          </a:p>
          <a:p>
            <a:r>
              <a:rPr lang="cs-CZ" dirty="0" err="1" smtClean="0">
                <a:solidFill>
                  <a:schemeClr val="tx1"/>
                </a:solidFill>
              </a:rPr>
              <a:t>Symptomata</a:t>
            </a:r>
            <a:r>
              <a:rPr lang="cs-CZ" dirty="0" smtClean="0">
                <a:solidFill>
                  <a:schemeClr val="tx1"/>
                </a:solidFill>
              </a:rPr>
              <a:t> </a:t>
            </a:r>
            <a:r>
              <a:rPr lang="cs-CZ" dirty="0" err="1" smtClean="0">
                <a:solidFill>
                  <a:schemeClr val="tx1"/>
                </a:solidFill>
              </a:rPr>
              <a:t>urocystitidis</a:t>
            </a:r>
            <a:r>
              <a:rPr lang="cs-CZ" dirty="0">
                <a:solidFill>
                  <a:schemeClr val="tx1"/>
                </a:solidFill>
              </a:rPr>
              <a:t>	</a:t>
            </a:r>
            <a:r>
              <a:rPr lang="cs-CZ" dirty="0" smtClean="0">
                <a:solidFill>
                  <a:schemeClr val="tx1"/>
                </a:solidFill>
              </a:rPr>
              <a:t>		</a:t>
            </a:r>
            <a:r>
              <a:rPr lang="cs-CZ" dirty="0" err="1" smtClean="0">
                <a:solidFill>
                  <a:schemeClr val="tx1"/>
                </a:solidFill>
              </a:rPr>
              <a:t>multiplices</a:t>
            </a:r>
            <a:endParaRPr lang="cs-CZ" dirty="0" smtClean="0">
              <a:solidFill>
                <a:schemeClr val="tx1"/>
              </a:solidFill>
            </a:endParaRPr>
          </a:p>
          <a:p>
            <a:endParaRPr lang="cs-CZ" dirty="0" smtClean="0">
              <a:solidFill>
                <a:schemeClr val="tx1"/>
              </a:solidFill>
            </a:endParaRPr>
          </a:p>
          <a:p>
            <a:r>
              <a:rPr lang="cs-CZ" dirty="0" err="1">
                <a:solidFill>
                  <a:schemeClr val="tx1"/>
                </a:solidFill>
              </a:rPr>
              <a:t>C</a:t>
            </a:r>
            <a:r>
              <a:rPr lang="cs-CZ" dirty="0" err="1" smtClean="0">
                <a:solidFill>
                  <a:schemeClr val="tx1"/>
                </a:solidFill>
              </a:rPr>
              <a:t>aries</a:t>
            </a:r>
            <a:r>
              <a:rPr lang="cs-CZ" dirty="0" smtClean="0">
                <a:solidFill>
                  <a:schemeClr val="tx1"/>
                </a:solidFill>
              </a:rPr>
              <a:t> </a:t>
            </a:r>
            <a:r>
              <a:rPr lang="cs-CZ" dirty="0" err="1" smtClean="0">
                <a:solidFill>
                  <a:schemeClr val="tx1"/>
                </a:solidFill>
              </a:rPr>
              <a:t>profunda</a:t>
            </a:r>
            <a:r>
              <a:rPr lang="cs-CZ" dirty="0" smtClean="0">
                <a:solidFill>
                  <a:schemeClr val="tx1"/>
                </a:solidFill>
              </a:rPr>
              <a:t> </a:t>
            </a:r>
            <a:r>
              <a:rPr lang="cs-CZ" dirty="0" err="1" smtClean="0">
                <a:solidFill>
                  <a:schemeClr val="tx1"/>
                </a:solidFill>
              </a:rPr>
              <a:t>dentis</a:t>
            </a:r>
            <a:r>
              <a:rPr lang="cs-CZ" dirty="0" smtClean="0">
                <a:solidFill>
                  <a:schemeClr val="tx1"/>
                </a:solidFill>
              </a:rPr>
              <a:t>			</a:t>
            </a:r>
            <a:r>
              <a:rPr lang="cs-CZ" dirty="0" err="1" smtClean="0">
                <a:solidFill>
                  <a:schemeClr val="tx1"/>
                </a:solidFill>
              </a:rPr>
              <a:t>exacerbans</a:t>
            </a:r>
            <a:endParaRPr lang="cs-CZ" dirty="0" smtClean="0">
              <a:solidFill>
                <a:schemeClr val="tx1"/>
              </a:solidFill>
            </a:endParaRPr>
          </a:p>
          <a:p>
            <a:r>
              <a:rPr lang="cs-CZ" dirty="0" smtClean="0">
                <a:solidFill>
                  <a:schemeClr val="tx1"/>
                </a:solidFill>
              </a:rPr>
              <a:t>		</a:t>
            </a:r>
            <a:endParaRPr lang="cs-CZ" dirty="0">
              <a:solidFill>
                <a:schemeClr val="tx1"/>
              </a:solidFill>
            </a:endParaRPr>
          </a:p>
          <a:p>
            <a:r>
              <a:rPr lang="cs-CZ" dirty="0" err="1">
                <a:solidFill>
                  <a:schemeClr val="tx1"/>
                </a:solidFill>
              </a:rPr>
              <a:t>I</a:t>
            </a:r>
            <a:r>
              <a:rPr lang="cs-CZ" dirty="0" err="1" smtClean="0">
                <a:solidFill>
                  <a:schemeClr val="tx1"/>
                </a:solidFill>
              </a:rPr>
              <a:t>nsufficientia</a:t>
            </a:r>
            <a:r>
              <a:rPr lang="cs-CZ" dirty="0" smtClean="0">
                <a:solidFill>
                  <a:schemeClr val="tx1"/>
                </a:solidFill>
              </a:rPr>
              <a:t> </a:t>
            </a:r>
            <a:r>
              <a:rPr lang="cs-CZ" dirty="0" err="1" smtClean="0">
                <a:solidFill>
                  <a:schemeClr val="tx1"/>
                </a:solidFill>
              </a:rPr>
              <a:t>cordis</a:t>
            </a:r>
            <a:r>
              <a:rPr lang="cs-CZ" dirty="0" smtClean="0">
                <a:solidFill>
                  <a:schemeClr val="tx1"/>
                </a:solidFill>
              </a:rPr>
              <a:t>			</a:t>
            </a:r>
            <a:r>
              <a:rPr lang="cs-CZ" dirty="0" err="1" smtClean="0">
                <a:solidFill>
                  <a:schemeClr val="tx1"/>
                </a:solidFill>
              </a:rPr>
              <a:t>herpetis</a:t>
            </a:r>
            <a:r>
              <a:rPr lang="cs-CZ" dirty="0" smtClean="0">
                <a:solidFill>
                  <a:schemeClr val="tx1"/>
                </a:solidFill>
              </a:rPr>
              <a:t> </a:t>
            </a:r>
            <a:r>
              <a:rPr lang="cs-CZ" dirty="0" err="1" smtClean="0">
                <a:solidFill>
                  <a:schemeClr val="tx1"/>
                </a:solidFill>
              </a:rPr>
              <a:t>simplicis</a:t>
            </a:r>
            <a:endParaRPr lang="cs-CZ" dirty="0" smtClean="0">
              <a:solidFill>
                <a:schemeClr val="tx1"/>
              </a:solidFill>
            </a:endParaRPr>
          </a:p>
          <a:p>
            <a:endParaRPr lang="cs-CZ" dirty="0" smtClean="0">
              <a:solidFill>
                <a:schemeClr val="tx1"/>
              </a:solidFill>
            </a:endParaRPr>
          </a:p>
          <a:p>
            <a:r>
              <a:rPr lang="cs-CZ" dirty="0" err="1">
                <a:solidFill>
                  <a:schemeClr val="tx1"/>
                </a:solidFill>
              </a:rPr>
              <a:t>T</a:t>
            </a:r>
            <a:r>
              <a:rPr lang="cs-CZ" dirty="0" err="1" smtClean="0">
                <a:solidFill>
                  <a:schemeClr val="tx1"/>
                </a:solidFill>
              </a:rPr>
              <a:t>herapia</a:t>
            </a:r>
            <a:r>
              <a:rPr lang="cs-CZ" dirty="0" smtClean="0">
                <a:solidFill>
                  <a:schemeClr val="tx1"/>
                </a:solidFill>
              </a:rPr>
              <a:t>					</a:t>
            </a:r>
            <a:r>
              <a:rPr lang="cs-CZ" dirty="0" err="1" smtClean="0">
                <a:solidFill>
                  <a:schemeClr val="tx1"/>
                </a:solidFill>
              </a:rPr>
              <a:t>permanentis</a:t>
            </a:r>
            <a:endParaRPr lang="cs-CZ" dirty="0" smtClean="0">
              <a:solidFill>
                <a:schemeClr val="tx1"/>
              </a:solidFill>
            </a:endParaRPr>
          </a:p>
          <a:p>
            <a:endParaRPr lang="cs-CZ" dirty="0" smtClean="0">
              <a:solidFill>
                <a:schemeClr val="tx1"/>
              </a:solidFill>
            </a:endParaRPr>
          </a:p>
          <a:p>
            <a:r>
              <a:rPr lang="cs-CZ" dirty="0" err="1">
                <a:solidFill>
                  <a:schemeClr val="tx1"/>
                </a:solidFill>
              </a:rPr>
              <a:t>F</a:t>
            </a:r>
            <a:r>
              <a:rPr lang="cs-CZ" dirty="0" err="1" smtClean="0">
                <a:solidFill>
                  <a:schemeClr val="tx1"/>
                </a:solidFill>
              </a:rPr>
              <a:t>racturae</a:t>
            </a:r>
            <a:r>
              <a:rPr lang="cs-CZ" dirty="0" smtClean="0">
                <a:solidFill>
                  <a:schemeClr val="tx1"/>
                </a:solidFill>
              </a:rPr>
              <a:t> </a:t>
            </a:r>
            <a:r>
              <a:rPr lang="cs-CZ" dirty="0" err="1" smtClean="0">
                <a:solidFill>
                  <a:schemeClr val="tx1"/>
                </a:solidFill>
              </a:rPr>
              <a:t>columnae</a:t>
            </a:r>
            <a:r>
              <a:rPr lang="cs-CZ" dirty="0" smtClean="0">
                <a:solidFill>
                  <a:schemeClr val="tx1"/>
                </a:solidFill>
              </a:rPr>
              <a:t> </a:t>
            </a:r>
            <a:r>
              <a:rPr lang="cs-CZ" dirty="0" err="1" smtClean="0">
                <a:solidFill>
                  <a:schemeClr val="tx1"/>
                </a:solidFill>
              </a:rPr>
              <a:t>vertebralis</a:t>
            </a:r>
            <a:r>
              <a:rPr lang="cs-CZ" dirty="0" smtClean="0">
                <a:solidFill>
                  <a:schemeClr val="tx1"/>
                </a:solidFill>
              </a:rPr>
              <a:t>		genus l. </a:t>
            </a:r>
            <a:r>
              <a:rPr lang="cs-CZ" dirty="0" err="1" smtClean="0">
                <a:solidFill>
                  <a:schemeClr val="tx1"/>
                </a:solidFill>
              </a:rPr>
              <a:t>dx</a:t>
            </a:r>
            <a:r>
              <a:rPr lang="cs-CZ" dirty="0" smtClean="0">
                <a:solidFill>
                  <a:schemeClr val="tx1"/>
                </a:solidFill>
              </a:rPr>
              <a:t>.</a:t>
            </a:r>
          </a:p>
          <a:p>
            <a:r>
              <a:rPr lang="cs-CZ" dirty="0" smtClean="0">
                <a:solidFill>
                  <a:schemeClr val="tx1"/>
                </a:solidFill>
              </a:rPr>
              <a:t>			</a:t>
            </a:r>
          </a:p>
          <a:p>
            <a:r>
              <a:rPr lang="cs-CZ" dirty="0" smtClean="0">
                <a:solidFill>
                  <a:schemeClr val="tx1"/>
                </a:solidFill>
              </a:rPr>
              <a:t>				</a:t>
            </a:r>
            <a:endParaRPr lang="cs-CZ" dirty="0">
              <a:solidFill>
                <a:schemeClr val="tx1"/>
              </a:solidFill>
            </a:endParaRPr>
          </a:p>
        </p:txBody>
      </p:sp>
      <p:cxnSp>
        <p:nvCxnSpPr>
          <p:cNvPr id="8" name="Přímá spojnice 7"/>
          <p:cNvCxnSpPr>
            <a:stCxn id="4" idx="0"/>
            <a:endCxn id="4" idx="2"/>
          </p:cNvCxnSpPr>
          <p:nvPr/>
        </p:nvCxnSpPr>
        <p:spPr>
          <a:xfrm>
            <a:off x="4499992" y="2348880"/>
            <a:ext cx="0" cy="338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812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16632"/>
            <a:ext cx="8686800" cy="1512168"/>
          </a:xfrm>
        </p:spPr>
        <p:txBody>
          <a:bodyPr>
            <a:normAutofit fontScale="90000"/>
          </a:bodyPr>
          <a:lstStyle/>
          <a:p>
            <a:r>
              <a:rPr lang="en-GB" dirty="0" smtClean="0"/>
              <a:t>V. Put the terms into the correct order to form diagnoses. Do not change the endings.</a:t>
            </a:r>
            <a:endParaRPr lang="en-GB" dirty="0"/>
          </a:p>
        </p:txBody>
      </p:sp>
      <p:sp>
        <p:nvSpPr>
          <p:cNvPr id="3" name="Ovál 2"/>
          <p:cNvSpPr/>
          <p:nvPr/>
        </p:nvSpPr>
        <p:spPr>
          <a:xfrm>
            <a:off x="107504" y="1916832"/>
            <a:ext cx="43204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lacerum</a:t>
            </a:r>
            <a:r>
              <a:rPr lang="cs-CZ" dirty="0">
                <a:solidFill>
                  <a:schemeClr val="tx1"/>
                </a:solidFill>
              </a:rPr>
              <a:t>	</a:t>
            </a:r>
            <a:r>
              <a:rPr lang="cs-CZ" dirty="0" smtClean="0">
                <a:solidFill>
                  <a:schemeClr val="tx1"/>
                </a:solidFill>
              </a:rPr>
              <a:t>	</a:t>
            </a:r>
            <a:r>
              <a:rPr lang="cs-CZ" dirty="0" err="1" smtClean="0">
                <a:solidFill>
                  <a:schemeClr val="tx1"/>
                </a:solidFill>
              </a:rPr>
              <a:t>mentalis</a:t>
            </a:r>
            <a:endParaRPr lang="cs-CZ" dirty="0" smtClean="0">
              <a:solidFill>
                <a:schemeClr val="tx1"/>
              </a:solidFill>
            </a:endParaRPr>
          </a:p>
          <a:p>
            <a:pPr algn="ctr"/>
            <a:endParaRPr lang="cs-CZ" dirty="0" smtClean="0">
              <a:solidFill>
                <a:schemeClr val="tx1"/>
              </a:solidFill>
            </a:endParaRPr>
          </a:p>
          <a:p>
            <a:pPr algn="ctr"/>
            <a:r>
              <a:rPr lang="cs-CZ" dirty="0" err="1" smtClean="0">
                <a:solidFill>
                  <a:schemeClr val="tx1"/>
                </a:solidFill>
              </a:rPr>
              <a:t>occipitalis</a:t>
            </a:r>
            <a:r>
              <a:rPr lang="cs-CZ" dirty="0" smtClean="0">
                <a:solidFill>
                  <a:schemeClr val="tx1"/>
                </a:solidFill>
              </a:rPr>
              <a:t>	</a:t>
            </a:r>
            <a:r>
              <a:rPr lang="cs-CZ" dirty="0" err="1" smtClean="0">
                <a:solidFill>
                  <a:schemeClr val="tx1"/>
                </a:solidFill>
              </a:rPr>
              <a:t>vulnus</a:t>
            </a:r>
            <a:endParaRPr lang="cs-CZ" dirty="0">
              <a:solidFill>
                <a:schemeClr val="tx1"/>
              </a:solidFill>
            </a:endParaRPr>
          </a:p>
          <a:p>
            <a:pPr algn="ctr"/>
            <a:r>
              <a:rPr lang="cs-CZ" dirty="0" smtClean="0">
                <a:solidFill>
                  <a:schemeClr val="tx1"/>
                </a:solidFill>
              </a:rPr>
              <a:t>		</a:t>
            </a:r>
          </a:p>
          <a:p>
            <a:pPr algn="ctr"/>
            <a:r>
              <a:rPr lang="cs-CZ" dirty="0" err="1" smtClean="0">
                <a:solidFill>
                  <a:schemeClr val="tx1"/>
                </a:solidFill>
              </a:rPr>
              <a:t>regionis</a:t>
            </a:r>
            <a:r>
              <a:rPr lang="cs-CZ" dirty="0" smtClean="0">
                <a:solidFill>
                  <a:schemeClr val="tx1"/>
                </a:solidFill>
              </a:rPr>
              <a:t>		et</a:t>
            </a:r>
          </a:p>
          <a:p>
            <a:pPr algn="ctr"/>
            <a:endParaRPr lang="cs-CZ" dirty="0"/>
          </a:p>
        </p:txBody>
      </p:sp>
      <p:sp>
        <p:nvSpPr>
          <p:cNvPr id="4" name="Ovál 3"/>
          <p:cNvSpPr/>
          <p:nvPr/>
        </p:nvSpPr>
        <p:spPr>
          <a:xfrm>
            <a:off x="107504" y="4300332"/>
            <a:ext cx="43204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nasalium</a:t>
            </a:r>
            <a:r>
              <a:rPr lang="cs-CZ" dirty="0" smtClean="0">
                <a:solidFill>
                  <a:schemeClr val="tx1"/>
                </a:solidFill>
              </a:rPr>
              <a:t> 	</a:t>
            </a:r>
            <a:r>
              <a:rPr lang="cs-CZ" dirty="0" err="1" smtClean="0">
                <a:solidFill>
                  <a:schemeClr val="tx1"/>
                </a:solidFill>
              </a:rPr>
              <a:t>fractura</a:t>
            </a:r>
            <a:endParaRPr lang="cs-CZ" dirty="0" smtClean="0">
              <a:solidFill>
                <a:schemeClr val="tx1"/>
              </a:solidFill>
            </a:endParaRPr>
          </a:p>
          <a:p>
            <a:pPr algn="ctr"/>
            <a:endParaRPr lang="cs-CZ" dirty="0" smtClean="0">
              <a:solidFill>
                <a:schemeClr val="tx1"/>
              </a:solidFill>
            </a:endParaRPr>
          </a:p>
          <a:p>
            <a:pPr algn="ctr"/>
            <a:r>
              <a:rPr lang="cs-CZ" dirty="0" err="1" smtClean="0">
                <a:solidFill>
                  <a:schemeClr val="tx1"/>
                </a:solidFill>
              </a:rPr>
              <a:t>dislocatione</a:t>
            </a:r>
            <a:endParaRPr lang="cs-CZ" dirty="0" smtClean="0">
              <a:solidFill>
                <a:schemeClr val="tx1"/>
              </a:solidFill>
            </a:endParaRPr>
          </a:p>
          <a:p>
            <a:pPr algn="ctr"/>
            <a:endParaRPr lang="cs-CZ" dirty="0" smtClean="0">
              <a:solidFill>
                <a:schemeClr val="tx1"/>
              </a:solidFill>
            </a:endParaRPr>
          </a:p>
          <a:p>
            <a:pPr algn="ctr"/>
            <a:r>
              <a:rPr lang="cs-CZ" dirty="0" err="1" smtClean="0">
                <a:solidFill>
                  <a:schemeClr val="tx1"/>
                </a:solidFill>
              </a:rPr>
              <a:t>ossium</a:t>
            </a:r>
            <a:r>
              <a:rPr lang="cs-CZ" dirty="0" smtClean="0">
                <a:solidFill>
                  <a:schemeClr val="tx1"/>
                </a:solidFill>
              </a:rPr>
              <a:t>		sine</a:t>
            </a:r>
            <a:endParaRPr lang="cs-CZ" dirty="0">
              <a:solidFill>
                <a:schemeClr val="tx1"/>
              </a:solidFill>
            </a:endParaRPr>
          </a:p>
        </p:txBody>
      </p:sp>
      <p:sp>
        <p:nvSpPr>
          <p:cNvPr id="5" name="Ovál 4"/>
          <p:cNvSpPr/>
          <p:nvPr/>
        </p:nvSpPr>
        <p:spPr>
          <a:xfrm>
            <a:off x="4532611" y="4149080"/>
            <a:ext cx="4499992"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endParaRPr lang="cs-CZ" dirty="0" smtClean="0"/>
          </a:p>
          <a:p>
            <a:pPr algn="ctr"/>
            <a:r>
              <a:rPr lang="cs-CZ" dirty="0" err="1" smtClean="0">
                <a:solidFill>
                  <a:schemeClr val="tx1"/>
                </a:solidFill>
              </a:rPr>
              <a:t>cruris</a:t>
            </a:r>
            <a:r>
              <a:rPr lang="cs-CZ" dirty="0" smtClean="0">
                <a:solidFill>
                  <a:schemeClr val="tx1"/>
                </a:solidFill>
              </a:rPr>
              <a:t>	status</a:t>
            </a:r>
          </a:p>
          <a:p>
            <a:pPr algn="ctr"/>
            <a:endParaRPr lang="cs-CZ" dirty="0" smtClean="0">
              <a:solidFill>
                <a:schemeClr val="tx1"/>
              </a:solidFill>
            </a:endParaRPr>
          </a:p>
          <a:p>
            <a:pPr algn="ctr"/>
            <a:r>
              <a:rPr lang="cs-CZ" dirty="0" err="1" smtClean="0">
                <a:solidFill>
                  <a:schemeClr val="tx1"/>
                </a:solidFill>
              </a:rPr>
              <a:t>distalis</a:t>
            </a:r>
            <a:r>
              <a:rPr lang="cs-CZ" dirty="0" smtClean="0">
                <a:solidFill>
                  <a:schemeClr val="tx1"/>
                </a:solidFill>
              </a:rPr>
              <a:t>		</a:t>
            </a:r>
            <a:r>
              <a:rPr lang="cs-CZ" dirty="0" err="1" smtClean="0">
                <a:solidFill>
                  <a:schemeClr val="tx1"/>
                </a:solidFill>
              </a:rPr>
              <a:t>fracturae</a:t>
            </a:r>
            <a:r>
              <a:rPr lang="cs-CZ" dirty="0" smtClean="0">
                <a:solidFill>
                  <a:schemeClr val="tx1"/>
                </a:solidFill>
              </a:rPr>
              <a:t>	</a:t>
            </a:r>
          </a:p>
          <a:p>
            <a:pPr algn="ctr"/>
            <a:endParaRPr lang="cs-CZ" dirty="0">
              <a:solidFill>
                <a:schemeClr val="tx1"/>
              </a:solidFill>
            </a:endParaRPr>
          </a:p>
          <a:p>
            <a:pPr algn="ctr"/>
            <a:r>
              <a:rPr lang="cs-CZ" dirty="0" smtClean="0">
                <a:solidFill>
                  <a:schemeClr val="tx1"/>
                </a:solidFill>
              </a:rPr>
              <a:t>post		l. sin.</a:t>
            </a:r>
          </a:p>
          <a:p>
            <a:pPr algn="ctr"/>
            <a:endParaRPr lang="cs-CZ" dirty="0" smtClean="0">
              <a:solidFill>
                <a:schemeClr val="tx1"/>
              </a:solidFill>
            </a:endParaRPr>
          </a:p>
          <a:p>
            <a:pPr algn="ctr"/>
            <a:r>
              <a:rPr lang="cs-CZ" dirty="0" err="1" smtClean="0">
                <a:solidFill>
                  <a:schemeClr val="tx1"/>
                </a:solidFill>
              </a:rPr>
              <a:t>operationem</a:t>
            </a:r>
            <a:r>
              <a:rPr lang="cs-CZ" dirty="0" smtClean="0">
                <a:solidFill>
                  <a:schemeClr val="tx1"/>
                </a:solidFill>
              </a:rPr>
              <a:t>	</a:t>
            </a:r>
            <a:r>
              <a:rPr lang="cs-CZ" dirty="0" err="1" smtClean="0">
                <a:solidFill>
                  <a:schemeClr val="tx1"/>
                </a:solidFill>
              </a:rPr>
              <a:t>partis</a:t>
            </a:r>
            <a:endParaRPr lang="cs-CZ" dirty="0" smtClean="0">
              <a:solidFill>
                <a:schemeClr val="tx1"/>
              </a:solidFill>
            </a:endParaRPr>
          </a:p>
          <a:p>
            <a:pPr algn="ctr"/>
            <a:endParaRPr lang="cs-CZ" dirty="0" smtClean="0"/>
          </a:p>
          <a:p>
            <a:pPr algn="ctr"/>
            <a:endParaRPr lang="cs-CZ" dirty="0"/>
          </a:p>
        </p:txBody>
      </p:sp>
      <p:sp>
        <p:nvSpPr>
          <p:cNvPr id="6" name="Ovál 5"/>
          <p:cNvSpPr/>
          <p:nvPr/>
        </p:nvSpPr>
        <p:spPr>
          <a:xfrm>
            <a:off x="4701518" y="1916832"/>
            <a:ext cx="43204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l. </a:t>
            </a:r>
            <a:r>
              <a:rPr lang="cs-CZ" dirty="0" err="1" smtClean="0">
                <a:solidFill>
                  <a:schemeClr val="tx1"/>
                </a:solidFill>
              </a:rPr>
              <a:t>dx</a:t>
            </a:r>
            <a:r>
              <a:rPr lang="cs-CZ" dirty="0" smtClean="0">
                <a:solidFill>
                  <a:schemeClr val="tx1"/>
                </a:solidFill>
              </a:rPr>
              <a:t>. 		</a:t>
            </a:r>
            <a:r>
              <a:rPr lang="cs-CZ" dirty="0" err="1" smtClean="0">
                <a:solidFill>
                  <a:schemeClr val="tx1"/>
                </a:solidFill>
              </a:rPr>
              <a:t>musculi</a:t>
            </a:r>
            <a:endParaRPr lang="cs-CZ" dirty="0" smtClean="0">
              <a:solidFill>
                <a:schemeClr val="tx1"/>
              </a:solidFill>
            </a:endParaRPr>
          </a:p>
          <a:p>
            <a:pPr algn="ctr"/>
            <a:endParaRPr lang="cs-CZ" dirty="0" smtClean="0">
              <a:solidFill>
                <a:schemeClr val="tx1"/>
              </a:solidFill>
            </a:endParaRPr>
          </a:p>
          <a:p>
            <a:pPr algn="ctr"/>
            <a:r>
              <a:rPr lang="cs-CZ" dirty="0" err="1" smtClean="0">
                <a:solidFill>
                  <a:schemeClr val="tx1"/>
                </a:solidFill>
              </a:rPr>
              <a:t>bicipitis</a:t>
            </a:r>
            <a:r>
              <a:rPr lang="cs-CZ" dirty="0" smtClean="0">
                <a:solidFill>
                  <a:schemeClr val="tx1"/>
                </a:solidFill>
              </a:rPr>
              <a:t>		ruptura	</a:t>
            </a:r>
          </a:p>
          <a:p>
            <a:pPr algn="ctr"/>
            <a:endParaRPr lang="cs-CZ" dirty="0">
              <a:solidFill>
                <a:schemeClr val="tx1"/>
              </a:solidFill>
            </a:endParaRPr>
          </a:p>
          <a:p>
            <a:pPr algn="ctr"/>
            <a:r>
              <a:rPr lang="cs-CZ" dirty="0" err="1" smtClean="0">
                <a:solidFill>
                  <a:schemeClr val="tx1"/>
                </a:solidFill>
              </a:rPr>
              <a:t>partialis</a:t>
            </a:r>
            <a:r>
              <a:rPr lang="cs-CZ" dirty="0" smtClean="0">
                <a:solidFill>
                  <a:schemeClr val="tx1"/>
                </a:solidFill>
              </a:rPr>
              <a:t>		</a:t>
            </a:r>
            <a:r>
              <a:rPr lang="cs-CZ" dirty="0" err="1" smtClean="0">
                <a:solidFill>
                  <a:schemeClr val="tx1"/>
                </a:solidFill>
              </a:rPr>
              <a:t>femoris</a:t>
            </a:r>
            <a:r>
              <a:rPr lang="cs-CZ" dirty="0" smtClean="0"/>
              <a:t>	</a:t>
            </a:r>
            <a:endParaRPr lang="cs-CZ" dirty="0"/>
          </a:p>
        </p:txBody>
      </p:sp>
    </p:spTree>
    <p:extLst>
      <p:ext uri="{BB962C8B-B14F-4D97-AF65-F5344CB8AC3E}">
        <p14:creationId xmlns="" xmlns:p14="http://schemas.microsoft.com/office/powerpoint/2010/main" val="331092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translate into </a:t>
            </a:r>
            <a:r>
              <a:rPr lang="en-GB" dirty="0" err="1" smtClean="0"/>
              <a:t>latin</a:t>
            </a:r>
            <a:r>
              <a:rPr lang="en-GB" dirty="0" smtClean="0"/>
              <a:t>.</a:t>
            </a:r>
            <a:endParaRPr lang="en-GB" dirty="0"/>
          </a:p>
        </p:txBody>
      </p:sp>
      <p:sp>
        <p:nvSpPr>
          <p:cNvPr id="3" name="Zástupný symbol pro obsah 2"/>
          <p:cNvSpPr>
            <a:spLocks noGrp="1"/>
          </p:cNvSpPr>
          <p:nvPr>
            <p:ph idx="1"/>
          </p:nvPr>
        </p:nvSpPr>
        <p:spPr>
          <a:xfrm>
            <a:off x="304800" y="1412776"/>
            <a:ext cx="8686800" cy="5184576"/>
          </a:xfrm>
        </p:spPr>
        <p:txBody>
          <a:bodyPr>
            <a:normAutofit fontScale="77500" lnSpcReduction="20000"/>
          </a:bodyPr>
          <a:lstStyle/>
          <a:p>
            <a:pPr marL="0" indent="0">
              <a:buNone/>
            </a:pPr>
            <a:r>
              <a:rPr lang="cs-CZ" dirty="0" err="1" smtClean="0"/>
              <a:t>Suprarenal</a:t>
            </a:r>
            <a:r>
              <a:rPr lang="cs-CZ" dirty="0" smtClean="0"/>
              <a:t> </a:t>
            </a:r>
            <a:r>
              <a:rPr lang="cs-CZ" dirty="0" err="1" smtClean="0"/>
              <a:t>gland</a:t>
            </a:r>
            <a:endParaRPr lang="cs-CZ" dirty="0" smtClean="0"/>
          </a:p>
          <a:p>
            <a:pPr marL="0" indent="0">
              <a:buNone/>
            </a:pPr>
            <a:endParaRPr lang="cs-CZ" dirty="0" smtClean="0"/>
          </a:p>
          <a:p>
            <a:pPr marL="0" indent="0">
              <a:buNone/>
            </a:pPr>
            <a:r>
              <a:rPr lang="cs-CZ" dirty="0" err="1" smtClean="0"/>
              <a:t>Simple</a:t>
            </a:r>
            <a:r>
              <a:rPr lang="cs-CZ" dirty="0" smtClean="0"/>
              <a:t> </a:t>
            </a:r>
            <a:r>
              <a:rPr lang="cs-CZ" dirty="0" err="1" smtClean="0"/>
              <a:t>joints</a:t>
            </a:r>
            <a:endParaRPr lang="cs-CZ" dirty="0" smtClean="0"/>
          </a:p>
          <a:p>
            <a:pPr marL="0" indent="0">
              <a:buNone/>
            </a:pPr>
            <a:endParaRPr lang="cs-CZ" dirty="0" smtClean="0"/>
          </a:p>
          <a:p>
            <a:pPr marL="0" indent="0">
              <a:buNone/>
            </a:pPr>
            <a:r>
              <a:rPr lang="cs-CZ" dirty="0" err="1" smtClean="0"/>
              <a:t>Lateral</a:t>
            </a:r>
            <a:r>
              <a:rPr lang="cs-CZ" dirty="0" smtClean="0"/>
              <a:t> </a:t>
            </a:r>
            <a:r>
              <a:rPr lang="cs-CZ" dirty="0" err="1" smtClean="0"/>
              <a:t>margin</a:t>
            </a:r>
            <a:r>
              <a:rPr lang="cs-CZ" dirty="0" smtClean="0"/>
              <a:t> </a:t>
            </a:r>
            <a:r>
              <a:rPr lang="cs-CZ" dirty="0" err="1" smtClean="0"/>
              <a:t>of</a:t>
            </a:r>
            <a:r>
              <a:rPr lang="cs-CZ" dirty="0" smtClean="0"/>
              <a:t> </a:t>
            </a:r>
            <a:r>
              <a:rPr lang="cs-CZ" dirty="0" err="1" smtClean="0"/>
              <a:t>the</a:t>
            </a:r>
            <a:r>
              <a:rPr lang="cs-CZ" dirty="0" smtClean="0"/>
              <a:t> </a:t>
            </a:r>
            <a:r>
              <a:rPr lang="cs-CZ" dirty="0" err="1" smtClean="0"/>
              <a:t>nail</a:t>
            </a:r>
            <a:endParaRPr lang="cs-CZ" dirty="0" smtClean="0"/>
          </a:p>
          <a:p>
            <a:pPr marL="0" indent="0">
              <a:buNone/>
            </a:pPr>
            <a:endParaRPr lang="cs-CZ" dirty="0" smtClean="0"/>
          </a:p>
          <a:p>
            <a:pPr marL="0" indent="0">
              <a:buNone/>
            </a:pPr>
            <a:r>
              <a:rPr lang="cs-CZ" dirty="0" err="1" smtClean="0"/>
              <a:t>Fossa</a:t>
            </a:r>
            <a:r>
              <a:rPr lang="cs-CZ" dirty="0" smtClean="0"/>
              <a:t> </a:t>
            </a:r>
            <a:r>
              <a:rPr lang="cs-CZ" dirty="0" err="1" smtClean="0"/>
              <a:t>for</a:t>
            </a:r>
            <a:r>
              <a:rPr lang="cs-CZ" dirty="0" smtClean="0"/>
              <a:t> </a:t>
            </a:r>
            <a:r>
              <a:rPr lang="cs-CZ" dirty="0" err="1" smtClean="0"/>
              <a:t>the</a:t>
            </a:r>
            <a:r>
              <a:rPr lang="cs-CZ" dirty="0" smtClean="0"/>
              <a:t> </a:t>
            </a:r>
            <a:r>
              <a:rPr lang="cs-CZ" dirty="0" err="1" smtClean="0"/>
              <a:t>lacrimal</a:t>
            </a:r>
            <a:r>
              <a:rPr lang="cs-CZ" dirty="0" smtClean="0"/>
              <a:t> </a:t>
            </a:r>
            <a:r>
              <a:rPr lang="cs-CZ" dirty="0" err="1" smtClean="0"/>
              <a:t>gland</a:t>
            </a:r>
            <a:r>
              <a:rPr lang="cs-CZ" dirty="0" smtClean="0"/>
              <a:t> </a:t>
            </a:r>
            <a:r>
              <a:rPr lang="cs-CZ" i="1" dirty="0" smtClean="0"/>
              <a:t>(</a:t>
            </a:r>
            <a:r>
              <a:rPr lang="cs-CZ" i="1" dirty="0" err="1"/>
              <a:t>literally</a:t>
            </a:r>
            <a:r>
              <a:rPr lang="cs-CZ" i="1" dirty="0"/>
              <a:t> </a:t>
            </a:r>
            <a:r>
              <a:rPr lang="cs-CZ" u="sng" dirty="0" err="1" smtClean="0"/>
              <a:t>of</a:t>
            </a:r>
            <a:r>
              <a:rPr lang="cs-CZ" i="1" dirty="0" smtClean="0"/>
              <a:t> </a:t>
            </a:r>
            <a:r>
              <a:rPr lang="cs-CZ" i="1" dirty="0" err="1" smtClean="0"/>
              <a:t>the</a:t>
            </a:r>
            <a:r>
              <a:rPr lang="cs-CZ" i="1" dirty="0" smtClean="0"/>
              <a:t> </a:t>
            </a:r>
            <a:r>
              <a:rPr lang="cs-CZ" i="1" dirty="0" err="1" smtClean="0"/>
              <a:t>lacrimal</a:t>
            </a:r>
            <a:r>
              <a:rPr lang="cs-CZ" i="1" dirty="0" smtClean="0"/>
              <a:t> </a:t>
            </a:r>
            <a:r>
              <a:rPr lang="cs-CZ" i="1" dirty="0" err="1" smtClean="0"/>
              <a:t>gland</a:t>
            </a:r>
            <a:r>
              <a:rPr lang="cs-CZ" i="1" dirty="0" smtClean="0"/>
              <a:t>) </a:t>
            </a:r>
            <a:endParaRPr lang="cs-CZ" dirty="0" smtClean="0"/>
          </a:p>
          <a:p>
            <a:pPr marL="0" indent="0">
              <a:buNone/>
            </a:pPr>
            <a:endParaRPr lang="cs-CZ" dirty="0" smtClean="0"/>
          </a:p>
          <a:p>
            <a:pPr marL="0" indent="0">
              <a:buNone/>
            </a:pPr>
            <a:r>
              <a:rPr lang="cs-CZ" dirty="0" err="1" smtClean="0"/>
              <a:t>Nucleus</a:t>
            </a:r>
            <a:r>
              <a:rPr lang="cs-CZ" dirty="0" smtClean="0"/>
              <a:t> </a:t>
            </a:r>
            <a:r>
              <a:rPr lang="cs-CZ" dirty="0" err="1"/>
              <a:t>of</a:t>
            </a:r>
            <a:r>
              <a:rPr lang="cs-CZ" dirty="0"/>
              <a:t> </a:t>
            </a:r>
            <a:r>
              <a:rPr lang="cs-CZ" dirty="0" err="1"/>
              <a:t>the</a:t>
            </a:r>
            <a:r>
              <a:rPr lang="cs-CZ" dirty="0"/>
              <a:t> </a:t>
            </a:r>
            <a:r>
              <a:rPr lang="cs-CZ" dirty="0" err="1"/>
              <a:t>abducent</a:t>
            </a:r>
            <a:r>
              <a:rPr lang="cs-CZ" dirty="0"/>
              <a:t> </a:t>
            </a:r>
            <a:r>
              <a:rPr lang="cs-CZ" dirty="0" smtClean="0"/>
              <a:t>nerve</a:t>
            </a:r>
          </a:p>
          <a:p>
            <a:pPr marL="0" indent="0">
              <a:buNone/>
            </a:pPr>
            <a:endParaRPr lang="cs-CZ" dirty="0" smtClean="0"/>
          </a:p>
          <a:p>
            <a:pPr marL="0" indent="0">
              <a:buNone/>
            </a:pPr>
            <a:r>
              <a:rPr lang="cs-CZ" dirty="0" err="1" smtClean="0"/>
              <a:t>Vein</a:t>
            </a:r>
            <a:r>
              <a:rPr lang="cs-CZ" dirty="0" smtClean="0"/>
              <a:t> </a:t>
            </a:r>
            <a:r>
              <a:rPr lang="cs-CZ" dirty="0" err="1"/>
              <a:t>a</a:t>
            </a:r>
            <a:r>
              <a:rPr lang="cs-CZ" dirty="0" err="1" smtClean="0"/>
              <a:t>ccompanying</a:t>
            </a:r>
            <a:r>
              <a:rPr lang="cs-CZ" dirty="0" smtClean="0"/>
              <a:t> </a:t>
            </a:r>
            <a:r>
              <a:rPr lang="cs-CZ" dirty="0" err="1" smtClean="0"/>
              <a:t>the</a:t>
            </a:r>
            <a:r>
              <a:rPr lang="cs-CZ" dirty="0" smtClean="0"/>
              <a:t> </a:t>
            </a:r>
            <a:r>
              <a:rPr lang="cs-CZ" dirty="0" err="1" smtClean="0"/>
              <a:t>hypoglossal</a:t>
            </a:r>
            <a:r>
              <a:rPr lang="cs-CZ" dirty="0" smtClean="0"/>
              <a:t> nerve </a:t>
            </a:r>
            <a:r>
              <a:rPr lang="cs-CZ" i="1" dirty="0" smtClean="0"/>
              <a:t>(</a:t>
            </a:r>
            <a:r>
              <a:rPr lang="cs-CZ" i="1" dirty="0" err="1" smtClean="0"/>
              <a:t>literally</a:t>
            </a:r>
            <a:r>
              <a:rPr lang="cs-CZ" i="1" dirty="0" smtClean="0"/>
              <a:t> </a:t>
            </a:r>
            <a:r>
              <a:rPr lang="cs-CZ" i="1" dirty="0" err="1" smtClean="0"/>
              <a:t>Accompanying</a:t>
            </a:r>
            <a:r>
              <a:rPr lang="cs-CZ" i="1" dirty="0" smtClean="0"/>
              <a:t> </a:t>
            </a:r>
            <a:r>
              <a:rPr lang="cs-CZ" i="1" dirty="0" err="1" smtClean="0"/>
              <a:t>vein</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hypoglossal</a:t>
            </a:r>
            <a:r>
              <a:rPr lang="cs-CZ" i="1" dirty="0" smtClean="0"/>
              <a:t> nerve)</a:t>
            </a:r>
          </a:p>
          <a:p>
            <a:pPr marL="0" indent="0">
              <a:buNone/>
            </a:pPr>
            <a:endParaRPr lang="cs-CZ" dirty="0" smtClean="0"/>
          </a:p>
          <a:p>
            <a:pPr marL="0" indent="0">
              <a:buNone/>
            </a:pPr>
            <a:endParaRPr lang="cs-CZ" dirty="0" smtClean="0"/>
          </a:p>
        </p:txBody>
      </p:sp>
    </p:spTree>
    <p:extLst>
      <p:ext uri="{BB962C8B-B14F-4D97-AF65-F5344CB8AC3E}">
        <p14:creationId xmlns="" xmlns:p14="http://schemas.microsoft.com/office/powerpoint/2010/main" val="4188932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4800" y="548680"/>
            <a:ext cx="8686800" cy="5904656"/>
          </a:xfrm>
        </p:spPr>
        <p:txBody>
          <a:bodyPr>
            <a:normAutofit/>
          </a:bodyPr>
          <a:lstStyle/>
          <a:p>
            <a:pPr marL="0" indent="0">
              <a:buNone/>
            </a:pPr>
            <a:r>
              <a:rPr lang="cs-CZ" dirty="0" err="1"/>
              <a:t>Short</a:t>
            </a:r>
            <a:r>
              <a:rPr lang="cs-CZ" dirty="0"/>
              <a:t> </a:t>
            </a:r>
            <a:r>
              <a:rPr lang="cs-CZ" dirty="0" err="1"/>
              <a:t>gastric</a:t>
            </a:r>
            <a:r>
              <a:rPr lang="cs-CZ" dirty="0"/>
              <a:t> </a:t>
            </a:r>
            <a:r>
              <a:rPr lang="cs-CZ" dirty="0" err="1" smtClean="0"/>
              <a:t>arteries</a:t>
            </a:r>
            <a:endParaRPr lang="cs-CZ" dirty="0" smtClean="0"/>
          </a:p>
          <a:p>
            <a:pPr marL="0" indent="0">
              <a:buNone/>
            </a:pPr>
            <a:endParaRPr lang="cs-CZ" dirty="0" smtClean="0"/>
          </a:p>
          <a:p>
            <a:pPr marL="0" indent="0">
              <a:buNone/>
            </a:pPr>
            <a:r>
              <a:rPr lang="cs-CZ" dirty="0" err="1" smtClean="0"/>
              <a:t>Common</a:t>
            </a:r>
            <a:r>
              <a:rPr lang="cs-CZ" dirty="0" smtClean="0"/>
              <a:t> </a:t>
            </a:r>
            <a:r>
              <a:rPr lang="cs-CZ" dirty="0" err="1"/>
              <a:t>carotid</a:t>
            </a:r>
            <a:r>
              <a:rPr lang="cs-CZ" dirty="0"/>
              <a:t> </a:t>
            </a:r>
            <a:r>
              <a:rPr lang="cs-CZ" dirty="0" err="1" smtClean="0"/>
              <a:t>artery</a:t>
            </a:r>
            <a:endParaRPr lang="cs-CZ" dirty="0" smtClean="0"/>
          </a:p>
          <a:p>
            <a:pPr marL="0" indent="0">
              <a:buNone/>
            </a:pPr>
            <a:endParaRPr lang="cs-CZ" dirty="0" smtClean="0"/>
          </a:p>
          <a:p>
            <a:pPr marL="0" indent="0">
              <a:buNone/>
            </a:pPr>
            <a:r>
              <a:rPr lang="cs-CZ" dirty="0" err="1" smtClean="0"/>
              <a:t>Fissure</a:t>
            </a:r>
            <a:r>
              <a:rPr lang="cs-CZ" dirty="0" smtClean="0"/>
              <a:t> </a:t>
            </a:r>
            <a:r>
              <a:rPr lang="cs-CZ" dirty="0" err="1"/>
              <a:t>of</a:t>
            </a:r>
            <a:r>
              <a:rPr lang="cs-CZ" dirty="0"/>
              <a:t> </a:t>
            </a:r>
            <a:r>
              <a:rPr lang="cs-CZ" dirty="0" err="1"/>
              <a:t>the</a:t>
            </a:r>
            <a:r>
              <a:rPr lang="cs-CZ" dirty="0"/>
              <a:t> </a:t>
            </a:r>
            <a:r>
              <a:rPr lang="cs-CZ" dirty="0" err="1"/>
              <a:t>round</a:t>
            </a:r>
            <a:r>
              <a:rPr lang="cs-CZ" dirty="0"/>
              <a:t> </a:t>
            </a:r>
            <a:r>
              <a:rPr lang="cs-CZ" dirty="0" err="1" smtClean="0"/>
              <a:t>ligament</a:t>
            </a:r>
            <a:endParaRPr lang="cs-CZ" dirty="0" smtClean="0"/>
          </a:p>
          <a:p>
            <a:pPr marL="0" indent="0">
              <a:buNone/>
            </a:pPr>
            <a:endParaRPr lang="cs-CZ" dirty="0" smtClean="0"/>
          </a:p>
          <a:p>
            <a:pPr marL="0" indent="0">
              <a:buNone/>
            </a:pPr>
            <a:r>
              <a:rPr lang="cs-CZ" dirty="0" err="1" smtClean="0"/>
              <a:t>Long</a:t>
            </a:r>
            <a:r>
              <a:rPr lang="cs-CZ" dirty="0" smtClean="0"/>
              <a:t>/</a:t>
            </a:r>
            <a:r>
              <a:rPr lang="cs-CZ" dirty="0" err="1" smtClean="0"/>
              <a:t>short</a:t>
            </a:r>
            <a:r>
              <a:rPr lang="cs-CZ" dirty="0" smtClean="0"/>
              <a:t> </a:t>
            </a:r>
            <a:r>
              <a:rPr lang="cs-CZ" dirty="0" err="1"/>
              <a:t>head</a:t>
            </a:r>
            <a:r>
              <a:rPr lang="cs-CZ" dirty="0"/>
              <a:t> </a:t>
            </a:r>
            <a:r>
              <a:rPr lang="cs-CZ" dirty="0" err="1"/>
              <a:t>of</a:t>
            </a:r>
            <a:r>
              <a:rPr lang="cs-CZ" dirty="0"/>
              <a:t> </a:t>
            </a:r>
            <a:r>
              <a:rPr lang="cs-CZ" dirty="0" err="1"/>
              <a:t>the</a:t>
            </a:r>
            <a:r>
              <a:rPr lang="cs-CZ" dirty="0"/>
              <a:t> biceps </a:t>
            </a:r>
            <a:r>
              <a:rPr lang="cs-CZ" dirty="0" err="1"/>
              <a:t>muscle</a:t>
            </a:r>
            <a:r>
              <a:rPr lang="cs-CZ" dirty="0"/>
              <a:t> </a:t>
            </a:r>
            <a:r>
              <a:rPr lang="cs-CZ" dirty="0" err="1"/>
              <a:t>of</a:t>
            </a:r>
            <a:r>
              <a:rPr lang="cs-CZ" dirty="0"/>
              <a:t> </a:t>
            </a:r>
            <a:r>
              <a:rPr lang="cs-CZ" dirty="0" err="1"/>
              <a:t>the</a:t>
            </a:r>
            <a:r>
              <a:rPr lang="cs-CZ" dirty="0"/>
              <a:t> </a:t>
            </a:r>
            <a:r>
              <a:rPr lang="cs-CZ" dirty="0" smtClean="0"/>
              <a:t>femur</a:t>
            </a:r>
          </a:p>
          <a:p>
            <a:pPr marL="0" indent="0">
              <a:buNone/>
            </a:pPr>
            <a:endParaRPr lang="cs-CZ" dirty="0" smtClean="0"/>
          </a:p>
          <a:p>
            <a:pPr marL="0" indent="0">
              <a:buNone/>
            </a:pPr>
            <a:r>
              <a:rPr lang="cs-CZ" dirty="0" err="1" smtClean="0"/>
              <a:t>Orifice</a:t>
            </a:r>
            <a:r>
              <a:rPr lang="cs-CZ" dirty="0" smtClean="0"/>
              <a:t> </a:t>
            </a:r>
            <a:r>
              <a:rPr lang="cs-CZ" dirty="0" err="1"/>
              <a:t>of</a:t>
            </a:r>
            <a:r>
              <a:rPr lang="cs-CZ" dirty="0"/>
              <a:t> </a:t>
            </a:r>
            <a:r>
              <a:rPr lang="cs-CZ" dirty="0" err="1"/>
              <a:t>the</a:t>
            </a:r>
            <a:r>
              <a:rPr lang="cs-CZ" dirty="0"/>
              <a:t> </a:t>
            </a:r>
            <a:r>
              <a:rPr lang="cs-CZ" dirty="0" err="1"/>
              <a:t>vermiform</a:t>
            </a:r>
            <a:r>
              <a:rPr lang="cs-CZ" dirty="0"/>
              <a:t> </a:t>
            </a:r>
            <a:r>
              <a:rPr lang="cs-CZ" dirty="0" err="1" smtClean="0"/>
              <a:t>appendix</a:t>
            </a:r>
            <a:endParaRPr lang="cs-CZ" dirty="0"/>
          </a:p>
          <a:p>
            <a:endParaRPr lang="cs-CZ" dirty="0"/>
          </a:p>
        </p:txBody>
      </p:sp>
    </p:spTree>
    <p:extLst>
      <p:ext uri="{BB962C8B-B14F-4D97-AF65-F5344CB8AC3E}">
        <p14:creationId xmlns="" xmlns:p14="http://schemas.microsoft.com/office/powerpoint/2010/main" val="3146075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Arteriae</a:t>
            </a:r>
            <a:r>
              <a:rPr lang="cs-CZ" dirty="0" smtClean="0"/>
              <a:t> </a:t>
            </a:r>
            <a:r>
              <a:rPr lang="cs-CZ" dirty="0" err="1" smtClean="0"/>
              <a:t>gastricae</a:t>
            </a:r>
            <a:r>
              <a:rPr lang="cs-CZ" dirty="0" smtClean="0"/>
              <a:t> </a:t>
            </a:r>
            <a:r>
              <a:rPr lang="cs-CZ" dirty="0" err="1" smtClean="0"/>
              <a:t>breves</a:t>
            </a:r>
            <a:endParaRPr lang="cs-CZ" dirty="0"/>
          </a:p>
        </p:txBody>
      </p:sp>
      <p:pic>
        <p:nvPicPr>
          <p:cNvPr id="3" name="Obrázek 2" descr="images.jpg"/>
          <p:cNvPicPr>
            <a:picLocks noChangeAspect="1"/>
          </p:cNvPicPr>
          <p:nvPr/>
        </p:nvPicPr>
        <p:blipFill>
          <a:blip r:embed="rId2" cstate="print"/>
          <a:stretch>
            <a:fillRect/>
          </a:stretch>
        </p:blipFill>
        <p:spPr>
          <a:xfrm>
            <a:off x="1428728" y="1285860"/>
            <a:ext cx="6429420" cy="5223904"/>
          </a:xfrm>
          <a:prstGeom prst="rect">
            <a:avLst/>
          </a:prstGeom>
        </p:spPr>
      </p:pic>
    </p:spTree>
    <p:extLst>
      <p:ext uri="{BB962C8B-B14F-4D97-AF65-F5344CB8AC3E}">
        <p14:creationId xmlns="" xmlns:p14="http://schemas.microsoft.com/office/powerpoint/2010/main" val="4080352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a:t>
            </a:r>
            <a:r>
              <a:rPr lang="cs-CZ" dirty="0" smtClean="0"/>
              <a:t> </a:t>
            </a:r>
            <a:r>
              <a:rPr lang="cs-CZ" dirty="0" err="1" smtClean="0"/>
              <a:t>carotis</a:t>
            </a:r>
            <a:r>
              <a:rPr lang="cs-CZ" dirty="0" smtClean="0"/>
              <a:t> </a:t>
            </a:r>
            <a:r>
              <a:rPr lang="cs-CZ" dirty="0" err="1" smtClean="0"/>
              <a:t>communis</a:t>
            </a:r>
            <a:endParaRPr lang="cs-CZ" dirty="0"/>
          </a:p>
        </p:txBody>
      </p:sp>
      <p:pic>
        <p:nvPicPr>
          <p:cNvPr id="3" name="Picture 2"/>
          <p:cNvPicPr>
            <a:picLocks noChangeAspect="1" noChangeArrowheads="1"/>
          </p:cNvPicPr>
          <p:nvPr/>
        </p:nvPicPr>
        <p:blipFill>
          <a:blip r:embed="rId2" cstate="print"/>
          <a:srcRect/>
          <a:stretch>
            <a:fillRect/>
          </a:stretch>
        </p:blipFill>
        <p:spPr bwMode="auto">
          <a:xfrm>
            <a:off x="2357422" y="1295400"/>
            <a:ext cx="5124450" cy="5562600"/>
          </a:xfrm>
          <a:prstGeom prst="rect">
            <a:avLst/>
          </a:prstGeom>
          <a:noFill/>
          <a:ln w="9525">
            <a:noFill/>
            <a:miter lim="800000"/>
            <a:headEnd/>
            <a:tailEnd/>
          </a:ln>
          <a:effectLst/>
        </p:spPr>
      </p:pic>
    </p:spTree>
    <p:extLst>
      <p:ext uri="{BB962C8B-B14F-4D97-AF65-F5344CB8AC3E}">
        <p14:creationId xmlns="" xmlns:p14="http://schemas.microsoft.com/office/powerpoint/2010/main" val="184844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Ostium </a:t>
            </a:r>
            <a:r>
              <a:rPr lang="cs-CZ" dirty="0" err="1" smtClean="0"/>
              <a:t>appendicis</a:t>
            </a:r>
            <a:r>
              <a:rPr lang="cs-CZ" dirty="0" smtClean="0"/>
              <a:t> </a:t>
            </a:r>
            <a:r>
              <a:rPr lang="cs-CZ" dirty="0" err="1" smtClean="0"/>
              <a:t>vermiformis</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2643174" y="1500174"/>
            <a:ext cx="4384675" cy="5137150"/>
          </a:xfrm>
          <a:prstGeom prst="rect">
            <a:avLst/>
          </a:prstGeom>
          <a:noFill/>
          <a:ln w="9525">
            <a:noFill/>
            <a:miter lim="800000"/>
            <a:headEnd/>
            <a:tailEnd/>
          </a:ln>
          <a:effectLst/>
        </p:spPr>
      </p:pic>
    </p:spTree>
    <p:extLst>
      <p:ext uri="{BB962C8B-B14F-4D97-AF65-F5344CB8AC3E}">
        <p14:creationId xmlns="" xmlns:p14="http://schemas.microsoft.com/office/powerpoint/2010/main" val="2759235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04800" y="188640"/>
            <a:ext cx="8686800" cy="792088"/>
          </a:xfrm>
        </p:spPr>
        <p:txBody>
          <a:bodyPr/>
          <a:lstStyle/>
          <a:p>
            <a:r>
              <a:rPr lang="en-GB" dirty="0" smtClean="0"/>
              <a:t>Examples of authentic diagnoses</a:t>
            </a:r>
            <a:endParaRPr lang="en-GB" dirty="0"/>
          </a:p>
        </p:txBody>
      </p:sp>
      <p:graphicFrame>
        <p:nvGraphicFramePr>
          <p:cNvPr id="6" name="Tabulka 5"/>
          <p:cNvGraphicFramePr>
            <a:graphicFrameLocks noGrp="1"/>
          </p:cNvGraphicFramePr>
          <p:nvPr>
            <p:extLst>
              <p:ext uri="{D42A27DB-BD31-4B8C-83A1-F6EECF244321}">
                <p14:modId xmlns="" xmlns:p14="http://schemas.microsoft.com/office/powerpoint/2010/main" val="1798768559"/>
              </p:ext>
            </p:extLst>
          </p:nvPr>
        </p:nvGraphicFramePr>
        <p:xfrm>
          <a:off x="0" y="1196752"/>
          <a:ext cx="9108504" cy="5544617"/>
        </p:xfrm>
        <a:graphic>
          <a:graphicData uri="http://schemas.openxmlformats.org/drawingml/2006/table">
            <a:tbl>
              <a:tblPr firstRow="1" bandRow="1">
                <a:tableStyleId>{5C22544A-7EE6-4342-B048-85BDC9FD1C3A}</a:tableStyleId>
              </a:tblPr>
              <a:tblGrid>
                <a:gridCol w="1547664"/>
                <a:gridCol w="7560840"/>
              </a:tblGrid>
              <a:tr h="432047">
                <a:tc>
                  <a:txBody>
                    <a:bodyPr/>
                    <a:lstStyle/>
                    <a:p>
                      <a:pPr algn="ctr"/>
                      <a:r>
                        <a:rPr lang="cs-CZ" dirty="0" err="1" smtClean="0"/>
                        <a:t>code</a:t>
                      </a:r>
                      <a:endParaRPr lang="cs-CZ" dirty="0"/>
                    </a:p>
                  </a:txBody>
                  <a:tcPr/>
                </a:tc>
                <a:tc>
                  <a:txBody>
                    <a:bodyPr/>
                    <a:lstStyle/>
                    <a:p>
                      <a:pPr algn="ctr"/>
                      <a:r>
                        <a:rPr lang="cs-CZ" dirty="0" err="1" smtClean="0"/>
                        <a:t>diagnosis</a:t>
                      </a:r>
                      <a:endParaRPr lang="cs-CZ" dirty="0"/>
                    </a:p>
                  </a:txBody>
                  <a:tcPr/>
                </a:tc>
              </a:tr>
              <a:tr h="370840">
                <a:tc>
                  <a:txBody>
                    <a:bodyPr/>
                    <a:lstStyle/>
                    <a:p>
                      <a:pPr algn="ctr"/>
                      <a:r>
                        <a:rPr lang="cs-CZ" dirty="0" smtClean="0"/>
                        <a:t>K928</a:t>
                      </a:r>
                      <a:endParaRPr lang="cs-CZ" dirty="0"/>
                    </a:p>
                  </a:txBody>
                  <a:tcPr/>
                </a:tc>
                <a:tc>
                  <a:txBody>
                    <a:bodyPr/>
                    <a:lstStyle/>
                    <a:p>
                      <a:r>
                        <a:rPr kumimoji="0" lang="cs-CZ" sz="1800" kern="1200" dirty="0" smtClean="0">
                          <a:solidFill>
                            <a:schemeClr val="dk1"/>
                          </a:solidFill>
                          <a:effectLst/>
                          <a:latin typeface="+mn-lt"/>
                          <a:ea typeface="+mn-ea"/>
                          <a:cs typeface="+mn-cs"/>
                        </a:rPr>
                        <a:t>Corpus </a:t>
                      </a:r>
                      <a:r>
                        <a:rPr kumimoji="0" lang="cs-CZ" sz="1800" kern="1200" dirty="0" err="1" smtClean="0">
                          <a:solidFill>
                            <a:schemeClr val="dk1"/>
                          </a:solidFill>
                          <a:effectLst/>
                          <a:latin typeface="+mn-lt"/>
                          <a:ea typeface="+mn-ea"/>
                          <a:cs typeface="+mn-cs"/>
                        </a:rPr>
                        <a:t>alienum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intestini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tenuis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perforans</a:t>
                      </a:r>
                      <a:endParaRPr lang="cs-CZ" dirty="0"/>
                    </a:p>
                  </a:txBody>
                  <a:tcPr/>
                </a:tc>
              </a:tr>
              <a:tr h="370840">
                <a:tc>
                  <a:txBody>
                    <a:bodyPr/>
                    <a:lstStyle/>
                    <a:p>
                      <a:pPr algn="ctr"/>
                      <a:r>
                        <a:rPr lang="cs-CZ" dirty="0" smtClean="0"/>
                        <a:t>C259</a:t>
                      </a:r>
                      <a:endParaRPr lang="cs-CZ" dirty="0"/>
                    </a:p>
                  </a:txBody>
                  <a:tcPr/>
                </a:tc>
                <a:tc>
                  <a:txBody>
                    <a:bodyPr/>
                    <a:lstStyle/>
                    <a:p>
                      <a:r>
                        <a:rPr kumimoji="0" lang="cs-CZ" sz="1800" kern="1200" dirty="0" err="1" smtClean="0">
                          <a:solidFill>
                            <a:schemeClr val="dk1"/>
                          </a:solidFill>
                          <a:effectLst/>
                          <a:latin typeface="+mn-lt"/>
                          <a:ea typeface="+mn-ea"/>
                          <a:cs typeface="+mn-cs"/>
                        </a:rPr>
                        <a:t>Carcinoma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capitis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pancreatis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inoperabile</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metastases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hepatis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multiplices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S019</a:t>
                      </a:r>
                      <a:endParaRPr lang="cs-CZ" dirty="0"/>
                    </a:p>
                  </a:txBody>
                  <a:tcPr/>
                </a:tc>
                <a:tc>
                  <a:txBody>
                    <a:bodyPr/>
                    <a:lstStyle/>
                    <a:p>
                      <a:r>
                        <a:rPr kumimoji="0" lang="cs-CZ" sz="1800" kern="1200" dirty="0" err="1" smtClean="0">
                          <a:solidFill>
                            <a:schemeClr val="dk1"/>
                          </a:solidFill>
                          <a:effectLst/>
                          <a:latin typeface="+mn-lt"/>
                          <a:ea typeface="+mn-ea"/>
                          <a:cs typeface="+mn-cs"/>
                        </a:rPr>
                        <a:t>Vulnera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lacera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regionis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frontalis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dorsi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nasi</a:t>
                      </a:r>
                      <a:r>
                        <a:rPr kumimoji="0" lang="cs-CZ" sz="1800" kern="1200" dirty="0" smtClean="0">
                          <a:solidFill>
                            <a:schemeClr val="dk1"/>
                          </a:solidFill>
                          <a:effectLst/>
                          <a:latin typeface="+mn-lt"/>
                          <a:ea typeface="+mn-ea"/>
                          <a:cs typeface="+mn-cs"/>
                        </a:rPr>
                        <a:t>, labii </a:t>
                      </a:r>
                      <a:r>
                        <a:rPr kumimoji="0" lang="cs-CZ" sz="1800" kern="1200" dirty="0" err="1" smtClean="0">
                          <a:solidFill>
                            <a:schemeClr val="dk1"/>
                          </a:solidFill>
                          <a:effectLst/>
                          <a:latin typeface="+mn-lt"/>
                          <a:ea typeface="+mn-ea"/>
                          <a:cs typeface="+mn-cs"/>
                        </a:rPr>
                        <a:t>superioris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oris</a:t>
                      </a:r>
                      <a:r>
                        <a:rPr kumimoji="0" lang="cs-CZ" sz="1800" kern="1200" dirty="0" smtClean="0">
                          <a:solidFill>
                            <a:schemeClr val="dk1"/>
                          </a:solidFill>
                          <a:effectLst/>
                          <a:latin typeface="+mn-lt"/>
                          <a:ea typeface="+mn-ea"/>
                          <a:cs typeface="+mn-cs"/>
                        </a:rPr>
                        <a:t> et </a:t>
                      </a:r>
                      <a:r>
                        <a:rPr kumimoji="0" lang="cs-CZ" sz="1800" kern="1200" dirty="0" err="1" smtClean="0">
                          <a:solidFill>
                            <a:schemeClr val="dk1"/>
                          </a:solidFill>
                          <a:effectLst/>
                          <a:latin typeface="+mn-lt"/>
                          <a:ea typeface="+mn-ea"/>
                          <a:cs typeface="+mn-cs"/>
                        </a:rPr>
                        <a:t>vestibuli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oris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C348</a:t>
                      </a:r>
                      <a:endParaRPr lang="cs-CZ" dirty="0"/>
                    </a:p>
                  </a:txBody>
                  <a:tcPr/>
                </a:tc>
                <a:tc>
                  <a:txBody>
                    <a:bodyPr/>
                    <a:lstStyle/>
                    <a:p>
                      <a:r>
                        <a:rPr kumimoji="0" lang="cs-CZ" sz="1800" kern="1200" dirty="0" smtClean="0">
                          <a:solidFill>
                            <a:schemeClr val="dk1"/>
                          </a:solidFill>
                          <a:effectLst/>
                          <a:latin typeface="+mn-lt"/>
                          <a:ea typeface="+mn-ea"/>
                          <a:cs typeface="+mn-cs"/>
                        </a:rPr>
                        <a:t>Tumor  </a:t>
                      </a:r>
                      <a:r>
                        <a:rPr kumimoji="0" lang="cs-CZ" sz="1800" kern="1200" dirty="0" err="1" smtClean="0">
                          <a:solidFill>
                            <a:schemeClr val="dk1"/>
                          </a:solidFill>
                          <a:effectLst/>
                          <a:latin typeface="+mn-lt"/>
                          <a:ea typeface="+mn-ea"/>
                          <a:cs typeface="+mn-cs"/>
                        </a:rPr>
                        <a:t>lobi</a:t>
                      </a:r>
                      <a:r>
                        <a:rPr kumimoji="0" lang="cs-CZ" sz="1800" kern="1200" dirty="0" smtClean="0">
                          <a:solidFill>
                            <a:schemeClr val="dk1"/>
                          </a:solidFill>
                          <a:effectLst/>
                          <a:latin typeface="+mn-lt"/>
                          <a:ea typeface="+mn-ea"/>
                          <a:cs typeface="+mn-cs"/>
                        </a:rPr>
                        <a:t> medii </a:t>
                      </a:r>
                      <a:r>
                        <a:rPr kumimoji="0" lang="cs-CZ" sz="1800" kern="1200" dirty="0" err="1" smtClean="0">
                          <a:solidFill>
                            <a:schemeClr val="dk1"/>
                          </a:solidFill>
                          <a:effectLst/>
                          <a:latin typeface="+mn-lt"/>
                          <a:ea typeface="+mn-ea"/>
                          <a:cs typeface="+mn-cs"/>
                        </a:rPr>
                        <a:t>pulmonis</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ad </a:t>
                      </a:r>
                      <a:r>
                        <a:rPr kumimoji="0" lang="cs-CZ" sz="1800" kern="1200" dirty="0" err="1" smtClean="0">
                          <a:solidFill>
                            <a:schemeClr val="dk1"/>
                          </a:solidFill>
                          <a:effectLst/>
                          <a:latin typeface="+mn-lt"/>
                          <a:ea typeface="+mn-ea"/>
                          <a:cs typeface="+mn-cs"/>
                        </a:rPr>
                        <a:t>pericardium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diaphragma</a:t>
                      </a:r>
                      <a:r>
                        <a:rPr kumimoji="0" lang="cs-CZ" sz="1800" kern="1200" dirty="0" smtClean="0">
                          <a:solidFill>
                            <a:schemeClr val="dk1"/>
                          </a:solidFill>
                          <a:effectLst/>
                          <a:latin typeface="+mn-lt"/>
                          <a:ea typeface="+mn-ea"/>
                          <a:cs typeface="+mn-cs"/>
                        </a:rPr>
                        <a:t> et </a:t>
                      </a:r>
                      <a:r>
                        <a:rPr kumimoji="0" lang="cs-CZ" sz="1800" kern="1200" dirty="0" err="1" smtClean="0">
                          <a:solidFill>
                            <a:schemeClr val="dk1"/>
                          </a:solidFill>
                          <a:effectLst/>
                          <a:latin typeface="+mn-lt"/>
                          <a:ea typeface="+mn-ea"/>
                          <a:cs typeface="+mn-cs"/>
                        </a:rPr>
                        <a:t>nervum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phrenicum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increscens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C186</a:t>
                      </a:r>
                      <a:endParaRPr lang="cs-CZ" dirty="0"/>
                    </a:p>
                  </a:txBody>
                  <a:tcPr/>
                </a:tc>
                <a:tc>
                  <a:txBody>
                    <a:bodyPr/>
                    <a:lstStyle/>
                    <a:p>
                      <a:r>
                        <a:rPr kumimoji="0" lang="cs-CZ" sz="1800" kern="1200" dirty="0" smtClean="0">
                          <a:solidFill>
                            <a:schemeClr val="dk1"/>
                          </a:solidFill>
                          <a:effectLst/>
                          <a:latin typeface="+mn-lt"/>
                          <a:ea typeface="+mn-ea"/>
                          <a:cs typeface="+mn-cs"/>
                        </a:rPr>
                        <a:t>St. p. </a:t>
                      </a:r>
                      <a:r>
                        <a:rPr kumimoji="0" lang="cs-CZ" sz="1800" kern="1200" dirty="0" err="1" smtClean="0">
                          <a:solidFill>
                            <a:schemeClr val="dk1"/>
                          </a:solidFill>
                          <a:effectLst/>
                          <a:latin typeface="+mn-lt"/>
                          <a:ea typeface="+mn-ea"/>
                          <a:cs typeface="+mn-cs"/>
                        </a:rPr>
                        <a:t>colectomiam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subtotalem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propter</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carcinoma</a:t>
                      </a:r>
                      <a:r>
                        <a:rPr kumimoji="0" lang="cs-CZ" sz="1800" kern="1200" dirty="0" smtClean="0">
                          <a:solidFill>
                            <a:schemeClr val="dk1"/>
                          </a:solidFill>
                          <a:effectLst/>
                          <a:latin typeface="+mn-lt"/>
                          <a:ea typeface="+mn-ea"/>
                          <a:cs typeface="+mn-cs"/>
                        </a:rPr>
                        <a:t> coli </a:t>
                      </a:r>
                      <a:r>
                        <a:rPr kumimoji="0" lang="cs-CZ" sz="1800" kern="1200" dirty="0" err="1" smtClean="0">
                          <a:solidFill>
                            <a:schemeClr val="dk1"/>
                          </a:solidFill>
                          <a:effectLst/>
                          <a:latin typeface="+mn-lt"/>
                          <a:ea typeface="+mn-ea"/>
                          <a:cs typeface="+mn-cs"/>
                        </a:rPr>
                        <a:t>descendentis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M4795</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cs-CZ" sz="1800" kern="1200" dirty="0" err="1" smtClean="0">
                          <a:solidFill>
                            <a:schemeClr val="dk1"/>
                          </a:solidFill>
                          <a:effectLst/>
                          <a:latin typeface="+mn-lt"/>
                          <a:ea typeface="+mn-ea"/>
                          <a:cs typeface="+mn-cs"/>
                        </a:rPr>
                        <a:t>Vulnus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punctum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cubiti</a:t>
                      </a:r>
                      <a:r>
                        <a:rPr kumimoji="0" lang="cs-CZ" sz="1800" kern="1200" dirty="0" smtClean="0">
                          <a:solidFill>
                            <a:schemeClr val="dk1"/>
                          </a:solidFill>
                          <a:effectLst/>
                          <a:latin typeface="+mn-lt"/>
                          <a:ea typeface="+mn-ea"/>
                          <a:cs typeface="+mn-cs"/>
                        </a:rPr>
                        <a:t> sin., corpus </a:t>
                      </a:r>
                      <a:r>
                        <a:rPr kumimoji="0" lang="cs-CZ" sz="1800" kern="1200" dirty="0" err="1" smtClean="0">
                          <a:solidFill>
                            <a:schemeClr val="dk1"/>
                          </a:solidFill>
                          <a:effectLst/>
                          <a:latin typeface="+mn-lt"/>
                          <a:ea typeface="+mn-ea"/>
                          <a:cs typeface="+mn-cs"/>
                        </a:rPr>
                        <a:t>alienum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vitreum</a:t>
                      </a:r>
                      <a:r>
                        <a:rPr kumimoji="0" lang="cs-CZ" sz="1800" kern="1200" dirty="0" smtClean="0">
                          <a:solidFill>
                            <a:schemeClr val="dk1"/>
                          </a:solidFill>
                          <a:effectLst/>
                          <a:latin typeface="+mn-lt"/>
                          <a:ea typeface="+mn-ea"/>
                          <a:cs typeface="+mn-cs"/>
                        </a:rPr>
                        <a:t> loci </a:t>
                      </a:r>
                      <a:r>
                        <a:rPr kumimoji="0" lang="cs-CZ" sz="1800" kern="1200" dirty="0" err="1" smtClean="0">
                          <a:solidFill>
                            <a:schemeClr val="dk1"/>
                          </a:solidFill>
                          <a:effectLst/>
                          <a:latin typeface="+mn-lt"/>
                          <a:ea typeface="+mn-ea"/>
                          <a:cs typeface="+mn-cs"/>
                        </a:rPr>
                        <a:t>vulneris</a:t>
                      </a:r>
                      <a:endParaRPr kumimoji="0" lang="cs-CZ" sz="1800" kern="1200" dirty="0" smtClean="0">
                        <a:solidFill>
                          <a:schemeClr val="dk1"/>
                        </a:solidFill>
                        <a:effectLst/>
                        <a:latin typeface="+mn-lt"/>
                        <a:ea typeface="+mn-ea"/>
                        <a:cs typeface="+mn-cs"/>
                      </a:endParaRPr>
                    </a:p>
                    <a:p>
                      <a:endParaRPr lang="cs-CZ" dirty="0"/>
                    </a:p>
                  </a:txBody>
                  <a:tcPr/>
                </a:tc>
              </a:tr>
              <a:tr h="370840">
                <a:tc>
                  <a:txBody>
                    <a:bodyPr/>
                    <a:lstStyle/>
                    <a:p>
                      <a:pPr algn="ctr"/>
                      <a:r>
                        <a:rPr lang="cs-CZ" dirty="0" smtClean="0"/>
                        <a:t>S5250</a:t>
                      </a:r>
                      <a:endParaRPr lang="cs-CZ" dirty="0"/>
                    </a:p>
                  </a:txBody>
                  <a:tcPr/>
                </a:tc>
                <a:tc>
                  <a:txBody>
                    <a:bodyPr/>
                    <a:lstStyle/>
                    <a:p>
                      <a:r>
                        <a:rPr kumimoji="0" lang="cs-CZ" sz="1800" kern="1200" dirty="0" err="1" smtClean="0">
                          <a:solidFill>
                            <a:schemeClr val="dk1"/>
                          </a:solidFill>
                          <a:effectLst/>
                          <a:latin typeface="+mn-lt"/>
                          <a:ea typeface="+mn-ea"/>
                          <a:cs typeface="+mn-cs"/>
                        </a:rPr>
                        <a:t>Fractura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intraarticularis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partis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distalis</a:t>
                      </a:r>
                      <a:r>
                        <a:rPr kumimoji="0" lang="cs-CZ" sz="1800" kern="1200" dirty="0" smtClean="0">
                          <a:solidFill>
                            <a:schemeClr val="dk1"/>
                          </a:solidFill>
                          <a:effectLst/>
                          <a:latin typeface="+mn-lt"/>
                          <a:ea typeface="+mn-ea"/>
                          <a:cs typeface="+mn-cs"/>
                        </a:rPr>
                        <a:t> radii sin. </a:t>
                      </a:r>
                      <a:r>
                        <a:rPr kumimoji="0" lang="cs-CZ" sz="1800" kern="1200" dirty="0" err="1" smtClean="0">
                          <a:solidFill>
                            <a:schemeClr val="dk1"/>
                          </a:solidFill>
                          <a:effectLst/>
                          <a:latin typeface="+mn-lt"/>
                          <a:ea typeface="+mn-ea"/>
                          <a:cs typeface="+mn-cs"/>
                        </a:rPr>
                        <a:t>dislocata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comminutiva</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S9220</a:t>
                      </a:r>
                      <a:endParaRPr lang="cs-CZ" dirty="0"/>
                    </a:p>
                  </a:txBody>
                  <a:tcPr/>
                </a:tc>
                <a:tc>
                  <a:txBody>
                    <a:bodyPr/>
                    <a:lstStyle/>
                    <a:p>
                      <a:r>
                        <a:rPr kumimoji="0" lang="cs-CZ" sz="1800" kern="1200" dirty="0" err="1" smtClean="0">
                          <a:solidFill>
                            <a:schemeClr val="dk1"/>
                          </a:solidFill>
                          <a:effectLst/>
                          <a:latin typeface="+mn-lt"/>
                          <a:ea typeface="+mn-ea"/>
                          <a:cs typeface="+mn-cs"/>
                        </a:rPr>
                        <a:t>Fractura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ossis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cuboidei</a:t>
                      </a:r>
                      <a:r>
                        <a:rPr kumimoji="0" lang="cs-CZ" sz="1800" kern="1200" dirty="0" smtClean="0">
                          <a:solidFill>
                            <a:schemeClr val="dk1"/>
                          </a:solidFill>
                          <a:effectLst/>
                          <a:latin typeface="+mn-lt"/>
                          <a:ea typeface="+mn-ea"/>
                          <a:cs typeface="+mn-cs"/>
                        </a:rPr>
                        <a:t> et </a:t>
                      </a:r>
                      <a:r>
                        <a:rPr kumimoji="0" lang="cs-CZ" sz="1800" kern="1200" dirty="0" err="1" smtClean="0">
                          <a:solidFill>
                            <a:schemeClr val="dk1"/>
                          </a:solidFill>
                          <a:effectLst/>
                          <a:latin typeface="+mn-lt"/>
                          <a:ea typeface="+mn-ea"/>
                          <a:cs typeface="+mn-cs"/>
                        </a:rPr>
                        <a:t>navicularis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pedis</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sine </a:t>
                      </a:r>
                      <a:r>
                        <a:rPr kumimoji="0" lang="cs-CZ" sz="1800" kern="1200" dirty="0" err="1" smtClean="0">
                          <a:solidFill>
                            <a:schemeClr val="dk1"/>
                          </a:solidFill>
                          <a:effectLst/>
                          <a:latin typeface="+mn-lt"/>
                          <a:ea typeface="+mn-ea"/>
                          <a:cs typeface="+mn-cs"/>
                        </a:rPr>
                        <a:t>dislocatione</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S863</a:t>
                      </a:r>
                      <a:endParaRPr lang="cs-CZ" dirty="0"/>
                    </a:p>
                  </a:txBody>
                  <a:tcPr/>
                </a:tc>
                <a:tc>
                  <a:txBody>
                    <a:bodyPr/>
                    <a:lstStyle/>
                    <a:p>
                      <a:r>
                        <a:rPr kumimoji="0" lang="cs-CZ" sz="1800" kern="1200" dirty="0" smtClean="0">
                          <a:solidFill>
                            <a:schemeClr val="dk1"/>
                          </a:solidFill>
                          <a:effectLst/>
                          <a:latin typeface="+mn-lt"/>
                          <a:ea typeface="+mn-ea"/>
                          <a:cs typeface="+mn-cs"/>
                        </a:rPr>
                        <a:t>Ruptura </a:t>
                      </a:r>
                      <a:r>
                        <a:rPr kumimoji="0" lang="cs-CZ" sz="1800" kern="1200" dirty="0" err="1" smtClean="0">
                          <a:solidFill>
                            <a:schemeClr val="dk1"/>
                          </a:solidFill>
                          <a:effectLst/>
                          <a:latin typeface="+mn-lt"/>
                          <a:ea typeface="+mn-ea"/>
                          <a:cs typeface="+mn-cs"/>
                        </a:rPr>
                        <a:t>musculi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tricipitis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surae</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suspecta</a:t>
                      </a:r>
                      <a:r>
                        <a:rPr kumimoji="0" lang="cs-CZ" sz="1800" kern="1200" dirty="0" smtClean="0">
                          <a:solidFill>
                            <a:schemeClr val="dk1"/>
                          </a:solidFill>
                          <a:effectLst/>
                          <a:latin typeface="+mn-lt"/>
                          <a:ea typeface="+mn-ea"/>
                          <a:cs typeface="+mn-cs"/>
                        </a:rPr>
                        <a:t> </a:t>
                      </a:r>
                      <a:endParaRPr lang="cs-CZ" dirty="0"/>
                    </a:p>
                  </a:txBody>
                  <a:tcPr/>
                </a:tc>
              </a:tr>
              <a:tr h="463233">
                <a:tc>
                  <a:txBody>
                    <a:bodyPr/>
                    <a:lstStyle/>
                    <a:p>
                      <a:pPr algn="ctr"/>
                      <a:r>
                        <a:rPr lang="cs-CZ" dirty="0" smtClean="0"/>
                        <a:t>K928</a:t>
                      </a:r>
                      <a:endParaRPr lang="cs-CZ" dirty="0"/>
                    </a:p>
                  </a:txBody>
                  <a:tcPr/>
                </a:tc>
                <a:tc>
                  <a:txBody>
                    <a:bodyPr/>
                    <a:lstStyle/>
                    <a:p>
                      <a:r>
                        <a:rPr kumimoji="0" lang="cs-CZ" sz="1800" kern="1200" dirty="0" err="1" smtClean="0">
                          <a:solidFill>
                            <a:schemeClr val="dk1"/>
                          </a:solidFill>
                          <a:effectLst/>
                          <a:latin typeface="+mn-lt"/>
                          <a:ea typeface="+mn-ea"/>
                          <a:cs typeface="+mn-cs"/>
                        </a:rPr>
                        <a:t>Corpora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aliena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vitrea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multiplicia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antebrachii</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a:t>
                      </a:r>
                      <a:endParaRPr lang="cs-CZ" dirty="0"/>
                    </a:p>
                  </a:txBody>
                  <a:tcPr/>
                </a:tc>
              </a:tr>
              <a:tr h="504057">
                <a:tc>
                  <a:txBody>
                    <a:bodyPr/>
                    <a:lstStyle/>
                    <a:p>
                      <a:pPr algn="ctr"/>
                      <a:r>
                        <a:rPr lang="cs-CZ" dirty="0" smtClean="0"/>
                        <a:t>S300</a:t>
                      </a:r>
                      <a:endParaRPr lang="cs-CZ" dirty="0"/>
                    </a:p>
                  </a:txBody>
                  <a:tcPr/>
                </a:tc>
                <a:tc>
                  <a:txBody>
                    <a:bodyPr/>
                    <a:lstStyle/>
                    <a:p>
                      <a:r>
                        <a:rPr kumimoji="0" lang="cs-CZ" sz="1800" kern="1200" dirty="0" err="1" smtClean="0">
                          <a:solidFill>
                            <a:schemeClr val="dk1"/>
                          </a:solidFill>
                          <a:effectLst/>
                          <a:latin typeface="+mn-lt"/>
                          <a:ea typeface="+mn-ea"/>
                          <a:cs typeface="+mn-cs"/>
                        </a:rPr>
                        <a:t>Contusio</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dorsi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regionis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lumbalis</a:t>
                      </a:r>
                      <a:r>
                        <a:rPr kumimoji="0" lang="cs-CZ" sz="1800" kern="1200" dirty="0" smtClean="0">
                          <a:solidFill>
                            <a:schemeClr val="dk1"/>
                          </a:solidFill>
                          <a:effectLst/>
                          <a:latin typeface="+mn-lt"/>
                          <a:ea typeface="+mn-ea"/>
                          <a:cs typeface="+mn-cs"/>
                        </a:rPr>
                        <a:t> gravis</a:t>
                      </a:r>
                      <a:endParaRPr lang="cs-CZ" dirty="0"/>
                    </a:p>
                  </a:txBody>
                  <a:tcPr/>
                </a:tc>
              </a:tr>
            </a:tbl>
          </a:graphicData>
        </a:graphic>
      </p:graphicFrame>
    </p:spTree>
    <p:extLst>
      <p:ext uri="{BB962C8B-B14F-4D97-AF65-F5344CB8AC3E}">
        <p14:creationId xmlns="" xmlns:p14="http://schemas.microsoft.com/office/powerpoint/2010/main" val="1776820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01752" y="332656"/>
            <a:ext cx="8686800" cy="1656184"/>
          </a:xfrm>
        </p:spPr>
        <p:txBody>
          <a:bodyPr>
            <a:normAutofit/>
          </a:bodyPr>
          <a:lstStyle/>
          <a:p>
            <a:r>
              <a:rPr lang="en-GB" sz="2800" dirty="0" smtClean="0"/>
              <a:t>I. Look up all adjectives in the diagnoses and write them down in their dictionary forms in the table. </a:t>
            </a:r>
            <a:endParaRPr lang="en-GB" sz="2800" dirty="0"/>
          </a:p>
        </p:txBody>
      </p:sp>
      <p:graphicFrame>
        <p:nvGraphicFramePr>
          <p:cNvPr id="5" name="Tabulka 4"/>
          <p:cNvGraphicFramePr>
            <a:graphicFrameLocks noGrp="1"/>
          </p:cNvGraphicFramePr>
          <p:nvPr>
            <p:extLst>
              <p:ext uri="{D42A27DB-BD31-4B8C-83A1-F6EECF244321}">
                <p14:modId xmlns="" xmlns:p14="http://schemas.microsoft.com/office/powerpoint/2010/main" val="3853677639"/>
              </p:ext>
            </p:extLst>
          </p:nvPr>
        </p:nvGraphicFramePr>
        <p:xfrm>
          <a:off x="0" y="2060849"/>
          <a:ext cx="9108504" cy="4752527"/>
        </p:xfrm>
        <a:graphic>
          <a:graphicData uri="http://schemas.openxmlformats.org/drawingml/2006/table">
            <a:tbl>
              <a:tblPr firstRow="1" bandRow="1">
                <a:tableStyleId>{5C22544A-7EE6-4342-B048-85BDC9FD1C3A}</a:tableStyleId>
              </a:tblPr>
              <a:tblGrid>
                <a:gridCol w="2987824"/>
                <a:gridCol w="3168352"/>
                <a:gridCol w="2952328"/>
              </a:tblGrid>
              <a:tr h="432047">
                <a:tc>
                  <a:txBody>
                    <a:bodyPr/>
                    <a:lstStyle/>
                    <a:p>
                      <a:pPr algn="ctr"/>
                      <a:r>
                        <a:rPr lang="en-GB" noProof="0" smtClean="0"/>
                        <a:t>3-form</a:t>
                      </a:r>
                      <a:r>
                        <a:rPr lang="en-GB" baseline="0" noProof="0" smtClean="0"/>
                        <a:t> adjectives</a:t>
                      </a:r>
                      <a:endParaRPr lang="en-GB" noProof="0"/>
                    </a:p>
                  </a:txBody>
                  <a:tcPr/>
                </a:tc>
                <a:tc>
                  <a:txBody>
                    <a:bodyPr/>
                    <a:lstStyle/>
                    <a:p>
                      <a:pPr algn="ctr"/>
                      <a:r>
                        <a:rPr lang="en-GB" noProof="0" smtClean="0"/>
                        <a:t>2-form</a:t>
                      </a:r>
                      <a:r>
                        <a:rPr lang="en-GB" baseline="0" noProof="0" smtClean="0"/>
                        <a:t> adjectives</a:t>
                      </a:r>
                      <a:endParaRPr lang="en-GB" noProof="0"/>
                    </a:p>
                  </a:txBody>
                  <a:tcPr/>
                </a:tc>
                <a:tc>
                  <a:txBody>
                    <a:bodyPr/>
                    <a:lstStyle/>
                    <a:p>
                      <a:pPr algn="ctr"/>
                      <a:r>
                        <a:rPr lang="en-GB" noProof="0" dirty="0" smtClean="0"/>
                        <a:t>1-form</a:t>
                      </a:r>
                      <a:r>
                        <a:rPr lang="en-GB" baseline="0" noProof="0" dirty="0" smtClean="0"/>
                        <a:t> adjectives</a:t>
                      </a:r>
                      <a:endParaRPr lang="en-GB" noProof="0" dirty="0"/>
                    </a:p>
                  </a:txBody>
                  <a:tcPr/>
                </a:tc>
              </a:tr>
              <a:tr h="370840">
                <a:tc>
                  <a:txBody>
                    <a:bodyPr/>
                    <a:lstStyle/>
                    <a:p>
                      <a:endParaRPr lang="cs-CZ" dirty="0"/>
                    </a:p>
                  </a:txBody>
                  <a:tcPr/>
                </a:tc>
                <a:tc>
                  <a:txBody>
                    <a:bodyPr/>
                    <a:lstStyle/>
                    <a:p>
                      <a:endParaRPr lang="cs-CZ"/>
                    </a:p>
                  </a:txBody>
                  <a:tcPr/>
                </a:tc>
                <a:tc>
                  <a:txBody>
                    <a:bodyPr/>
                    <a:lstStyle/>
                    <a:p>
                      <a:endParaRPr lang="cs-CZ"/>
                    </a:p>
                  </a:txBody>
                  <a:tcPr/>
                </a:tc>
              </a:tr>
              <a:tr h="370840">
                <a:tc>
                  <a:txBody>
                    <a:bodyPr/>
                    <a:lstStyle/>
                    <a:p>
                      <a:endParaRPr lang="cs-CZ"/>
                    </a:p>
                  </a:txBody>
                  <a:tcPr/>
                </a:tc>
                <a:tc>
                  <a:txBody>
                    <a:bodyPr/>
                    <a:lstStyle/>
                    <a:p>
                      <a:endParaRPr lang="cs-CZ"/>
                    </a:p>
                  </a:txBody>
                  <a:tcPr/>
                </a:tc>
                <a:tc>
                  <a:txBody>
                    <a:bodyPr/>
                    <a:lstStyle/>
                    <a:p>
                      <a:endParaRPr lang="cs-CZ"/>
                    </a:p>
                  </a:txBody>
                  <a:tcPr/>
                </a:tc>
              </a:tr>
              <a:tr h="370840">
                <a:tc>
                  <a:txBody>
                    <a:bodyPr/>
                    <a:lstStyle/>
                    <a:p>
                      <a:endParaRPr lang="cs-CZ"/>
                    </a:p>
                  </a:txBody>
                  <a:tcPr/>
                </a:tc>
                <a:tc>
                  <a:txBody>
                    <a:bodyPr/>
                    <a:lstStyle/>
                    <a:p>
                      <a:endParaRPr lang="cs-CZ"/>
                    </a:p>
                  </a:txBody>
                  <a:tcPr/>
                </a:tc>
                <a:tc>
                  <a:txBody>
                    <a:bodyPr/>
                    <a:lstStyle/>
                    <a:p>
                      <a:endParaRPr lang="cs-CZ"/>
                    </a:p>
                  </a:txBody>
                  <a:tcPr/>
                </a:tc>
              </a:tr>
              <a:tr h="370840">
                <a:tc>
                  <a:txBody>
                    <a:bodyPr/>
                    <a:lstStyle/>
                    <a:p>
                      <a:endParaRPr lang="cs-CZ"/>
                    </a:p>
                  </a:txBody>
                  <a:tcPr/>
                </a:tc>
                <a:tc>
                  <a:txBody>
                    <a:bodyPr/>
                    <a:lstStyle/>
                    <a:p>
                      <a:endParaRPr lang="cs-CZ"/>
                    </a:p>
                  </a:txBody>
                  <a:tcPr/>
                </a:tc>
                <a:tc>
                  <a:txBody>
                    <a:bodyPr/>
                    <a:lstStyle/>
                    <a:p>
                      <a:endParaRPr lang="cs-CZ"/>
                    </a:p>
                  </a:txBody>
                  <a:tcPr/>
                </a:tc>
              </a:tr>
              <a:tr h="370840">
                <a:tc>
                  <a:txBody>
                    <a:bodyPr/>
                    <a:lstStyle/>
                    <a:p>
                      <a:endParaRPr lang="cs-CZ"/>
                    </a:p>
                  </a:txBody>
                  <a:tcPr/>
                </a:tc>
                <a:tc>
                  <a:txBody>
                    <a:bodyPr/>
                    <a:lstStyle/>
                    <a:p>
                      <a:endParaRPr lang="cs-CZ"/>
                    </a:p>
                  </a:txBody>
                  <a:tcPr/>
                </a:tc>
                <a:tc>
                  <a:txBody>
                    <a:bodyPr/>
                    <a:lstStyle/>
                    <a:p>
                      <a:endParaRPr lang="cs-CZ"/>
                    </a:p>
                  </a:txBody>
                  <a:tcPr/>
                </a:tc>
              </a:tr>
              <a:tr h="370840">
                <a:tc>
                  <a:txBody>
                    <a:bodyPr/>
                    <a:lstStyle/>
                    <a:p>
                      <a:endParaRPr lang="cs-CZ"/>
                    </a:p>
                  </a:txBody>
                  <a:tcPr/>
                </a:tc>
                <a:tc>
                  <a:txBody>
                    <a:bodyPr/>
                    <a:lstStyle/>
                    <a:p>
                      <a:endParaRPr lang="cs-CZ" dirty="0"/>
                    </a:p>
                  </a:txBody>
                  <a:tcPr/>
                </a:tc>
                <a:tc>
                  <a:txBody>
                    <a:bodyPr/>
                    <a:lstStyle/>
                    <a:p>
                      <a:endParaRPr lang="cs-CZ"/>
                    </a:p>
                  </a:txBody>
                  <a:tcPr/>
                </a:tc>
              </a:tr>
              <a:tr h="2095440">
                <a:tc>
                  <a:txBody>
                    <a:bodyPr/>
                    <a:lstStyle/>
                    <a:p>
                      <a:endParaRPr lang="cs-CZ" dirty="0"/>
                    </a:p>
                  </a:txBody>
                  <a:tcPr/>
                </a:tc>
                <a:tc>
                  <a:txBody>
                    <a:bodyPr/>
                    <a:lstStyle/>
                    <a:p>
                      <a:endParaRPr lang="cs-CZ" dirty="0"/>
                    </a:p>
                  </a:txBody>
                  <a:tcPr/>
                </a:tc>
                <a:tc>
                  <a:txBody>
                    <a:bodyPr/>
                    <a:lstStyle/>
                    <a:p>
                      <a:endParaRPr lang="cs-CZ" dirty="0"/>
                    </a:p>
                  </a:txBody>
                  <a:tcPr/>
                </a:tc>
              </a:tr>
            </a:tbl>
          </a:graphicData>
        </a:graphic>
      </p:graphicFrame>
    </p:spTree>
    <p:extLst>
      <p:ext uri="{BB962C8B-B14F-4D97-AF65-F5344CB8AC3E}">
        <p14:creationId xmlns="" xmlns:p14="http://schemas.microsoft.com/office/powerpoint/2010/main" val="355299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extLst>
              <p:ext uri="{D42A27DB-BD31-4B8C-83A1-F6EECF244321}">
                <p14:modId xmlns="" xmlns:p14="http://schemas.microsoft.com/office/powerpoint/2010/main" val="3043149881"/>
              </p:ext>
            </p:extLst>
          </p:nvPr>
        </p:nvGraphicFramePr>
        <p:xfrm>
          <a:off x="0" y="35294"/>
          <a:ext cx="9108504" cy="6783882"/>
        </p:xfrm>
        <a:graphic>
          <a:graphicData uri="http://schemas.openxmlformats.org/drawingml/2006/table">
            <a:tbl>
              <a:tblPr firstRow="1" bandRow="1">
                <a:tableStyleId>{5C22544A-7EE6-4342-B048-85BDC9FD1C3A}</a:tableStyleId>
              </a:tblPr>
              <a:tblGrid>
                <a:gridCol w="3039616"/>
                <a:gridCol w="2895600"/>
                <a:gridCol w="3173288"/>
              </a:tblGrid>
              <a:tr h="657402">
                <a:tc>
                  <a:txBody>
                    <a:bodyPr/>
                    <a:lstStyle/>
                    <a:p>
                      <a:pPr algn="ctr"/>
                      <a:r>
                        <a:rPr lang="cs-CZ" dirty="0" smtClean="0"/>
                        <a:t>1st + 2nd </a:t>
                      </a:r>
                      <a:r>
                        <a:rPr lang="cs-CZ" dirty="0" err="1" smtClean="0"/>
                        <a:t>declension</a:t>
                      </a:r>
                      <a:endParaRPr lang="cs-CZ" dirty="0"/>
                    </a:p>
                  </a:txBody>
                  <a:tcPr/>
                </a:tc>
                <a:tc>
                  <a:txBody>
                    <a:bodyPr/>
                    <a:lstStyle/>
                    <a:p>
                      <a:pPr algn="ctr"/>
                      <a:r>
                        <a:rPr lang="cs-CZ" dirty="0" smtClean="0"/>
                        <a:t>3rd </a:t>
                      </a:r>
                      <a:r>
                        <a:rPr lang="cs-CZ" dirty="0" err="1" smtClean="0"/>
                        <a:t>declension</a:t>
                      </a:r>
                      <a:endParaRPr lang="cs-CZ" dirty="0"/>
                    </a:p>
                  </a:txBody>
                  <a:tcPr/>
                </a:tc>
                <a:tc>
                  <a:txBody>
                    <a:bodyPr/>
                    <a:lstStyle/>
                    <a:p>
                      <a:pPr algn="ctr"/>
                      <a:r>
                        <a:rPr lang="cs-CZ" dirty="0" err="1" smtClean="0"/>
                        <a:t>number</a:t>
                      </a:r>
                      <a:r>
                        <a:rPr lang="cs-CZ" dirty="0" smtClean="0"/>
                        <a:t> </a:t>
                      </a:r>
                      <a:r>
                        <a:rPr lang="cs-CZ" dirty="0" err="1" smtClean="0"/>
                        <a:t>of</a:t>
                      </a:r>
                      <a:r>
                        <a:rPr lang="cs-CZ" dirty="0" smtClean="0"/>
                        <a:t> </a:t>
                      </a:r>
                      <a:r>
                        <a:rPr lang="cs-CZ" dirty="0" err="1" smtClean="0"/>
                        <a:t>forms</a:t>
                      </a:r>
                      <a:r>
                        <a:rPr lang="cs-CZ" dirty="0" smtClean="0"/>
                        <a:t> </a:t>
                      </a:r>
                    </a:p>
                    <a:p>
                      <a:pPr algn="ctr"/>
                      <a:r>
                        <a:rPr lang="cs-CZ" dirty="0" smtClean="0"/>
                        <a:t>in </a:t>
                      </a:r>
                      <a:r>
                        <a:rPr lang="cs-CZ" dirty="0" err="1" smtClean="0"/>
                        <a:t>nom</a:t>
                      </a:r>
                      <a:r>
                        <a:rPr lang="cs-CZ" dirty="0" smtClean="0"/>
                        <a:t>. </a:t>
                      </a:r>
                      <a:r>
                        <a:rPr lang="cs-CZ" dirty="0" err="1" smtClean="0"/>
                        <a:t>sg</a:t>
                      </a:r>
                      <a:r>
                        <a:rPr lang="cs-CZ" dirty="0" smtClean="0"/>
                        <a:t>.</a:t>
                      </a:r>
                      <a:endParaRPr lang="cs-CZ" dirty="0"/>
                    </a:p>
                  </a:txBody>
                  <a:tcPr/>
                </a:tc>
              </a:tr>
              <a:tr h="370840">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a:txBody>
                  <a:tcPr/>
                </a:tc>
                <a:tc>
                  <a:txBody>
                    <a:bodyPr/>
                    <a:lstStyle/>
                    <a:p>
                      <a:endParaRPr lang="cs-CZ" dirty="0"/>
                    </a:p>
                  </a:txBody>
                  <a:tcPr/>
                </a:tc>
              </a:tr>
            </a:tbl>
          </a:graphicData>
        </a:graphic>
      </p:graphicFrame>
    </p:spTree>
    <p:extLst>
      <p:ext uri="{BB962C8B-B14F-4D97-AF65-F5344CB8AC3E}">
        <p14:creationId xmlns="" xmlns:p14="http://schemas.microsoft.com/office/powerpoint/2010/main" val="3941407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457200"/>
            <a:ext cx="8686800" cy="3187824"/>
          </a:xfrm>
        </p:spPr>
        <p:txBody>
          <a:bodyPr>
            <a:normAutofit fontScale="90000"/>
          </a:bodyPr>
          <a:lstStyle/>
          <a:p>
            <a:r>
              <a:rPr lang="en-GB" dirty="0" smtClean="0"/>
              <a:t>II. Translate the diagnoses into English.</a:t>
            </a:r>
            <a:br>
              <a:rPr lang="en-GB" dirty="0" smtClean="0"/>
            </a:br>
            <a:r>
              <a:rPr lang="en-GB" dirty="0" smtClean="0"/>
              <a:t/>
            </a:r>
            <a:br>
              <a:rPr lang="en-GB" dirty="0" smtClean="0"/>
            </a:br>
            <a:r>
              <a:rPr lang="en-GB" dirty="0" smtClean="0"/>
              <a:t>III. Fill in the words from the table in the diagnoses in the correct form (see the hand-out).</a:t>
            </a:r>
            <a:r>
              <a:rPr lang="cs-CZ" dirty="0" smtClean="0"/>
              <a:t/>
            </a:r>
            <a:br>
              <a:rPr lang="cs-CZ" dirty="0" smtClean="0"/>
            </a:br>
            <a:endParaRPr lang="cs-CZ" dirty="0"/>
          </a:p>
        </p:txBody>
      </p:sp>
    </p:spTree>
    <p:extLst>
      <p:ext uri="{BB962C8B-B14F-4D97-AF65-F5344CB8AC3E}">
        <p14:creationId xmlns="" xmlns:p14="http://schemas.microsoft.com/office/powerpoint/2010/main" val="514819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60648"/>
            <a:ext cx="8686800" cy="936104"/>
          </a:xfrm>
        </p:spPr>
        <p:txBody>
          <a:bodyPr>
            <a:normAutofit fontScale="90000"/>
          </a:bodyPr>
          <a:lstStyle/>
          <a:p>
            <a:r>
              <a:rPr lang="en-GB" dirty="0" smtClean="0"/>
              <a:t>IV. Put the underlined terms in the opposite number.</a:t>
            </a:r>
            <a:endParaRPr lang="en-GB" dirty="0"/>
          </a:p>
        </p:txBody>
      </p:sp>
      <p:graphicFrame>
        <p:nvGraphicFramePr>
          <p:cNvPr id="3" name="Tabulka 2"/>
          <p:cNvGraphicFramePr>
            <a:graphicFrameLocks noGrp="1"/>
          </p:cNvGraphicFramePr>
          <p:nvPr>
            <p:extLst>
              <p:ext uri="{D42A27DB-BD31-4B8C-83A1-F6EECF244321}">
                <p14:modId xmlns="" xmlns:p14="http://schemas.microsoft.com/office/powerpoint/2010/main" val="2281711617"/>
              </p:ext>
            </p:extLst>
          </p:nvPr>
        </p:nvGraphicFramePr>
        <p:xfrm>
          <a:off x="-9120" y="1328655"/>
          <a:ext cx="9108504" cy="5544617"/>
        </p:xfrm>
        <a:graphic>
          <a:graphicData uri="http://schemas.openxmlformats.org/drawingml/2006/table">
            <a:tbl>
              <a:tblPr firstRow="1" bandRow="1">
                <a:tableStyleId>{5C22544A-7EE6-4342-B048-85BDC9FD1C3A}</a:tableStyleId>
              </a:tblPr>
              <a:tblGrid>
                <a:gridCol w="1547664"/>
                <a:gridCol w="7560840"/>
              </a:tblGrid>
              <a:tr h="432047">
                <a:tc>
                  <a:txBody>
                    <a:bodyPr/>
                    <a:lstStyle/>
                    <a:p>
                      <a:pPr algn="ctr"/>
                      <a:r>
                        <a:rPr lang="cs-CZ" dirty="0" err="1" smtClean="0"/>
                        <a:t>code</a:t>
                      </a:r>
                      <a:endParaRPr lang="cs-CZ" dirty="0"/>
                    </a:p>
                  </a:txBody>
                  <a:tcPr/>
                </a:tc>
                <a:tc>
                  <a:txBody>
                    <a:bodyPr/>
                    <a:lstStyle/>
                    <a:p>
                      <a:pPr algn="ctr"/>
                      <a:r>
                        <a:rPr lang="cs-CZ" dirty="0" err="1" smtClean="0"/>
                        <a:t>diagnosis</a:t>
                      </a:r>
                      <a:endParaRPr lang="cs-CZ" dirty="0"/>
                    </a:p>
                  </a:txBody>
                  <a:tcPr/>
                </a:tc>
              </a:tr>
              <a:tr h="370840">
                <a:tc>
                  <a:txBody>
                    <a:bodyPr/>
                    <a:lstStyle/>
                    <a:p>
                      <a:pPr algn="ctr"/>
                      <a:r>
                        <a:rPr lang="cs-CZ" dirty="0" smtClean="0"/>
                        <a:t>K928</a:t>
                      </a:r>
                      <a:endParaRPr lang="cs-CZ" dirty="0"/>
                    </a:p>
                  </a:txBody>
                  <a:tcPr/>
                </a:tc>
                <a:tc>
                  <a:txBody>
                    <a:bodyPr/>
                    <a:lstStyle/>
                    <a:p>
                      <a:r>
                        <a:rPr kumimoji="0" lang="cs-CZ" sz="1800" u="sng" kern="1200" dirty="0" smtClean="0">
                          <a:solidFill>
                            <a:schemeClr val="dk1"/>
                          </a:solidFill>
                          <a:effectLst/>
                          <a:latin typeface="+mn-lt"/>
                          <a:ea typeface="+mn-ea"/>
                          <a:cs typeface="+mn-cs"/>
                        </a:rPr>
                        <a:t>Corpus </a:t>
                      </a:r>
                      <a:r>
                        <a:rPr kumimoji="0" lang="cs-CZ" sz="1800" u="sng" kern="1200" dirty="0" err="1" smtClean="0">
                          <a:solidFill>
                            <a:schemeClr val="dk1"/>
                          </a:solidFill>
                          <a:effectLst/>
                          <a:latin typeface="+mn-lt"/>
                          <a:ea typeface="+mn-ea"/>
                          <a:cs typeface="+mn-cs"/>
                        </a:rPr>
                        <a:t>alienum</a:t>
                      </a:r>
                      <a:r>
                        <a:rPr kumimoji="0" lang="cs-CZ" sz="1800" u="sng"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intestini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tenuis</a:t>
                      </a:r>
                      <a:r>
                        <a:rPr kumimoji="0" lang="cs-CZ" sz="1800"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perforans</a:t>
                      </a:r>
                      <a:endParaRPr lang="cs-CZ" u="sng" dirty="0"/>
                    </a:p>
                  </a:txBody>
                  <a:tcPr/>
                </a:tc>
              </a:tr>
              <a:tr h="370840">
                <a:tc>
                  <a:txBody>
                    <a:bodyPr/>
                    <a:lstStyle/>
                    <a:p>
                      <a:pPr algn="ctr"/>
                      <a:r>
                        <a:rPr lang="cs-CZ" dirty="0" smtClean="0"/>
                        <a:t>C259</a:t>
                      </a:r>
                      <a:endParaRPr lang="cs-CZ" dirty="0"/>
                    </a:p>
                  </a:txBody>
                  <a:tcPr/>
                </a:tc>
                <a:tc>
                  <a:txBody>
                    <a:bodyPr/>
                    <a:lstStyle/>
                    <a:p>
                      <a:r>
                        <a:rPr kumimoji="0" lang="cs-CZ" sz="1800" kern="1200" dirty="0" err="1" smtClean="0">
                          <a:solidFill>
                            <a:schemeClr val="dk1"/>
                          </a:solidFill>
                          <a:effectLst/>
                          <a:latin typeface="+mn-lt"/>
                          <a:ea typeface="+mn-ea"/>
                          <a:cs typeface="+mn-cs"/>
                        </a:rPr>
                        <a:t>Carcinoma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capitis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pancreatis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inoperabile</a:t>
                      </a:r>
                      <a:r>
                        <a:rPr kumimoji="0" lang="cs-CZ" sz="1800" kern="1200" dirty="0" smtClean="0">
                          <a:solidFill>
                            <a:schemeClr val="dk1"/>
                          </a:solidFill>
                          <a:effectLst/>
                          <a:latin typeface="+mn-lt"/>
                          <a:ea typeface="+mn-ea"/>
                          <a:cs typeface="+mn-cs"/>
                        </a:rPr>
                        <a:t>, </a:t>
                      </a:r>
                      <a:r>
                        <a:rPr kumimoji="0" lang="cs-CZ" sz="1800" u="none" kern="1200" dirty="0" err="1" smtClean="0">
                          <a:solidFill>
                            <a:schemeClr val="dk1"/>
                          </a:solidFill>
                          <a:effectLst/>
                          <a:latin typeface="+mn-lt"/>
                          <a:ea typeface="+mn-ea"/>
                          <a:cs typeface="+mn-cs"/>
                        </a:rPr>
                        <a:t>metastases</a:t>
                      </a:r>
                      <a:r>
                        <a:rPr kumimoji="0" lang="cs-CZ" sz="1800" u="none" kern="1200" dirty="0" smtClean="0">
                          <a:solidFill>
                            <a:schemeClr val="dk1"/>
                          </a:solidFill>
                          <a:effectLst/>
                          <a:latin typeface="+mn-lt"/>
                          <a:ea typeface="+mn-ea"/>
                          <a:cs typeface="+mn-cs"/>
                        </a:rPr>
                        <a:t> </a:t>
                      </a:r>
                      <a:r>
                        <a:rPr kumimoji="0" lang="cs-CZ" sz="1800" u="none" kern="1200" dirty="0" err="1" smtClean="0">
                          <a:solidFill>
                            <a:schemeClr val="dk1"/>
                          </a:solidFill>
                          <a:effectLst/>
                          <a:latin typeface="+mn-lt"/>
                          <a:ea typeface="+mn-ea"/>
                          <a:cs typeface="+mn-cs"/>
                        </a:rPr>
                        <a:t>hepatis</a:t>
                      </a:r>
                      <a:r>
                        <a:rPr kumimoji="0" lang="cs-CZ" sz="1800" u="none" kern="1200" dirty="0" smtClean="0">
                          <a:solidFill>
                            <a:schemeClr val="dk1"/>
                          </a:solidFill>
                          <a:effectLst/>
                          <a:latin typeface="+mn-lt"/>
                          <a:ea typeface="+mn-ea"/>
                          <a:cs typeface="+mn-cs"/>
                        </a:rPr>
                        <a:t> </a:t>
                      </a:r>
                      <a:r>
                        <a:rPr kumimoji="0" lang="cs-CZ" sz="1800" u="none" kern="1200" dirty="0" err="1" smtClean="0">
                          <a:solidFill>
                            <a:schemeClr val="dk1"/>
                          </a:solidFill>
                          <a:effectLst/>
                          <a:latin typeface="+mn-lt"/>
                          <a:ea typeface="+mn-ea"/>
                          <a:cs typeface="+mn-cs"/>
                        </a:rPr>
                        <a:t>multiplices</a:t>
                      </a:r>
                      <a:r>
                        <a:rPr kumimoji="0" lang="cs-CZ" sz="1800" u="none" kern="1200" dirty="0" smtClean="0">
                          <a:solidFill>
                            <a:schemeClr val="dk1"/>
                          </a:solidFill>
                          <a:effectLst/>
                          <a:latin typeface="+mn-lt"/>
                          <a:ea typeface="+mn-ea"/>
                          <a:cs typeface="+mn-cs"/>
                        </a:rPr>
                        <a:t> </a:t>
                      </a:r>
                      <a:endParaRPr lang="cs-CZ" u="none" dirty="0"/>
                    </a:p>
                  </a:txBody>
                  <a:tcPr/>
                </a:tc>
              </a:tr>
              <a:tr h="638586">
                <a:tc>
                  <a:txBody>
                    <a:bodyPr/>
                    <a:lstStyle/>
                    <a:p>
                      <a:pPr algn="ctr"/>
                      <a:r>
                        <a:rPr lang="cs-CZ" dirty="0" smtClean="0"/>
                        <a:t>S019</a:t>
                      </a:r>
                      <a:endParaRPr lang="cs-CZ" dirty="0"/>
                    </a:p>
                  </a:txBody>
                  <a:tcPr/>
                </a:tc>
                <a:tc>
                  <a:txBody>
                    <a:bodyPr/>
                    <a:lstStyle/>
                    <a:p>
                      <a:r>
                        <a:rPr kumimoji="0" lang="cs-CZ" sz="1800" u="sng" kern="1200" dirty="0" err="1" smtClean="0">
                          <a:solidFill>
                            <a:schemeClr val="dk1"/>
                          </a:solidFill>
                          <a:effectLst/>
                          <a:latin typeface="+mn-lt"/>
                          <a:ea typeface="+mn-ea"/>
                          <a:cs typeface="+mn-cs"/>
                        </a:rPr>
                        <a:t>Vulnera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lacera</a:t>
                      </a:r>
                      <a:r>
                        <a:rPr kumimoji="0" lang="cs-CZ" sz="1800" u="sng"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regionis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frontalis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dorsi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nasi</a:t>
                      </a:r>
                      <a:r>
                        <a:rPr kumimoji="0" lang="cs-CZ" sz="1800" kern="1200" dirty="0" smtClean="0">
                          <a:solidFill>
                            <a:schemeClr val="dk1"/>
                          </a:solidFill>
                          <a:effectLst/>
                          <a:latin typeface="+mn-lt"/>
                          <a:ea typeface="+mn-ea"/>
                          <a:cs typeface="+mn-cs"/>
                        </a:rPr>
                        <a:t>, labii </a:t>
                      </a:r>
                      <a:r>
                        <a:rPr kumimoji="0" lang="cs-CZ" sz="1800" kern="1200" dirty="0" err="1" smtClean="0">
                          <a:solidFill>
                            <a:schemeClr val="dk1"/>
                          </a:solidFill>
                          <a:effectLst/>
                          <a:latin typeface="+mn-lt"/>
                          <a:ea typeface="+mn-ea"/>
                          <a:cs typeface="+mn-cs"/>
                        </a:rPr>
                        <a:t>superioris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oris</a:t>
                      </a:r>
                      <a:r>
                        <a:rPr kumimoji="0" lang="cs-CZ" sz="1800" kern="1200" dirty="0" smtClean="0">
                          <a:solidFill>
                            <a:schemeClr val="dk1"/>
                          </a:solidFill>
                          <a:effectLst/>
                          <a:latin typeface="+mn-lt"/>
                          <a:ea typeface="+mn-ea"/>
                          <a:cs typeface="+mn-cs"/>
                        </a:rPr>
                        <a:t> et </a:t>
                      </a:r>
                      <a:r>
                        <a:rPr kumimoji="0" lang="cs-CZ" sz="1800" kern="1200" dirty="0" err="1" smtClean="0">
                          <a:solidFill>
                            <a:schemeClr val="dk1"/>
                          </a:solidFill>
                          <a:effectLst/>
                          <a:latin typeface="+mn-lt"/>
                          <a:ea typeface="+mn-ea"/>
                          <a:cs typeface="+mn-cs"/>
                        </a:rPr>
                        <a:t>vestibuli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oris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C348</a:t>
                      </a:r>
                      <a:endParaRPr lang="cs-CZ" dirty="0"/>
                    </a:p>
                  </a:txBody>
                  <a:tcPr/>
                </a:tc>
                <a:tc>
                  <a:txBody>
                    <a:bodyPr/>
                    <a:lstStyle/>
                    <a:p>
                      <a:r>
                        <a:rPr kumimoji="0" lang="cs-CZ" sz="1800" u="sng" kern="1200" dirty="0" smtClean="0">
                          <a:solidFill>
                            <a:schemeClr val="dk1"/>
                          </a:solidFill>
                          <a:effectLst/>
                          <a:latin typeface="+mn-lt"/>
                          <a:ea typeface="+mn-ea"/>
                          <a:cs typeface="+mn-cs"/>
                        </a:rPr>
                        <a:t>Tumor</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lobi</a:t>
                      </a:r>
                      <a:r>
                        <a:rPr kumimoji="0" lang="cs-CZ" sz="1800" kern="1200" dirty="0" smtClean="0">
                          <a:solidFill>
                            <a:schemeClr val="dk1"/>
                          </a:solidFill>
                          <a:effectLst/>
                          <a:latin typeface="+mn-lt"/>
                          <a:ea typeface="+mn-ea"/>
                          <a:cs typeface="+mn-cs"/>
                        </a:rPr>
                        <a:t> medii </a:t>
                      </a:r>
                      <a:r>
                        <a:rPr kumimoji="0" lang="cs-CZ" sz="1800" kern="1200" dirty="0" err="1" smtClean="0">
                          <a:solidFill>
                            <a:schemeClr val="dk1"/>
                          </a:solidFill>
                          <a:effectLst/>
                          <a:latin typeface="+mn-lt"/>
                          <a:ea typeface="+mn-ea"/>
                          <a:cs typeface="+mn-cs"/>
                        </a:rPr>
                        <a:t>pulmonis</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ad </a:t>
                      </a:r>
                      <a:r>
                        <a:rPr kumimoji="0" lang="cs-CZ" sz="1800" kern="1200" dirty="0" err="1" smtClean="0">
                          <a:solidFill>
                            <a:schemeClr val="dk1"/>
                          </a:solidFill>
                          <a:effectLst/>
                          <a:latin typeface="+mn-lt"/>
                          <a:ea typeface="+mn-ea"/>
                          <a:cs typeface="+mn-cs"/>
                        </a:rPr>
                        <a:t>pericardium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diaphragma</a:t>
                      </a:r>
                      <a:r>
                        <a:rPr kumimoji="0" lang="cs-CZ" sz="1800" kern="1200" dirty="0" smtClean="0">
                          <a:solidFill>
                            <a:schemeClr val="dk1"/>
                          </a:solidFill>
                          <a:effectLst/>
                          <a:latin typeface="+mn-lt"/>
                          <a:ea typeface="+mn-ea"/>
                          <a:cs typeface="+mn-cs"/>
                        </a:rPr>
                        <a:t> et </a:t>
                      </a:r>
                      <a:r>
                        <a:rPr kumimoji="0" lang="cs-CZ" sz="1800" kern="1200" dirty="0" err="1" smtClean="0">
                          <a:solidFill>
                            <a:schemeClr val="dk1"/>
                          </a:solidFill>
                          <a:effectLst/>
                          <a:latin typeface="+mn-lt"/>
                          <a:ea typeface="+mn-ea"/>
                          <a:cs typeface="+mn-cs"/>
                        </a:rPr>
                        <a:t>nervum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phrenicum</a:t>
                      </a:r>
                      <a:r>
                        <a:rPr kumimoji="0" lang="cs-CZ" sz="1800"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increscens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C186</a:t>
                      </a:r>
                      <a:endParaRPr lang="cs-CZ" dirty="0"/>
                    </a:p>
                  </a:txBody>
                  <a:tcPr/>
                </a:tc>
                <a:tc>
                  <a:txBody>
                    <a:bodyPr/>
                    <a:lstStyle/>
                    <a:p>
                      <a:r>
                        <a:rPr kumimoji="0" lang="cs-CZ" sz="1800" kern="1200" dirty="0" smtClean="0">
                          <a:solidFill>
                            <a:schemeClr val="dk1"/>
                          </a:solidFill>
                          <a:effectLst/>
                          <a:latin typeface="+mn-lt"/>
                          <a:ea typeface="+mn-ea"/>
                          <a:cs typeface="+mn-cs"/>
                        </a:rPr>
                        <a:t>St. p. </a:t>
                      </a:r>
                      <a:r>
                        <a:rPr kumimoji="0" lang="cs-CZ" sz="1800" kern="1200" dirty="0" err="1" smtClean="0">
                          <a:solidFill>
                            <a:schemeClr val="dk1"/>
                          </a:solidFill>
                          <a:effectLst/>
                          <a:latin typeface="+mn-lt"/>
                          <a:ea typeface="+mn-ea"/>
                          <a:cs typeface="+mn-cs"/>
                        </a:rPr>
                        <a:t>colectomiam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subtotalem</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propter</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carcinoma</a:t>
                      </a:r>
                      <a:r>
                        <a:rPr kumimoji="0" lang="cs-CZ" sz="1800" kern="1200" dirty="0" smtClean="0">
                          <a:solidFill>
                            <a:schemeClr val="dk1"/>
                          </a:solidFill>
                          <a:effectLst/>
                          <a:latin typeface="+mn-lt"/>
                          <a:ea typeface="+mn-ea"/>
                          <a:cs typeface="+mn-cs"/>
                        </a:rPr>
                        <a:t> coli </a:t>
                      </a:r>
                      <a:r>
                        <a:rPr kumimoji="0" lang="cs-CZ" sz="1800" kern="1200" dirty="0" err="1" smtClean="0">
                          <a:solidFill>
                            <a:schemeClr val="dk1"/>
                          </a:solidFill>
                          <a:effectLst/>
                          <a:latin typeface="+mn-lt"/>
                          <a:ea typeface="+mn-ea"/>
                          <a:cs typeface="+mn-cs"/>
                        </a:rPr>
                        <a:t>descendentis</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M4795</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cs-CZ" sz="1800" u="sng" kern="1200" dirty="0" err="1" smtClean="0">
                          <a:solidFill>
                            <a:schemeClr val="dk1"/>
                          </a:solidFill>
                          <a:effectLst/>
                          <a:latin typeface="+mn-lt"/>
                          <a:ea typeface="+mn-ea"/>
                          <a:cs typeface="+mn-cs"/>
                        </a:rPr>
                        <a:t>Vulnus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punctum</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cubiti</a:t>
                      </a:r>
                      <a:r>
                        <a:rPr kumimoji="0" lang="cs-CZ" sz="1800" u="sng" kern="1200" dirty="0" smtClean="0">
                          <a:solidFill>
                            <a:schemeClr val="dk1"/>
                          </a:solidFill>
                          <a:effectLst/>
                          <a:latin typeface="+mn-lt"/>
                          <a:ea typeface="+mn-ea"/>
                          <a:cs typeface="+mn-cs"/>
                        </a:rPr>
                        <a:t> </a:t>
                      </a:r>
                      <a:r>
                        <a:rPr kumimoji="0" lang="cs-CZ" sz="1800" kern="1200" dirty="0" smtClean="0">
                          <a:solidFill>
                            <a:schemeClr val="dk1"/>
                          </a:solidFill>
                          <a:effectLst/>
                          <a:latin typeface="+mn-lt"/>
                          <a:ea typeface="+mn-ea"/>
                          <a:cs typeface="+mn-cs"/>
                        </a:rPr>
                        <a:t>sin., </a:t>
                      </a:r>
                      <a:r>
                        <a:rPr kumimoji="0" lang="cs-CZ" sz="1800" u="sng" kern="1200" dirty="0" smtClean="0">
                          <a:solidFill>
                            <a:schemeClr val="dk1"/>
                          </a:solidFill>
                          <a:effectLst/>
                          <a:latin typeface="+mn-lt"/>
                          <a:ea typeface="+mn-ea"/>
                          <a:cs typeface="+mn-cs"/>
                        </a:rPr>
                        <a:t>corpus </a:t>
                      </a:r>
                      <a:r>
                        <a:rPr kumimoji="0" lang="cs-CZ" sz="1800" u="sng" kern="1200" dirty="0" err="1" smtClean="0">
                          <a:solidFill>
                            <a:schemeClr val="dk1"/>
                          </a:solidFill>
                          <a:effectLst/>
                          <a:latin typeface="+mn-lt"/>
                          <a:ea typeface="+mn-ea"/>
                          <a:cs typeface="+mn-cs"/>
                        </a:rPr>
                        <a:t>alienum</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vitreum</a:t>
                      </a:r>
                      <a:r>
                        <a:rPr kumimoji="0" lang="cs-CZ" sz="1800" u="sng" kern="1200" dirty="0" smtClean="0">
                          <a:solidFill>
                            <a:schemeClr val="dk1"/>
                          </a:solidFill>
                          <a:effectLst/>
                          <a:latin typeface="+mn-lt"/>
                          <a:ea typeface="+mn-ea"/>
                          <a:cs typeface="+mn-cs"/>
                        </a:rPr>
                        <a:t> loci </a:t>
                      </a:r>
                      <a:r>
                        <a:rPr kumimoji="0" lang="cs-CZ" sz="1800" u="sng" kern="1200" dirty="0" err="1" smtClean="0">
                          <a:solidFill>
                            <a:schemeClr val="dk1"/>
                          </a:solidFill>
                          <a:effectLst/>
                          <a:latin typeface="+mn-lt"/>
                          <a:ea typeface="+mn-ea"/>
                          <a:cs typeface="+mn-cs"/>
                        </a:rPr>
                        <a:t>vulneris</a:t>
                      </a:r>
                      <a:endParaRPr kumimoji="0" lang="cs-CZ" sz="1800" u="sng" kern="1200" dirty="0" smtClean="0">
                        <a:solidFill>
                          <a:schemeClr val="dk1"/>
                        </a:solidFill>
                        <a:effectLst/>
                        <a:latin typeface="+mn-lt"/>
                        <a:ea typeface="+mn-ea"/>
                        <a:cs typeface="+mn-cs"/>
                      </a:endParaRPr>
                    </a:p>
                    <a:p>
                      <a:endParaRPr lang="cs-CZ" dirty="0"/>
                    </a:p>
                  </a:txBody>
                  <a:tcPr/>
                </a:tc>
              </a:tr>
              <a:tr h="370840">
                <a:tc>
                  <a:txBody>
                    <a:bodyPr/>
                    <a:lstStyle/>
                    <a:p>
                      <a:pPr algn="ctr"/>
                      <a:r>
                        <a:rPr lang="cs-CZ" dirty="0" smtClean="0"/>
                        <a:t>S5250</a:t>
                      </a:r>
                      <a:endParaRPr lang="cs-CZ" dirty="0"/>
                    </a:p>
                  </a:txBody>
                  <a:tcPr/>
                </a:tc>
                <a:tc>
                  <a:txBody>
                    <a:bodyPr/>
                    <a:lstStyle/>
                    <a:p>
                      <a:r>
                        <a:rPr kumimoji="0" lang="cs-CZ" sz="1800" u="sng" kern="1200" dirty="0" err="1" smtClean="0">
                          <a:solidFill>
                            <a:schemeClr val="dk1"/>
                          </a:solidFill>
                          <a:effectLst/>
                          <a:latin typeface="+mn-lt"/>
                          <a:ea typeface="+mn-ea"/>
                          <a:cs typeface="+mn-cs"/>
                        </a:rPr>
                        <a:t>Fractura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intraarticularis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partis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distalis</a:t>
                      </a:r>
                      <a:r>
                        <a:rPr kumimoji="0" lang="cs-CZ" sz="1800" u="sng" kern="1200" dirty="0" smtClean="0">
                          <a:solidFill>
                            <a:schemeClr val="dk1"/>
                          </a:solidFill>
                          <a:effectLst/>
                          <a:latin typeface="+mn-lt"/>
                          <a:ea typeface="+mn-ea"/>
                          <a:cs typeface="+mn-cs"/>
                        </a:rPr>
                        <a:t> radii</a:t>
                      </a:r>
                      <a:r>
                        <a:rPr kumimoji="0" lang="cs-CZ" sz="1800" u="none" kern="1200" dirty="0" smtClean="0">
                          <a:solidFill>
                            <a:schemeClr val="dk1"/>
                          </a:solidFill>
                          <a:effectLst/>
                          <a:latin typeface="+mn-lt"/>
                          <a:ea typeface="+mn-ea"/>
                          <a:cs typeface="+mn-cs"/>
                        </a:rPr>
                        <a:t> </a:t>
                      </a:r>
                      <a:r>
                        <a:rPr kumimoji="0" lang="cs-CZ" sz="1800" kern="1200" dirty="0" smtClean="0">
                          <a:solidFill>
                            <a:schemeClr val="dk1"/>
                          </a:solidFill>
                          <a:effectLst/>
                          <a:latin typeface="+mn-lt"/>
                          <a:ea typeface="+mn-ea"/>
                          <a:cs typeface="+mn-cs"/>
                        </a:rPr>
                        <a:t>sin. </a:t>
                      </a:r>
                      <a:r>
                        <a:rPr kumimoji="0" lang="cs-CZ" sz="1800" u="sng" kern="1200" dirty="0" err="1" smtClean="0">
                          <a:solidFill>
                            <a:schemeClr val="dk1"/>
                          </a:solidFill>
                          <a:effectLst/>
                          <a:latin typeface="+mn-lt"/>
                          <a:ea typeface="+mn-ea"/>
                          <a:cs typeface="+mn-cs"/>
                        </a:rPr>
                        <a:t>dislocata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comminutiva</a:t>
                      </a:r>
                      <a:r>
                        <a:rPr kumimoji="0" lang="cs-CZ" sz="1800" u="sng" kern="1200" dirty="0" smtClean="0">
                          <a:solidFill>
                            <a:schemeClr val="dk1"/>
                          </a:solidFill>
                          <a:effectLst/>
                          <a:latin typeface="+mn-lt"/>
                          <a:ea typeface="+mn-ea"/>
                          <a:cs typeface="+mn-cs"/>
                        </a:rPr>
                        <a:t> </a:t>
                      </a:r>
                      <a:endParaRPr lang="cs-CZ" u="sng" dirty="0"/>
                    </a:p>
                  </a:txBody>
                  <a:tcPr/>
                </a:tc>
              </a:tr>
              <a:tr h="370840">
                <a:tc>
                  <a:txBody>
                    <a:bodyPr/>
                    <a:lstStyle/>
                    <a:p>
                      <a:pPr algn="ctr"/>
                      <a:r>
                        <a:rPr lang="cs-CZ" dirty="0" smtClean="0"/>
                        <a:t>S9220</a:t>
                      </a:r>
                      <a:endParaRPr lang="cs-CZ" dirty="0"/>
                    </a:p>
                  </a:txBody>
                  <a:tcPr/>
                </a:tc>
                <a:tc>
                  <a:txBody>
                    <a:bodyPr/>
                    <a:lstStyle/>
                    <a:p>
                      <a:r>
                        <a:rPr kumimoji="0" lang="cs-CZ" sz="1800" u="sng" kern="1200" dirty="0" err="1" smtClean="0">
                          <a:solidFill>
                            <a:schemeClr val="dk1"/>
                          </a:solidFill>
                          <a:effectLst/>
                          <a:latin typeface="+mn-lt"/>
                          <a:ea typeface="+mn-ea"/>
                          <a:cs typeface="+mn-cs"/>
                        </a:rPr>
                        <a:t>Fractura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ossis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cuboidei</a:t>
                      </a:r>
                      <a:r>
                        <a:rPr kumimoji="0" lang="cs-CZ" sz="1800" u="sng" kern="1200" dirty="0" smtClean="0">
                          <a:solidFill>
                            <a:schemeClr val="dk1"/>
                          </a:solidFill>
                          <a:effectLst/>
                          <a:latin typeface="+mn-lt"/>
                          <a:ea typeface="+mn-ea"/>
                          <a:cs typeface="+mn-cs"/>
                        </a:rPr>
                        <a:t> et </a:t>
                      </a:r>
                      <a:r>
                        <a:rPr kumimoji="0" lang="cs-CZ" sz="1800" u="sng" kern="1200" dirty="0" err="1" smtClean="0">
                          <a:solidFill>
                            <a:schemeClr val="dk1"/>
                          </a:solidFill>
                          <a:effectLst/>
                          <a:latin typeface="+mn-lt"/>
                          <a:ea typeface="+mn-ea"/>
                          <a:cs typeface="+mn-cs"/>
                        </a:rPr>
                        <a:t>navicularis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pedis</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sine </a:t>
                      </a:r>
                      <a:r>
                        <a:rPr kumimoji="0" lang="cs-CZ" sz="1800" kern="1200" dirty="0" err="1" smtClean="0">
                          <a:solidFill>
                            <a:schemeClr val="dk1"/>
                          </a:solidFill>
                          <a:effectLst/>
                          <a:latin typeface="+mn-lt"/>
                          <a:ea typeface="+mn-ea"/>
                          <a:cs typeface="+mn-cs"/>
                        </a:rPr>
                        <a:t>dislocatione</a:t>
                      </a:r>
                      <a:r>
                        <a:rPr kumimoji="0" lang="cs-CZ" sz="1800" kern="1200" dirty="0" smtClean="0">
                          <a:solidFill>
                            <a:schemeClr val="dk1"/>
                          </a:solidFill>
                          <a:effectLst/>
                          <a:latin typeface="+mn-lt"/>
                          <a:ea typeface="+mn-ea"/>
                          <a:cs typeface="+mn-cs"/>
                        </a:rPr>
                        <a:t> </a:t>
                      </a:r>
                      <a:endParaRPr lang="cs-CZ" dirty="0"/>
                    </a:p>
                  </a:txBody>
                  <a:tcPr/>
                </a:tc>
              </a:tr>
              <a:tr h="370840">
                <a:tc>
                  <a:txBody>
                    <a:bodyPr/>
                    <a:lstStyle/>
                    <a:p>
                      <a:pPr algn="ctr"/>
                      <a:r>
                        <a:rPr lang="cs-CZ" dirty="0" smtClean="0"/>
                        <a:t>S863</a:t>
                      </a:r>
                      <a:endParaRPr lang="cs-CZ" dirty="0"/>
                    </a:p>
                  </a:txBody>
                  <a:tcPr/>
                </a:tc>
                <a:tc>
                  <a:txBody>
                    <a:bodyPr/>
                    <a:lstStyle/>
                    <a:p>
                      <a:r>
                        <a:rPr kumimoji="0" lang="cs-CZ" sz="1800" u="sng" kern="1200" dirty="0" smtClean="0">
                          <a:solidFill>
                            <a:schemeClr val="dk1"/>
                          </a:solidFill>
                          <a:effectLst/>
                          <a:latin typeface="+mn-lt"/>
                          <a:ea typeface="+mn-ea"/>
                          <a:cs typeface="+mn-cs"/>
                        </a:rPr>
                        <a:t>Ruptura </a:t>
                      </a:r>
                      <a:r>
                        <a:rPr kumimoji="0" lang="cs-CZ" sz="1800" u="sng" kern="1200" dirty="0" err="1" smtClean="0">
                          <a:solidFill>
                            <a:schemeClr val="dk1"/>
                          </a:solidFill>
                          <a:effectLst/>
                          <a:latin typeface="+mn-lt"/>
                          <a:ea typeface="+mn-ea"/>
                          <a:cs typeface="+mn-cs"/>
                        </a:rPr>
                        <a:t>musculi</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tricipitis</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surae</a:t>
                      </a:r>
                      <a:r>
                        <a:rPr kumimoji="0" lang="cs-CZ" sz="1800" u="none" kern="1200" dirty="0" smtClean="0">
                          <a:solidFill>
                            <a:schemeClr val="dk1"/>
                          </a:solidFill>
                          <a:effectLst/>
                          <a:latin typeface="+mn-lt"/>
                          <a:ea typeface="+mn-ea"/>
                          <a:cs typeface="+mn-cs"/>
                        </a:rPr>
                        <a:t> </a:t>
                      </a:r>
                      <a:r>
                        <a:rPr kumimoji="0" lang="cs-CZ" sz="1800" kern="1200" dirty="0" smtClean="0">
                          <a:solidFill>
                            <a:schemeClr val="dk1"/>
                          </a:solidFill>
                          <a:effectLst/>
                          <a:latin typeface="+mn-lt"/>
                          <a:ea typeface="+mn-ea"/>
                          <a:cs typeface="+mn-cs"/>
                        </a:rPr>
                        <a:t>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suspecta</a:t>
                      </a:r>
                      <a:r>
                        <a:rPr kumimoji="0" lang="cs-CZ" sz="1800" kern="1200" dirty="0" smtClean="0">
                          <a:solidFill>
                            <a:schemeClr val="dk1"/>
                          </a:solidFill>
                          <a:effectLst/>
                          <a:latin typeface="+mn-lt"/>
                          <a:ea typeface="+mn-ea"/>
                          <a:cs typeface="+mn-cs"/>
                        </a:rPr>
                        <a:t> </a:t>
                      </a:r>
                      <a:endParaRPr lang="cs-CZ" dirty="0"/>
                    </a:p>
                  </a:txBody>
                  <a:tcPr/>
                </a:tc>
              </a:tr>
              <a:tr h="463233">
                <a:tc>
                  <a:txBody>
                    <a:bodyPr/>
                    <a:lstStyle/>
                    <a:p>
                      <a:pPr algn="ctr"/>
                      <a:r>
                        <a:rPr lang="cs-CZ" dirty="0" smtClean="0"/>
                        <a:t>K928</a:t>
                      </a:r>
                      <a:endParaRPr lang="cs-CZ" dirty="0"/>
                    </a:p>
                  </a:txBody>
                  <a:tcPr/>
                </a:tc>
                <a:tc>
                  <a:txBody>
                    <a:bodyPr/>
                    <a:lstStyle/>
                    <a:p>
                      <a:r>
                        <a:rPr kumimoji="0" lang="cs-CZ" sz="1800" u="sng" kern="1200" dirty="0" err="1" smtClean="0">
                          <a:solidFill>
                            <a:schemeClr val="dk1"/>
                          </a:solidFill>
                          <a:effectLst/>
                          <a:latin typeface="+mn-lt"/>
                          <a:ea typeface="+mn-ea"/>
                          <a:cs typeface="+mn-cs"/>
                        </a:rPr>
                        <a:t>Corpora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aliena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vitrea</a:t>
                      </a:r>
                      <a:r>
                        <a:rPr kumimoji="0" lang="cs-CZ" sz="1800" u="sng" kern="1200" dirty="0" smtClean="0">
                          <a:solidFill>
                            <a:schemeClr val="dk1"/>
                          </a:solidFill>
                          <a:effectLst/>
                          <a:latin typeface="+mn-lt"/>
                          <a:ea typeface="+mn-ea"/>
                          <a:cs typeface="+mn-cs"/>
                        </a:rPr>
                        <a:t> </a:t>
                      </a:r>
                      <a:r>
                        <a:rPr kumimoji="0" lang="cs-CZ" sz="1800" u="sng" kern="1200" dirty="0" err="1" smtClean="0">
                          <a:solidFill>
                            <a:schemeClr val="dk1"/>
                          </a:solidFill>
                          <a:effectLst/>
                          <a:latin typeface="+mn-lt"/>
                          <a:ea typeface="+mn-ea"/>
                          <a:cs typeface="+mn-cs"/>
                        </a:rPr>
                        <a:t>multiplicia</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antebrachii</a:t>
                      </a:r>
                      <a:r>
                        <a:rPr kumimoji="0" lang="cs-CZ" sz="1800" kern="1200" dirty="0" smtClean="0">
                          <a:solidFill>
                            <a:schemeClr val="dk1"/>
                          </a:solidFill>
                          <a:effectLst/>
                          <a:latin typeface="+mn-lt"/>
                          <a:ea typeface="+mn-ea"/>
                          <a:cs typeface="+mn-cs"/>
                        </a:rPr>
                        <a:t> l. </a:t>
                      </a:r>
                      <a:r>
                        <a:rPr kumimoji="0" lang="cs-CZ" sz="1800" kern="1200" dirty="0" err="1" smtClean="0">
                          <a:solidFill>
                            <a:schemeClr val="dk1"/>
                          </a:solidFill>
                          <a:effectLst/>
                          <a:latin typeface="+mn-lt"/>
                          <a:ea typeface="+mn-ea"/>
                          <a:cs typeface="+mn-cs"/>
                        </a:rPr>
                        <a:t>dx</a:t>
                      </a:r>
                      <a:r>
                        <a:rPr kumimoji="0" lang="cs-CZ" sz="1800" kern="1200" dirty="0" smtClean="0">
                          <a:solidFill>
                            <a:schemeClr val="dk1"/>
                          </a:solidFill>
                          <a:effectLst/>
                          <a:latin typeface="+mn-lt"/>
                          <a:ea typeface="+mn-ea"/>
                          <a:cs typeface="+mn-cs"/>
                        </a:rPr>
                        <a:t>.</a:t>
                      </a:r>
                      <a:endParaRPr lang="cs-CZ" dirty="0"/>
                    </a:p>
                  </a:txBody>
                  <a:tcPr/>
                </a:tc>
              </a:tr>
              <a:tr h="504057">
                <a:tc>
                  <a:txBody>
                    <a:bodyPr/>
                    <a:lstStyle/>
                    <a:p>
                      <a:pPr algn="ctr"/>
                      <a:r>
                        <a:rPr lang="cs-CZ" dirty="0" smtClean="0"/>
                        <a:t>S300</a:t>
                      </a:r>
                      <a:endParaRPr lang="cs-CZ" dirty="0"/>
                    </a:p>
                  </a:txBody>
                  <a:tcPr/>
                </a:tc>
                <a:tc>
                  <a:txBody>
                    <a:bodyPr/>
                    <a:lstStyle/>
                    <a:p>
                      <a:r>
                        <a:rPr kumimoji="0" lang="cs-CZ" sz="1800" u="sng" kern="1200" dirty="0" err="1" smtClean="0">
                          <a:solidFill>
                            <a:schemeClr val="dk1"/>
                          </a:solidFill>
                          <a:effectLst/>
                          <a:latin typeface="+mn-lt"/>
                          <a:ea typeface="+mn-ea"/>
                          <a:cs typeface="+mn-cs"/>
                        </a:rPr>
                        <a:t>Contusio</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dorsi</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regionis</a:t>
                      </a:r>
                      <a:r>
                        <a:rPr kumimoji="0" lang="cs-CZ" sz="1800" kern="1200" dirty="0" smtClean="0">
                          <a:solidFill>
                            <a:schemeClr val="dk1"/>
                          </a:solidFill>
                          <a:effectLst/>
                          <a:latin typeface="+mn-lt"/>
                          <a:ea typeface="+mn-ea"/>
                          <a:cs typeface="+mn-cs"/>
                        </a:rPr>
                        <a:t> </a:t>
                      </a:r>
                      <a:r>
                        <a:rPr kumimoji="0" lang="cs-CZ" sz="1800" kern="1200" dirty="0" err="1" smtClean="0">
                          <a:solidFill>
                            <a:schemeClr val="dk1"/>
                          </a:solidFill>
                          <a:effectLst/>
                          <a:latin typeface="+mn-lt"/>
                          <a:ea typeface="+mn-ea"/>
                          <a:cs typeface="+mn-cs"/>
                        </a:rPr>
                        <a:t>lumbalis</a:t>
                      </a:r>
                      <a:r>
                        <a:rPr kumimoji="0" lang="cs-CZ" sz="1800" kern="1200" dirty="0" smtClean="0">
                          <a:solidFill>
                            <a:schemeClr val="dk1"/>
                          </a:solidFill>
                          <a:effectLst/>
                          <a:latin typeface="+mn-lt"/>
                          <a:ea typeface="+mn-ea"/>
                          <a:cs typeface="+mn-cs"/>
                        </a:rPr>
                        <a:t> </a:t>
                      </a:r>
                      <a:r>
                        <a:rPr kumimoji="0" lang="cs-CZ" sz="1800" u="sng" kern="1200" dirty="0" smtClean="0">
                          <a:solidFill>
                            <a:schemeClr val="dk1"/>
                          </a:solidFill>
                          <a:effectLst/>
                          <a:latin typeface="+mn-lt"/>
                          <a:ea typeface="+mn-ea"/>
                          <a:cs typeface="+mn-cs"/>
                        </a:rPr>
                        <a:t>gravis</a:t>
                      </a:r>
                      <a:endParaRPr lang="cs-CZ" u="sng" dirty="0"/>
                    </a:p>
                  </a:txBody>
                  <a:tcPr/>
                </a:tc>
              </a:tr>
            </a:tbl>
          </a:graphicData>
        </a:graphic>
      </p:graphicFrame>
    </p:spTree>
    <p:extLst>
      <p:ext uri="{BB962C8B-B14F-4D97-AF65-F5344CB8AC3E}">
        <p14:creationId xmlns="" xmlns:p14="http://schemas.microsoft.com/office/powerpoint/2010/main" val="373479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57200" y="620688"/>
            <a:ext cx="8686800" cy="6048401"/>
          </a:xfrm>
        </p:spPr>
        <p:txBody>
          <a:bodyPr>
            <a:normAutofit fontScale="25000" lnSpcReduction="20000"/>
          </a:bodyPr>
          <a:lstStyle/>
          <a:p>
            <a:pPr marL="0" indent="0">
              <a:buNone/>
            </a:pPr>
            <a:endParaRPr lang="cs-CZ" sz="12000" dirty="0" smtClean="0">
              <a:solidFill>
                <a:schemeClr val="accent6"/>
              </a:solidFill>
            </a:endParaRPr>
          </a:p>
          <a:p>
            <a:pPr marL="0" indent="0">
              <a:buNone/>
              <a:tabLst>
                <a:tab pos="2057400" algn="l"/>
              </a:tabLst>
            </a:pPr>
            <a:r>
              <a:rPr lang="cs-CZ" sz="11200" dirty="0" err="1" smtClean="0">
                <a:solidFill>
                  <a:schemeClr val="accent6"/>
                </a:solidFill>
              </a:rPr>
              <a:t>fractura</a:t>
            </a:r>
            <a:r>
              <a:rPr lang="cs-CZ" sz="11200" dirty="0" smtClean="0">
                <a:solidFill>
                  <a:schemeClr val="accent6"/>
                </a:solidFill>
              </a:rPr>
              <a:t> </a:t>
            </a:r>
            <a:r>
              <a:rPr lang="cs-CZ" sz="11200" dirty="0">
                <a:solidFill>
                  <a:schemeClr val="accent6"/>
                </a:solidFill>
              </a:rPr>
              <a:t>(    </a:t>
            </a:r>
            <a:r>
              <a:rPr lang="cs-CZ" sz="11200" dirty="0" smtClean="0">
                <a:solidFill>
                  <a:schemeClr val="accent6"/>
                </a:solidFill>
              </a:rPr>
              <a:t>)	+ multiplex, </a:t>
            </a:r>
            <a:r>
              <a:rPr lang="cs-CZ" sz="11200" dirty="0" err="1" smtClean="0">
                <a:solidFill>
                  <a:schemeClr val="accent6"/>
                </a:solidFill>
              </a:rPr>
              <a:t>icis</a:t>
            </a:r>
            <a:r>
              <a:rPr lang="cs-CZ" sz="11200" dirty="0" smtClean="0">
                <a:solidFill>
                  <a:schemeClr val="accent6"/>
                </a:solidFill>
              </a:rPr>
              <a:t>		______________</a:t>
            </a:r>
          </a:p>
          <a:p>
            <a:pPr marL="0" indent="0">
              <a:buNone/>
              <a:tabLst>
                <a:tab pos="2057400" algn="l"/>
              </a:tabLst>
            </a:pPr>
            <a:r>
              <a:rPr lang="cs-CZ" sz="11200" dirty="0">
                <a:solidFill>
                  <a:schemeClr val="accent6"/>
                </a:solidFill>
              </a:rPr>
              <a:t>	</a:t>
            </a:r>
            <a:r>
              <a:rPr lang="cs-CZ" sz="11200" dirty="0" smtClean="0">
                <a:solidFill>
                  <a:schemeClr val="accent6"/>
                </a:solidFill>
              </a:rPr>
              <a:t>+ </a:t>
            </a:r>
            <a:r>
              <a:rPr lang="cs-CZ" sz="11200" dirty="0" err="1" smtClean="0">
                <a:solidFill>
                  <a:schemeClr val="accent6"/>
                </a:solidFill>
              </a:rPr>
              <a:t>apertus</a:t>
            </a:r>
            <a:r>
              <a:rPr lang="cs-CZ" sz="11200" dirty="0" smtClean="0">
                <a:solidFill>
                  <a:schemeClr val="accent6"/>
                </a:solidFill>
              </a:rPr>
              <a:t>, a, um	______________</a:t>
            </a:r>
          </a:p>
          <a:p>
            <a:pPr marL="0" indent="0">
              <a:buNone/>
            </a:pPr>
            <a:endParaRPr lang="cs-CZ" sz="11200" dirty="0"/>
          </a:p>
          <a:p>
            <a:pPr marL="0" indent="0">
              <a:buNone/>
              <a:tabLst>
                <a:tab pos="1349375" algn="l"/>
              </a:tabLst>
            </a:pPr>
            <a:r>
              <a:rPr lang="cs-CZ" sz="11200" dirty="0" err="1" smtClean="0"/>
              <a:t>ren</a:t>
            </a:r>
            <a:r>
              <a:rPr lang="cs-CZ" sz="11200" dirty="0" smtClean="0"/>
              <a:t> </a:t>
            </a:r>
            <a:r>
              <a:rPr lang="cs-CZ" sz="11200" dirty="0"/>
              <a:t>(    ) </a:t>
            </a:r>
            <a:r>
              <a:rPr lang="cs-CZ" sz="11200" dirty="0" smtClean="0"/>
              <a:t>	+ </a:t>
            </a:r>
            <a:r>
              <a:rPr lang="cs-CZ" sz="11200" dirty="0" err="1" smtClean="0"/>
              <a:t>cysticus</a:t>
            </a:r>
            <a:r>
              <a:rPr lang="cs-CZ" sz="11200" dirty="0" smtClean="0"/>
              <a:t>, a, um		______________</a:t>
            </a:r>
          </a:p>
          <a:p>
            <a:pPr marL="0" indent="0">
              <a:buNone/>
              <a:tabLst>
                <a:tab pos="1349375" algn="l"/>
              </a:tabLst>
            </a:pPr>
            <a:r>
              <a:rPr lang="cs-CZ" sz="11200" dirty="0"/>
              <a:t>	</a:t>
            </a:r>
            <a:r>
              <a:rPr lang="cs-CZ" sz="11200" dirty="0" smtClean="0"/>
              <a:t>+ </a:t>
            </a:r>
            <a:r>
              <a:rPr lang="cs-CZ" sz="11200" dirty="0" err="1" smtClean="0"/>
              <a:t>migrans</a:t>
            </a:r>
            <a:r>
              <a:rPr lang="cs-CZ" sz="11200" dirty="0" smtClean="0"/>
              <a:t>, </a:t>
            </a:r>
            <a:r>
              <a:rPr lang="cs-CZ" sz="11200" dirty="0" err="1" smtClean="0"/>
              <a:t>ntis</a:t>
            </a:r>
            <a:r>
              <a:rPr lang="cs-CZ" sz="11200" dirty="0" smtClean="0"/>
              <a:t>		</a:t>
            </a:r>
            <a:r>
              <a:rPr lang="cs-CZ" sz="11200" dirty="0"/>
              <a:t>______________</a:t>
            </a:r>
          </a:p>
          <a:p>
            <a:pPr marL="0" indent="0">
              <a:buNone/>
            </a:pPr>
            <a:endParaRPr lang="cs-CZ" sz="11200" dirty="0" smtClean="0">
              <a:solidFill>
                <a:schemeClr val="accent6"/>
              </a:solidFill>
            </a:endParaRPr>
          </a:p>
          <a:p>
            <a:pPr marL="0" indent="0">
              <a:buNone/>
              <a:tabLst>
                <a:tab pos="2057400" algn="l"/>
              </a:tabLst>
            </a:pPr>
            <a:r>
              <a:rPr lang="cs-CZ" sz="11200" dirty="0" err="1" smtClean="0">
                <a:solidFill>
                  <a:schemeClr val="accent6"/>
                </a:solidFill>
              </a:rPr>
              <a:t>eczema</a:t>
            </a:r>
            <a:r>
              <a:rPr lang="cs-CZ" sz="11200" dirty="0" smtClean="0">
                <a:solidFill>
                  <a:schemeClr val="accent6"/>
                </a:solidFill>
              </a:rPr>
              <a:t> </a:t>
            </a:r>
            <a:r>
              <a:rPr lang="cs-CZ" sz="11200" dirty="0">
                <a:solidFill>
                  <a:schemeClr val="accent6"/>
                </a:solidFill>
              </a:rPr>
              <a:t>(    ) </a:t>
            </a:r>
            <a:r>
              <a:rPr lang="cs-CZ" sz="11200" dirty="0" smtClean="0">
                <a:solidFill>
                  <a:schemeClr val="accent6"/>
                </a:solidFill>
              </a:rPr>
              <a:t>+ </a:t>
            </a:r>
            <a:r>
              <a:rPr lang="cs-CZ" sz="11200" dirty="0" err="1" smtClean="0">
                <a:solidFill>
                  <a:schemeClr val="accent6"/>
                </a:solidFill>
              </a:rPr>
              <a:t>solaris</a:t>
            </a:r>
            <a:r>
              <a:rPr lang="cs-CZ" sz="11200" dirty="0" smtClean="0">
                <a:solidFill>
                  <a:schemeClr val="accent6"/>
                </a:solidFill>
              </a:rPr>
              <a:t>, e		______________</a:t>
            </a:r>
          </a:p>
          <a:p>
            <a:pPr marL="0" indent="0">
              <a:buNone/>
              <a:tabLst>
                <a:tab pos="2057400" algn="l"/>
              </a:tabLst>
            </a:pPr>
            <a:r>
              <a:rPr lang="cs-CZ" sz="11200" dirty="0">
                <a:solidFill>
                  <a:schemeClr val="accent6"/>
                </a:solidFill>
              </a:rPr>
              <a:t>	</a:t>
            </a:r>
            <a:r>
              <a:rPr lang="cs-CZ" sz="11200" dirty="0" smtClean="0">
                <a:solidFill>
                  <a:schemeClr val="accent6"/>
                </a:solidFill>
              </a:rPr>
              <a:t>+ ruber, a, um		______________</a:t>
            </a:r>
            <a:endParaRPr lang="cs-CZ" sz="11200" dirty="0">
              <a:solidFill>
                <a:schemeClr val="accent6"/>
              </a:solidFill>
            </a:endParaRPr>
          </a:p>
          <a:p>
            <a:pPr marL="0" indent="0">
              <a:buNone/>
            </a:pPr>
            <a:endParaRPr lang="cs-CZ" sz="11200" dirty="0" smtClean="0"/>
          </a:p>
          <a:p>
            <a:pPr marL="0" indent="0">
              <a:buNone/>
              <a:tabLst>
                <a:tab pos="2422525" algn="l"/>
              </a:tabLst>
            </a:pPr>
            <a:r>
              <a:rPr lang="cs-CZ" sz="11200" dirty="0" err="1" smtClean="0"/>
              <a:t>urocystitis</a:t>
            </a:r>
            <a:r>
              <a:rPr lang="cs-CZ" sz="11200" dirty="0" smtClean="0"/>
              <a:t> </a:t>
            </a:r>
            <a:r>
              <a:rPr lang="cs-CZ" sz="11200" dirty="0"/>
              <a:t>(    ) </a:t>
            </a:r>
            <a:r>
              <a:rPr lang="cs-CZ" sz="11200" dirty="0" smtClean="0"/>
              <a:t>	+ </a:t>
            </a:r>
            <a:r>
              <a:rPr lang="cs-CZ" sz="11200" dirty="0" err="1" smtClean="0"/>
              <a:t>acutus</a:t>
            </a:r>
            <a:r>
              <a:rPr lang="cs-CZ" sz="11200" dirty="0"/>
              <a:t>, a, um	______________</a:t>
            </a:r>
          </a:p>
          <a:p>
            <a:pPr marL="0" indent="0">
              <a:buNone/>
              <a:tabLst>
                <a:tab pos="2422525" algn="l"/>
              </a:tabLst>
            </a:pPr>
            <a:r>
              <a:rPr lang="cs-CZ" sz="11200" dirty="0"/>
              <a:t>	</a:t>
            </a:r>
            <a:r>
              <a:rPr lang="cs-CZ" sz="11200" dirty="0" smtClean="0"/>
              <a:t>+ </a:t>
            </a:r>
            <a:r>
              <a:rPr lang="cs-CZ" sz="11200" dirty="0" err="1" smtClean="0"/>
              <a:t>catarrhalis</a:t>
            </a:r>
            <a:r>
              <a:rPr lang="cs-CZ" sz="11200" dirty="0" smtClean="0"/>
              <a:t>, e</a:t>
            </a:r>
            <a:r>
              <a:rPr lang="cs-CZ" sz="11200" dirty="0"/>
              <a:t>	______________</a:t>
            </a:r>
          </a:p>
          <a:p>
            <a:pPr marL="0" indent="0">
              <a:buNone/>
            </a:pPr>
            <a:endParaRPr lang="cs-CZ" sz="11200" dirty="0" smtClean="0"/>
          </a:p>
          <a:p>
            <a:pPr marL="0" indent="0">
              <a:buNone/>
            </a:pPr>
            <a:endParaRPr lang="cs-CZ" sz="11200" dirty="0"/>
          </a:p>
        </p:txBody>
      </p:sp>
    </p:spTree>
    <p:extLst>
      <p:ext uri="{BB962C8B-B14F-4D97-AF65-F5344CB8AC3E}">
        <p14:creationId xmlns="" xmlns:p14="http://schemas.microsoft.com/office/powerpoint/2010/main" val="333942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686800" cy="1080120"/>
          </a:xfrm>
        </p:spPr>
        <p:txBody>
          <a:bodyPr>
            <a:noAutofit/>
          </a:bodyPr>
          <a:lstStyle/>
          <a:p>
            <a:r>
              <a:rPr lang="en-GB" sz="2400" dirty="0" smtClean="0"/>
              <a:t>a) Give the gender of the nouns.</a:t>
            </a:r>
            <a:br>
              <a:rPr lang="en-GB" sz="2400" dirty="0" smtClean="0"/>
            </a:br>
            <a:r>
              <a:rPr lang="en-GB" sz="2400" dirty="0" smtClean="0"/>
              <a:t>b) Join the nouns with the adjectives in the correct form.</a:t>
            </a:r>
            <a:endParaRPr lang="en-GB" sz="2400" dirty="0"/>
          </a:p>
        </p:txBody>
      </p:sp>
      <p:sp>
        <p:nvSpPr>
          <p:cNvPr id="3" name="Zástupný symbol pro obsah 2"/>
          <p:cNvSpPr>
            <a:spLocks noGrp="1"/>
          </p:cNvSpPr>
          <p:nvPr>
            <p:ph idx="1"/>
          </p:nvPr>
        </p:nvSpPr>
        <p:spPr>
          <a:xfrm>
            <a:off x="304800" y="1556792"/>
            <a:ext cx="8686800" cy="5301208"/>
          </a:xfrm>
        </p:spPr>
        <p:txBody>
          <a:bodyPr>
            <a:noAutofit/>
          </a:bodyPr>
          <a:lstStyle/>
          <a:p>
            <a:pPr marL="0" indent="0">
              <a:buNone/>
              <a:tabLst>
                <a:tab pos="1703388" algn="l"/>
              </a:tabLst>
            </a:pPr>
            <a:r>
              <a:rPr lang="cs-CZ" sz="2600" dirty="0" err="1" smtClean="0">
                <a:solidFill>
                  <a:schemeClr val="accent6"/>
                </a:solidFill>
              </a:rPr>
              <a:t>canalis</a:t>
            </a:r>
            <a:r>
              <a:rPr lang="cs-CZ" sz="2600" dirty="0" smtClean="0">
                <a:solidFill>
                  <a:schemeClr val="accent6"/>
                </a:solidFill>
              </a:rPr>
              <a:t> (    ) 	+ </a:t>
            </a:r>
            <a:r>
              <a:rPr lang="cs-CZ" sz="2600" dirty="0" err="1" smtClean="0">
                <a:solidFill>
                  <a:schemeClr val="accent6"/>
                </a:solidFill>
              </a:rPr>
              <a:t>centralis</a:t>
            </a:r>
            <a:r>
              <a:rPr lang="cs-CZ" sz="2600" dirty="0" smtClean="0">
                <a:solidFill>
                  <a:schemeClr val="accent6"/>
                </a:solidFill>
              </a:rPr>
              <a:t>, e</a:t>
            </a:r>
            <a:r>
              <a:rPr lang="cs-CZ" sz="2600" dirty="0">
                <a:solidFill>
                  <a:schemeClr val="accent6"/>
                </a:solidFill>
              </a:rPr>
              <a:t>	</a:t>
            </a:r>
            <a:r>
              <a:rPr lang="cs-CZ" sz="2600" dirty="0" smtClean="0">
                <a:solidFill>
                  <a:schemeClr val="accent6"/>
                </a:solidFill>
              </a:rPr>
              <a:t>	______________</a:t>
            </a:r>
          </a:p>
          <a:p>
            <a:pPr marL="0" indent="0">
              <a:buNone/>
              <a:tabLst>
                <a:tab pos="1703388" algn="l"/>
              </a:tabLst>
            </a:pPr>
            <a:r>
              <a:rPr lang="cs-CZ" sz="2600" dirty="0" smtClean="0">
                <a:solidFill>
                  <a:schemeClr val="accent6"/>
                </a:solidFill>
              </a:rPr>
              <a:t>	 + </a:t>
            </a:r>
            <a:r>
              <a:rPr lang="cs-CZ" sz="2600" dirty="0" err="1" smtClean="0">
                <a:solidFill>
                  <a:schemeClr val="accent6"/>
                </a:solidFill>
              </a:rPr>
              <a:t>opticus</a:t>
            </a:r>
            <a:r>
              <a:rPr lang="cs-CZ" sz="2600" dirty="0" smtClean="0">
                <a:solidFill>
                  <a:schemeClr val="accent6"/>
                </a:solidFill>
              </a:rPr>
              <a:t>, a, um		______________</a:t>
            </a:r>
          </a:p>
          <a:p>
            <a:pPr marL="0" indent="0">
              <a:buNone/>
            </a:pPr>
            <a:endParaRPr lang="cs-CZ" sz="2600" dirty="0" smtClean="0"/>
          </a:p>
          <a:p>
            <a:pPr marL="0" indent="0">
              <a:buNone/>
              <a:tabLst>
                <a:tab pos="1703388" algn="l"/>
              </a:tabLst>
            </a:pPr>
            <a:r>
              <a:rPr lang="cs-CZ" sz="2600" dirty="0" smtClean="0"/>
              <a:t>tuber </a:t>
            </a:r>
            <a:r>
              <a:rPr lang="cs-CZ" sz="2600" dirty="0"/>
              <a:t>(    ) </a:t>
            </a:r>
            <a:r>
              <a:rPr lang="cs-CZ" sz="2600" dirty="0" smtClean="0"/>
              <a:t>+ </a:t>
            </a:r>
            <a:r>
              <a:rPr lang="cs-CZ" sz="2600" dirty="0" err="1"/>
              <a:t>ischiadicus</a:t>
            </a:r>
            <a:r>
              <a:rPr lang="cs-CZ" sz="2600" dirty="0"/>
              <a:t>, a, um </a:t>
            </a:r>
            <a:r>
              <a:rPr lang="cs-CZ" sz="2600" dirty="0" smtClean="0"/>
              <a:t>		______________</a:t>
            </a:r>
          </a:p>
          <a:p>
            <a:pPr marL="0" indent="0">
              <a:buNone/>
              <a:tabLst>
                <a:tab pos="1439863" algn="l"/>
              </a:tabLst>
            </a:pPr>
            <a:r>
              <a:rPr lang="cs-CZ" sz="2600" dirty="0"/>
              <a:t>	</a:t>
            </a:r>
            <a:r>
              <a:rPr lang="cs-CZ" sz="2600" dirty="0" smtClean="0"/>
              <a:t> + </a:t>
            </a:r>
            <a:r>
              <a:rPr lang="cs-CZ" sz="2600" dirty="0" err="1" smtClean="0"/>
              <a:t>frontalis</a:t>
            </a:r>
            <a:r>
              <a:rPr lang="cs-CZ" sz="2600" dirty="0"/>
              <a:t>, </a:t>
            </a:r>
            <a:r>
              <a:rPr lang="cs-CZ" sz="2600" dirty="0" smtClean="0"/>
              <a:t>e			______________</a:t>
            </a:r>
          </a:p>
          <a:p>
            <a:pPr marL="0" indent="0">
              <a:buNone/>
            </a:pPr>
            <a:endParaRPr lang="cs-CZ" sz="2600" dirty="0"/>
          </a:p>
          <a:p>
            <a:pPr marL="0" indent="0">
              <a:buNone/>
              <a:tabLst>
                <a:tab pos="2149475" algn="l"/>
              </a:tabLst>
            </a:pPr>
            <a:r>
              <a:rPr lang="cs-CZ" sz="2600" dirty="0" smtClean="0">
                <a:solidFill>
                  <a:schemeClr val="accent6"/>
                </a:solidFill>
              </a:rPr>
              <a:t>intestinum </a:t>
            </a:r>
            <a:r>
              <a:rPr lang="cs-CZ" sz="2600" dirty="0">
                <a:solidFill>
                  <a:schemeClr val="accent6"/>
                </a:solidFill>
              </a:rPr>
              <a:t>(    </a:t>
            </a:r>
            <a:r>
              <a:rPr lang="cs-CZ" sz="2600" dirty="0" smtClean="0">
                <a:solidFill>
                  <a:schemeClr val="accent6"/>
                </a:solidFill>
              </a:rPr>
              <a:t>) + </a:t>
            </a:r>
            <a:r>
              <a:rPr lang="cs-CZ" sz="2600" dirty="0" err="1" smtClean="0">
                <a:solidFill>
                  <a:schemeClr val="accent6"/>
                </a:solidFill>
              </a:rPr>
              <a:t>tenuis</a:t>
            </a:r>
            <a:r>
              <a:rPr lang="cs-CZ" sz="2600" dirty="0" smtClean="0">
                <a:solidFill>
                  <a:schemeClr val="accent6"/>
                </a:solidFill>
              </a:rPr>
              <a:t>, e		______________</a:t>
            </a:r>
          </a:p>
          <a:p>
            <a:pPr marL="0" indent="0">
              <a:buNone/>
              <a:tabLst>
                <a:tab pos="2149475" algn="l"/>
              </a:tabLst>
            </a:pPr>
            <a:r>
              <a:rPr lang="cs-CZ" sz="2600" dirty="0" smtClean="0">
                <a:solidFill>
                  <a:schemeClr val="accent6"/>
                </a:solidFill>
              </a:rPr>
              <a:t>	 + </a:t>
            </a:r>
            <a:r>
              <a:rPr lang="cs-CZ" sz="2600" dirty="0" err="1" smtClean="0">
                <a:solidFill>
                  <a:schemeClr val="accent6"/>
                </a:solidFill>
              </a:rPr>
              <a:t>crassus</a:t>
            </a:r>
            <a:r>
              <a:rPr lang="cs-CZ" sz="2600" dirty="0" smtClean="0">
                <a:solidFill>
                  <a:schemeClr val="accent6"/>
                </a:solidFill>
              </a:rPr>
              <a:t>, a, um	______________</a:t>
            </a:r>
          </a:p>
          <a:p>
            <a:pPr marL="0" indent="0">
              <a:buNone/>
            </a:pPr>
            <a:endParaRPr lang="cs-CZ" sz="2600" dirty="0" smtClean="0"/>
          </a:p>
          <a:p>
            <a:pPr marL="0" indent="0">
              <a:buNone/>
              <a:tabLst>
                <a:tab pos="2057400" algn="l"/>
              </a:tabLst>
            </a:pPr>
            <a:r>
              <a:rPr lang="cs-CZ" sz="2600" dirty="0" err="1" smtClean="0"/>
              <a:t>musculus</a:t>
            </a:r>
            <a:r>
              <a:rPr lang="cs-CZ" sz="2600" dirty="0" smtClean="0"/>
              <a:t> </a:t>
            </a:r>
            <a:r>
              <a:rPr lang="cs-CZ" sz="2600" dirty="0"/>
              <a:t>(    </a:t>
            </a:r>
            <a:r>
              <a:rPr lang="cs-CZ" sz="2600" dirty="0" smtClean="0"/>
              <a:t>) + </a:t>
            </a:r>
            <a:r>
              <a:rPr lang="cs-CZ" sz="2600" dirty="0" err="1"/>
              <a:t>rectus</a:t>
            </a:r>
            <a:r>
              <a:rPr lang="cs-CZ" sz="2600" dirty="0"/>
              <a:t>, a, um	</a:t>
            </a:r>
            <a:r>
              <a:rPr lang="cs-CZ" sz="2600" dirty="0" smtClean="0"/>
              <a:t>	______________</a:t>
            </a:r>
            <a:endParaRPr lang="cs-CZ" sz="2600" dirty="0"/>
          </a:p>
          <a:p>
            <a:pPr marL="0" indent="0">
              <a:buNone/>
              <a:tabLst>
                <a:tab pos="2057400" algn="l"/>
              </a:tabLst>
            </a:pPr>
            <a:r>
              <a:rPr lang="cs-CZ" sz="2600" dirty="0"/>
              <a:t>	</a:t>
            </a:r>
            <a:r>
              <a:rPr lang="cs-CZ" sz="2600" dirty="0" smtClean="0"/>
              <a:t> + </a:t>
            </a:r>
            <a:r>
              <a:rPr lang="cs-CZ" sz="2600" dirty="0"/>
              <a:t>biceps, </a:t>
            </a:r>
            <a:r>
              <a:rPr lang="cs-CZ" sz="2600" dirty="0" err="1"/>
              <a:t>itis</a:t>
            </a:r>
            <a:r>
              <a:rPr lang="cs-CZ" sz="2600" dirty="0"/>
              <a:t>	</a:t>
            </a:r>
            <a:r>
              <a:rPr lang="cs-CZ" sz="2600" dirty="0" smtClean="0"/>
              <a:t>	______________</a:t>
            </a:r>
            <a:endParaRPr lang="cs-CZ" sz="2600" dirty="0"/>
          </a:p>
        </p:txBody>
      </p:sp>
    </p:spTree>
    <p:extLst>
      <p:ext uri="{BB962C8B-B14F-4D97-AF65-F5344CB8AC3E}">
        <p14:creationId xmlns="" xmlns:p14="http://schemas.microsoft.com/office/powerpoint/2010/main" val="189351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57200" y="476250"/>
            <a:ext cx="8686800" cy="6048375"/>
          </a:xfrm>
        </p:spPr>
        <p:txBody>
          <a:bodyPr>
            <a:noAutofit/>
          </a:bodyPr>
          <a:lstStyle/>
          <a:p>
            <a:pPr marL="0" indent="0">
              <a:buNone/>
              <a:tabLst>
                <a:tab pos="1885950" algn="l"/>
              </a:tabLst>
            </a:pPr>
            <a:r>
              <a:rPr lang="cs-CZ" sz="2800" dirty="0" err="1">
                <a:solidFill>
                  <a:schemeClr val="accent6"/>
                </a:solidFill>
              </a:rPr>
              <a:t>colon</a:t>
            </a:r>
            <a:r>
              <a:rPr lang="cs-CZ" sz="2800" dirty="0">
                <a:solidFill>
                  <a:schemeClr val="accent6"/>
                </a:solidFill>
              </a:rPr>
              <a:t> (    ) </a:t>
            </a:r>
            <a:r>
              <a:rPr lang="cs-CZ" sz="2800" dirty="0" smtClean="0">
                <a:solidFill>
                  <a:schemeClr val="accent6"/>
                </a:solidFill>
              </a:rPr>
              <a:t>	+ </a:t>
            </a:r>
            <a:r>
              <a:rPr lang="cs-CZ" sz="2800" dirty="0" err="1">
                <a:solidFill>
                  <a:schemeClr val="accent6"/>
                </a:solidFill>
              </a:rPr>
              <a:t>ascendens</a:t>
            </a:r>
            <a:r>
              <a:rPr lang="cs-CZ" sz="2800" dirty="0">
                <a:solidFill>
                  <a:schemeClr val="accent6"/>
                </a:solidFill>
              </a:rPr>
              <a:t>, </a:t>
            </a:r>
            <a:r>
              <a:rPr lang="cs-CZ" sz="2800" dirty="0" err="1" smtClean="0">
                <a:solidFill>
                  <a:schemeClr val="accent6"/>
                </a:solidFill>
              </a:rPr>
              <a:t>ntis</a:t>
            </a:r>
            <a:r>
              <a:rPr lang="cs-CZ" sz="2800" dirty="0" smtClean="0">
                <a:solidFill>
                  <a:schemeClr val="accent6"/>
                </a:solidFill>
              </a:rPr>
              <a:t>	______________</a:t>
            </a:r>
          </a:p>
          <a:p>
            <a:pPr marL="0" indent="0">
              <a:buNone/>
              <a:tabLst>
                <a:tab pos="1885950" algn="l"/>
              </a:tabLst>
            </a:pPr>
            <a:r>
              <a:rPr lang="cs-CZ" sz="2800" dirty="0" smtClean="0">
                <a:solidFill>
                  <a:schemeClr val="accent6"/>
                </a:solidFill>
              </a:rPr>
              <a:t>	+ </a:t>
            </a:r>
            <a:r>
              <a:rPr lang="cs-CZ" sz="2800" dirty="0" err="1" smtClean="0">
                <a:solidFill>
                  <a:schemeClr val="accent6"/>
                </a:solidFill>
              </a:rPr>
              <a:t>sigmoideus</a:t>
            </a:r>
            <a:r>
              <a:rPr lang="cs-CZ" sz="2800" dirty="0" smtClean="0">
                <a:solidFill>
                  <a:schemeClr val="accent6"/>
                </a:solidFill>
              </a:rPr>
              <a:t>, a, um	______________</a:t>
            </a:r>
          </a:p>
          <a:p>
            <a:pPr marL="0" indent="0">
              <a:buNone/>
            </a:pPr>
            <a:endParaRPr lang="cs-CZ" sz="2800" dirty="0" smtClean="0"/>
          </a:p>
          <a:p>
            <a:pPr marL="0" indent="0">
              <a:buNone/>
              <a:tabLst>
                <a:tab pos="2239963" algn="l"/>
              </a:tabLst>
            </a:pPr>
            <a:r>
              <a:rPr lang="cs-CZ" sz="2800" dirty="0" err="1" smtClean="0"/>
              <a:t>glandula</a:t>
            </a:r>
            <a:r>
              <a:rPr lang="cs-CZ" sz="2800" dirty="0" smtClean="0"/>
              <a:t> (    ) + </a:t>
            </a:r>
            <a:r>
              <a:rPr lang="cs-CZ" sz="2800" dirty="0" err="1" smtClean="0"/>
              <a:t>suprarenalis</a:t>
            </a:r>
            <a:r>
              <a:rPr lang="cs-CZ" sz="2800" dirty="0" smtClean="0"/>
              <a:t>, e	______________</a:t>
            </a:r>
          </a:p>
          <a:p>
            <a:pPr marL="0" indent="0">
              <a:buNone/>
              <a:tabLst>
                <a:tab pos="2239963" algn="l"/>
              </a:tabLst>
            </a:pPr>
            <a:r>
              <a:rPr lang="cs-CZ" sz="2800" dirty="0" smtClean="0"/>
              <a:t>                      + </a:t>
            </a:r>
            <a:r>
              <a:rPr lang="cs-CZ" sz="2800" dirty="0" err="1" smtClean="0"/>
              <a:t>thyroideus</a:t>
            </a:r>
            <a:r>
              <a:rPr lang="cs-CZ" sz="2800" dirty="0" smtClean="0"/>
              <a:t>, a, um	______________</a:t>
            </a:r>
          </a:p>
          <a:p>
            <a:pPr marL="0" indent="0">
              <a:buNone/>
            </a:pPr>
            <a:r>
              <a:rPr lang="cs-CZ" sz="2800" dirty="0" smtClean="0"/>
              <a:t> </a:t>
            </a:r>
            <a:endParaRPr lang="cs-CZ" sz="2800" dirty="0"/>
          </a:p>
          <a:p>
            <a:pPr marL="0" indent="0">
              <a:buNone/>
              <a:tabLst>
                <a:tab pos="1793875" algn="l"/>
              </a:tabLst>
            </a:pPr>
            <a:r>
              <a:rPr lang="cs-CZ" sz="2800" dirty="0" err="1" smtClean="0">
                <a:solidFill>
                  <a:schemeClr val="accent6"/>
                </a:solidFill>
              </a:rPr>
              <a:t>vesica</a:t>
            </a:r>
            <a:r>
              <a:rPr lang="cs-CZ" sz="2800" dirty="0" smtClean="0">
                <a:solidFill>
                  <a:schemeClr val="accent6"/>
                </a:solidFill>
              </a:rPr>
              <a:t> </a:t>
            </a:r>
            <a:r>
              <a:rPr lang="cs-CZ" sz="2800" dirty="0">
                <a:solidFill>
                  <a:schemeClr val="accent6"/>
                </a:solidFill>
              </a:rPr>
              <a:t>(    ) </a:t>
            </a:r>
            <a:r>
              <a:rPr lang="cs-CZ" sz="2800" dirty="0" smtClean="0">
                <a:solidFill>
                  <a:schemeClr val="accent6"/>
                </a:solidFill>
              </a:rPr>
              <a:t>+ </a:t>
            </a:r>
            <a:r>
              <a:rPr lang="cs-CZ" sz="2800" dirty="0" err="1" smtClean="0">
                <a:solidFill>
                  <a:schemeClr val="accent6"/>
                </a:solidFill>
              </a:rPr>
              <a:t>biliaris</a:t>
            </a:r>
            <a:r>
              <a:rPr lang="cs-CZ" sz="2800" dirty="0" smtClean="0">
                <a:solidFill>
                  <a:schemeClr val="accent6"/>
                </a:solidFill>
              </a:rPr>
              <a:t>, e</a:t>
            </a:r>
            <a:r>
              <a:rPr lang="cs-CZ" sz="2800" dirty="0">
                <a:solidFill>
                  <a:schemeClr val="accent6"/>
                </a:solidFill>
              </a:rPr>
              <a:t>	</a:t>
            </a:r>
            <a:r>
              <a:rPr lang="cs-CZ" sz="2800" dirty="0" smtClean="0">
                <a:solidFill>
                  <a:schemeClr val="accent6"/>
                </a:solidFill>
              </a:rPr>
              <a:t>		______________</a:t>
            </a:r>
            <a:endParaRPr lang="cs-CZ" sz="2800" dirty="0">
              <a:solidFill>
                <a:schemeClr val="accent6"/>
              </a:solidFill>
            </a:endParaRPr>
          </a:p>
          <a:p>
            <a:pPr marL="0" indent="0">
              <a:buNone/>
              <a:tabLst>
                <a:tab pos="1793875" algn="l"/>
              </a:tabLst>
            </a:pPr>
            <a:r>
              <a:rPr lang="cs-CZ" sz="2800" dirty="0" smtClean="0">
                <a:solidFill>
                  <a:schemeClr val="accent6"/>
                </a:solidFill>
              </a:rPr>
              <a:t>		+ </a:t>
            </a:r>
            <a:r>
              <a:rPr lang="cs-CZ" sz="2800" dirty="0" err="1" smtClean="0">
                <a:solidFill>
                  <a:schemeClr val="accent6"/>
                </a:solidFill>
              </a:rPr>
              <a:t>felleus</a:t>
            </a:r>
            <a:r>
              <a:rPr lang="cs-CZ" sz="2800" dirty="0" smtClean="0">
                <a:solidFill>
                  <a:schemeClr val="accent6"/>
                </a:solidFill>
              </a:rPr>
              <a:t>, a, um		______________</a:t>
            </a:r>
            <a:endParaRPr lang="cs-CZ" sz="2800" dirty="0">
              <a:solidFill>
                <a:schemeClr val="accent6"/>
              </a:solidFill>
            </a:endParaRPr>
          </a:p>
          <a:p>
            <a:pPr marL="0" indent="0">
              <a:buNone/>
            </a:pPr>
            <a:endParaRPr lang="cs-CZ" sz="2800" dirty="0" smtClean="0"/>
          </a:p>
          <a:p>
            <a:pPr marL="0" indent="0">
              <a:buNone/>
              <a:tabLst>
                <a:tab pos="1793875" algn="l"/>
              </a:tabLst>
            </a:pPr>
            <a:r>
              <a:rPr lang="cs-CZ" sz="2800" dirty="0" err="1" smtClean="0"/>
              <a:t>caput</a:t>
            </a:r>
            <a:r>
              <a:rPr lang="cs-CZ" sz="2800" dirty="0" smtClean="0"/>
              <a:t> </a:t>
            </a:r>
            <a:r>
              <a:rPr lang="cs-CZ" sz="2800" dirty="0"/>
              <a:t>(    ) </a:t>
            </a:r>
            <a:r>
              <a:rPr lang="cs-CZ" sz="2800" dirty="0" smtClean="0"/>
              <a:t>	+ </a:t>
            </a:r>
            <a:r>
              <a:rPr lang="cs-CZ" sz="2800" dirty="0" err="1" smtClean="0"/>
              <a:t>longus</a:t>
            </a:r>
            <a:r>
              <a:rPr lang="cs-CZ" sz="2800" dirty="0" smtClean="0"/>
              <a:t>, a, um		______________</a:t>
            </a:r>
          </a:p>
          <a:p>
            <a:pPr marL="0" indent="0">
              <a:buNone/>
              <a:tabLst>
                <a:tab pos="1793875" algn="l"/>
              </a:tabLst>
            </a:pPr>
            <a:r>
              <a:rPr lang="cs-CZ" sz="2800" dirty="0"/>
              <a:t>	</a:t>
            </a:r>
            <a:r>
              <a:rPr lang="cs-CZ" sz="2800" dirty="0" smtClean="0"/>
              <a:t>+ brevis, e			</a:t>
            </a:r>
            <a:r>
              <a:rPr lang="cs-CZ" sz="2800" dirty="0"/>
              <a:t>______________</a:t>
            </a:r>
          </a:p>
          <a:p>
            <a:pPr marL="0" indent="0">
              <a:buNone/>
            </a:pPr>
            <a:endParaRPr lang="cs-CZ" sz="3000" dirty="0"/>
          </a:p>
        </p:txBody>
      </p:sp>
    </p:spTree>
    <p:extLst>
      <p:ext uri="{BB962C8B-B14F-4D97-AF65-F5344CB8AC3E}">
        <p14:creationId xmlns="" xmlns:p14="http://schemas.microsoft.com/office/powerpoint/2010/main" val="219979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457200"/>
            <a:ext cx="8686800" cy="2755776"/>
          </a:xfrm>
        </p:spPr>
        <p:txBody>
          <a:bodyPr>
            <a:normAutofit fontScale="90000"/>
          </a:bodyPr>
          <a:lstStyle/>
          <a:p>
            <a:r>
              <a:rPr lang="en-GB" sz="2700" dirty="0" smtClean="0"/>
              <a:t>A) Join the anatomical terms from the previous exercise with the word </a:t>
            </a:r>
            <a:r>
              <a:rPr lang="en-GB" sz="2700" i="1" dirty="0" err="1" smtClean="0"/>
              <a:t>structura</a:t>
            </a:r>
            <a:r>
              <a:rPr lang="en-GB" sz="2700" i="1" dirty="0" smtClean="0"/>
              <a:t> </a:t>
            </a:r>
            <a:r>
              <a:rPr lang="en-GB" sz="2700" dirty="0" smtClean="0"/>
              <a:t>where appropriate.</a:t>
            </a:r>
            <a:br>
              <a:rPr lang="en-GB" sz="2700" dirty="0" smtClean="0"/>
            </a:br>
            <a:r>
              <a:rPr lang="en-GB" sz="2700" dirty="0" smtClean="0"/>
              <a:t/>
            </a:r>
            <a:br>
              <a:rPr lang="en-GB" sz="2700" dirty="0" smtClean="0"/>
            </a:br>
            <a:r>
              <a:rPr lang="en-GB" sz="2700" dirty="0" smtClean="0"/>
              <a:t>b) Join the clinical terms from the previous exercise with the word </a:t>
            </a:r>
            <a:r>
              <a:rPr lang="en-GB" sz="2700" i="1" dirty="0" err="1" smtClean="0"/>
              <a:t>therapia</a:t>
            </a:r>
            <a:r>
              <a:rPr lang="en-GB" sz="2700" i="1" dirty="0" smtClean="0"/>
              <a:t> </a:t>
            </a:r>
            <a:r>
              <a:rPr lang="en-GB" sz="2700" dirty="0" smtClean="0"/>
              <a:t>where appropriate.</a:t>
            </a:r>
            <a:r>
              <a:rPr lang="cs-CZ" dirty="0" smtClean="0"/>
              <a:t/>
            </a:r>
            <a:br>
              <a:rPr lang="cs-CZ" dirty="0" smtClean="0"/>
            </a:br>
            <a:endParaRPr lang="cs-CZ" dirty="0"/>
          </a:p>
        </p:txBody>
      </p:sp>
    </p:spTree>
    <p:extLst>
      <p:ext uri="{BB962C8B-B14F-4D97-AF65-F5344CB8AC3E}">
        <p14:creationId xmlns="" xmlns:p14="http://schemas.microsoft.com/office/powerpoint/2010/main" val="2415006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Canalis</a:t>
            </a:r>
            <a:r>
              <a:rPr lang="cs-CZ" dirty="0" smtClean="0"/>
              <a:t> </a:t>
            </a:r>
            <a:r>
              <a:rPr lang="cs-CZ" dirty="0" err="1" smtClean="0"/>
              <a:t>centralis</a:t>
            </a:r>
            <a:endParaRPr lang="cs-CZ" dirty="0"/>
          </a:p>
        </p:txBody>
      </p:sp>
      <p:pic>
        <p:nvPicPr>
          <p:cNvPr id="3" name="Obrázek 2" descr="wspin.jpg"/>
          <p:cNvPicPr>
            <a:picLocks noChangeAspect="1"/>
          </p:cNvPicPr>
          <p:nvPr/>
        </p:nvPicPr>
        <p:blipFill>
          <a:blip r:embed="rId2" cstate="print"/>
          <a:stretch>
            <a:fillRect/>
          </a:stretch>
        </p:blipFill>
        <p:spPr>
          <a:xfrm>
            <a:off x="1428728" y="1571612"/>
            <a:ext cx="6748417" cy="4648223"/>
          </a:xfrm>
          <a:prstGeom prst="rect">
            <a:avLst/>
          </a:prstGeom>
        </p:spPr>
      </p:pic>
    </p:spTree>
    <p:extLst>
      <p:ext uri="{BB962C8B-B14F-4D97-AF65-F5344CB8AC3E}">
        <p14:creationId xmlns="" xmlns:p14="http://schemas.microsoft.com/office/powerpoint/2010/main" val="187551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Tuber frontale</a:t>
            </a:r>
            <a:endParaRPr lang="cs-CZ" dirty="0"/>
          </a:p>
        </p:txBody>
      </p:sp>
      <p:pic>
        <p:nvPicPr>
          <p:cNvPr id="3" name="Obrázek 2" descr="f004v.gif"/>
          <p:cNvPicPr>
            <a:picLocks noChangeAspect="1"/>
          </p:cNvPicPr>
          <p:nvPr/>
        </p:nvPicPr>
        <p:blipFill>
          <a:blip r:embed="rId2" cstate="print"/>
          <a:stretch>
            <a:fillRect/>
          </a:stretch>
        </p:blipFill>
        <p:spPr>
          <a:xfrm>
            <a:off x="1928794" y="1428736"/>
            <a:ext cx="5554993" cy="5143512"/>
          </a:xfrm>
          <a:prstGeom prst="rect">
            <a:avLst/>
          </a:prstGeom>
        </p:spPr>
      </p:pic>
    </p:spTree>
    <p:extLst>
      <p:ext uri="{BB962C8B-B14F-4D97-AF65-F5344CB8AC3E}">
        <p14:creationId xmlns="" xmlns:p14="http://schemas.microsoft.com/office/powerpoint/2010/main" val="3932731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441</TotalTime>
  <Words>700</Words>
  <Application>Microsoft Office PowerPoint</Application>
  <PresentationFormat>Předvádění na obrazovce (4:3)</PresentationFormat>
  <Paragraphs>270</Paragraphs>
  <Slides>31</Slides>
  <Notes>2</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Cesta</vt:lpstr>
      <vt:lpstr>Adjectives of the 3rd declension</vt:lpstr>
      <vt:lpstr>a) Classify the adjectives into two groups according to their declensions. b) give the number of their nominative singular forms.</vt:lpstr>
      <vt:lpstr>Snímek 3</vt:lpstr>
      <vt:lpstr>Snímek 4</vt:lpstr>
      <vt:lpstr>a) Give the gender of the nouns. b) Join the nouns with the adjectives in the correct form.</vt:lpstr>
      <vt:lpstr>Snímek 6</vt:lpstr>
      <vt:lpstr>A) Join the anatomical terms from the previous exercise with the word structura where appropriate.  b) Join the clinical terms from the previous exercise with the word therapia where appropriate. </vt:lpstr>
      <vt:lpstr>Canalis centralis</vt:lpstr>
      <vt:lpstr>Tuber frontale</vt:lpstr>
      <vt:lpstr>Colon Ascendens/sigmoideum</vt:lpstr>
      <vt:lpstr>Join the terms with the preposition in to express direction/position.</vt:lpstr>
      <vt:lpstr>A) Fill in missing endings in the picture.  b) Join the terms from task A) with the word fractura where appropriate.  c) Put the terms from task A) in plural where appropriate.  b) Join the terms from task c) with the word fracturae where appropriate. </vt:lpstr>
      <vt:lpstr>Snímek 13</vt:lpstr>
      <vt:lpstr>Give the noun which the underlined adjectives come from, its genitive singular form, gender, declension and meaning  </vt:lpstr>
      <vt:lpstr>Form grammatically correct anatomical terms, do not change the word order.</vt:lpstr>
      <vt:lpstr>Rete articulare cubiti</vt:lpstr>
      <vt:lpstr>Ligamentum teres hepatis/uteri</vt:lpstr>
      <vt:lpstr>Arteria iliaca communis</vt:lpstr>
      <vt:lpstr>Pars descendens duodeni</vt:lpstr>
      <vt:lpstr>Musculi levatores costarum</vt:lpstr>
      <vt:lpstr>Match the expressions on the left with the expressions on the right to form clinical terms.</vt:lpstr>
      <vt:lpstr>V. Put the terms into the correct order to form diagnoses. Do not change the endings.</vt:lpstr>
      <vt:lpstr>translate into latin.</vt:lpstr>
      <vt:lpstr>Snímek 24</vt:lpstr>
      <vt:lpstr>Arteriae gastricae breves</vt:lpstr>
      <vt:lpstr>Arteria carotis communis</vt:lpstr>
      <vt:lpstr>Ostium appendicis vermiformis</vt:lpstr>
      <vt:lpstr>Examples of authentic diagnoses</vt:lpstr>
      <vt:lpstr>I. Look up all adjectives in the diagnoses and write them down in their dictionary forms in the table. </vt:lpstr>
      <vt:lpstr>II. Translate the diagnoses into English.  III. Fill in the words from the table in the diagnoses in the correct form (see the hand-out). </vt:lpstr>
      <vt:lpstr>IV. Put the underlined terms in the opposite number.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of the 3rd declension</dc:title>
  <dc:creator>Eva Dávidová</dc:creator>
  <cp:lastModifiedBy>Gachallová Natália</cp:lastModifiedBy>
  <cp:revision>37</cp:revision>
  <dcterms:created xsi:type="dcterms:W3CDTF">2014-02-24T11:49:22Z</dcterms:created>
  <dcterms:modified xsi:type="dcterms:W3CDTF">2016-12-12T06:36:31Z</dcterms:modified>
</cp:coreProperties>
</file>