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EKG-vonal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2016. 11. 14.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ros sáv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hu-HU" smtClean="0"/>
              <a:pPr/>
              <a:t>2016. 11. 14.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hu-HU" smtClean="0">
                <a:solidFill>
                  <a:srgbClr val="B82D2F"/>
                </a:solidFill>
                <a:latin typeface="Franklin Gothic Medium"/>
              </a:rPr>
              <a:t>4th and 5th declensions</a:t>
            </a:r>
            <a:endParaRPr lang="hu-HU" sz="5400" b="0" i="0" dirty="0">
              <a:solidFill>
                <a:srgbClr val="B82D2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hu-HU" sz="20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andrea</a:t>
            </a:r>
            <a:r>
              <a:rPr lang="hu-HU" sz="2000" b="0" i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Barta (budapest)</a:t>
            </a:r>
          </a:p>
          <a:p>
            <a:pPr marL="0" indent="0" algn="l">
              <a:buNone/>
            </a:pPr>
            <a:r>
              <a:rPr lang="hu-HU" baseline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Semmelweis</a:t>
            </a:r>
            <a:r>
              <a:rPr lang="hu-H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University</a:t>
            </a:r>
            <a:endParaRPr lang="hu-HU" sz="2000" b="0" i="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petrosal nerve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i="1" smtClean="0"/>
              <a:t>nervus petrosus</a:t>
            </a:r>
            <a:endParaRPr lang="hu-HU" sz="2800" i="1"/>
          </a:p>
        </p:txBody>
      </p:sp>
      <p:pic>
        <p:nvPicPr>
          <p:cNvPr id="9218" name="Picture 2" descr="Képtalálat a következőre: „nervus petrosus major”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48" y="620688"/>
            <a:ext cx="4720636" cy="5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Let’s repeat!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5652" y="1703811"/>
            <a:ext cx="6336704" cy="4572001"/>
          </a:xfrm>
        </p:spPr>
        <p:txBody>
          <a:bodyPr>
            <a:normAutofit/>
          </a:bodyPr>
          <a:lstStyle/>
          <a:p>
            <a:r>
              <a:rPr lang="hu-HU" sz="4000" smtClean="0"/>
              <a:t>How do you say it in Latin?</a:t>
            </a:r>
          </a:p>
          <a:p>
            <a:pPr marL="0" indent="0">
              <a:buNone/>
            </a:pPr>
            <a:r>
              <a:rPr lang="hu-HU" sz="4000" smtClean="0"/>
              <a:t>digitus minimus</a:t>
            </a:r>
          </a:p>
          <a:p>
            <a:pPr marL="0" indent="0">
              <a:buNone/>
            </a:pPr>
            <a:r>
              <a:rPr lang="hu-HU" sz="4000" smtClean="0"/>
              <a:t>	 </a:t>
            </a:r>
            <a:endParaRPr lang="hu-HU" smtClean="0"/>
          </a:p>
          <a:p>
            <a:pPr marL="0" indent="0">
              <a:spcBef>
                <a:spcPts val="600"/>
              </a:spcBef>
              <a:buNone/>
            </a:pPr>
            <a:r>
              <a:rPr lang="hu-HU" sz="4000" smtClean="0"/>
              <a:t>musculus rectus</a:t>
            </a:r>
          </a:p>
          <a:p>
            <a:pPr marL="0" indent="0">
              <a:buNone/>
            </a:pPr>
            <a:endParaRPr lang="hu-HU" sz="4000" smtClean="0"/>
          </a:p>
          <a:p>
            <a:pPr marL="0" indent="0">
              <a:spcBef>
                <a:spcPts val="600"/>
              </a:spcBef>
              <a:buNone/>
            </a:pPr>
            <a:r>
              <a:rPr lang="hu-HU" sz="4000" smtClean="0"/>
              <a:t>nervus petrosus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134565" y="2402303"/>
            <a:ext cx="6133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phalanx of digitus minimus</a:t>
            </a:r>
            <a:endParaRPr lang="hu-HU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124018" y="3057440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phalanx</a:t>
            </a:r>
            <a:endParaRPr lang="hu-HU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95386" y="3099477"/>
            <a:ext cx="2938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</a:t>
            </a:r>
            <a:r>
              <a:rPr lang="hu-HU" sz="4000" smtClean="0">
                <a:solidFill>
                  <a:srgbClr val="C00000"/>
                </a:solidFill>
              </a:rPr>
              <a:t>i</a:t>
            </a:r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minim</a:t>
            </a:r>
            <a:r>
              <a:rPr lang="hu-HU" sz="4000" smtClean="0">
                <a:solidFill>
                  <a:srgbClr val="C00000"/>
                </a:solidFill>
              </a:rPr>
              <a:t>i</a:t>
            </a:r>
            <a:endParaRPr lang="hu-HU" sz="400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24018" y="3830189"/>
            <a:ext cx="7367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head of musculus rectus</a:t>
            </a:r>
            <a:endParaRPr lang="hu-HU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24018" y="4523437"/>
            <a:ext cx="3113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caput rectum</a:t>
            </a:r>
            <a:endParaRPr lang="hu-HU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80176" y="4520274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muscul</a:t>
            </a:r>
            <a:r>
              <a:rPr lang="hu-HU" sz="4000" smtClean="0">
                <a:solidFill>
                  <a:srgbClr val="C00000"/>
                </a:solidFill>
              </a:rPr>
              <a:t>i</a:t>
            </a:r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rect</a:t>
            </a:r>
            <a:r>
              <a:rPr lang="hu-HU" sz="4000" smtClean="0">
                <a:solidFill>
                  <a:srgbClr val="C00000"/>
                </a:solidFill>
              </a:rPr>
              <a:t>i</a:t>
            </a:r>
            <a:endParaRPr lang="hu-HU" sz="4000">
              <a:solidFill>
                <a:srgbClr val="C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44301" y="5199345"/>
            <a:ext cx="5816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groove of nervus petrosus</a:t>
            </a:r>
            <a:endParaRPr lang="hu-HU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44301" y="5905880"/>
            <a:ext cx="1568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sulcus</a:t>
            </a:r>
            <a:endParaRPr lang="hu-HU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84225" y="5846954"/>
            <a:ext cx="2896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nerv</a:t>
            </a:r>
            <a:r>
              <a:rPr lang="hu-HU" sz="4000" smtClean="0">
                <a:solidFill>
                  <a:srgbClr val="C00000"/>
                </a:solidFill>
              </a:rPr>
              <a:t>i</a:t>
            </a:r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petros</a:t>
            </a:r>
            <a:r>
              <a:rPr lang="hu-HU" sz="4000" smtClean="0">
                <a:solidFill>
                  <a:srgbClr val="C00000"/>
                </a:solidFill>
              </a:rPr>
              <a:t>i</a:t>
            </a:r>
            <a:endParaRPr lang="hu-HU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Another group of -</a:t>
            </a:r>
            <a:r>
              <a:rPr lang="hu-HU" i="1" smtClean="0"/>
              <a:t>us</a:t>
            </a:r>
            <a:r>
              <a:rPr lang="hu-HU" smtClean="0"/>
              <a:t> ending nouns</a:t>
            </a:r>
            <a:endParaRPr lang="hu-HU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35360" y="1828799"/>
            <a:ext cx="6336704" cy="50292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smtClean="0"/>
              <a:t>How do you say it in Latin?</a:t>
            </a:r>
          </a:p>
          <a:p>
            <a:pPr marL="0" indent="0">
              <a:buNone/>
            </a:pPr>
            <a:r>
              <a:rPr lang="hu-HU" sz="4000" smtClean="0"/>
              <a:t>process</a:t>
            </a:r>
          </a:p>
          <a:p>
            <a:pPr marL="0" indent="0">
              <a:buNone/>
            </a:pPr>
            <a:r>
              <a:rPr lang="hu-HU" sz="4000" smtClean="0"/>
              <a:t>duct</a:t>
            </a:r>
          </a:p>
          <a:p>
            <a:pPr marL="0" indent="0">
              <a:buNone/>
            </a:pPr>
            <a:r>
              <a:rPr lang="hu-HU" sz="4000" smtClean="0"/>
              <a:t>aqueduct</a:t>
            </a:r>
          </a:p>
          <a:p>
            <a:pPr marL="0" indent="0">
              <a:buNone/>
            </a:pPr>
            <a:r>
              <a:rPr lang="hu-HU" sz="4000" smtClean="0"/>
              <a:t>hiatus</a:t>
            </a:r>
          </a:p>
          <a:p>
            <a:pPr marL="0" indent="0">
              <a:buNone/>
            </a:pPr>
            <a:r>
              <a:rPr lang="hu-HU" sz="4000" smtClean="0"/>
              <a:t>plexus</a:t>
            </a:r>
          </a:p>
          <a:p>
            <a:pPr marL="0" indent="0">
              <a:buNone/>
            </a:pPr>
            <a:r>
              <a:rPr lang="hu-HU" sz="4000" smtClean="0"/>
              <a:t>meatus</a:t>
            </a:r>
            <a:endParaRPr lang="hu-HU" sz="4000"/>
          </a:p>
        </p:txBody>
      </p:sp>
      <p:sp>
        <p:nvSpPr>
          <p:cNvPr id="4" name="Szövegdoboz 3"/>
          <p:cNvSpPr txBox="1"/>
          <p:nvPr/>
        </p:nvSpPr>
        <p:spPr>
          <a:xfrm>
            <a:off x="3791744" y="2564904"/>
            <a:ext cx="39604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processus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ductus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aquaeductus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hiatus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plexus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meatus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439816" y="2610877"/>
            <a:ext cx="446449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 smtClean="0">
                <a:solidFill>
                  <a:srgbClr val="C00000"/>
                </a:solidFill>
              </a:rPr>
              <a:t>      ___, </a:t>
            </a:r>
            <a:r>
              <a:rPr lang="hu-HU" sz="4000">
                <a:solidFill>
                  <a:srgbClr val="C00000"/>
                </a:solidFill>
              </a:rPr>
              <a:t>-us m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 smtClean="0">
                <a:solidFill>
                  <a:srgbClr val="C00000"/>
                </a:solidFill>
              </a:rPr>
              <a:t> ___, </a:t>
            </a:r>
            <a:r>
              <a:rPr lang="hu-HU" sz="4000">
                <a:solidFill>
                  <a:srgbClr val="C00000"/>
                </a:solidFill>
              </a:rPr>
              <a:t>-us m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 smtClean="0">
                <a:solidFill>
                  <a:srgbClr val="C00000"/>
                </a:solidFill>
              </a:rPr>
              <a:t>            ___, </a:t>
            </a:r>
            <a:r>
              <a:rPr lang="hu-HU" sz="4000">
                <a:solidFill>
                  <a:srgbClr val="C00000"/>
                </a:solidFill>
              </a:rPr>
              <a:t>-us m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rgbClr val="C00000"/>
                </a:solidFill>
              </a:rPr>
              <a:t>___, -us m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>
                <a:solidFill>
                  <a:srgbClr val="C00000"/>
                </a:solidFill>
              </a:rPr>
              <a:t>___, -us m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hu-HU" sz="4000" smtClean="0">
                <a:solidFill>
                  <a:srgbClr val="C00000"/>
                </a:solidFill>
              </a:rPr>
              <a:t>  ___, </a:t>
            </a:r>
            <a:r>
              <a:rPr lang="hu-HU" sz="4000">
                <a:solidFill>
                  <a:srgbClr val="C00000"/>
                </a:solidFill>
              </a:rPr>
              <a:t>-us m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416274" y="1988840"/>
            <a:ext cx="36563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smtClean="0">
                <a:solidFill>
                  <a:srgbClr val="C00000"/>
                </a:solidFill>
              </a:rPr>
              <a:t>_sus/_tus/_xus</a:t>
            </a:r>
          </a:p>
          <a:p>
            <a:endParaRPr lang="hu-HU" sz="2800" i="1" smtClean="0">
              <a:solidFill>
                <a:srgbClr val="C00000"/>
              </a:solidFill>
            </a:endParaRPr>
          </a:p>
          <a:p>
            <a:r>
              <a:rPr lang="hu-HU" sz="2800" i="1" smtClean="0">
                <a:solidFill>
                  <a:srgbClr val="C00000"/>
                </a:solidFill>
              </a:rPr>
              <a:t>            and</a:t>
            </a:r>
            <a:r>
              <a:rPr lang="hu-HU" sz="2800" smtClean="0">
                <a:solidFill>
                  <a:srgbClr val="C00000"/>
                </a:solidFill>
              </a:rPr>
              <a:t> </a:t>
            </a:r>
          </a:p>
          <a:p>
            <a:endParaRPr lang="hu-HU" sz="2800" smtClean="0">
              <a:solidFill>
                <a:srgbClr val="C00000"/>
              </a:solidFill>
            </a:endParaRPr>
          </a:p>
          <a:p>
            <a:r>
              <a:rPr lang="hu-HU" sz="4000" smtClean="0">
                <a:solidFill>
                  <a:srgbClr val="C00000"/>
                </a:solidFill>
              </a:rPr>
              <a:t>arcus, -us m</a:t>
            </a:r>
          </a:p>
          <a:p>
            <a:r>
              <a:rPr lang="hu-HU" sz="4000" smtClean="0">
                <a:solidFill>
                  <a:srgbClr val="C00000"/>
                </a:solidFill>
              </a:rPr>
              <a:t>sinus, -us m</a:t>
            </a:r>
          </a:p>
          <a:p>
            <a:r>
              <a:rPr lang="hu-HU" sz="4000" smtClean="0">
                <a:solidFill>
                  <a:srgbClr val="C00000"/>
                </a:solidFill>
              </a:rPr>
              <a:t>manus, -us f (!)</a:t>
            </a:r>
            <a:endParaRPr lang="hu-HU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4th declension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mtClean="0"/>
              <a:t>Rules</a:t>
            </a:r>
          </a:p>
          <a:p>
            <a:pPr>
              <a:spcBef>
                <a:spcPts val="600"/>
              </a:spcBef>
            </a:pPr>
            <a:r>
              <a:rPr lang="hu-HU" smtClean="0"/>
              <a:t>dictionary entry: 	</a:t>
            </a:r>
            <a:r>
              <a:rPr lang="hu-HU" smtClean="0">
                <a:solidFill>
                  <a:srgbClr val="C00000"/>
                </a:solidFill>
              </a:rPr>
              <a:t>___</a:t>
            </a:r>
            <a:r>
              <a:rPr lang="hu-HU" i="1" smtClean="0">
                <a:solidFill>
                  <a:srgbClr val="C00000"/>
                </a:solidFill>
              </a:rPr>
              <a:t>us, -us 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		</a:t>
            </a:r>
            <a:r>
              <a:rPr lang="hu-HU" smtClean="0">
                <a:solidFill>
                  <a:srgbClr val="C00000"/>
                </a:solidFill>
              </a:rPr>
              <a:t>___</a:t>
            </a:r>
            <a:r>
              <a:rPr lang="hu-HU" i="1" smtClean="0">
                <a:solidFill>
                  <a:srgbClr val="C00000"/>
                </a:solidFill>
              </a:rPr>
              <a:t>u, -us n </a:t>
            </a:r>
            <a:r>
              <a:rPr lang="hu-HU" smtClean="0"/>
              <a:t>(only 2 words: </a:t>
            </a:r>
            <a:r>
              <a:rPr lang="hu-HU" i="1" smtClean="0"/>
              <a:t>genu, cornu</a:t>
            </a:r>
            <a:r>
              <a:rPr lang="hu-HU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hu-HU" smtClean="0"/>
          </a:p>
          <a:p>
            <a:pPr>
              <a:spcBef>
                <a:spcPts val="600"/>
              </a:spcBef>
            </a:pPr>
            <a:r>
              <a:rPr lang="hu-HU" smtClean="0"/>
              <a:t>mainly </a:t>
            </a:r>
            <a:r>
              <a:rPr lang="hu-HU"/>
              <a:t>words ending in </a:t>
            </a:r>
            <a:r>
              <a:rPr lang="hu-HU">
                <a:solidFill>
                  <a:srgbClr val="C00000"/>
                </a:solidFill>
              </a:rPr>
              <a:t>_</a:t>
            </a:r>
            <a:r>
              <a:rPr lang="hu-HU" i="1">
                <a:solidFill>
                  <a:srgbClr val="C00000"/>
                </a:solidFill>
              </a:rPr>
              <a:t>sus</a:t>
            </a:r>
            <a:r>
              <a:rPr lang="hu-HU">
                <a:solidFill>
                  <a:srgbClr val="C00000"/>
                </a:solidFill>
              </a:rPr>
              <a:t> / _</a:t>
            </a:r>
            <a:r>
              <a:rPr lang="hu-HU" i="1">
                <a:solidFill>
                  <a:srgbClr val="C00000"/>
                </a:solidFill>
              </a:rPr>
              <a:t>tus</a:t>
            </a:r>
            <a:r>
              <a:rPr lang="hu-HU">
                <a:solidFill>
                  <a:srgbClr val="C00000"/>
                </a:solidFill>
              </a:rPr>
              <a:t> / _</a:t>
            </a:r>
            <a:r>
              <a:rPr lang="hu-HU" i="1">
                <a:solidFill>
                  <a:srgbClr val="C00000"/>
                </a:solidFill>
              </a:rPr>
              <a:t>xus </a:t>
            </a:r>
            <a:r>
              <a:rPr lang="hu-HU"/>
              <a:t>(but not: </a:t>
            </a:r>
            <a:r>
              <a:rPr lang="hu-HU" i="1"/>
              <a:t>digitus, nasus</a:t>
            </a:r>
            <a:r>
              <a:rPr lang="hu-HU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	        +	</a:t>
            </a:r>
            <a:r>
              <a:rPr lang="hu-HU" i="1" smtClean="0"/>
              <a:t>arcus, -us 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	</a:t>
            </a:r>
            <a:r>
              <a:rPr lang="hu-HU" i="1" smtClean="0"/>
              <a:t>	sinus, -us 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i="1"/>
              <a:t>	</a:t>
            </a:r>
            <a:r>
              <a:rPr lang="hu-HU" i="1" smtClean="0"/>
              <a:t>		manus, -us f (!) + acus, -us f (!)</a:t>
            </a:r>
          </a:p>
          <a:p>
            <a:pPr marL="0" indent="0">
              <a:spcBef>
                <a:spcPts val="600"/>
              </a:spcBef>
              <a:buNone/>
            </a:pPr>
            <a:endParaRPr lang="hu-HU" smtClean="0"/>
          </a:p>
          <a:p>
            <a:pPr>
              <a:spcBef>
                <a:spcPts val="600"/>
              </a:spcBef>
            </a:pPr>
            <a:r>
              <a:rPr lang="hu-HU" smtClean="0"/>
              <a:t>plur. abl. normally -</a:t>
            </a:r>
            <a:r>
              <a:rPr lang="hu-HU" i="1" smtClean="0"/>
              <a:t>ibus</a:t>
            </a:r>
            <a:r>
              <a:rPr lang="hu-HU" smtClean="0"/>
              <a:t>, but: </a:t>
            </a:r>
            <a:r>
              <a:rPr lang="hu-HU" i="1" smtClean="0"/>
              <a:t>arcubus, artubus</a:t>
            </a:r>
          </a:p>
          <a:p>
            <a:pPr marL="0" indent="0"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9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According to the ending, which declension do these nouns belong to?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1828799"/>
            <a:ext cx="11593288" cy="49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smtClean="0"/>
              <a:t>           usus                                  spiritus</a:t>
            </a:r>
          </a:p>
          <a:p>
            <a:pPr marL="0" indent="0">
              <a:buNone/>
            </a:pPr>
            <a:r>
              <a:rPr lang="hu-HU" sz="4000" smtClean="0"/>
              <a:t>				condylus			pulsus</a:t>
            </a:r>
            <a:endParaRPr lang="hu-HU" sz="4000"/>
          </a:p>
          <a:p>
            <a:pPr marL="0" indent="0">
              <a:buNone/>
            </a:pPr>
            <a:r>
              <a:rPr lang="hu-HU" sz="4000" smtClean="0"/>
              <a:t>ramus</a:t>
            </a:r>
          </a:p>
          <a:p>
            <a:pPr marL="0" indent="0">
              <a:buNone/>
            </a:pPr>
            <a:r>
              <a:rPr lang="hu-HU" sz="4000" smtClean="0"/>
              <a:t>			abortus					nervus</a:t>
            </a:r>
            <a:endParaRPr lang="hu-HU" sz="4000"/>
          </a:p>
          <a:p>
            <a:pPr marL="0" indent="0">
              <a:buNone/>
            </a:pPr>
            <a:r>
              <a:rPr lang="hu-HU" sz="4000" smtClean="0"/>
              <a:t>    canaliculus				corpus</a:t>
            </a:r>
          </a:p>
          <a:p>
            <a:pPr marL="0" indent="0">
              <a:buNone/>
            </a:pPr>
            <a:r>
              <a:rPr lang="hu-HU" sz="4000" smtClean="0"/>
              <a:t>                         complexus</a:t>
            </a:r>
            <a:endParaRPr lang="hu-HU" sz="4000"/>
          </a:p>
        </p:txBody>
      </p:sp>
    </p:spTree>
    <p:extLst>
      <p:ext uri="{BB962C8B-B14F-4D97-AF65-F5344CB8AC3E}">
        <p14:creationId xmlns:p14="http://schemas.microsoft.com/office/powerpoint/2010/main" val="31909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5th declension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828799"/>
            <a:ext cx="10404648" cy="457200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u-HU" smtClean="0"/>
              <a:t>Rules</a:t>
            </a:r>
          </a:p>
          <a:p>
            <a:pPr>
              <a:spcBef>
                <a:spcPts val="600"/>
              </a:spcBef>
            </a:pPr>
            <a:r>
              <a:rPr lang="hu-HU" smtClean="0"/>
              <a:t>dictionary entry: </a:t>
            </a:r>
            <a:r>
              <a:rPr lang="hu-HU" i="1" smtClean="0">
                <a:solidFill>
                  <a:srgbClr val="C00000"/>
                </a:solidFill>
              </a:rPr>
              <a:t>___es, -ei f 	</a:t>
            </a:r>
            <a:r>
              <a:rPr lang="hu-HU" smtClean="0"/>
              <a:t>(but: </a:t>
            </a:r>
            <a:r>
              <a:rPr lang="hu-HU" i="1" smtClean="0"/>
              <a:t>dies, -ei m (f)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				</a:t>
            </a:r>
            <a:r>
              <a:rPr lang="hu-HU" i="1" smtClean="0"/>
              <a:t>species, -erum f</a:t>
            </a:r>
            <a:r>
              <a:rPr lang="hu-HU" smtClean="0"/>
              <a:t> (only plural forms)</a:t>
            </a:r>
          </a:p>
          <a:p>
            <a:pPr>
              <a:spcBef>
                <a:spcPts val="600"/>
              </a:spcBef>
            </a:pPr>
            <a:r>
              <a:rPr lang="hu-HU" smtClean="0"/>
              <a:t>only a few words: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facies, -ei f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caries, -ei f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scabies, -ei f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/>
              <a:t>	</a:t>
            </a:r>
            <a:r>
              <a:rPr lang="hu-HU" smtClean="0"/>
              <a:t>rabies, -ei f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3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NDINGS PHOT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0"/>
            <a:ext cx="11377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Let’s repeat!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360" y="1828799"/>
            <a:ext cx="10332640" cy="4572001"/>
          </a:xfrm>
        </p:spPr>
        <p:txBody>
          <a:bodyPr>
            <a:normAutofit/>
          </a:bodyPr>
          <a:lstStyle/>
          <a:p>
            <a:r>
              <a:rPr lang="hu-HU" sz="4000" smtClean="0"/>
              <a:t>How do you say it in Latin?</a:t>
            </a:r>
            <a:endParaRPr lang="hu-HU" sz="4000"/>
          </a:p>
        </p:txBody>
      </p:sp>
    </p:spTree>
    <p:extLst>
      <p:ext uri="{BB962C8B-B14F-4D97-AF65-F5344CB8AC3E}">
        <p14:creationId xmlns:p14="http://schemas.microsoft.com/office/powerpoint/2010/main" val="27696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10723" y="3943276"/>
            <a:ext cx="3744416" cy="1085924"/>
          </a:xfrm>
        </p:spPr>
        <p:txBody>
          <a:bodyPr/>
          <a:lstStyle/>
          <a:p>
            <a:r>
              <a:rPr lang="hu-HU" smtClean="0"/>
              <a:t>upper arm bone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i="1" smtClean="0"/>
              <a:t>humerus, -i m</a:t>
            </a:r>
            <a:endParaRPr lang="hu-HU" sz="2800" i="1"/>
          </a:p>
        </p:txBody>
      </p:sp>
      <p:pic>
        <p:nvPicPr>
          <p:cNvPr id="1028" name="Picture 4" descr="Humerus - anterior 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8088" cy="68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forearm bone on the thumb side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i="1" smtClean="0"/>
              <a:t>radius, -ii m</a:t>
            </a:r>
            <a:endParaRPr lang="hu-HU" sz="2800" i="1"/>
          </a:p>
        </p:txBody>
      </p:sp>
      <p:pic>
        <p:nvPicPr>
          <p:cNvPr id="2052" name="Picture 4" descr="Radius - anterior view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i="1" smtClean="0"/>
              <a:t>musculus, -i m</a:t>
            </a:r>
            <a:endParaRPr lang="hu-HU" sz="2800" i="1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muscle</a:t>
            </a:r>
            <a:endParaRPr lang="hu-HU"/>
          </a:p>
        </p:txBody>
      </p:sp>
      <p:pic>
        <p:nvPicPr>
          <p:cNvPr id="3078" name="Picture 6" descr="Képtalálat a következőre: „muscle arm”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43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ankle bone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i="1" smtClean="0"/>
              <a:t>talus, -i m</a:t>
            </a:r>
            <a:endParaRPr lang="hu-HU" sz="2800" i="1"/>
          </a:p>
        </p:txBody>
      </p:sp>
      <p:pic>
        <p:nvPicPr>
          <p:cNvPr id="4098" name="Picture 2" descr="Képtalálat a következőre: „talus”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00808"/>
            <a:ext cx="693091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711624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?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7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Let’s repeat!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360" y="1828799"/>
            <a:ext cx="6336704" cy="4572001"/>
          </a:xfrm>
        </p:spPr>
        <p:txBody>
          <a:bodyPr>
            <a:normAutofit/>
          </a:bodyPr>
          <a:lstStyle/>
          <a:p>
            <a:r>
              <a:rPr lang="hu-HU" sz="4000" smtClean="0"/>
              <a:t>How do you say it in Latin?</a:t>
            </a:r>
          </a:p>
          <a:p>
            <a:pPr marL="0" indent="0">
              <a:buNone/>
            </a:pPr>
            <a:r>
              <a:rPr lang="hu-HU" sz="4000" smtClean="0"/>
              <a:t>humerus, -i m	 </a:t>
            </a:r>
          </a:p>
          <a:p>
            <a:pPr marL="0" indent="0">
              <a:buNone/>
            </a:pPr>
            <a:r>
              <a:rPr lang="hu-HU" sz="4000" smtClean="0"/>
              <a:t>radius, -ii m</a:t>
            </a:r>
          </a:p>
          <a:p>
            <a:pPr marL="0" indent="0">
              <a:buNone/>
            </a:pPr>
            <a:r>
              <a:rPr lang="hu-HU" sz="4000" smtClean="0"/>
              <a:t>musculus, -i m</a:t>
            </a:r>
          </a:p>
          <a:p>
            <a:pPr marL="0" indent="0">
              <a:buNone/>
            </a:pPr>
            <a:r>
              <a:rPr lang="hu-HU" sz="4000" smtClean="0"/>
              <a:t>talus, -i m</a:t>
            </a:r>
            <a:endParaRPr lang="hu-HU" sz="4000"/>
          </a:p>
        </p:txBody>
      </p:sp>
      <p:sp>
        <p:nvSpPr>
          <p:cNvPr id="4" name="Szövegdoboz 3"/>
          <p:cNvSpPr txBox="1"/>
          <p:nvPr/>
        </p:nvSpPr>
        <p:spPr>
          <a:xfrm>
            <a:off x="4134565" y="2564904"/>
            <a:ext cx="392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head of humerus</a:t>
            </a:r>
            <a:endParaRPr lang="hu-HU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56240" y="2564904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caput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677247" y="2564904"/>
            <a:ext cx="1749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humer</a:t>
            </a:r>
            <a:r>
              <a:rPr lang="hu-HU" sz="40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43925" y="3311936"/>
            <a:ext cx="3292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neck of radius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269830" y="3256225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collum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937274" y="3256225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radi</a:t>
            </a:r>
            <a:r>
              <a:rPr lang="hu-HU" sz="40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132536" y="4058968"/>
            <a:ext cx="399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tendon of muscle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269830" y="4058968"/>
            <a:ext cx="1435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tendo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9711787" y="4042893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muscul</a:t>
            </a:r>
            <a:r>
              <a:rPr lang="hu-HU" sz="40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132536" y="4845146"/>
            <a:ext cx="299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body of talus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256240" y="4861711"/>
            <a:ext cx="164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corpus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877789" y="4845146"/>
            <a:ext cx="877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tal</a:t>
            </a:r>
            <a:r>
              <a:rPr lang="hu-HU" sz="4000">
                <a:solidFill>
                  <a:srgbClr val="C0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944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small finger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i="1" smtClean="0"/>
              <a:t>digitus minimus</a:t>
            </a:r>
            <a:endParaRPr lang="hu-HU" sz="2800" i="1"/>
          </a:p>
        </p:txBody>
      </p:sp>
      <p:pic>
        <p:nvPicPr>
          <p:cNvPr id="6148" name="Picture 4" descr="Képtalálat a következőre: „digitus minimus”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12554"/>
          <a:stretch>
            <a:fillRect/>
          </a:stretch>
        </p:blipFill>
        <p:spPr bwMode="auto">
          <a:xfrm>
            <a:off x="1415480" y="1412776"/>
            <a:ext cx="3990317" cy="39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straight muscle (of femur)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i="1" smtClean="0"/>
              <a:t>musculus rectus</a:t>
            </a:r>
            <a:endParaRPr lang="hu-HU" sz="2800" i="1"/>
          </a:p>
        </p:txBody>
      </p:sp>
      <p:pic>
        <p:nvPicPr>
          <p:cNvPr id="8194" name="Picture 2" descr="Képtalálat a következőre: „musculus rectus femoris”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Orvosi típusú bemutató (szélesvásznú)</Template>
  <TotalTime>0</TotalTime>
  <Words>256</Words>
  <Application>Microsoft Office PowerPoint</Application>
  <PresentationFormat>Širokoúhlá obrazovka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Franklin Gothic Medium</vt:lpstr>
      <vt:lpstr>Wingdings</vt:lpstr>
      <vt:lpstr>MedicalHealth_16x9</vt:lpstr>
      <vt:lpstr>4th and 5th declensions</vt:lpstr>
      <vt:lpstr>Let’s repeat!</vt:lpstr>
      <vt:lpstr>upper arm bone</vt:lpstr>
      <vt:lpstr>forearm bone on the thumb side</vt:lpstr>
      <vt:lpstr>muscle</vt:lpstr>
      <vt:lpstr>ankle bone</vt:lpstr>
      <vt:lpstr>Let’s repeat!</vt:lpstr>
      <vt:lpstr>small finger</vt:lpstr>
      <vt:lpstr>straight muscle (of femur)</vt:lpstr>
      <vt:lpstr>petrosal nerve</vt:lpstr>
      <vt:lpstr>Let’s repeat!</vt:lpstr>
      <vt:lpstr>Another group of -us ending nouns</vt:lpstr>
      <vt:lpstr>4th declension</vt:lpstr>
      <vt:lpstr>According to the ending, which declension do these nouns belong to?</vt:lpstr>
      <vt:lpstr>5th declension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2016-11-13T20:43:43Z</dcterms:created>
  <dcterms:modified xsi:type="dcterms:W3CDTF">2016-11-14T08:26:46Z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