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72" d="100"/>
          <a:sy n="72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CCF3E9-B376-429A-9178-8B6DCC34C063}" type="datetimeFigureOut">
              <a:rPr lang="cs-CZ" smtClean="0"/>
              <a:pPr/>
              <a:t>18. 9. 2016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A3E613-F5A1-4939-ACA5-835195E418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classifications/icd1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ril/?lang=e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autumn</a:t>
            </a:r>
            <a:r>
              <a:rPr lang="cs-CZ" dirty="0"/>
              <a:t> </a:t>
            </a:r>
            <a:r>
              <a:rPr lang="en-US" dirty="0"/>
              <a:t>2015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medical</a:t>
            </a:r>
            <a:r>
              <a:rPr lang="cs-CZ" dirty="0"/>
              <a:t> terminology</a:t>
            </a:r>
          </a:p>
        </p:txBody>
      </p:sp>
    </p:spTree>
    <p:extLst>
      <p:ext uri="{BB962C8B-B14F-4D97-AF65-F5344CB8AC3E}">
        <p14:creationId xmlns:p14="http://schemas.microsoft.com/office/powerpoint/2010/main" val="328958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Cambria"/>
              </a:rPr>
              <a:t>Latin in the clinical terminology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cs-CZ" sz="2800" dirty="0">
                <a:latin typeface="+mj-lt"/>
              </a:rPr>
              <a:t>Non-definite set of terms that names diseases, health conditions or causes of death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cs-CZ" sz="2800" dirty="0">
                <a:latin typeface="+mj-lt"/>
              </a:rPr>
              <a:t>First authoritative list of diseases and causes of death 1868 (</a:t>
            </a:r>
            <a:r>
              <a:rPr lang="en-US" altLang="cs-CZ" sz="2800" i="1" dirty="0">
                <a:latin typeface="+mj-lt"/>
              </a:rPr>
              <a:t>Nomenclature of diseases</a:t>
            </a:r>
            <a:r>
              <a:rPr lang="en-US" altLang="cs-CZ" sz="2800" dirty="0">
                <a:latin typeface="+mj-lt"/>
              </a:rPr>
              <a:t>), 1893 Bertillon's classification of diseases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cs-CZ" sz="2800" dirty="0">
                <a:latin typeface="+mj-lt"/>
              </a:rPr>
              <a:t>Current terminology ICD-10 </a:t>
            </a:r>
            <a:r>
              <a:rPr lang="cs-CZ" alt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International </a:t>
            </a:r>
            <a:r>
              <a:rPr lang="cs-CZ" sz="2800" i="1" dirty="0" err="1">
                <a:latin typeface="+mj-lt"/>
              </a:rPr>
              <a:t>Classification</a:t>
            </a:r>
            <a:r>
              <a:rPr lang="cs-CZ" sz="2800" i="1" dirty="0">
                <a:latin typeface="+mj-lt"/>
              </a:rPr>
              <a:t> </a:t>
            </a:r>
            <a:r>
              <a:rPr lang="cs-CZ" sz="2800" i="1" dirty="0" err="1">
                <a:latin typeface="+mj-lt"/>
              </a:rPr>
              <a:t>of</a:t>
            </a:r>
            <a:r>
              <a:rPr lang="cs-CZ" sz="2800" i="1" dirty="0">
                <a:latin typeface="+mj-lt"/>
              </a:rPr>
              <a:t> </a:t>
            </a:r>
            <a:r>
              <a:rPr lang="cs-CZ" sz="2800" i="1" dirty="0" err="1">
                <a:latin typeface="+mj-lt"/>
              </a:rPr>
              <a:t>Diseases</a:t>
            </a:r>
            <a:r>
              <a:rPr lang="cs-CZ" altLang="cs-CZ" sz="2800" dirty="0">
                <a:latin typeface="+mj-lt"/>
              </a:rPr>
              <a:t>) </a:t>
            </a:r>
            <a:r>
              <a:rPr lang="en-US" altLang="cs-CZ" sz="2800" dirty="0">
                <a:latin typeface="+mj-lt"/>
              </a:rPr>
              <a:t>is approved by WHO and published every ± 10 years </a:t>
            </a:r>
            <a:r>
              <a:rPr lang="en-US" altLang="cs-CZ" sz="2800" dirty="0">
                <a:solidFill>
                  <a:srgbClr val="267CF2"/>
                </a:solidFill>
                <a:latin typeface="+mj-lt"/>
              </a:rPr>
              <a:t>(</a:t>
            </a:r>
            <a:r>
              <a:rPr lang="en-US" altLang="cs-CZ" sz="2800" dirty="0">
                <a:solidFill>
                  <a:srgbClr val="267CF2"/>
                </a:solidFill>
                <a:latin typeface="+mj-lt"/>
                <a:ea typeface="Lucida Grande" charset="0"/>
              </a:rPr>
              <a:t>www.who.int/classifications/icd/en/)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cs-CZ" sz="2800" dirty="0">
                <a:latin typeface="+mj-lt"/>
                <a:ea typeface="Lucida Grande" charset="0"/>
              </a:rPr>
              <a:t>Widely used in medical documentation e.g. medical reports, surgical and hospital reports, pathological reports</a:t>
            </a:r>
            <a:r>
              <a:rPr lang="en-US" altLang="cs-CZ" sz="2800" dirty="0">
                <a:latin typeface="+mj-lt"/>
              </a:rPr>
              <a:t> (central Europe, Russia and former republics of USSR, partly Western Europe - Germany, Austria)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24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Diagnose</a:t>
            </a:r>
          </a:p>
        </p:txBody>
      </p:sp>
      <p:pic>
        <p:nvPicPr>
          <p:cNvPr id="4" name="Picture 1" descr="09_Dg_padak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12281"/>
          <a:stretch/>
        </p:blipFill>
        <p:spPr>
          <a:xfrm>
            <a:off x="179512" y="1988840"/>
            <a:ext cx="8747127" cy="3596285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755576" y="2697520"/>
            <a:ext cx="7920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547664" y="2697500"/>
            <a:ext cx="0" cy="289174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55576" y="2697500"/>
            <a:ext cx="0" cy="28917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55576" y="5589240"/>
            <a:ext cx="79208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ámeček 19"/>
          <p:cNvSpPr/>
          <p:nvPr/>
        </p:nvSpPr>
        <p:spPr>
          <a:xfrm>
            <a:off x="755576" y="4437112"/>
            <a:ext cx="792088" cy="288032"/>
          </a:xfrm>
          <a:prstGeom prst="fram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1520" y="5805264"/>
            <a:ext cx="477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ICD </a:t>
            </a:r>
            <a:r>
              <a:rPr lang="en-US" altLang="cs-CZ" dirty="0">
                <a:solidFill>
                  <a:schemeClr val="tx2"/>
                </a:solidFill>
                <a:latin typeface="Cambria" pitchFamily="18" charset="0"/>
                <a:hlinkClick r:id="rId3"/>
              </a:rPr>
              <a:t>http://apps.who.int/classifications/icd10</a:t>
            </a:r>
            <a:r>
              <a:rPr lang="cs-CZ" altLang="cs-CZ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cs-CZ" dirty="0"/>
          </a:p>
        </p:txBody>
      </p:sp>
      <p:sp>
        <p:nvSpPr>
          <p:cNvPr id="22" name="Šipka doprava 21"/>
          <p:cNvSpPr/>
          <p:nvPr/>
        </p:nvSpPr>
        <p:spPr>
          <a:xfrm>
            <a:off x="5022902" y="5960670"/>
            <a:ext cx="354692" cy="1033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508104" y="582768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S20.2 = </a:t>
            </a:r>
            <a:r>
              <a:rPr lang="cs-CZ" dirty="0" err="1"/>
              <a:t>Contusion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thorax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30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Latin in the pharmacologic terminology 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Definite set of terms used in European </a:t>
            </a:r>
            <a:r>
              <a:rPr lang="en-US" dirty="0" err="1">
                <a:latin typeface="+mj-lt"/>
                <a:cs typeface="Cambria"/>
              </a:rPr>
              <a:t>Pharmacopoea</a:t>
            </a:r>
            <a:r>
              <a:rPr lang="en-US" dirty="0">
                <a:latin typeface="+mj-lt"/>
                <a:cs typeface="Cambria"/>
              </a:rPr>
              <a:t> (current version is 8</a:t>
            </a:r>
            <a:r>
              <a:rPr lang="en-US" baseline="30000" dirty="0">
                <a:latin typeface="+mj-lt"/>
                <a:cs typeface="Cambria"/>
              </a:rPr>
              <a:t>th</a:t>
            </a:r>
            <a:r>
              <a:rPr lang="en-US" dirty="0">
                <a:latin typeface="+mj-lt"/>
                <a:cs typeface="Cambria"/>
              </a:rPr>
              <a:t> ed.) to name: 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essential medicines (</a:t>
            </a:r>
            <a:r>
              <a:rPr lang="en-US" i="1" dirty="0" err="1">
                <a:latin typeface="+mj-lt"/>
                <a:cs typeface="Cambria"/>
              </a:rPr>
              <a:t>acidum</a:t>
            </a:r>
            <a:r>
              <a:rPr lang="en-US" i="1" dirty="0">
                <a:latin typeface="+mj-lt"/>
                <a:cs typeface="Cambria"/>
              </a:rPr>
              <a:t> </a:t>
            </a:r>
            <a:r>
              <a:rPr lang="en-US" i="1" dirty="0" err="1">
                <a:latin typeface="+mj-lt"/>
                <a:cs typeface="Cambria"/>
              </a:rPr>
              <a:t>phosphoricum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classes of medicines (</a:t>
            </a:r>
            <a:r>
              <a:rPr lang="en-US" i="1" dirty="0" err="1">
                <a:latin typeface="+mj-lt"/>
                <a:cs typeface="Cambria"/>
              </a:rPr>
              <a:t>antipyretica</a:t>
            </a:r>
            <a:r>
              <a:rPr lang="en-US" dirty="0">
                <a:latin typeface="+mj-lt"/>
                <a:cs typeface="Cambria"/>
              </a:rPr>
              <a:t>, </a:t>
            </a:r>
            <a:r>
              <a:rPr lang="en-US" i="1" dirty="0" err="1">
                <a:latin typeface="+mj-lt"/>
                <a:cs typeface="Cambria"/>
              </a:rPr>
              <a:t>spasmolytica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forms of medicines (</a:t>
            </a:r>
            <a:r>
              <a:rPr lang="en-US" i="1" dirty="0" err="1">
                <a:latin typeface="+mj-lt"/>
                <a:cs typeface="Cambria"/>
              </a:rPr>
              <a:t>solutio</a:t>
            </a:r>
            <a:r>
              <a:rPr lang="en-US" dirty="0">
                <a:latin typeface="+mj-lt"/>
                <a:cs typeface="Cambria"/>
              </a:rPr>
              <a:t>, </a:t>
            </a:r>
            <a:r>
              <a:rPr lang="en-US" i="1" dirty="0" err="1">
                <a:latin typeface="+mj-lt"/>
                <a:cs typeface="Cambria"/>
              </a:rPr>
              <a:t>injectio</a:t>
            </a:r>
            <a:r>
              <a:rPr lang="en-US" dirty="0">
                <a:latin typeface="+mj-lt"/>
                <a:cs typeface="Cambria"/>
              </a:rPr>
              <a:t>, </a:t>
            </a:r>
            <a:r>
              <a:rPr lang="en-US" i="1" dirty="0" err="1">
                <a:latin typeface="+mj-lt"/>
                <a:cs typeface="Cambria"/>
              </a:rPr>
              <a:t>tabuletta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drugs (</a:t>
            </a:r>
            <a:r>
              <a:rPr lang="en-US" i="1" dirty="0">
                <a:latin typeface="+mj-lt"/>
                <a:cs typeface="Cambria"/>
              </a:rPr>
              <a:t>calendula</a:t>
            </a:r>
            <a:r>
              <a:rPr lang="en-US" dirty="0">
                <a:latin typeface="+mj-lt"/>
                <a:cs typeface="Cambria"/>
              </a:rPr>
              <a:t> </a:t>
            </a:r>
            <a:r>
              <a:rPr lang="en-US" i="1" dirty="0">
                <a:latin typeface="+mj-lt"/>
                <a:cs typeface="Cambria"/>
              </a:rPr>
              <a:t>officinalis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Prescriptions</a:t>
            </a:r>
          </a:p>
          <a:p>
            <a:pPr lvl="1">
              <a:buFont typeface="Arial"/>
              <a:buChar char="–"/>
              <a:defRPr/>
            </a:pPr>
            <a:r>
              <a:rPr lang="en-US" dirty="0">
                <a:latin typeface="+mj-lt"/>
                <a:cs typeface="Cambria"/>
              </a:rPr>
              <a:t>main part of the prescription including name and quantity of the medicine as well as the way of its administration is usually written in Latin, using system of routine abbreviations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079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S 2013 P4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" y="260648"/>
            <a:ext cx="7668344" cy="51571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17068" y="2780928"/>
            <a:ext cx="139064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717068" y="4077072"/>
            <a:ext cx="109529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58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/>
          </a:bodyPr>
          <a:lstStyle/>
          <a:p>
            <a:r>
              <a:rPr lang="cs-CZ" dirty="0"/>
              <a:t>At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understand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terminology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anatomical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r>
              <a:rPr lang="cs-CZ" sz="2400" dirty="0"/>
              <a:t> ( = </a:t>
            </a:r>
            <a:r>
              <a:rPr lang="cs-CZ" sz="2400" dirty="0" err="1"/>
              <a:t>easier</a:t>
            </a:r>
            <a:r>
              <a:rPr lang="cs-CZ" sz="2400" dirty="0"/>
              <a:t> </a:t>
            </a:r>
            <a:r>
              <a:rPr lang="cs-CZ" sz="2400" dirty="0" err="1"/>
              <a:t>memorizing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terms</a:t>
            </a:r>
            <a:r>
              <a:rPr lang="cs-CZ" sz="2400" dirty="0"/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understand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principles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forming</a:t>
            </a:r>
            <a:r>
              <a:rPr lang="cs-CZ" sz="2400" dirty="0"/>
              <a:t> more </a:t>
            </a:r>
            <a:r>
              <a:rPr lang="cs-CZ" sz="2400" dirty="0" err="1"/>
              <a:t>complex</a:t>
            </a:r>
            <a:r>
              <a:rPr lang="cs-CZ" sz="2400" dirty="0"/>
              <a:t> </a:t>
            </a:r>
            <a:r>
              <a:rPr lang="cs-CZ" sz="2400" dirty="0" err="1"/>
              <a:t>terms</a:t>
            </a:r>
            <a:endParaRPr lang="cs-CZ" sz="24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understand</a:t>
            </a:r>
            <a:r>
              <a:rPr lang="cs-CZ" sz="2400" dirty="0"/>
              <a:t> a </a:t>
            </a:r>
            <a:r>
              <a:rPr lang="cs-CZ" sz="2400" dirty="0" err="1"/>
              <a:t>clinical</a:t>
            </a:r>
            <a:r>
              <a:rPr lang="cs-CZ" sz="2400" dirty="0"/>
              <a:t> diagnose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write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own</a:t>
            </a:r>
            <a:r>
              <a:rPr lang="cs-CZ" sz="2400" dirty="0"/>
              <a:t> </a:t>
            </a:r>
            <a:r>
              <a:rPr lang="cs-CZ" sz="2400" dirty="0" err="1"/>
              <a:t>clinical</a:t>
            </a:r>
            <a:r>
              <a:rPr lang="cs-CZ" sz="2400" dirty="0"/>
              <a:t> diagnose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 err="1"/>
              <a:t>write</a:t>
            </a:r>
            <a:r>
              <a:rPr lang="cs-CZ" sz="2400" dirty="0"/>
              <a:t> a </a:t>
            </a:r>
            <a:r>
              <a:rPr lang="cs-CZ" sz="2400" dirty="0" err="1"/>
              <a:t>medical</a:t>
            </a:r>
            <a:r>
              <a:rPr lang="cs-CZ" sz="2400" dirty="0"/>
              <a:t> </a:t>
            </a:r>
            <a:r>
              <a:rPr lang="cs-CZ" sz="2400" dirty="0" err="1"/>
              <a:t>prescription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41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</a:t>
            </a:r>
            <a:r>
              <a:rPr lang="cs-CZ" dirty="0" err="1"/>
              <a:t>medical</a:t>
            </a:r>
            <a:r>
              <a:rPr lang="cs-CZ" dirty="0"/>
              <a:t>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619306" cy="40891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k-SK" sz="2300" dirty="0" err="1">
                <a:latin typeface="+mj-lt"/>
                <a:cs typeface="Cambria"/>
              </a:rPr>
              <a:t>Many</a:t>
            </a:r>
            <a:r>
              <a:rPr lang="sk-SK" sz="2300" dirty="0">
                <a:latin typeface="+mj-lt"/>
                <a:cs typeface="Cambria"/>
              </a:rPr>
              <a:t> </a:t>
            </a:r>
            <a:r>
              <a:rPr lang="sk-SK" sz="2300" dirty="0" err="1">
                <a:latin typeface="+mj-lt"/>
                <a:cs typeface="Cambria"/>
              </a:rPr>
              <a:t>ancient</a:t>
            </a:r>
            <a:r>
              <a:rPr lang="sk-SK" sz="2300" dirty="0">
                <a:latin typeface="+mj-lt"/>
                <a:cs typeface="Cambria"/>
              </a:rPr>
              <a:t> </a:t>
            </a:r>
            <a:r>
              <a:rPr lang="sk-SK" sz="2300" dirty="0" err="1">
                <a:latin typeface="+mj-lt"/>
                <a:cs typeface="Cambria"/>
              </a:rPr>
              <a:t>terms</a:t>
            </a:r>
            <a:r>
              <a:rPr lang="sk-SK" sz="2300" dirty="0">
                <a:latin typeface="+mj-lt"/>
                <a:cs typeface="Cambria"/>
              </a:rPr>
              <a:t> are </a:t>
            </a:r>
            <a:r>
              <a:rPr lang="sk-SK" sz="2300" dirty="0" err="1">
                <a:latin typeface="+mj-lt"/>
                <a:cs typeface="Cambria"/>
              </a:rPr>
              <a:t>based</a:t>
            </a:r>
            <a:endParaRPr lang="sk-SK" sz="2300" dirty="0">
              <a:latin typeface="+mj-lt"/>
              <a:cs typeface="Cambr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300" dirty="0">
                <a:latin typeface="+mj-lt"/>
                <a:cs typeface="Cambria"/>
              </a:rPr>
              <a:t>    on </a:t>
            </a:r>
            <a:r>
              <a:rPr lang="sk-SK" sz="2300" dirty="0" err="1">
                <a:latin typeface="+mj-lt"/>
                <a:cs typeface="Cambria"/>
              </a:rPr>
              <a:t>metaphors</a:t>
            </a:r>
            <a:r>
              <a:rPr lang="sk-SK" sz="2300" dirty="0">
                <a:latin typeface="+mj-lt"/>
                <a:cs typeface="Cambria"/>
              </a:rPr>
              <a:t> and </a:t>
            </a:r>
            <a:r>
              <a:rPr lang="sk-SK" sz="2300" dirty="0" err="1">
                <a:latin typeface="+mj-lt"/>
                <a:cs typeface="Cambria"/>
              </a:rPr>
              <a:t>similes</a:t>
            </a:r>
            <a:r>
              <a:rPr lang="sk-SK" sz="2300" dirty="0">
                <a:latin typeface="+mj-lt"/>
                <a:cs typeface="Cambria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300" dirty="0">
                <a:latin typeface="+mj-lt"/>
                <a:cs typeface="Cambria"/>
              </a:rPr>
              <a:t>    </a:t>
            </a:r>
            <a:r>
              <a:rPr lang="en-US" sz="2300" dirty="0">
                <a:latin typeface="+mj-lt"/>
                <a:cs typeface="Cambria"/>
              </a:rPr>
              <a:t>i.e. they are formed from words</a:t>
            </a:r>
            <a:endParaRPr lang="cs-CZ" sz="2300" dirty="0">
              <a:latin typeface="+mj-lt"/>
              <a:cs typeface="Cambr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300" dirty="0">
                <a:latin typeface="+mj-lt"/>
                <a:cs typeface="Cambria"/>
              </a:rPr>
              <a:t>    </a:t>
            </a:r>
            <a:r>
              <a:rPr lang="en-US" sz="2300" dirty="0">
                <a:latin typeface="+mj-lt"/>
                <a:cs typeface="Cambria"/>
              </a:rPr>
              <a:t>of nonmedical origin</a:t>
            </a:r>
            <a:r>
              <a:rPr lang="cs-CZ" sz="2300" dirty="0">
                <a:latin typeface="+mj-lt"/>
                <a:cs typeface="Cambria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Animals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,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Letters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alphabet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Musical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instruments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Household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utensils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Military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objects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Agricultural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tools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sk-SK" altLang="cs-CZ" sz="18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products</a:t>
            </a:r>
            <a:r>
              <a:rPr lang="sk-SK" altLang="cs-CZ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....</a:t>
            </a:r>
            <a:endParaRPr lang="cs-CZ" altLang="cs-CZ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300" dirty="0">
                <a:latin typeface="+mj-lt"/>
              </a:rPr>
              <a:t>Eg.: </a:t>
            </a:r>
            <a:r>
              <a:rPr lang="cs-CZ" sz="2300" dirty="0" err="1">
                <a:latin typeface="+mj-lt"/>
              </a:rPr>
              <a:t>bifurcatio</a:t>
            </a:r>
            <a:r>
              <a:rPr lang="cs-CZ" sz="2300" dirty="0">
                <a:latin typeface="+mj-lt"/>
              </a:rPr>
              <a:t> = </a:t>
            </a:r>
            <a:r>
              <a:rPr lang="en-US" sz="2300" dirty="0">
                <a:latin typeface="+mj-lt"/>
              </a:rPr>
              <a:t>bifurcation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>
                <a:latin typeface="+mj-lt"/>
              </a:rPr>
              <a:t>	</a:t>
            </a:r>
            <a:r>
              <a:rPr lang="cs-CZ" sz="1900" dirty="0">
                <a:latin typeface="+mj-lt"/>
              </a:rPr>
              <a:t>	 </a:t>
            </a:r>
            <a:r>
              <a:rPr lang="en-US" sz="1800" dirty="0">
                <a:latin typeface="+mj-lt"/>
              </a:rPr>
              <a:t>1. a division into two</a:t>
            </a:r>
            <a:endParaRPr lang="cs-CZ" sz="1800" dirty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latin typeface="+mj-lt"/>
              </a:rPr>
              <a:t>		   </a:t>
            </a:r>
            <a:r>
              <a:rPr lang="en-US" sz="1800" dirty="0">
                <a:latin typeface="+mj-lt"/>
              </a:rPr>
              <a:t>branches.</a:t>
            </a:r>
          </a:p>
          <a:p>
            <a:pPr marL="868680" lvl="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		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2. the point at which</a:t>
            </a:r>
            <a:endParaRPr lang="cs-CZ" sz="1800" dirty="0">
              <a:solidFill>
                <a:schemeClr val="tx1"/>
              </a:solidFill>
              <a:latin typeface="+mj-lt"/>
            </a:endParaRPr>
          </a:p>
          <a:p>
            <a:pPr marL="868680" lvl="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		  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division into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two</a:t>
            </a:r>
            <a:endParaRPr lang="cs-CZ" sz="1800" dirty="0">
              <a:solidFill>
                <a:schemeClr val="tx1"/>
              </a:solidFill>
              <a:latin typeface="+mj-lt"/>
            </a:endParaRPr>
          </a:p>
          <a:p>
            <a:pPr marL="868680" lvl="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		  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branches occurs.</a:t>
            </a: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buNone/>
            </a:pPr>
            <a:endParaRPr lang="cs-CZ" dirty="0">
              <a:latin typeface="+mj-lt"/>
            </a:endParaRP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buNone/>
            </a:pPr>
            <a:endParaRPr lang="cs-CZ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5336" r="13170" b="3874"/>
          <a:stretch/>
        </p:blipFill>
        <p:spPr bwMode="auto">
          <a:xfrm>
            <a:off x="179512" y="4221088"/>
            <a:ext cx="1944216" cy="24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7"/>
            <a:ext cx="4232920" cy="54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051720" y="6381328"/>
            <a:ext cx="69638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cs-CZ" sz="1600" dirty="0" err="1"/>
              <a:t>Furca</a:t>
            </a:r>
            <a:r>
              <a:rPr lang="cs-CZ" sz="1600" dirty="0"/>
              <a:t> = a </a:t>
            </a:r>
            <a:r>
              <a:rPr lang="cs-CZ" sz="1600" dirty="0" err="1"/>
              <a:t>two-pronged</a:t>
            </a:r>
            <a:r>
              <a:rPr lang="cs-CZ" sz="1600" dirty="0"/>
              <a:t> </a:t>
            </a:r>
            <a:r>
              <a:rPr lang="cs-CZ" sz="1600" dirty="0" err="1"/>
              <a:t>fork</a:t>
            </a:r>
            <a:r>
              <a:rPr lang="cs-CZ" sz="1600" dirty="0"/>
              <a:t>		</a:t>
            </a:r>
            <a:r>
              <a:rPr lang="cs-CZ" sz="1600" dirty="0" err="1"/>
              <a:t>bifurcatio</a:t>
            </a:r>
            <a:r>
              <a:rPr lang="cs-CZ" sz="1600" dirty="0"/>
              <a:t> </a:t>
            </a:r>
            <a:r>
              <a:rPr lang="cs-CZ" sz="1600" dirty="0" err="1"/>
              <a:t>tracheae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5533668" y="2852936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3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</a:t>
            </a:r>
            <a:r>
              <a:rPr lang="cs-CZ" dirty="0" err="1"/>
              <a:t>pronunciation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41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cs typeface="Cambria"/>
              </a:rPr>
              <a:t>Vowels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38138" y="343545"/>
            <a:ext cx="8229600" cy="8367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0517"/>
              </p:ext>
            </p:extLst>
          </p:nvPr>
        </p:nvGraphicFramePr>
        <p:xfrm>
          <a:off x="152400" y="1600200"/>
          <a:ext cx="6329363" cy="371475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743200" y="2057400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vál 23"/>
          <p:cNvSpPr/>
          <p:nvPr/>
        </p:nvSpPr>
        <p:spPr>
          <a:xfrm>
            <a:off x="644525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24"/>
          <p:cNvSpPr/>
          <p:nvPr/>
        </p:nvSpPr>
        <p:spPr>
          <a:xfrm>
            <a:off x="2625725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ál 25"/>
          <p:cNvSpPr/>
          <p:nvPr/>
        </p:nvSpPr>
        <p:spPr>
          <a:xfrm>
            <a:off x="4572000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ál 26"/>
          <p:cNvSpPr/>
          <p:nvPr/>
        </p:nvSpPr>
        <p:spPr>
          <a:xfrm>
            <a:off x="322103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ál 27"/>
          <p:cNvSpPr/>
          <p:nvPr/>
        </p:nvSpPr>
        <p:spPr>
          <a:xfrm>
            <a:off x="6303963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28"/>
          <p:cNvSpPr/>
          <p:nvPr/>
        </p:nvSpPr>
        <p:spPr>
          <a:xfrm>
            <a:off x="8066088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88900" y="2590800"/>
            <a:ext cx="6400800" cy="4038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dirty="0">
                <a:latin typeface="+mj-lt"/>
              </a:rPr>
              <a:t>Vowels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i="1" dirty="0">
                <a:solidFill>
                  <a:srgbClr val="C00000"/>
                </a:solidFill>
                <a:latin typeface="+mj-lt"/>
              </a:rPr>
              <a:t>Long			Short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+mj-lt"/>
              </a:rPr>
              <a:t>Ā</a:t>
            </a:r>
            <a:r>
              <a:rPr lang="en-GB" altLang="cs-CZ" sz="1800" dirty="0">
                <a:latin typeface="+mj-lt"/>
              </a:rPr>
              <a:t> (f</a:t>
            </a:r>
            <a:r>
              <a:rPr lang="en-GB" altLang="cs-CZ" sz="1800" b="1" dirty="0">
                <a:latin typeface="+mj-lt"/>
              </a:rPr>
              <a:t>a</a:t>
            </a:r>
            <a:r>
              <a:rPr lang="en-GB" altLang="cs-CZ" sz="1800" dirty="0">
                <a:latin typeface="+mj-lt"/>
              </a:rPr>
              <a:t>ther) </a:t>
            </a:r>
            <a:r>
              <a:rPr lang="en-GB" altLang="cs-CZ" sz="1800" dirty="0" err="1">
                <a:latin typeface="+mj-lt"/>
              </a:rPr>
              <a:t>fr</a:t>
            </a:r>
            <a:r>
              <a:rPr lang="en-GB" altLang="cs-CZ" sz="1800" b="1" dirty="0" err="1">
                <a:latin typeface="+mj-lt"/>
              </a:rPr>
              <a:t>ā</a:t>
            </a:r>
            <a:r>
              <a:rPr lang="en-GB" altLang="cs-CZ" sz="1800" dirty="0" err="1">
                <a:latin typeface="+mj-lt"/>
              </a:rPr>
              <a:t>ctūra</a:t>
            </a:r>
            <a:r>
              <a:rPr lang="en-GB" altLang="cs-CZ" sz="1800" dirty="0">
                <a:latin typeface="+mj-lt"/>
              </a:rPr>
              <a:t>	</a:t>
            </a: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GB" altLang="cs-CZ" sz="1800" b="1" dirty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(c</a:t>
            </a:r>
            <a:r>
              <a:rPr lang="en-GB" altLang="cs-CZ" sz="1800" b="1" dirty="0"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t) lingu</a:t>
            </a:r>
            <a:r>
              <a:rPr lang="en-GB" altLang="cs-CZ" sz="1800" b="1" dirty="0">
                <a:latin typeface="+mj-lt"/>
              </a:rPr>
              <a:t>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Ē</a:t>
            </a:r>
            <a:r>
              <a:rPr lang="en-GB" altLang="cs-CZ" sz="1800" dirty="0">
                <a:latin typeface="+mj-lt"/>
              </a:rPr>
              <a:t> (</a:t>
            </a:r>
            <a:r>
              <a:rPr lang="cs-CZ" altLang="cs-CZ" sz="1800" dirty="0">
                <a:latin typeface="+mj-lt"/>
              </a:rPr>
              <a:t>s</a:t>
            </a:r>
            <a:r>
              <a:rPr lang="cs-CZ" altLang="cs-CZ" sz="1800" b="1" dirty="0">
                <a:latin typeface="+mj-lt"/>
              </a:rPr>
              <a:t>a</a:t>
            </a:r>
            <a:r>
              <a:rPr lang="cs-CZ" altLang="cs-CZ" sz="1800" dirty="0">
                <a:latin typeface="+mj-lt"/>
              </a:rPr>
              <a:t>d</a:t>
            </a:r>
            <a:r>
              <a:rPr lang="en-GB" altLang="cs-CZ" sz="1800" dirty="0">
                <a:latin typeface="+mj-lt"/>
              </a:rPr>
              <a:t>) </a:t>
            </a:r>
            <a:r>
              <a:rPr lang="en-GB" altLang="cs-CZ" sz="1800" dirty="0" err="1">
                <a:latin typeface="+mj-lt"/>
              </a:rPr>
              <a:t>art</a:t>
            </a:r>
            <a:r>
              <a:rPr lang="en-GB" altLang="cs-CZ" sz="1800" b="1" dirty="0" err="1">
                <a:latin typeface="+mj-lt"/>
              </a:rPr>
              <a:t>ē</a:t>
            </a:r>
            <a:r>
              <a:rPr lang="en-GB" altLang="cs-CZ" sz="1800" dirty="0" err="1">
                <a:latin typeface="+mj-lt"/>
              </a:rPr>
              <a:t>ria</a:t>
            </a:r>
            <a:r>
              <a:rPr lang="en-GB" altLang="cs-CZ" sz="1800" dirty="0">
                <a:latin typeface="+mj-lt"/>
              </a:rPr>
              <a:t>	        	</a:t>
            </a: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GB" altLang="cs-CZ" sz="1800" b="1" dirty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(m</a:t>
            </a:r>
            <a:r>
              <a:rPr lang="en-GB" altLang="cs-CZ" sz="1800" b="1" dirty="0">
                <a:latin typeface="+mj-lt"/>
              </a:rPr>
              <a:t>e</a:t>
            </a:r>
            <a:r>
              <a:rPr lang="en-GB" altLang="cs-CZ" sz="1800" dirty="0">
                <a:latin typeface="+mj-lt"/>
              </a:rPr>
              <a:t>t) v</a:t>
            </a:r>
            <a:r>
              <a:rPr lang="en-GB" altLang="cs-CZ" sz="1800" b="1" dirty="0">
                <a:latin typeface="+mj-lt"/>
              </a:rPr>
              <a:t>e</a:t>
            </a:r>
            <a:r>
              <a:rPr lang="en-GB" altLang="cs-CZ" sz="1800" dirty="0">
                <a:latin typeface="+mj-lt"/>
              </a:rPr>
              <a:t>rt</a:t>
            </a:r>
            <a:r>
              <a:rPr lang="en-GB" altLang="cs-CZ" sz="1800" b="1" dirty="0">
                <a:latin typeface="+mj-lt"/>
              </a:rPr>
              <a:t>e</a:t>
            </a:r>
            <a:r>
              <a:rPr lang="en-GB" altLang="cs-CZ" sz="1800" dirty="0">
                <a:latin typeface="+mj-lt"/>
              </a:rPr>
              <a:t>bra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Ī</a:t>
            </a:r>
            <a:r>
              <a:rPr lang="en-GB" altLang="cs-CZ" sz="1800" dirty="0">
                <a:latin typeface="+mj-lt"/>
              </a:rPr>
              <a:t> (intr</a:t>
            </a:r>
            <a:r>
              <a:rPr lang="en-GB" altLang="cs-CZ" sz="1800" b="1" dirty="0">
                <a:latin typeface="+mj-lt"/>
              </a:rPr>
              <a:t>i</a:t>
            </a:r>
            <a:r>
              <a:rPr lang="en-GB" altLang="cs-CZ" sz="1800" dirty="0">
                <a:latin typeface="+mj-lt"/>
              </a:rPr>
              <a:t>gue) </a:t>
            </a:r>
            <a:r>
              <a:rPr lang="en-GB" altLang="cs-CZ" sz="1800" dirty="0" err="1">
                <a:latin typeface="+mj-lt"/>
              </a:rPr>
              <a:t>sp</a:t>
            </a:r>
            <a:r>
              <a:rPr lang="en-GB" altLang="cs-CZ" sz="1800" b="1" dirty="0" err="1">
                <a:latin typeface="+mj-lt"/>
              </a:rPr>
              <a:t>ī</a:t>
            </a:r>
            <a:r>
              <a:rPr lang="en-GB" altLang="cs-CZ" sz="1800" dirty="0" err="1">
                <a:latin typeface="+mj-lt"/>
              </a:rPr>
              <a:t>na</a:t>
            </a:r>
            <a:r>
              <a:rPr lang="en-GB" altLang="cs-CZ" sz="1800" dirty="0">
                <a:latin typeface="+mj-lt"/>
              </a:rPr>
              <a:t>	</a:t>
            </a: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I   </a:t>
            </a:r>
            <a:r>
              <a:rPr lang="en-GB" altLang="cs-CZ" sz="1800" dirty="0">
                <a:latin typeface="+mj-lt"/>
              </a:rPr>
              <a:t>(</a:t>
            </a:r>
            <a:r>
              <a:rPr lang="en-GB" altLang="cs-CZ" sz="1800" b="1" dirty="0">
                <a:latin typeface="+mj-lt"/>
              </a:rPr>
              <a:t>i</a:t>
            </a:r>
            <a:r>
              <a:rPr lang="en-GB" altLang="cs-CZ" sz="1800" dirty="0">
                <a:latin typeface="+mj-lt"/>
              </a:rPr>
              <a:t>ntrigue) </a:t>
            </a:r>
            <a:r>
              <a:rPr lang="en-GB" altLang="cs-CZ" sz="1800" dirty="0" err="1">
                <a:latin typeface="+mj-lt"/>
              </a:rPr>
              <a:t>d</a:t>
            </a:r>
            <a:r>
              <a:rPr lang="en-GB" altLang="cs-CZ" sz="1800" b="1" dirty="0" err="1">
                <a:latin typeface="+mj-lt"/>
              </a:rPr>
              <a:t>i</a:t>
            </a:r>
            <a:r>
              <a:rPr lang="en-GB" altLang="cs-CZ" sz="1800" dirty="0" err="1">
                <a:latin typeface="+mj-lt"/>
              </a:rPr>
              <a:t>gitus</a:t>
            </a:r>
            <a:endParaRPr lang="en-GB" altLang="cs-CZ" sz="18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dirty="0">
                <a:latin typeface="+mj-lt"/>
              </a:rPr>
              <a:t>				</a:t>
            </a:r>
            <a:r>
              <a:rPr lang="en-GB" altLang="cs-CZ" sz="1800" b="1" dirty="0">
                <a:solidFill>
                  <a:srgbClr val="B10010"/>
                </a:solidFill>
                <a:latin typeface="+mj-lt"/>
              </a:rPr>
              <a:t>I  </a:t>
            </a:r>
            <a:r>
              <a:rPr lang="en-GB" altLang="cs-CZ" sz="1800" dirty="0">
                <a:latin typeface="+mj-lt"/>
              </a:rPr>
              <a:t>(</a:t>
            </a:r>
            <a:r>
              <a:rPr lang="cs-CZ" altLang="cs-CZ" sz="1800" b="1" dirty="0" err="1">
                <a:latin typeface="+mj-lt"/>
              </a:rPr>
              <a:t>y</a:t>
            </a:r>
            <a:r>
              <a:rPr lang="cs-CZ" altLang="cs-CZ" sz="1800" dirty="0" err="1">
                <a:latin typeface="+mj-lt"/>
              </a:rPr>
              <a:t>es</a:t>
            </a:r>
            <a:r>
              <a:rPr lang="en-GB" altLang="cs-CZ" sz="1800" dirty="0">
                <a:latin typeface="+mj-lt"/>
              </a:rPr>
              <a:t>) &gt;  </a:t>
            </a:r>
            <a:r>
              <a:rPr lang="en-GB" altLang="cs-CZ" sz="1800" b="1" dirty="0">
                <a:solidFill>
                  <a:srgbClr val="B10010"/>
                </a:solidFill>
                <a:latin typeface="+mj-lt"/>
              </a:rPr>
              <a:t>J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Ō</a:t>
            </a:r>
            <a:r>
              <a:rPr lang="en-GB" altLang="cs-CZ" sz="1800" dirty="0">
                <a:latin typeface="+mj-lt"/>
              </a:rPr>
              <a:t> (d</a:t>
            </a:r>
            <a:r>
              <a:rPr lang="en-GB" altLang="cs-CZ" sz="1800" b="1" dirty="0">
                <a:latin typeface="+mj-lt"/>
              </a:rPr>
              <a:t>oo</a:t>
            </a:r>
            <a:r>
              <a:rPr lang="en-GB" altLang="cs-CZ" sz="1800" dirty="0">
                <a:latin typeface="+mj-lt"/>
              </a:rPr>
              <a:t>r) </a:t>
            </a:r>
            <a:r>
              <a:rPr lang="en-GB" altLang="cs-CZ" sz="1800" dirty="0" err="1">
                <a:latin typeface="+mj-lt"/>
              </a:rPr>
              <a:t>sens</a:t>
            </a:r>
            <a:r>
              <a:rPr lang="en-GB" altLang="cs-CZ" sz="1800" b="1" dirty="0" err="1">
                <a:latin typeface="+mj-lt"/>
              </a:rPr>
              <a:t>ō</a:t>
            </a:r>
            <a:r>
              <a:rPr lang="en-GB" altLang="cs-CZ" sz="1800" dirty="0" err="1">
                <a:latin typeface="+mj-lt"/>
              </a:rPr>
              <a:t>rius</a:t>
            </a:r>
            <a:r>
              <a:rPr lang="cs-CZ" altLang="cs-CZ" sz="1800" dirty="0">
                <a:latin typeface="+mj-lt"/>
              </a:rPr>
              <a:t>           </a:t>
            </a: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O</a:t>
            </a:r>
            <a:r>
              <a:rPr lang="en-GB" altLang="cs-CZ" sz="1800" b="1" dirty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</a:t>
            </a:r>
            <a:r>
              <a:rPr lang="en-GB" altLang="cs-CZ" sz="1800" b="1" dirty="0">
                <a:latin typeface="+mj-lt"/>
              </a:rPr>
              <a:t>o</a:t>
            </a:r>
            <a:r>
              <a:rPr lang="en-GB" altLang="cs-CZ" sz="1800" dirty="0">
                <a:latin typeface="+mj-lt"/>
              </a:rPr>
              <a:t>n) skelet</a:t>
            </a:r>
            <a:r>
              <a:rPr lang="en-GB" altLang="cs-CZ" sz="1800" b="1" dirty="0">
                <a:latin typeface="+mj-lt"/>
              </a:rPr>
              <a:t>o</a:t>
            </a:r>
            <a:r>
              <a:rPr lang="en-GB" altLang="cs-CZ" sz="1800" dirty="0">
                <a:latin typeface="+mj-lt"/>
              </a:rPr>
              <a:t>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Ū</a:t>
            </a:r>
            <a:r>
              <a:rPr lang="en-GB" altLang="cs-CZ" sz="1800" dirty="0">
                <a:latin typeface="+mj-lt"/>
              </a:rPr>
              <a:t> (b</a:t>
            </a:r>
            <a:r>
              <a:rPr lang="en-GB" altLang="cs-CZ" sz="1800" b="1" dirty="0">
                <a:latin typeface="+mj-lt"/>
              </a:rPr>
              <a:t>oo</a:t>
            </a:r>
            <a:r>
              <a:rPr lang="en-GB" altLang="cs-CZ" sz="1800" dirty="0">
                <a:latin typeface="+mj-lt"/>
              </a:rPr>
              <a:t>m) </a:t>
            </a:r>
            <a:r>
              <a:rPr lang="en-GB" altLang="cs-CZ" sz="1800" dirty="0" err="1">
                <a:latin typeface="+mj-lt"/>
              </a:rPr>
              <a:t>rupt</a:t>
            </a:r>
            <a:r>
              <a:rPr lang="en-GB" altLang="cs-CZ" sz="1800" b="1" dirty="0" err="1">
                <a:latin typeface="+mj-lt"/>
              </a:rPr>
              <a:t>ū</a:t>
            </a:r>
            <a:r>
              <a:rPr lang="en-GB" altLang="cs-CZ" sz="1800" dirty="0" err="1">
                <a:latin typeface="+mj-lt"/>
              </a:rPr>
              <a:t>ra</a:t>
            </a:r>
            <a:r>
              <a:rPr lang="en-GB" altLang="cs-CZ" sz="1800" dirty="0">
                <a:latin typeface="+mj-lt"/>
              </a:rPr>
              <a:t>	</a:t>
            </a: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 (p</a:t>
            </a:r>
            <a:r>
              <a:rPr lang="en-GB" altLang="cs-CZ" sz="1800" b="1" dirty="0"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t) </a:t>
            </a:r>
            <a:r>
              <a:rPr lang="en-GB" altLang="cs-CZ" sz="1800" b="1" dirty="0"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ter</a:t>
            </a:r>
            <a:r>
              <a:rPr lang="en-GB" altLang="cs-CZ" sz="1800" b="1" dirty="0">
                <a:latin typeface="+mj-lt"/>
              </a:rPr>
              <a:t>u</a:t>
            </a:r>
            <a:r>
              <a:rPr lang="en-GB" altLang="cs-CZ" sz="1800" dirty="0">
                <a:latin typeface="+mj-lt"/>
              </a:rPr>
              <a:t>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cs-CZ" sz="1800" b="1" dirty="0">
                <a:solidFill>
                  <a:srgbClr val="B10010"/>
                </a:solidFill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 (anal</a:t>
            </a:r>
            <a:r>
              <a:rPr lang="en-GB" altLang="cs-CZ" sz="1800" b="1" dirty="0"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sis) h</a:t>
            </a:r>
            <a:r>
              <a:rPr lang="en-GB" altLang="cs-CZ" sz="1800" b="1" dirty="0"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pophysis   	</a:t>
            </a:r>
            <a:r>
              <a:rPr lang="en-GB" altLang="cs-CZ" sz="1800" b="1" dirty="0">
                <a:solidFill>
                  <a:srgbClr val="C00000"/>
                </a:solidFill>
                <a:latin typeface="+mj-lt"/>
              </a:rPr>
              <a:t>Y</a:t>
            </a:r>
            <a:r>
              <a:rPr lang="en-GB" altLang="cs-CZ" sz="1800" b="1" dirty="0">
                <a:latin typeface="+mj-lt"/>
              </a:rPr>
              <a:t> </a:t>
            </a:r>
            <a:r>
              <a:rPr lang="en-GB" altLang="cs-CZ" sz="1800" dirty="0">
                <a:latin typeface="+mj-lt"/>
              </a:rPr>
              <a:t>(lad</a:t>
            </a:r>
            <a:r>
              <a:rPr lang="en-GB" altLang="cs-CZ" sz="1800" b="1" dirty="0"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) t</a:t>
            </a:r>
            <a:r>
              <a:rPr lang="en-GB" altLang="cs-CZ" sz="1800" b="1" dirty="0">
                <a:latin typeface="+mj-lt"/>
              </a:rPr>
              <a:t>y</a:t>
            </a:r>
            <a:r>
              <a:rPr lang="en-GB" altLang="cs-CZ" sz="1800" dirty="0">
                <a:latin typeface="+mj-lt"/>
              </a:rPr>
              <a:t>mpanum</a:t>
            </a:r>
            <a:r>
              <a:rPr lang="en-GB" altLang="cs-CZ" sz="2000" dirty="0">
                <a:latin typeface="+mj-lt"/>
              </a:rPr>
              <a:t>		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cs-CZ" dirty="0">
              <a:latin typeface="+mj-lt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661025" y="2590800"/>
            <a:ext cx="4572000" cy="34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-18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k-SK" altLang="cs-CZ" sz="3200" dirty="0" err="1">
                <a:latin typeface="+mj-lt"/>
              </a:rPr>
              <a:t>Diphtongs</a:t>
            </a:r>
            <a:endParaRPr lang="sk-SK" altLang="cs-CZ" sz="3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endParaRPr lang="sk-SK" altLang="cs-CZ" sz="2200" b="1" dirty="0">
              <a:solidFill>
                <a:srgbClr val="C00000"/>
              </a:solidFill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+mj-lt"/>
              </a:rPr>
              <a:t>AE</a:t>
            </a:r>
            <a:r>
              <a:rPr lang="sk-SK" altLang="cs-CZ" sz="2200" b="1" dirty="0">
                <a:latin typeface="+mj-lt"/>
              </a:rPr>
              <a:t>=</a:t>
            </a:r>
            <a:r>
              <a:rPr lang="en-GB" altLang="cs-CZ" sz="2000" b="1" dirty="0">
                <a:solidFill>
                  <a:srgbClr val="C00000"/>
                </a:solidFill>
                <a:latin typeface="+mj-lt"/>
              </a:rPr>
              <a:t>Ē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sk-SK" altLang="cs-CZ" sz="2200" dirty="0">
                <a:latin typeface="+mj-lt"/>
              </a:rPr>
              <a:t>(</a:t>
            </a:r>
            <a:r>
              <a:rPr lang="sk-SK" altLang="cs-CZ" sz="2200" dirty="0" err="1">
                <a:latin typeface="+mj-lt"/>
              </a:rPr>
              <a:t>c</a:t>
            </a:r>
            <a:r>
              <a:rPr lang="sk-SK" altLang="cs-CZ" sz="2200" b="1" dirty="0" err="1">
                <a:latin typeface="+mj-lt"/>
              </a:rPr>
              <a:t>a</a:t>
            </a:r>
            <a:r>
              <a:rPr lang="sk-SK" altLang="cs-CZ" sz="2200" dirty="0" err="1">
                <a:latin typeface="+mj-lt"/>
              </a:rPr>
              <a:t>re</a:t>
            </a:r>
            <a:r>
              <a:rPr lang="sk-SK" altLang="cs-CZ" sz="2200" dirty="0">
                <a:latin typeface="+mj-lt"/>
              </a:rPr>
              <a:t>) </a:t>
            </a:r>
            <a:r>
              <a:rPr lang="sk-SK" altLang="cs-CZ" sz="2200" dirty="0" err="1">
                <a:latin typeface="+mj-lt"/>
              </a:rPr>
              <a:t>an</a:t>
            </a:r>
            <a:r>
              <a:rPr lang="sk-SK" altLang="cs-CZ" sz="2200" b="1" dirty="0" err="1">
                <a:latin typeface="+mj-lt"/>
              </a:rPr>
              <a:t>ae</a:t>
            </a:r>
            <a:r>
              <a:rPr lang="sk-SK" altLang="cs-CZ" sz="2200" dirty="0" err="1">
                <a:latin typeface="+mj-lt"/>
              </a:rPr>
              <a:t>mia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+mj-lt"/>
              </a:rPr>
              <a:t>OE</a:t>
            </a:r>
            <a:r>
              <a:rPr lang="sk-SK" altLang="cs-CZ" sz="2200" b="1" dirty="0">
                <a:latin typeface="+mj-lt"/>
              </a:rPr>
              <a:t>=</a:t>
            </a:r>
            <a:r>
              <a:rPr lang="en-GB" altLang="cs-CZ" sz="2000" b="1" dirty="0">
                <a:solidFill>
                  <a:srgbClr val="C00000"/>
                </a:solidFill>
                <a:latin typeface="+mj-lt"/>
              </a:rPr>
              <a:t>Ē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sk-SK" altLang="cs-CZ" sz="2200" dirty="0">
                <a:latin typeface="+mj-lt"/>
              </a:rPr>
              <a:t>(</a:t>
            </a:r>
            <a:r>
              <a:rPr lang="sk-SK" altLang="cs-CZ" sz="2200" dirty="0" err="1">
                <a:latin typeface="+mj-lt"/>
              </a:rPr>
              <a:t>c</a:t>
            </a:r>
            <a:r>
              <a:rPr lang="sk-SK" altLang="cs-CZ" sz="2200" b="1" dirty="0" err="1">
                <a:latin typeface="+mj-lt"/>
              </a:rPr>
              <a:t>a</a:t>
            </a:r>
            <a:r>
              <a:rPr lang="sk-SK" altLang="cs-CZ" sz="2200" dirty="0" err="1">
                <a:latin typeface="+mj-lt"/>
              </a:rPr>
              <a:t>re</a:t>
            </a:r>
            <a:r>
              <a:rPr lang="sk-SK" altLang="cs-CZ" sz="2200" dirty="0">
                <a:latin typeface="+mj-lt"/>
              </a:rPr>
              <a:t>) </a:t>
            </a:r>
            <a:r>
              <a:rPr lang="sk-SK" altLang="cs-CZ" sz="2200" dirty="0" err="1">
                <a:latin typeface="+mj-lt"/>
              </a:rPr>
              <a:t>lag</a:t>
            </a:r>
            <a:r>
              <a:rPr lang="sk-SK" altLang="cs-CZ" sz="2200" b="1" dirty="0" err="1">
                <a:latin typeface="+mj-lt"/>
              </a:rPr>
              <a:t>oe</a:t>
            </a:r>
            <a:r>
              <a:rPr lang="sk-SK" altLang="cs-CZ" sz="2200" dirty="0" err="1">
                <a:latin typeface="+mj-lt"/>
              </a:rPr>
              <a:t>na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i="1" dirty="0" err="1">
                <a:latin typeface="+mj-lt"/>
              </a:rPr>
              <a:t>Greek</a:t>
            </a:r>
            <a:r>
              <a:rPr lang="sk-SK" altLang="cs-CZ" sz="2200" i="1" dirty="0">
                <a:latin typeface="+mj-lt"/>
              </a:rPr>
              <a:t> </a:t>
            </a:r>
            <a:r>
              <a:rPr lang="sk-SK" altLang="cs-CZ" sz="2200" i="1" dirty="0" err="1">
                <a:latin typeface="+mj-lt"/>
              </a:rPr>
              <a:t>words</a:t>
            </a:r>
            <a:endParaRPr lang="sk-SK" altLang="cs-CZ" sz="2200" i="1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+mj-lt"/>
              </a:rPr>
              <a:t>OE </a:t>
            </a:r>
            <a:r>
              <a:rPr lang="sk-SK" altLang="cs-CZ" sz="2200" dirty="0">
                <a:latin typeface="+mj-lt"/>
              </a:rPr>
              <a:t>(o-e) </a:t>
            </a:r>
            <a:r>
              <a:rPr lang="sk-SK" altLang="cs-CZ" sz="2200" dirty="0" err="1">
                <a:latin typeface="+mj-lt"/>
              </a:rPr>
              <a:t>dyspn</a:t>
            </a:r>
            <a:r>
              <a:rPr lang="sk-SK" altLang="cs-CZ" sz="2200" b="1" dirty="0" err="1">
                <a:latin typeface="+mj-lt"/>
              </a:rPr>
              <a:t>oe</a:t>
            </a:r>
            <a:endParaRPr lang="sk-SK" altLang="cs-CZ" sz="2200" b="1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r>
              <a:rPr lang="sk-SK" altLang="cs-CZ" sz="2200" b="1" dirty="0">
                <a:solidFill>
                  <a:srgbClr val="C00000"/>
                </a:solidFill>
                <a:latin typeface="+mj-lt"/>
              </a:rPr>
              <a:t>EU</a:t>
            </a:r>
            <a:r>
              <a:rPr lang="sk-SK" altLang="cs-CZ" sz="2200" b="1" dirty="0">
                <a:latin typeface="+mj-lt"/>
              </a:rPr>
              <a:t> </a:t>
            </a:r>
            <a:r>
              <a:rPr lang="sk-SK" altLang="cs-CZ" sz="2200" dirty="0">
                <a:latin typeface="+mj-lt"/>
              </a:rPr>
              <a:t>(e-u) </a:t>
            </a:r>
            <a:r>
              <a:rPr lang="sk-SK" altLang="cs-CZ" sz="2200" b="1" dirty="0" err="1">
                <a:latin typeface="+mj-lt"/>
              </a:rPr>
              <a:t>eu</a:t>
            </a:r>
            <a:r>
              <a:rPr lang="sk-SK" altLang="cs-CZ" sz="2200" dirty="0" err="1">
                <a:latin typeface="+mj-lt"/>
              </a:rPr>
              <a:t>thanasia</a:t>
            </a:r>
            <a:endParaRPr lang="sk-SK" altLang="cs-CZ" sz="2200" dirty="0">
              <a:latin typeface="+mj-lt"/>
            </a:endParaRPr>
          </a:p>
          <a:p>
            <a:pPr eaLnBrk="1" hangingPunct="1">
              <a:spcBef>
                <a:spcPts val="525"/>
              </a:spcBef>
            </a:pPr>
            <a:endParaRPr lang="en-GB" altLang="cs-CZ" sz="2200" dirty="0">
              <a:latin typeface="+mj-lt"/>
            </a:endParaRPr>
          </a:p>
        </p:txBody>
      </p:sp>
      <p:cxnSp>
        <p:nvCxnSpPr>
          <p:cNvPr id="15" name="Straight Connector 28"/>
          <p:cNvCxnSpPr>
            <a:cxnSpLocks noChangeShapeType="1"/>
          </p:cNvCxnSpPr>
          <p:nvPr/>
        </p:nvCxnSpPr>
        <p:spPr bwMode="auto">
          <a:xfrm>
            <a:off x="8177213" y="2163763"/>
            <a:ext cx="841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ál 23"/>
          <p:cNvSpPr/>
          <p:nvPr/>
        </p:nvSpPr>
        <p:spPr>
          <a:xfrm>
            <a:off x="220663" y="1641475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ál 24"/>
          <p:cNvSpPr/>
          <p:nvPr/>
        </p:nvSpPr>
        <p:spPr>
          <a:xfrm>
            <a:off x="2201863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ál 25"/>
          <p:cNvSpPr/>
          <p:nvPr/>
        </p:nvSpPr>
        <p:spPr>
          <a:xfrm>
            <a:off x="4148138" y="16319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ál 26"/>
          <p:cNvSpPr/>
          <p:nvPr/>
        </p:nvSpPr>
        <p:spPr>
          <a:xfrm>
            <a:off x="279717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ál 27"/>
          <p:cNvSpPr/>
          <p:nvPr/>
        </p:nvSpPr>
        <p:spPr>
          <a:xfrm>
            <a:off x="5880100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ál 28"/>
          <p:cNvSpPr/>
          <p:nvPr/>
        </p:nvSpPr>
        <p:spPr>
          <a:xfrm>
            <a:off x="7642225" y="2089150"/>
            <a:ext cx="304800" cy="304800"/>
          </a:xfrm>
          <a:prstGeom prst="ellipse">
            <a:avLst/>
          </a:prstGeom>
          <a:noFill/>
          <a:ln w="38100">
            <a:solidFill>
              <a:srgbClr val="B1001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aloud</a:t>
            </a:r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7175" y="1636713"/>
            <a:ext cx="2741613" cy="4525962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hypnosis</a:t>
            </a: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ala</a:t>
            </a: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olla</a:t>
            </a:r>
          </a:p>
          <a:p>
            <a:pPr>
              <a:buFont typeface="Arial"/>
              <a:buChar char="•"/>
              <a:defRPr/>
            </a:pPr>
            <a:r>
              <a:rPr lang="en-US" sz="3000" dirty="0" err="1">
                <a:latin typeface="+mj-lt"/>
                <a:cs typeface="Cambria"/>
              </a:rPr>
              <a:t>eupnoe</a:t>
            </a: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ileus</a:t>
            </a: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mucus</a:t>
            </a:r>
          </a:p>
          <a:p>
            <a:pPr>
              <a:buFont typeface="Arial"/>
              <a:buChar char="•"/>
              <a:defRPr/>
            </a:pPr>
            <a:r>
              <a:rPr lang="en-US" sz="3000" dirty="0" err="1">
                <a:latin typeface="+mj-lt"/>
                <a:cs typeface="Cambria"/>
              </a:rPr>
              <a:t>haematoma</a:t>
            </a: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US" sz="3000" dirty="0">
                <a:latin typeface="+mj-lt"/>
                <a:cs typeface="Cambria"/>
              </a:rPr>
              <a:t>iliacus</a:t>
            </a: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  <a:p>
            <a:pPr>
              <a:buFont typeface="Arial"/>
              <a:buChar char="•"/>
              <a:defRPr/>
            </a:pPr>
            <a:endParaRPr lang="en-US" sz="3000" dirty="0">
              <a:latin typeface="+mj-lt"/>
              <a:cs typeface="Cambri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258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ossa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cs typeface="Cambria"/>
              </a:rPr>
              <a:t>diploe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cubitus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venae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diameter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sacralis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ulcus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iris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59500" y="1636713"/>
            <a:ext cx="270668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sutura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sigmoideus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depressor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area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oesophagus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melior</a:t>
            </a: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cs typeface="Cambria"/>
              </a:rPr>
              <a:t>meatus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+mj-lt"/>
                <a:cs typeface="Cambria"/>
              </a:rPr>
              <a:t>leucocytus</a:t>
            </a:r>
            <a:endParaRPr lang="en-US" dirty="0">
              <a:latin typeface="+mj-lt"/>
              <a:cs typeface="Cambri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78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Consonants</a:t>
            </a:r>
            <a:endParaRPr lang="cs-CZ" dirty="0"/>
          </a:p>
        </p:txBody>
      </p:sp>
      <p:graphicFrame>
        <p:nvGraphicFramePr>
          <p:cNvPr id="5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83148"/>
              </p:ext>
            </p:extLst>
          </p:nvPr>
        </p:nvGraphicFramePr>
        <p:xfrm>
          <a:off x="152400" y="1548292"/>
          <a:ext cx="6329363" cy="365916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A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Ā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B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C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D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E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Ē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F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G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H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I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Ī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K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L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M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N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81024"/>
              </p:ext>
            </p:extLst>
          </p:nvPr>
        </p:nvGraphicFramePr>
        <p:xfrm>
          <a:off x="2620962" y="2276872"/>
          <a:ext cx="6188075" cy="371475"/>
        </p:xfrm>
        <a:graphic>
          <a:graphicData uri="http://schemas.openxmlformats.org/drawingml/2006/table">
            <a:tbl>
              <a:tblPr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O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Ō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Q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R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S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T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U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Ū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V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X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Y</a:t>
                      </a:r>
                      <a:endParaRPr kumimoji="0" lang="en-US" alt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Ŷ</a:t>
                      </a: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MS PGothic" panose="020B0600070205080204" pitchFamily="34" charset="-128"/>
                        </a:rPr>
                        <a:t>Z</a:t>
                      </a:r>
                      <a:endParaRPr kumimoji="0" lang="en-US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98" marB="457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vál 6"/>
          <p:cNvSpPr/>
          <p:nvPr/>
        </p:nvSpPr>
        <p:spPr>
          <a:xfrm>
            <a:off x="1048604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8288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048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29208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5715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6096000" y="15667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350520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40436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531876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6629400" y="2298224"/>
            <a:ext cx="304800" cy="304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mbria"/>
              <a:cs typeface="Cambria"/>
            </a:endParaRPr>
          </a:p>
        </p:txBody>
      </p:sp>
      <p:graphicFrame>
        <p:nvGraphicFramePr>
          <p:cNvPr id="17" name="Zástupný symbol obsahu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646621"/>
              </p:ext>
            </p:extLst>
          </p:nvPr>
        </p:nvGraphicFramePr>
        <p:xfrm>
          <a:off x="152400" y="3048000"/>
          <a:ext cx="880586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200" dirty="0" err="1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1: c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a, o, u,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consonants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endParaRPr lang="cs-CZ" sz="24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 </a:t>
                      </a:r>
                      <a:r>
                        <a:rPr lang="cs-CZ" sz="2400" b="0" i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0" i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b="0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i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b="0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e, i, y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[k]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medi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endParaRPr lang="cs-CZ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ts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ar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mera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sta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ltivatio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anium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ae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cus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oe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liac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ntrum,</a:t>
                      </a:r>
                      <a:r>
                        <a:rPr lang="cs-CZ" sz="240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lang="cs-CZ" sz="2400" u="sng" dirty="0" err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rculatio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c</a:t>
                      </a:r>
                      <a:r>
                        <a:rPr lang="cs-CZ" sz="2400" u="sng" dirty="0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nismus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58915"/>
              </p:ext>
            </p:extLst>
          </p:nvPr>
        </p:nvGraphicFramePr>
        <p:xfrm>
          <a:off x="152400" y="5797550"/>
          <a:ext cx="880586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b="1" i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2: ch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b="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[x] lo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chirurgia, cholera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materials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/>
              <a:t>Prucklová</a:t>
            </a:r>
            <a:r>
              <a:rPr lang="cs-CZ" dirty="0"/>
              <a:t>, R. – Severová, M.: </a:t>
            </a:r>
            <a:r>
              <a:rPr lang="cs-CZ" i="1" dirty="0" err="1"/>
              <a:t>Introduction</a:t>
            </a:r>
            <a:r>
              <a:rPr lang="cs-CZ" i="1" dirty="0"/>
              <a:t> to Latin and </a:t>
            </a:r>
            <a:r>
              <a:rPr lang="cs-CZ" i="1" dirty="0" err="1"/>
              <a:t>Greek</a:t>
            </a:r>
            <a:r>
              <a:rPr lang="cs-CZ" i="1" dirty="0"/>
              <a:t> Terminology in </a:t>
            </a:r>
            <a:r>
              <a:rPr lang="cs-CZ" i="1" dirty="0" err="1"/>
              <a:t>Medicine</a:t>
            </a:r>
            <a:r>
              <a:rPr lang="cs-CZ" dirty="0"/>
              <a:t>. Praha: KLP, 2012 </a:t>
            </a:r>
            <a:r>
              <a:rPr lang="en-GB" dirty="0"/>
              <a:t>(Unit 1-7)</a:t>
            </a:r>
            <a:endParaRPr lang="cs-CZ" dirty="0"/>
          </a:p>
          <a:p>
            <a:r>
              <a:rPr lang="en-GB" dirty="0"/>
              <a:t>Teachers’ own materials (e.g. hand-outs, presentations, activity cards) which are going to be periodically uploaded on the IS in Study materials of your subject. </a:t>
            </a:r>
            <a:endParaRPr lang="cs-CZ" dirty="0"/>
          </a:p>
          <a:p>
            <a:r>
              <a:rPr lang="en-GB" dirty="0"/>
              <a:t>"Drill"</a:t>
            </a:r>
            <a:r>
              <a:rPr lang="en-GB" b="1" dirty="0"/>
              <a:t> </a:t>
            </a:r>
            <a:r>
              <a:rPr lang="en-GB" dirty="0"/>
              <a:t>on the IS (</a:t>
            </a:r>
            <a:r>
              <a:rPr lang="en-GB" dirty="0">
                <a:hlinkClick r:id="rId2"/>
              </a:rPr>
              <a:t>https://is.muni.cz/auth/dril/?lang=en</a:t>
            </a:r>
            <a:r>
              <a:rPr lang="cs-CZ" dirty="0"/>
              <a:t> </a:t>
            </a:r>
            <a:r>
              <a:rPr lang="en-GB" dirty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19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Consonants</a:t>
            </a:r>
            <a:r>
              <a:rPr lang="cs-CZ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92984"/>
              </p:ext>
            </p:extLst>
          </p:nvPr>
        </p:nvGraphicFramePr>
        <p:xfrm>
          <a:off x="179512" y="3040317"/>
          <a:ext cx="8839200" cy="3384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37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4: h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baseline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[h]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ouse</a:t>
                      </a:r>
                      <a:r>
                        <a:rPr lang="cs-CZ" sz="2400" b="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herba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haematologia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5:</a:t>
                      </a:r>
                      <a:r>
                        <a:rPr lang="cs-CZ" sz="2400" b="1" baseline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j + </a:t>
                      </a:r>
                      <a:r>
                        <a:rPr lang="cs-CZ" sz="2400" b="1" baseline="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[y]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lang="cs-CZ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iniectio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/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injectio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maior/major</a:t>
                      </a: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>
                          <a:latin typeface="Cambria"/>
                          <a:cs typeface="Cambria"/>
                        </a:rPr>
                        <a:t>6: 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dirty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 + 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[p]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resent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[f] 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ysiology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pneumonia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pulmo</a:t>
                      </a:r>
                      <a:endParaRPr lang="sk-SK" sz="2400" dirty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phantasia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pharmacia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latin typeface="Cambria"/>
                          <a:cs typeface="Cambria"/>
                        </a:rPr>
                        <a:t>7: </a:t>
                      </a:r>
                      <a:r>
                        <a:rPr lang="cs-CZ" sz="2400" b="1" dirty="0" err="1">
                          <a:latin typeface="Cambria"/>
                          <a:cs typeface="Cambria"/>
                        </a:rPr>
                        <a:t>qu</a:t>
                      </a:r>
                      <a:r>
                        <a:rPr lang="cs-CZ" sz="2400" b="1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lang="cs-CZ" sz="2400" b="1" dirty="0" err="1">
                          <a:latin typeface="Cambria"/>
                          <a:cs typeface="Cambria"/>
                        </a:rPr>
                        <a:t>vowel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kv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] 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aqua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</a:t>
                      </a:r>
                      <a:r>
                        <a:rPr lang="cs-CZ" sz="2400" baseline="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quadriceps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269">
                <a:tc>
                  <a:txBody>
                    <a:bodyPr/>
                    <a:lstStyle/>
                    <a:p>
                      <a:r>
                        <a:rPr lang="sk-SK" sz="2400" b="1" dirty="0">
                          <a:latin typeface="Cambria"/>
                          <a:cs typeface="Cambria"/>
                        </a:rPr>
                        <a:t>8: r</a:t>
                      </a:r>
                    </a:p>
                    <a:p>
                      <a:r>
                        <a:rPr lang="sk-SK" sz="2400" b="1" dirty="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sk-SK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r+h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[r]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upture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[r]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vertebra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ruptura</a:t>
                      </a:r>
                      <a:endParaRPr lang="sk-SK" sz="2400" dirty="0">
                        <a:latin typeface="Cambria"/>
                        <a:cs typeface="Cambria"/>
                      </a:endParaRPr>
                    </a:p>
                    <a:p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rheuma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sk-SK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rhinitis</a:t>
                      </a:r>
                      <a:r>
                        <a:rPr lang="sk-SK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37" marB="45737">
                    <a:solidFill>
                      <a:srgbClr val="BC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6805"/>
              </p:ext>
            </p:extLst>
          </p:nvPr>
        </p:nvGraphicFramePr>
        <p:xfrm>
          <a:off x="179512" y="1484784"/>
          <a:ext cx="8839199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Consonant</a:t>
                      </a:r>
                      <a:r>
                        <a:rPr lang="sk-SK" sz="2400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lang="sk-SK" sz="2400" dirty="0" err="1">
                          <a:latin typeface="Cambria"/>
                          <a:cs typeface="Cambria"/>
                        </a:rPr>
                        <a:t>group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of</a:t>
                      </a:r>
                      <a:r>
                        <a:rPr lang="sk-SK" sz="2400" baseline="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lang="sk-SK" sz="2400" baseline="0" dirty="0" err="1">
                          <a:latin typeface="Cambria"/>
                          <a:cs typeface="Cambria"/>
                        </a:rPr>
                        <a:t>consonants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200" dirty="0" err="1">
                          <a:latin typeface="Cambria"/>
                          <a:cs typeface="Cambria"/>
                        </a:rPr>
                        <a:t>Pronunciation</a:t>
                      </a:r>
                      <a:endParaRPr lang="en-US" sz="22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sk-SK" sz="2400" dirty="0" err="1">
                          <a:latin typeface="Cambria"/>
                          <a:cs typeface="Cambria"/>
                        </a:rPr>
                        <a:t>Example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3: g </a:t>
                      </a:r>
                    </a:p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    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gu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+ </a:t>
                      </a:r>
                      <a:r>
                        <a:rPr lang="cs-CZ" sz="2400" b="1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vowel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[g] </a:t>
                      </a:r>
                      <a:r>
                        <a:rPr lang="cs-CZ" sz="2400" b="1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round</a:t>
                      </a:r>
                      <a:endParaRPr lang="cs-CZ" sz="24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  <a:p>
                      <a:pPr algn="l"/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[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gv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]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gramma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, gastritis</a:t>
                      </a:r>
                    </a:p>
                    <a:p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lingua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, </a:t>
                      </a:r>
                      <a:r>
                        <a:rPr lang="cs-CZ" sz="2400" dirty="0" err="1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sanguis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</a:p>
                  </a:txBody>
                  <a:tcPr marT="45729" marB="45729">
                    <a:solidFill>
                      <a:srgbClr val="E9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9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Consonants</a:t>
            </a:r>
            <a:r>
              <a:rPr lang="cs-CZ" dirty="0"/>
              <a:t> III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7" y="1527175"/>
            <a:ext cx="82589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0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aloud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854280"/>
          </a:xfrm>
        </p:spPr>
        <p:txBody>
          <a:bodyPr numCol="2">
            <a:normAutofit fontScale="850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cancer, </a:t>
            </a:r>
            <a:r>
              <a:rPr lang="en-GB" sz="2800" dirty="0" err="1">
                <a:latin typeface="Cambria"/>
                <a:cs typeface="Cambria"/>
              </a:rPr>
              <a:t>medicamentum</a:t>
            </a:r>
            <a:r>
              <a:rPr lang="en-GB" sz="2800" dirty="0">
                <a:latin typeface="Cambria"/>
                <a:cs typeface="Cambria"/>
              </a:rPr>
              <a:t>, lingua</a:t>
            </a: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thorax, </a:t>
            </a:r>
            <a:r>
              <a:rPr lang="en-GB" sz="2800" dirty="0" err="1">
                <a:latin typeface="Cambria"/>
                <a:cs typeface="Cambria"/>
              </a:rPr>
              <a:t>pulsus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contusio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corpus, </a:t>
            </a:r>
            <a:r>
              <a:rPr lang="en-GB" sz="2800" dirty="0" err="1">
                <a:latin typeface="Cambria"/>
                <a:cs typeface="Cambria"/>
              </a:rPr>
              <a:t>exitus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functio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hemispherium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angulus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fractura</a:t>
            </a:r>
            <a:r>
              <a:rPr lang="en-GB" sz="2800" dirty="0">
                <a:latin typeface="Cambria"/>
                <a:cs typeface="Cambria"/>
              </a:rPr>
              <a:t> 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intestinum</a:t>
            </a:r>
            <a:r>
              <a:rPr lang="en-GB" sz="2800" dirty="0">
                <a:latin typeface="Cambria"/>
                <a:cs typeface="Cambria"/>
              </a:rPr>
              <a:t>, aqua, </a:t>
            </a:r>
            <a:r>
              <a:rPr lang="en-GB" sz="2800" dirty="0" err="1">
                <a:latin typeface="Cambria"/>
                <a:cs typeface="Cambria"/>
              </a:rPr>
              <a:t>pharmacon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oedema, </a:t>
            </a:r>
            <a:r>
              <a:rPr lang="en-GB" sz="2800" dirty="0" err="1">
                <a:latin typeface="Cambria"/>
                <a:cs typeface="Cambria"/>
              </a:rPr>
              <a:t>musculus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defectus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medicus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operatio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infarctus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homo, bronchus, duodenum</a:t>
            </a: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angina, </a:t>
            </a:r>
            <a:r>
              <a:rPr lang="en-GB" sz="2800" dirty="0" err="1">
                <a:latin typeface="Cambria"/>
                <a:cs typeface="Cambria"/>
              </a:rPr>
              <a:t>haemorrhagia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spasmus</a:t>
            </a:r>
            <a:endParaRPr lang="cs-CZ" sz="2800" dirty="0">
              <a:latin typeface="Cambria"/>
              <a:cs typeface="Cambria"/>
            </a:endParaRPr>
          </a:p>
          <a:p>
            <a:pPr marL="0" indent="0">
              <a:buNone/>
              <a:defRPr/>
            </a:pP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>
                <a:latin typeface="Cambria"/>
                <a:cs typeface="Cambria"/>
              </a:rPr>
              <a:t>encephalon, bacterium, acne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migraena</a:t>
            </a:r>
            <a:r>
              <a:rPr lang="en-GB" sz="2800" dirty="0">
                <a:latin typeface="Cambria"/>
                <a:cs typeface="Cambria"/>
              </a:rPr>
              <a:t>, pharynx, </a:t>
            </a:r>
            <a:r>
              <a:rPr lang="en-GB" sz="2800" dirty="0" err="1">
                <a:latin typeface="Cambria"/>
                <a:cs typeface="Cambria"/>
              </a:rPr>
              <a:t>dysenteria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inflammatio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leucaemia</a:t>
            </a:r>
            <a:r>
              <a:rPr lang="en-GB" sz="2800" dirty="0">
                <a:latin typeface="Cambria"/>
                <a:cs typeface="Cambria"/>
              </a:rPr>
              <a:t>, virus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laparoscopia</a:t>
            </a:r>
            <a:r>
              <a:rPr lang="en-GB" sz="2800" dirty="0">
                <a:latin typeface="Cambria"/>
                <a:cs typeface="Cambria"/>
              </a:rPr>
              <a:t>, typhus, </a:t>
            </a:r>
            <a:r>
              <a:rPr lang="en-GB" sz="2800" dirty="0" err="1">
                <a:latin typeface="Cambria"/>
                <a:cs typeface="Cambria"/>
              </a:rPr>
              <a:t>organismus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therapia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digitus</a:t>
            </a:r>
            <a:r>
              <a:rPr lang="en-GB" sz="2800" dirty="0">
                <a:latin typeface="Cambria"/>
                <a:cs typeface="Cambria"/>
              </a:rPr>
              <a:t>, gingiva</a:t>
            </a: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gangraena</a:t>
            </a:r>
            <a:r>
              <a:rPr lang="en-GB" sz="2800" dirty="0">
                <a:latin typeface="Cambria"/>
                <a:cs typeface="Cambria"/>
              </a:rPr>
              <a:t>, diagnosis, </a:t>
            </a:r>
            <a:r>
              <a:rPr lang="en-GB" sz="2800" dirty="0" err="1">
                <a:latin typeface="Cambria"/>
                <a:cs typeface="Cambria"/>
              </a:rPr>
              <a:t>tonsilla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injectio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lympha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oxygenium</a:t>
            </a:r>
            <a:endParaRPr lang="en-GB" sz="2800" dirty="0">
              <a:latin typeface="Cambria"/>
              <a:cs typeface="Cambria"/>
            </a:endParaRPr>
          </a:p>
          <a:p>
            <a:pPr>
              <a:buFont typeface="Arial"/>
              <a:buChar char="•"/>
              <a:defRPr/>
            </a:pPr>
            <a:r>
              <a:rPr lang="en-GB" sz="2800" dirty="0" err="1">
                <a:latin typeface="Cambria"/>
                <a:cs typeface="Cambria"/>
              </a:rPr>
              <a:t>vademecum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insufficientia</a:t>
            </a:r>
            <a:r>
              <a:rPr lang="en-GB" sz="2800" dirty="0">
                <a:latin typeface="Cambria"/>
                <a:cs typeface="Cambria"/>
              </a:rPr>
              <a:t>, </a:t>
            </a:r>
            <a:r>
              <a:rPr lang="en-GB" sz="2800" dirty="0" err="1">
                <a:latin typeface="Cambria"/>
                <a:cs typeface="Cambria"/>
              </a:rPr>
              <a:t>chirurgia</a:t>
            </a:r>
            <a:endParaRPr lang="en-GB" sz="2800" dirty="0">
              <a:latin typeface="Cambria"/>
              <a:cs typeface="Cambri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52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Grammatical</a:t>
            </a:r>
            <a:r>
              <a:rPr lang="cs-CZ" dirty="0"/>
              <a:t> </a:t>
            </a:r>
            <a:r>
              <a:rPr lang="cs-CZ" dirty="0" err="1"/>
              <a:t>categories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76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find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dictionary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are </a:t>
            </a:r>
            <a:r>
              <a:rPr lang="cs-CZ" dirty="0" err="1"/>
              <a:t>presented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 single </a:t>
            </a:r>
            <a:r>
              <a:rPr lang="cs-CZ" dirty="0" err="1"/>
              <a:t>form</a:t>
            </a:r>
            <a:endParaRPr lang="cs-CZ" dirty="0"/>
          </a:p>
          <a:p>
            <a:r>
              <a:rPr lang="cs-CZ" dirty="0"/>
              <a:t>!!!Latin </a:t>
            </a:r>
            <a:r>
              <a:rPr lang="cs-CZ" dirty="0" err="1"/>
              <a:t>words</a:t>
            </a:r>
            <a:r>
              <a:rPr lang="cs-CZ" dirty="0"/>
              <a:t> are </a:t>
            </a:r>
            <a:r>
              <a:rPr lang="cs-CZ" dirty="0" err="1"/>
              <a:t>presented</a:t>
            </a:r>
            <a:r>
              <a:rPr lang="cs-CZ" dirty="0"/>
              <a:t> in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!!!</a:t>
            </a:r>
          </a:p>
          <a:p>
            <a:r>
              <a:rPr lang="cs-CZ" dirty="0" err="1"/>
              <a:t>E.g</a:t>
            </a:r>
            <a:r>
              <a:rPr lang="cs-CZ" dirty="0"/>
              <a:t>.:</a:t>
            </a:r>
          </a:p>
          <a:p>
            <a:pPr marL="0" indent="0">
              <a:buNone/>
            </a:pPr>
            <a:r>
              <a:rPr lang="cs-CZ" sz="2400" dirty="0"/>
              <a:t>	MUSCULUS,   I,   M. 	= 	MUSCLE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   OS,	    OSSIS,	N.	=	BONE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832140" y="2923808"/>
            <a:ext cx="1512168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6228184" y="3499872"/>
            <a:ext cx="720080" cy="28803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8"/>
          <p:cNvSpPr/>
          <p:nvPr/>
        </p:nvSpPr>
        <p:spPr>
          <a:xfrm>
            <a:off x="6948264" y="3645024"/>
            <a:ext cx="1944217" cy="79208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English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translation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286056" y="2924964"/>
            <a:ext cx="1944216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314358" y="2926120"/>
            <a:ext cx="488444" cy="57606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851920" y="2924964"/>
            <a:ext cx="488444" cy="57606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unded Rectangle 8"/>
          <p:cNvSpPr/>
          <p:nvPr/>
        </p:nvSpPr>
        <p:spPr>
          <a:xfrm>
            <a:off x="2510759" y="3792390"/>
            <a:ext cx="1810957" cy="1155700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/>
                </a:solidFill>
                <a:latin typeface="Cambria"/>
                <a:cs typeface="Cambria"/>
              </a:rPr>
              <a:t>Genitive ending/or even full Genitive form</a:t>
            </a:r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1187624" y="3502184"/>
            <a:ext cx="504056" cy="28572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8"/>
          <p:cNvSpPr/>
          <p:nvPr/>
        </p:nvSpPr>
        <p:spPr>
          <a:xfrm>
            <a:off x="160351" y="3814486"/>
            <a:ext cx="2251410" cy="11557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Main 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(full nominative)</a:t>
            </a:r>
          </a:p>
        </p:txBody>
      </p:sp>
      <p:sp>
        <p:nvSpPr>
          <p:cNvPr id="16" name="Rounded Rectangle 8"/>
          <p:cNvSpPr/>
          <p:nvPr/>
        </p:nvSpPr>
        <p:spPr>
          <a:xfrm>
            <a:off x="4370080" y="3892292"/>
            <a:ext cx="1786096" cy="94692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Gender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abbreviation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4283968" y="3514348"/>
            <a:ext cx="216024" cy="3779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461254" y="3499872"/>
            <a:ext cx="108012" cy="31461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07504" y="6069170"/>
            <a:ext cx="892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b="1" dirty="0">
                <a:solidFill>
                  <a:srgbClr val="FF0000"/>
                </a:solidFill>
                <a:latin typeface="Cambria" pitchFamily="18" charset="0"/>
              </a:rPr>
              <a:t>!CAUTION! </a:t>
            </a:r>
            <a:r>
              <a:rPr lang="en-GB" altLang="cs-CZ" b="1" dirty="0">
                <a:solidFill>
                  <a:srgbClr val="FF0000"/>
                </a:solidFill>
                <a:latin typeface="Cambria" pitchFamily="18" charset="0"/>
              </a:rPr>
              <a:t>ALL THREE FORMS are EQUALLY important for the future ability to use the noun in the context.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938218" y="5139418"/>
            <a:ext cx="488444" cy="57606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4283968" y="4822990"/>
            <a:ext cx="396044" cy="31797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2442611" y="5140966"/>
            <a:ext cx="1197145" cy="576064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3314358" y="4928730"/>
            <a:ext cx="0" cy="21223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1396577" y="5140966"/>
            <a:ext cx="799159" cy="57606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30"/>
          <p:cNvCxnSpPr/>
          <p:nvPr/>
        </p:nvCxnSpPr>
        <p:spPr>
          <a:xfrm>
            <a:off x="1187624" y="4981978"/>
            <a:ext cx="404428" cy="15744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Šipka dolů 36"/>
          <p:cNvSpPr/>
          <p:nvPr/>
        </p:nvSpPr>
        <p:spPr>
          <a:xfrm>
            <a:off x="3230272" y="4928730"/>
            <a:ext cx="185965" cy="2122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1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Gender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genders</a:t>
            </a:r>
            <a:r>
              <a:rPr lang="cs-CZ" dirty="0"/>
              <a:t> in Latin</a:t>
            </a:r>
          </a:p>
          <a:p>
            <a:pPr lvl="1"/>
            <a:r>
              <a:rPr lang="cs-CZ" dirty="0" err="1"/>
              <a:t>Masculine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nervus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Feminine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vena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Neutral</a:t>
            </a:r>
            <a:r>
              <a:rPr lang="cs-CZ" dirty="0"/>
              <a:t>	(e. g. cerebrum)</a:t>
            </a:r>
          </a:p>
          <a:p>
            <a:pPr lvl="1"/>
            <a:endParaRPr lang="cs-CZ" dirty="0"/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nothing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indicate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gender to </a:t>
            </a:r>
            <a:r>
              <a:rPr lang="cs-CZ" dirty="0" err="1"/>
              <a:t>you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YOU HAVE TO LEARN IT BY HEART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475656" y="458112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0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Genitive </a:t>
            </a:r>
            <a:r>
              <a:rPr lang="cs-CZ" dirty="0" err="1"/>
              <a:t>ending</a:t>
            </a:r>
            <a:r>
              <a:rPr lang="cs-CZ" dirty="0"/>
              <a:t> =&gt; </a:t>
            </a:r>
            <a:r>
              <a:rPr lang="cs-CZ" dirty="0" err="1"/>
              <a:t>Declension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13920"/>
          </a:xfrm>
        </p:spPr>
        <p:txBody>
          <a:bodyPr/>
          <a:lstStyle/>
          <a:p>
            <a:r>
              <a:rPr lang="cs-CZ" dirty="0" err="1"/>
              <a:t>Declensions</a:t>
            </a:r>
            <a:r>
              <a:rPr lang="cs-CZ" dirty="0"/>
              <a:t> are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nouns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adjectives</a:t>
            </a:r>
            <a:r>
              <a:rPr lang="cs-CZ" dirty="0"/>
              <a:t>)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suffixes</a:t>
            </a:r>
            <a:r>
              <a:rPr lang="cs-CZ" dirty="0"/>
              <a:t> (=</a:t>
            </a:r>
            <a:r>
              <a:rPr lang="cs-CZ" dirty="0" err="1"/>
              <a:t>endings</a:t>
            </a:r>
            <a:r>
              <a:rPr lang="cs-CZ" dirty="0"/>
              <a:t>)</a:t>
            </a:r>
          </a:p>
          <a:p>
            <a:r>
              <a:rPr lang="cs-CZ" dirty="0" err="1"/>
              <a:t>There</a:t>
            </a:r>
            <a:r>
              <a:rPr lang="cs-CZ" dirty="0"/>
              <a:t> are 5 </a:t>
            </a:r>
            <a:r>
              <a:rPr lang="cs-CZ" dirty="0" err="1"/>
              <a:t>declensions</a:t>
            </a:r>
            <a:r>
              <a:rPr lang="cs-CZ" dirty="0"/>
              <a:t> in Latin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504238" cy="25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21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INGS PHOTO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9033" cy="59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19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cs-CZ" dirty="0">
                <a:solidFill>
                  <a:srgbClr val="267CF2"/>
                </a:solidFill>
                <a:latin typeface="Cambria" pitchFamily="18" charset="0"/>
              </a:rPr>
              <a:t>Genitive ending = stem of a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3124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cs-CZ" sz="2400" b="1" dirty="0">
                <a:latin typeface="+mj-lt"/>
              </a:rPr>
              <a:t>A stem</a:t>
            </a:r>
            <a:r>
              <a:rPr lang="en-US" altLang="cs-CZ" sz="2400" dirty="0">
                <a:latin typeface="+mj-lt"/>
              </a:rPr>
              <a:t> is a form to which affixes (endings) can be attached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>
                <a:latin typeface="+mj-lt"/>
              </a:rPr>
              <a:t>In some declensions (1</a:t>
            </a:r>
            <a:r>
              <a:rPr lang="en-US" altLang="cs-CZ" sz="2400" baseline="30000" dirty="0">
                <a:latin typeface="+mj-lt"/>
              </a:rPr>
              <a:t>st</a:t>
            </a:r>
            <a:r>
              <a:rPr lang="en-US" altLang="cs-CZ" sz="2400" dirty="0">
                <a:latin typeface="+mj-lt"/>
              </a:rPr>
              <a:t>, 4</a:t>
            </a:r>
            <a:r>
              <a:rPr lang="en-US" altLang="cs-CZ" sz="2400" baseline="30000" dirty="0">
                <a:latin typeface="+mj-lt"/>
              </a:rPr>
              <a:t>th</a:t>
            </a:r>
            <a:r>
              <a:rPr lang="en-US" altLang="cs-CZ" sz="2400" dirty="0">
                <a:latin typeface="+mj-lt"/>
              </a:rPr>
              <a:t>, 5</a:t>
            </a:r>
            <a:r>
              <a:rPr lang="en-US" altLang="cs-CZ" sz="2400" baseline="30000" dirty="0">
                <a:latin typeface="+mj-lt"/>
              </a:rPr>
              <a:t>th</a:t>
            </a:r>
            <a:r>
              <a:rPr lang="en-US" altLang="cs-CZ" sz="2400" dirty="0">
                <a:latin typeface="+mj-lt"/>
              </a:rPr>
              <a:t>, and in majority of cases also 2</a:t>
            </a:r>
            <a:r>
              <a:rPr lang="en-US" altLang="cs-CZ" sz="2400" baseline="30000" dirty="0">
                <a:latin typeface="+mj-lt"/>
              </a:rPr>
              <a:t>nd</a:t>
            </a:r>
            <a:r>
              <a:rPr lang="en-US" altLang="cs-CZ" sz="2400" dirty="0">
                <a:latin typeface="+mj-lt"/>
              </a:rPr>
              <a:t>) the nominative and genitive forms of the word have identical 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>
                <a:latin typeface="+mj-lt"/>
              </a:rPr>
              <a:t>In some declensions (3</a:t>
            </a:r>
            <a:r>
              <a:rPr lang="en-US" altLang="cs-CZ" sz="2400" baseline="30000" dirty="0">
                <a:latin typeface="+mj-lt"/>
              </a:rPr>
              <a:t>rd</a:t>
            </a:r>
            <a:r>
              <a:rPr lang="en-US" altLang="cs-CZ" sz="2400" dirty="0">
                <a:latin typeface="+mj-lt"/>
              </a:rPr>
              <a:t>, partially 2</a:t>
            </a:r>
            <a:r>
              <a:rPr lang="en-US" altLang="cs-CZ" sz="2400" baseline="30000" dirty="0">
                <a:latin typeface="+mj-lt"/>
              </a:rPr>
              <a:t>nd</a:t>
            </a:r>
            <a:r>
              <a:rPr lang="en-US" altLang="cs-CZ" sz="2400" dirty="0">
                <a:latin typeface="+mj-lt"/>
              </a:rPr>
              <a:t>) word</a:t>
            </a:r>
            <a:r>
              <a:rPr lang="en-US" altLang="en-US" sz="2400" dirty="0">
                <a:latin typeface="+mj-lt"/>
              </a:rPr>
              <a:t>’</a:t>
            </a:r>
            <a:r>
              <a:rPr lang="en-US" altLang="cs-CZ" sz="2400" dirty="0">
                <a:latin typeface="+mj-lt"/>
              </a:rPr>
              <a:t>s stem can greatly different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400" b="1" dirty="0">
                <a:solidFill>
                  <a:srgbClr val="B10010"/>
                </a:solidFill>
                <a:latin typeface="+mj-lt"/>
              </a:rPr>
              <a:t>In Latin we need to remove the genitive ending in order to gain the genitive stem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552" y="4301390"/>
            <a:ext cx="1119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ven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-a</a:t>
            </a: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ven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-ae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1031" y="4301390"/>
            <a:ext cx="15696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humer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-us</a:t>
            </a: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humer-i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diamet-er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C4096A"/>
                </a:solidFill>
                <a:latin typeface="+mj-lt"/>
              </a:rPr>
              <a:t>diametr</a:t>
            </a:r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-i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1150" y="4211320"/>
            <a:ext cx="14189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dol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-or</a:t>
            </a:r>
          </a:p>
          <a:p>
            <a:pPr eaLnBrk="1" hangingPunct="1"/>
            <a:r>
              <a:rPr lang="en-US" altLang="cs-CZ" dirty="0">
                <a:solidFill>
                  <a:srgbClr val="C4096A"/>
                </a:solidFill>
                <a:latin typeface="+mj-lt"/>
              </a:rPr>
              <a:t>dolor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-is</a:t>
            </a: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corp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-us</a:t>
            </a:r>
          </a:p>
          <a:p>
            <a:pPr eaLnBrk="1" hangingPunct="1"/>
            <a:r>
              <a:rPr lang="en-US" altLang="cs-CZ" dirty="0" err="1">
                <a:solidFill>
                  <a:srgbClr val="C4096A"/>
                </a:solidFill>
                <a:latin typeface="+mj-lt"/>
              </a:rPr>
              <a:t>corpor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-is</a:t>
            </a: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de-ns</a:t>
            </a:r>
          </a:p>
          <a:p>
            <a:pPr eaLnBrk="1" hangingPunct="1"/>
            <a:r>
              <a:rPr lang="en-US" altLang="cs-CZ" dirty="0">
                <a:solidFill>
                  <a:srgbClr val="C4096A"/>
                </a:solidFill>
                <a:latin typeface="+mj-lt"/>
              </a:rPr>
              <a:t>dent</a:t>
            </a:r>
            <a:r>
              <a:rPr lang="en-US" altLang="cs-CZ" dirty="0">
                <a:solidFill>
                  <a:srgbClr val="267CF2"/>
                </a:solidFill>
                <a:latin typeface="+mj-lt"/>
              </a:rPr>
              <a:t>-is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8144" y="4395986"/>
            <a:ext cx="11240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arc-us</a:t>
            </a: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arc-us</a:t>
            </a:r>
          </a:p>
          <a:p>
            <a:pPr eaLnBrk="1" hangingPunct="1"/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gen-u</a:t>
            </a:r>
          </a:p>
          <a:p>
            <a:pPr eaLnBrk="1" hangingPunct="1"/>
            <a:r>
              <a:rPr lang="en-US" altLang="cs-CZ" dirty="0">
                <a:solidFill>
                  <a:srgbClr val="267CF2"/>
                </a:solidFill>
                <a:latin typeface="+mj-lt"/>
              </a:rPr>
              <a:t>gen-us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91399" y="4395986"/>
            <a:ext cx="1090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faci-es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  <a:p>
            <a:pPr eaLnBrk="1" hangingPunct="1"/>
            <a:r>
              <a:rPr lang="en-US" altLang="cs-CZ" dirty="0" err="1">
                <a:solidFill>
                  <a:srgbClr val="267CF2"/>
                </a:solidFill>
                <a:latin typeface="+mj-lt"/>
              </a:rPr>
              <a:t>faci-ei</a:t>
            </a:r>
            <a:endParaRPr lang="en-US" altLang="cs-CZ" dirty="0">
              <a:solidFill>
                <a:srgbClr val="267CF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3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825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67CF2"/>
                </a:solidFill>
                <a:latin typeface="Cambria"/>
                <a:ea typeface="+mj-ea"/>
                <a:cs typeface="Cambria"/>
              </a:rPr>
              <a:t>Decide what is the stem of the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3819"/>
            <a:ext cx="9036496" cy="551418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3"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2000" b="1" dirty="0">
                <a:latin typeface="+mj-lt"/>
                <a:cs typeface="Cambria"/>
              </a:rPr>
              <a:t>ex: caput, </a:t>
            </a:r>
            <a:r>
              <a:rPr lang="en-GB" sz="2000" b="1" dirty="0" err="1">
                <a:latin typeface="+mj-lt"/>
                <a:cs typeface="Cambria"/>
              </a:rPr>
              <a:t>capit</a:t>
            </a:r>
            <a:r>
              <a:rPr lang="en-GB" sz="2000" b="1" dirty="0">
                <a:latin typeface="+mj-lt"/>
                <a:cs typeface="Cambria"/>
              </a:rPr>
              <a:t>-is</a:t>
            </a:r>
            <a:endParaRPr lang="cs-CZ" sz="2000" dirty="0">
              <a:latin typeface="+mj-lt"/>
              <a:cs typeface="Cambria"/>
            </a:endParaRPr>
          </a:p>
          <a:p>
            <a:pPr>
              <a:defRPr/>
            </a:pPr>
            <a:r>
              <a:rPr lang="en-GB" sz="2000" dirty="0">
                <a:latin typeface="+mj-lt"/>
                <a:ea typeface="ＭＳ Ｐゴシック" charset="0"/>
              </a:rPr>
              <a:t>skeleton, </a:t>
            </a:r>
            <a:r>
              <a:rPr lang="en-GB" sz="2000" dirty="0" err="1">
                <a:latin typeface="+mj-lt"/>
                <a:ea typeface="ＭＳ Ｐゴシック" charset="0"/>
              </a:rPr>
              <a:t>skeleti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os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ossis</a:t>
            </a:r>
            <a:r>
              <a:rPr lang="en-GB" sz="2000" dirty="0">
                <a:latin typeface="+mj-lt"/>
                <a:ea typeface="ＭＳ Ｐゴシック" charset="0"/>
              </a:rPr>
              <a:t>	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cranium, </a:t>
            </a:r>
            <a:r>
              <a:rPr lang="en-GB" sz="2000" dirty="0" err="1">
                <a:latin typeface="+mj-lt"/>
                <a:ea typeface="ＭＳ Ｐゴシック" charset="0"/>
              </a:rPr>
              <a:t>cranii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orbita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orbitae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k-SK" sz="2000" dirty="0">
                <a:latin typeface="+mj-lt"/>
                <a:ea typeface="ＭＳ Ｐゴシック" charset="0"/>
              </a:rPr>
              <a:t>c</a:t>
            </a:r>
            <a:r>
              <a:rPr lang="en-GB" sz="2000" dirty="0" err="1">
                <a:latin typeface="+mj-lt"/>
                <a:ea typeface="ＭＳ Ｐゴシック" charset="0"/>
              </a:rPr>
              <a:t>ollum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colli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cervix, </a:t>
            </a:r>
            <a:r>
              <a:rPr lang="en-GB" sz="2000" dirty="0" err="1">
                <a:latin typeface="+mj-lt"/>
                <a:ea typeface="ＭＳ Ｐゴシック" charset="0"/>
              </a:rPr>
              <a:t>cervicis</a:t>
            </a:r>
            <a:endParaRPr lang="en-GB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thorax, </a:t>
            </a:r>
            <a:r>
              <a:rPr lang="en-GB" sz="2000" dirty="0" err="1">
                <a:latin typeface="+mj-lt"/>
                <a:ea typeface="ＭＳ Ｐゴシック" charset="0"/>
              </a:rPr>
              <a:t>thoracis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costa, costae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discus, </a:t>
            </a:r>
            <a:r>
              <a:rPr lang="en-GB" sz="2000" dirty="0" err="1">
                <a:latin typeface="+mj-lt"/>
                <a:ea typeface="ＭＳ Ｐゴシック" charset="0"/>
              </a:rPr>
              <a:t>disci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processus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processus</a:t>
            </a:r>
            <a:endParaRPr lang="en-GB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vertebra, vertebrae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pelvis, pelvis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coxa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coxae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ilia, ilium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coccyx, </a:t>
            </a:r>
            <a:r>
              <a:rPr lang="en-GB" sz="2000" dirty="0" err="1">
                <a:latin typeface="+mj-lt"/>
                <a:ea typeface="ＭＳ Ｐゴシック" charset="0"/>
              </a:rPr>
              <a:t>coccygis</a:t>
            </a:r>
            <a:endParaRPr lang="en-GB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de-DE" sz="2000" dirty="0" err="1">
                <a:latin typeface="+mj-lt"/>
                <a:ea typeface="ＭＳ Ｐゴシック" charset="0"/>
              </a:rPr>
              <a:t>ischium</a:t>
            </a:r>
            <a:r>
              <a:rPr lang="de-DE" sz="2000" dirty="0">
                <a:latin typeface="+mj-lt"/>
                <a:ea typeface="ＭＳ Ｐゴシック" charset="0"/>
              </a:rPr>
              <a:t>, </a:t>
            </a:r>
            <a:r>
              <a:rPr lang="de-DE" sz="2000" dirty="0" err="1">
                <a:latin typeface="+mj-lt"/>
                <a:ea typeface="ＭＳ Ｐゴシック" charset="0"/>
              </a:rPr>
              <a:t>ischii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pubes, pubis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symphysis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symphysis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nasus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nasi</a:t>
            </a:r>
            <a:endParaRPr lang="en-GB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dens, </a:t>
            </a:r>
            <a:r>
              <a:rPr lang="en-GB" sz="2000" dirty="0" err="1">
                <a:latin typeface="+mj-lt"/>
                <a:ea typeface="ＭＳ Ｐゴシック" charset="0"/>
              </a:rPr>
              <a:t>dentis</a:t>
            </a:r>
            <a:endParaRPr lang="en-GB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mandibula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mandibulae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clavicula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claviculae</a:t>
            </a:r>
            <a:endParaRPr lang="en-GB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scapula, scapulae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sternum, </a:t>
            </a:r>
            <a:r>
              <a:rPr lang="en-GB" sz="2000" dirty="0" err="1">
                <a:latin typeface="+mj-lt"/>
                <a:ea typeface="ＭＳ Ｐゴシック" charset="0"/>
              </a:rPr>
              <a:t>sterni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humerus</a:t>
            </a:r>
            <a:r>
              <a:rPr lang="en-GB" sz="2000" dirty="0">
                <a:latin typeface="+mj-lt"/>
                <a:ea typeface="ＭＳ Ｐゴシック" charset="0"/>
              </a:rPr>
              <a:t>, humeri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err="1">
                <a:latin typeface="+mj-lt"/>
                <a:ea typeface="ＭＳ Ｐゴシック" charset="0"/>
              </a:rPr>
              <a:t>arcus</a:t>
            </a:r>
            <a:r>
              <a:rPr lang="en-GB" sz="2000" dirty="0">
                <a:latin typeface="+mj-lt"/>
                <a:ea typeface="ＭＳ Ｐゴシック" charset="0"/>
              </a:rPr>
              <a:t>, </a:t>
            </a:r>
            <a:r>
              <a:rPr lang="en-GB" sz="2000" dirty="0" err="1">
                <a:latin typeface="+mj-lt"/>
                <a:ea typeface="ＭＳ Ｐゴシック" charset="0"/>
              </a:rPr>
              <a:t>arcus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radius, radii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ulna, ulnae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metacarpus, metacarpi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carpus, carpi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phalanx, </a:t>
            </a:r>
            <a:r>
              <a:rPr lang="en-GB" sz="2000" dirty="0" err="1">
                <a:latin typeface="+mj-lt"/>
                <a:ea typeface="ＭＳ Ｐゴシック" charset="0"/>
              </a:rPr>
              <a:t>phalangis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femur, </a:t>
            </a:r>
            <a:r>
              <a:rPr lang="en-GB" sz="2000" dirty="0" err="1">
                <a:latin typeface="+mj-lt"/>
                <a:ea typeface="ＭＳ Ｐゴシック" charset="0"/>
              </a:rPr>
              <a:t>femoris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patella, patellae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tibia, tibiae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fibula, fibulae</a:t>
            </a:r>
            <a:endParaRPr lang="sk-SK" sz="2000" dirty="0">
              <a:latin typeface="+mj-lt"/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>
                <a:latin typeface="+mj-lt"/>
                <a:ea typeface="ＭＳ Ｐゴシック" charset="0"/>
              </a:rPr>
              <a:t>metatarsus, metatarsi</a:t>
            </a:r>
            <a:endParaRPr lang="sk-SK" sz="2000" dirty="0">
              <a:latin typeface="+mj-lt"/>
              <a:ea typeface="ＭＳ Ｐゴシック" charset="0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2278063" y="1697039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1187624" y="211772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2174875" y="241935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1907704" y="2840038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1792288" y="3201988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1979712" y="3563938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123728" y="395017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1691680" y="4293096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1798003" y="462661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2627784" y="5047298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2483768" y="5380831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1786890" y="580151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>
            <a:off x="1475656" y="6165304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4067944" y="1375094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5004048" y="1731805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>
            <a:off x="5007541" y="2209800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4679315" y="241935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5796136" y="2840038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4641215" y="3203575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4636770" y="3563938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4499992" y="422451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5508104" y="464361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5220072" y="4925378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>
            <a:off x="5114926" y="538241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>
            <a:off x="5364088" y="5711984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>
            <a:off x="4636770" y="601106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4788024" y="6463754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8820472" y="458993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7740352" y="4222929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>
            <a:off x="7466756" y="3872409"/>
            <a:ext cx="0" cy="420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7956376" y="3490119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7884368" y="314325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8388424" y="2781300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7812360" y="2363788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7466756" y="2079626"/>
            <a:ext cx="0" cy="419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7452320" y="1375094"/>
            <a:ext cx="0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94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Testing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exams</a:t>
            </a:r>
            <a:r>
              <a:rPr lang="cs-CZ" dirty="0"/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each successfully written partial test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over</a:t>
            </a:r>
            <a:r>
              <a:rPr lang="cs-CZ" dirty="0">
                <a:solidFill>
                  <a:schemeClr val="tx1"/>
                </a:solidFill>
              </a:rPr>
              <a:t> 70 %) </a:t>
            </a:r>
            <a:r>
              <a:rPr lang="cs-CZ" dirty="0" err="1">
                <a:solidFill>
                  <a:schemeClr val="tx1"/>
                </a:solidFill>
              </a:rPr>
              <a:t>means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get</a:t>
            </a:r>
            <a:r>
              <a:rPr lang="cs-CZ" dirty="0">
                <a:solidFill>
                  <a:schemeClr val="tx1"/>
                </a:solidFill>
              </a:rPr>
              <a:t> bonus 5 %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final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exam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/>
              <a:t>Credit</a:t>
            </a:r>
            <a:r>
              <a:rPr lang="cs-CZ" dirty="0"/>
              <a:t> test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70% </a:t>
            </a:r>
            <a:r>
              <a:rPr lang="cs-CZ" dirty="0" err="1">
                <a:solidFill>
                  <a:schemeClr val="tx1"/>
                </a:solidFill>
              </a:rPr>
              <a:t>required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were</a:t>
            </a:r>
            <a:r>
              <a:rPr lang="cs-CZ" dirty="0">
                <a:solidFill>
                  <a:schemeClr val="tx1"/>
                </a:solidFill>
              </a:rPr>
              <a:t> not </a:t>
            </a:r>
            <a:r>
              <a:rPr lang="en-GB" dirty="0">
                <a:solidFill>
                  <a:schemeClr val="tx1"/>
                </a:solidFill>
              </a:rPr>
              <a:t>successful in any of the partial tests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65% </a:t>
            </a:r>
            <a:r>
              <a:rPr lang="cs-CZ" dirty="0" err="1">
                <a:solidFill>
                  <a:schemeClr val="tx1"/>
                </a:solidFill>
              </a:rPr>
              <a:t>required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successful in </a:t>
            </a:r>
            <a:r>
              <a:rPr lang="cs-CZ" dirty="0">
                <a:solidFill>
                  <a:schemeClr val="tx1"/>
                </a:solidFill>
              </a:rPr>
              <a:t>ONE</a:t>
            </a:r>
            <a:r>
              <a:rPr lang="en-GB" dirty="0">
                <a:solidFill>
                  <a:schemeClr val="tx1"/>
                </a:solidFill>
              </a:rPr>
              <a:t> of the partial tests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60% </a:t>
            </a:r>
            <a:r>
              <a:rPr lang="cs-CZ" dirty="0" err="1">
                <a:solidFill>
                  <a:schemeClr val="tx1"/>
                </a:solidFill>
              </a:rPr>
              <a:t>required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were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successful in </a:t>
            </a:r>
            <a:r>
              <a:rPr lang="cs-CZ" dirty="0">
                <a:solidFill>
                  <a:schemeClr val="tx1"/>
                </a:solidFill>
              </a:rPr>
              <a:t>BOTH</a:t>
            </a:r>
            <a:r>
              <a:rPr lang="en-GB" dirty="0">
                <a:solidFill>
                  <a:schemeClr val="tx1"/>
                </a:solidFill>
              </a:rPr>
              <a:t> partial tests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03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ea typeface="+mj-ea"/>
                <a:cs typeface="Cambria"/>
              </a:rPr>
              <a:t>Read and write down the number of declension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3" rtlCol="0">
            <a:normAutofit fontScale="625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dirty="0">
                <a:latin typeface="Cambria"/>
                <a:ea typeface="+mn-ea"/>
                <a:cs typeface="Cambria"/>
              </a:rPr>
              <a:t>0. </a:t>
            </a:r>
            <a:r>
              <a:rPr lang="en-GB" b="1" dirty="0">
                <a:latin typeface="Cambria"/>
                <a:ea typeface="+mn-ea"/>
                <a:cs typeface="Cambria"/>
              </a:rPr>
              <a:t>corpus, </a:t>
            </a:r>
            <a:r>
              <a:rPr lang="en-GB" b="1" dirty="0" err="1">
                <a:latin typeface="Cambria"/>
                <a:ea typeface="+mn-ea"/>
                <a:cs typeface="Cambria"/>
              </a:rPr>
              <a:t>oris</a:t>
            </a:r>
            <a:r>
              <a:rPr lang="en-GB" b="1" dirty="0">
                <a:latin typeface="Cambria"/>
                <a:ea typeface="+mn-ea"/>
                <a:cs typeface="Cambria"/>
              </a:rPr>
              <a:t>, n.</a:t>
            </a:r>
            <a:endParaRPr lang="en-GB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    </a:t>
            </a:r>
            <a:r>
              <a:rPr lang="es-ES_tradnl" b="1" dirty="0">
                <a:latin typeface="Cambria"/>
                <a:ea typeface="+mn-ea"/>
                <a:cs typeface="Cambria"/>
              </a:rPr>
              <a:t>cutis,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is</a:t>
            </a:r>
            <a:r>
              <a:rPr lang="es-ES_tradnl" b="1" dirty="0">
                <a:latin typeface="Cambria"/>
                <a:ea typeface="+mn-ea"/>
                <a:cs typeface="Cambria"/>
              </a:rPr>
              <a:t>, f.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1.</a:t>
            </a:r>
            <a:r>
              <a:rPr lang="es-ES_tradnl" b="1" dirty="0">
                <a:latin typeface="Cambria"/>
                <a:ea typeface="+mn-ea"/>
                <a:cs typeface="Cambria"/>
              </a:rPr>
              <a:t>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caput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itis</a:t>
            </a:r>
            <a:r>
              <a:rPr lang="es-ES_tradnl" b="1" dirty="0">
                <a:latin typeface="Cambria"/>
                <a:ea typeface="+mn-ea"/>
                <a:cs typeface="Cambria"/>
              </a:rPr>
              <a:t>, n.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2.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capilli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orum</a:t>
            </a:r>
            <a:r>
              <a:rPr lang="es-ES_tradnl" b="1" dirty="0">
                <a:latin typeface="Cambria"/>
                <a:ea typeface="+mn-ea"/>
                <a:cs typeface="Cambria"/>
              </a:rPr>
              <a:t>, m.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3. </a:t>
            </a:r>
            <a:r>
              <a:rPr lang="es-ES_tradnl" b="1" dirty="0">
                <a:latin typeface="Cambria"/>
                <a:ea typeface="+mn-ea"/>
                <a:cs typeface="Cambria"/>
              </a:rPr>
              <a:t>facies,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ei</a:t>
            </a:r>
            <a:r>
              <a:rPr lang="es-ES_tradnl" b="1" dirty="0">
                <a:latin typeface="Cambria"/>
                <a:ea typeface="+mn-ea"/>
                <a:cs typeface="Cambria"/>
              </a:rPr>
              <a:t>, f.</a:t>
            </a:r>
            <a:endParaRPr lang="es-ES_tradnl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4. </a:t>
            </a:r>
            <a:r>
              <a:rPr lang="es-ES_tradnl" b="1" dirty="0">
                <a:latin typeface="Cambria"/>
                <a:ea typeface="+mn-ea"/>
                <a:cs typeface="Cambria"/>
              </a:rPr>
              <a:t>os, oris, n.</a:t>
            </a:r>
            <a:endParaRPr lang="es-ES_tradnl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   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lingua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ae</a:t>
            </a:r>
            <a:r>
              <a:rPr lang="es-ES_tradnl" b="1" dirty="0">
                <a:latin typeface="Cambria"/>
                <a:ea typeface="+mn-ea"/>
                <a:cs typeface="Cambria"/>
              </a:rPr>
              <a:t>, f.</a:t>
            </a:r>
            <a:r>
              <a:rPr lang="es-ES_tradnl" dirty="0">
                <a:latin typeface="Cambria"/>
                <a:ea typeface="+mn-ea"/>
                <a:cs typeface="Cambria"/>
              </a:rPr>
              <a:t>	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5. </a:t>
            </a:r>
            <a:r>
              <a:rPr lang="es-ES_tradnl" b="1" dirty="0">
                <a:latin typeface="Cambria"/>
                <a:ea typeface="+mn-ea"/>
                <a:cs typeface="Cambria"/>
              </a:rPr>
              <a:t>mentum, i, n.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6.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axilla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ae</a:t>
            </a:r>
            <a:r>
              <a:rPr lang="es-ES_tradnl" b="1" dirty="0">
                <a:latin typeface="Cambria"/>
                <a:ea typeface="+mn-ea"/>
                <a:cs typeface="Cambria"/>
              </a:rPr>
              <a:t>, f.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7.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brachium</a:t>
            </a:r>
            <a:r>
              <a:rPr lang="es-ES_tradnl" b="1" dirty="0">
                <a:latin typeface="Cambria"/>
                <a:ea typeface="+mn-ea"/>
                <a:cs typeface="Cambria"/>
              </a:rPr>
              <a:t>, ii, n.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8.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cubitus</a:t>
            </a:r>
            <a:r>
              <a:rPr lang="es-ES_tradnl" b="1" dirty="0">
                <a:latin typeface="Cambria"/>
                <a:ea typeface="+mn-ea"/>
                <a:cs typeface="Cambria"/>
              </a:rPr>
              <a:t>, i, m.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9.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antebrachium</a:t>
            </a:r>
            <a:r>
              <a:rPr lang="es-ES_tradnl" b="1" dirty="0">
                <a:latin typeface="Cambria"/>
                <a:ea typeface="+mn-ea"/>
                <a:cs typeface="Cambria"/>
              </a:rPr>
              <a:t>, ii, n.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10.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carpus</a:t>
            </a:r>
            <a:r>
              <a:rPr lang="es-ES_tradnl" b="1" dirty="0">
                <a:latin typeface="Cambria"/>
                <a:ea typeface="+mn-ea"/>
                <a:cs typeface="Cambria"/>
              </a:rPr>
              <a:t>, i, m.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11.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pollex</a:t>
            </a:r>
            <a:r>
              <a:rPr lang="es-ES_tradnl" b="1" dirty="0">
                <a:latin typeface="Cambria"/>
                <a:ea typeface="+mn-ea"/>
                <a:cs typeface="Cambria"/>
              </a:rPr>
              <a:t>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icis</a:t>
            </a:r>
            <a:r>
              <a:rPr lang="es-ES_tradnl" b="1" dirty="0">
                <a:latin typeface="Cambria"/>
                <a:ea typeface="+mn-ea"/>
                <a:cs typeface="Cambria"/>
              </a:rPr>
              <a:t>, m.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_tradnl" dirty="0">
                <a:latin typeface="Cambria"/>
                <a:ea typeface="+mn-ea"/>
                <a:cs typeface="Cambria"/>
              </a:rPr>
              <a:t>12. </a:t>
            </a:r>
            <a:r>
              <a:rPr lang="es-ES_tradnl" b="1" dirty="0">
                <a:latin typeface="Cambria"/>
                <a:ea typeface="+mn-ea"/>
                <a:cs typeface="Cambria"/>
              </a:rPr>
              <a:t>palma, </a:t>
            </a:r>
            <a:r>
              <a:rPr lang="es-ES_tradnl" b="1" dirty="0" err="1">
                <a:latin typeface="Cambria"/>
                <a:ea typeface="+mn-ea"/>
                <a:cs typeface="Cambria"/>
              </a:rPr>
              <a:t>ae</a:t>
            </a:r>
            <a:r>
              <a:rPr lang="es-ES_tradnl" b="1" dirty="0">
                <a:latin typeface="Cambria"/>
                <a:ea typeface="+mn-ea"/>
                <a:cs typeface="Cambria"/>
              </a:rPr>
              <a:t>, f.</a:t>
            </a:r>
            <a:r>
              <a:rPr lang="es-ES_tradnl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nb-NO" dirty="0">
                <a:latin typeface="Cambria"/>
                <a:ea typeface="+mn-ea"/>
                <a:cs typeface="Cambria"/>
              </a:rPr>
              <a:t>13.,18. </a:t>
            </a:r>
            <a:r>
              <a:rPr lang="nb-NO" b="1" dirty="0" err="1">
                <a:latin typeface="Cambria"/>
                <a:ea typeface="+mn-ea"/>
                <a:cs typeface="Cambria"/>
              </a:rPr>
              <a:t>digitus</a:t>
            </a:r>
            <a:r>
              <a:rPr lang="nb-NO" b="1" dirty="0">
                <a:latin typeface="Cambria"/>
                <a:ea typeface="+mn-ea"/>
                <a:cs typeface="Cambria"/>
              </a:rPr>
              <a:t>, i, m.</a:t>
            </a:r>
            <a:r>
              <a:rPr lang="nb-NO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nb-NO" dirty="0">
                <a:latin typeface="Cambria"/>
                <a:ea typeface="+mn-ea"/>
                <a:cs typeface="Cambria"/>
              </a:rPr>
              <a:t>14. </a:t>
            </a:r>
            <a:r>
              <a:rPr lang="nb-NO" b="1" dirty="0" err="1">
                <a:latin typeface="Cambria"/>
                <a:ea typeface="+mn-ea"/>
                <a:cs typeface="Cambria"/>
              </a:rPr>
              <a:t>sulcus</a:t>
            </a:r>
            <a:r>
              <a:rPr lang="nb-NO" b="1" dirty="0">
                <a:latin typeface="Cambria"/>
                <a:ea typeface="+mn-ea"/>
                <a:cs typeface="Cambria"/>
              </a:rPr>
              <a:t>, i, m.</a:t>
            </a:r>
            <a:r>
              <a:rPr lang="nb-NO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Cambria"/>
                <a:ea typeface="+mn-ea"/>
                <a:cs typeface="Cambria"/>
              </a:rPr>
              <a:t>15.,28. </a:t>
            </a:r>
            <a:r>
              <a:rPr lang="en-US" b="1" dirty="0">
                <a:latin typeface="Cambria"/>
                <a:ea typeface="+mn-ea"/>
                <a:cs typeface="Cambria"/>
              </a:rPr>
              <a:t>penis, is m.</a:t>
            </a:r>
            <a:r>
              <a:rPr lang="en-US" dirty="0">
                <a:latin typeface="Cambria"/>
                <a:ea typeface="+mn-ea"/>
                <a:cs typeface="Cambria"/>
              </a:rPr>
              <a:t> 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Cambria"/>
                <a:ea typeface="+mn-ea"/>
                <a:cs typeface="Cambria"/>
              </a:rPr>
              <a:t>16. </a:t>
            </a:r>
            <a:r>
              <a:rPr lang="en-US" b="1" dirty="0">
                <a:latin typeface="Cambria"/>
                <a:ea typeface="+mn-ea"/>
                <a:cs typeface="Cambria"/>
              </a:rPr>
              <a:t>femur, </a:t>
            </a:r>
            <a:r>
              <a:rPr lang="en-US" b="1" dirty="0" err="1">
                <a:latin typeface="Cambria"/>
                <a:ea typeface="+mn-ea"/>
                <a:cs typeface="Cambria"/>
              </a:rPr>
              <a:t>oris</a:t>
            </a:r>
            <a:r>
              <a:rPr lang="en-US" b="1" dirty="0">
                <a:latin typeface="Cambria"/>
                <a:ea typeface="+mn-ea"/>
                <a:cs typeface="Cambria"/>
              </a:rPr>
              <a:t>, n.</a:t>
            </a:r>
            <a:r>
              <a:rPr lang="en-US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>
                <a:latin typeface="Cambria"/>
                <a:ea typeface="+mn-ea"/>
                <a:cs typeface="Cambria"/>
              </a:rPr>
              <a:t>17. </a:t>
            </a:r>
            <a:r>
              <a:rPr lang="fi-FI" b="1" dirty="0" err="1">
                <a:latin typeface="Cambria"/>
                <a:ea typeface="+mn-ea"/>
                <a:cs typeface="Cambria"/>
              </a:rPr>
              <a:t>genu</a:t>
            </a:r>
            <a:r>
              <a:rPr lang="fi-FI" b="1" dirty="0">
                <a:latin typeface="Cambria"/>
                <a:ea typeface="+mn-ea"/>
                <a:cs typeface="Cambria"/>
              </a:rPr>
              <a:t>, us, n.</a:t>
            </a:r>
            <a:r>
              <a:rPr lang="fi-FI" dirty="0">
                <a:latin typeface="Cambria"/>
                <a:ea typeface="+mn-ea"/>
                <a:cs typeface="Cambria"/>
              </a:rPr>
              <a:t> 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>
                <a:latin typeface="Cambria"/>
                <a:ea typeface="+mn-ea"/>
                <a:cs typeface="Cambria"/>
              </a:rPr>
              <a:t>19. </a:t>
            </a:r>
            <a:r>
              <a:rPr lang="fi-FI" b="1" dirty="0" err="1">
                <a:latin typeface="Cambria"/>
                <a:ea typeface="+mn-ea"/>
                <a:cs typeface="Cambria"/>
              </a:rPr>
              <a:t>frons</a:t>
            </a:r>
            <a:r>
              <a:rPr lang="fi-FI" b="1" dirty="0">
                <a:latin typeface="Cambria"/>
                <a:ea typeface="+mn-ea"/>
                <a:cs typeface="Cambria"/>
              </a:rPr>
              <a:t>, </a:t>
            </a:r>
            <a:r>
              <a:rPr lang="fi-FI" b="1" dirty="0" err="1">
                <a:latin typeface="Cambria"/>
                <a:ea typeface="+mn-ea"/>
                <a:cs typeface="Cambria"/>
              </a:rPr>
              <a:t>frontis</a:t>
            </a:r>
            <a:r>
              <a:rPr lang="fi-FI" b="1" dirty="0">
                <a:latin typeface="Cambria"/>
                <a:ea typeface="+mn-ea"/>
                <a:cs typeface="Cambria"/>
              </a:rPr>
              <a:t>, f.</a:t>
            </a:r>
            <a:r>
              <a:rPr lang="fi-FI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o-RO" dirty="0">
                <a:latin typeface="Cambria"/>
                <a:ea typeface="+mn-ea"/>
                <a:cs typeface="Cambria"/>
              </a:rPr>
              <a:t>20. </a:t>
            </a:r>
            <a:r>
              <a:rPr lang="ro-RO" b="1" dirty="0">
                <a:latin typeface="Cambria"/>
                <a:ea typeface="+mn-ea"/>
                <a:cs typeface="Cambria"/>
              </a:rPr>
              <a:t>oculus, i, m.</a:t>
            </a:r>
            <a:r>
              <a:rPr lang="ro-RO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o-RO" dirty="0">
                <a:latin typeface="Cambria"/>
                <a:ea typeface="+mn-ea"/>
                <a:cs typeface="Cambria"/>
              </a:rPr>
              <a:t>21. </a:t>
            </a:r>
            <a:r>
              <a:rPr lang="ro-RO" b="1" dirty="0">
                <a:latin typeface="Cambria"/>
                <a:ea typeface="+mn-ea"/>
                <a:cs typeface="Cambria"/>
              </a:rPr>
              <a:t>nasus, i, m.</a:t>
            </a:r>
            <a:r>
              <a:rPr lang="ro-RO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22. </a:t>
            </a:r>
            <a:r>
              <a:rPr lang="da-DK" b="1" dirty="0" err="1">
                <a:latin typeface="Cambria"/>
                <a:ea typeface="+mn-ea"/>
                <a:cs typeface="Cambria"/>
              </a:rPr>
              <a:t>auris</a:t>
            </a:r>
            <a:r>
              <a:rPr lang="da-DK" b="1" dirty="0">
                <a:latin typeface="Cambria"/>
                <a:ea typeface="+mn-ea"/>
                <a:cs typeface="Cambria"/>
              </a:rPr>
              <a:t>, is, f.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23. </a:t>
            </a:r>
            <a:r>
              <a:rPr lang="da-DK" b="1" dirty="0" err="1">
                <a:latin typeface="Cambria"/>
                <a:ea typeface="+mn-ea"/>
                <a:cs typeface="Cambria"/>
              </a:rPr>
              <a:t>bucca</a:t>
            </a:r>
            <a:r>
              <a:rPr lang="da-DK" b="1" dirty="0">
                <a:latin typeface="Cambria"/>
                <a:ea typeface="+mn-ea"/>
                <a:cs typeface="Cambria"/>
              </a:rPr>
              <a:t>, ae, f.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24. </a:t>
            </a:r>
            <a:r>
              <a:rPr lang="da-DK" b="1" dirty="0" err="1">
                <a:latin typeface="Cambria"/>
                <a:ea typeface="+mn-ea"/>
                <a:cs typeface="Cambria"/>
              </a:rPr>
              <a:t>collum</a:t>
            </a:r>
            <a:r>
              <a:rPr lang="da-DK" b="1" dirty="0">
                <a:latin typeface="Cambria"/>
                <a:ea typeface="+mn-ea"/>
                <a:cs typeface="Cambria"/>
              </a:rPr>
              <a:t>, i, n.</a:t>
            </a:r>
            <a:endParaRPr lang="da-DK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b="1" dirty="0">
                <a:latin typeface="Cambria"/>
                <a:ea typeface="+mn-ea"/>
                <a:cs typeface="Cambria"/>
              </a:rPr>
              <a:t>       </a:t>
            </a:r>
            <a:r>
              <a:rPr lang="da-DK" b="1" dirty="0" err="1">
                <a:latin typeface="Cambria"/>
                <a:ea typeface="+mn-ea"/>
                <a:cs typeface="Cambria"/>
              </a:rPr>
              <a:t>cervix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icis</a:t>
            </a:r>
            <a:r>
              <a:rPr lang="da-DK" b="1" dirty="0">
                <a:latin typeface="Cambria"/>
                <a:ea typeface="+mn-ea"/>
                <a:cs typeface="Cambria"/>
              </a:rPr>
              <a:t>, f.</a:t>
            </a:r>
            <a:endParaRPr lang="da-DK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25. </a:t>
            </a:r>
            <a:r>
              <a:rPr lang="da-DK" b="1" dirty="0" err="1">
                <a:latin typeface="Cambria"/>
                <a:ea typeface="+mn-ea"/>
                <a:cs typeface="Cambria"/>
              </a:rPr>
              <a:t>pectus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oris</a:t>
            </a:r>
            <a:r>
              <a:rPr lang="da-DK" b="1" dirty="0">
                <a:latin typeface="Cambria"/>
                <a:ea typeface="+mn-ea"/>
                <a:cs typeface="Cambria"/>
              </a:rPr>
              <a:t>, n.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26. </a:t>
            </a:r>
            <a:r>
              <a:rPr lang="da-DK" b="1" dirty="0">
                <a:latin typeface="Cambria"/>
                <a:ea typeface="+mn-ea"/>
                <a:cs typeface="Cambria"/>
              </a:rPr>
              <a:t>abdomen, </a:t>
            </a:r>
            <a:r>
              <a:rPr lang="da-DK" b="1" dirty="0" err="1">
                <a:latin typeface="Cambria"/>
                <a:ea typeface="+mn-ea"/>
                <a:cs typeface="Cambria"/>
              </a:rPr>
              <a:t>inis</a:t>
            </a:r>
            <a:r>
              <a:rPr lang="da-DK" b="1" dirty="0">
                <a:latin typeface="Cambria"/>
                <a:ea typeface="+mn-ea"/>
                <a:cs typeface="Cambria"/>
              </a:rPr>
              <a:t>, n.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27. </a:t>
            </a:r>
            <a:r>
              <a:rPr lang="da-DK" b="1" dirty="0" err="1">
                <a:latin typeface="Cambria"/>
                <a:ea typeface="+mn-ea"/>
                <a:cs typeface="Cambria"/>
              </a:rPr>
              <a:t>hypogastrium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ii</a:t>
            </a:r>
            <a:r>
              <a:rPr lang="da-DK" b="1" dirty="0">
                <a:latin typeface="Cambria"/>
                <a:ea typeface="+mn-ea"/>
                <a:cs typeface="Cambria"/>
              </a:rPr>
              <a:t>, n.</a:t>
            </a:r>
            <a:endParaRPr lang="da-DK" dirty="0">
              <a:latin typeface="Cambria"/>
              <a:ea typeface="+mn-ea"/>
              <a:cs typeface="Cambria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29. </a:t>
            </a:r>
            <a:r>
              <a:rPr lang="da-DK" b="1" dirty="0" err="1">
                <a:latin typeface="Cambria"/>
                <a:ea typeface="+mn-ea"/>
                <a:cs typeface="Cambria"/>
              </a:rPr>
              <a:t>truncus</a:t>
            </a:r>
            <a:r>
              <a:rPr lang="da-DK" b="1" dirty="0">
                <a:latin typeface="Cambria"/>
                <a:ea typeface="+mn-ea"/>
                <a:cs typeface="Cambria"/>
              </a:rPr>
              <a:t>, i,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30. </a:t>
            </a:r>
            <a:r>
              <a:rPr lang="da-DK" b="1" dirty="0">
                <a:latin typeface="Cambria"/>
                <a:ea typeface="+mn-ea"/>
                <a:cs typeface="Cambria"/>
              </a:rPr>
              <a:t>manus, </a:t>
            </a:r>
            <a:r>
              <a:rPr lang="da-DK" b="1" dirty="0" err="1">
                <a:latin typeface="Cambria"/>
                <a:ea typeface="+mn-ea"/>
                <a:cs typeface="Cambria"/>
              </a:rPr>
              <a:t>us</a:t>
            </a:r>
            <a:r>
              <a:rPr lang="da-DK" b="1" dirty="0">
                <a:latin typeface="Cambria"/>
                <a:ea typeface="+mn-ea"/>
                <a:cs typeface="Cambria"/>
              </a:rPr>
              <a:t>, f.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31. </a:t>
            </a:r>
            <a:r>
              <a:rPr lang="da-DK" b="1" dirty="0" err="1">
                <a:latin typeface="Cambria"/>
                <a:ea typeface="+mn-ea"/>
                <a:cs typeface="Cambria"/>
              </a:rPr>
              <a:t>crus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cruris</a:t>
            </a:r>
            <a:r>
              <a:rPr lang="da-DK" b="1" dirty="0">
                <a:latin typeface="Cambria"/>
                <a:ea typeface="+mn-ea"/>
                <a:cs typeface="Cambria"/>
              </a:rPr>
              <a:t>, n.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32. </a:t>
            </a:r>
            <a:r>
              <a:rPr lang="da-DK" b="1" dirty="0" err="1">
                <a:latin typeface="Cambria"/>
                <a:ea typeface="+mn-ea"/>
                <a:cs typeface="Cambria"/>
              </a:rPr>
              <a:t>tarsus</a:t>
            </a:r>
            <a:r>
              <a:rPr lang="da-DK" b="1" dirty="0">
                <a:latin typeface="Cambria"/>
                <a:ea typeface="+mn-ea"/>
                <a:cs typeface="Cambria"/>
              </a:rPr>
              <a:t>, i,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b="1" dirty="0">
                <a:latin typeface="Cambria"/>
                <a:ea typeface="+mn-ea"/>
                <a:cs typeface="Cambria"/>
              </a:rPr>
              <a:t>       </a:t>
            </a:r>
            <a:r>
              <a:rPr lang="da-DK" b="1" dirty="0" err="1">
                <a:latin typeface="Cambria"/>
                <a:ea typeface="+mn-ea"/>
                <a:cs typeface="Cambria"/>
              </a:rPr>
              <a:t>talus</a:t>
            </a:r>
            <a:r>
              <a:rPr lang="da-DK" b="1" dirty="0">
                <a:latin typeface="Cambria"/>
                <a:ea typeface="+mn-ea"/>
                <a:cs typeface="Cambria"/>
              </a:rPr>
              <a:t>, i,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33. </a:t>
            </a:r>
            <a:r>
              <a:rPr lang="da-DK" b="1" dirty="0" err="1">
                <a:latin typeface="Cambria"/>
                <a:ea typeface="+mn-ea"/>
                <a:cs typeface="Cambria"/>
              </a:rPr>
              <a:t>pes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pedis</a:t>
            </a:r>
            <a:r>
              <a:rPr lang="da-DK" b="1" dirty="0">
                <a:latin typeface="Cambria"/>
                <a:ea typeface="+mn-ea"/>
                <a:cs typeface="Cambria"/>
              </a:rPr>
              <a:t>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a-DK" dirty="0">
                <a:latin typeface="Cambria"/>
                <a:ea typeface="+mn-ea"/>
                <a:cs typeface="Cambria"/>
              </a:rPr>
              <a:t>34. </a:t>
            </a:r>
            <a:r>
              <a:rPr lang="da-DK" b="1" dirty="0" err="1">
                <a:latin typeface="Cambria"/>
                <a:ea typeface="+mn-ea"/>
                <a:cs typeface="Cambria"/>
              </a:rPr>
              <a:t>hallux</a:t>
            </a:r>
            <a:r>
              <a:rPr lang="da-DK" b="1" dirty="0">
                <a:latin typeface="Cambria"/>
                <a:ea typeface="+mn-ea"/>
                <a:cs typeface="Cambria"/>
              </a:rPr>
              <a:t>, </a:t>
            </a:r>
            <a:r>
              <a:rPr lang="da-DK" b="1" dirty="0" err="1">
                <a:latin typeface="Cambria"/>
                <a:ea typeface="+mn-ea"/>
                <a:cs typeface="Cambria"/>
              </a:rPr>
              <a:t>ucis</a:t>
            </a:r>
            <a:r>
              <a:rPr lang="da-DK" b="1" dirty="0">
                <a:latin typeface="Cambria"/>
                <a:ea typeface="+mn-ea"/>
                <a:cs typeface="Cambria"/>
              </a:rPr>
              <a:t>, m.</a:t>
            </a:r>
            <a:r>
              <a:rPr lang="da-DK" dirty="0">
                <a:latin typeface="Cambria"/>
                <a:ea typeface="+mn-ea"/>
                <a:cs typeface="Cambria"/>
              </a:rPr>
              <a:t>	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Cambria"/>
              <a:ea typeface="+mn-ea"/>
              <a:cs typeface="Cambri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87018" y="1905000"/>
            <a:ext cx="206524" cy="450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5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1</a:t>
            </a:r>
          </a:p>
          <a:p>
            <a:pPr eaLnBrk="1" hangingPunct="1"/>
            <a:endParaRPr lang="cs-CZ" altLang="cs-CZ" sz="1700" b="1" dirty="0">
              <a:solidFill>
                <a:srgbClr val="B10010"/>
              </a:solidFill>
              <a:latin typeface="Cambria" pitchFamily="18" charset="0"/>
            </a:endParaRP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1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endParaRPr lang="cs-CZ" altLang="cs-CZ" sz="1700" b="1" dirty="0">
              <a:solidFill>
                <a:srgbClr val="B10010"/>
              </a:solidFill>
              <a:latin typeface="Cambria" pitchFamily="18" charset="0"/>
            </a:endParaRP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1924" y="1905000"/>
            <a:ext cx="29443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endParaRPr lang="cs-CZ" altLang="cs-CZ" sz="1700" b="1" dirty="0">
              <a:solidFill>
                <a:srgbClr val="B10010"/>
              </a:solidFill>
              <a:latin typeface="Cambria" pitchFamily="18" charset="0"/>
            </a:endParaRPr>
          </a:p>
          <a:p>
            <a:pPr eaLnBrk="1" hangingPunct="1"/>
            <a:r>
              <a:rPr lang="cs-CZ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4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endParaRPr lang="cs-CZ" altLang="cs-CZ" sz="1700" b="1" dirty="0">
              <a:solidFill>
                <a:srgbClr val="B10010"/>
              </a:solidFill>
              <a:latin typeface="Cambria" pitchFamily="18" charset="0"/>
            </a:endParaRP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1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7999" y="1905000"/>
            <a:ext cx="32603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-18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4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2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  <a:p>
            <a:pPr eaLnBrk="1" hangingPunct="1"/>
            <a:r>
              <a:rPr lang="en-US" altLang="cs-CZ" sz="1700" b="1" dirty="0">
                <a:solidFill>
                  <a:srgbClr val="B1001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708920"/>
            <a:ext cx="2120900" cy="263525"/>
          </a:xfrm>
          <a:prstGeom prst="rect">
            <a:avLst/>
          </a:prstGeom>
          <a:noFill/>
          <a:ln w="19050" cmpd="sng">
            <a:solidFill>
              <a:srgbClr val="B10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Testing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All students are sitting all their tests </a:t>
            </a:r>
            <a:r>
              <a:rPr lang="en-GB" b="1" dirty="0"/>
              <a:t>in his/her group only</a:t>
            </a:r>
            <a:r>
              <a:rPr lang="en-GB" dirty="0"/>
              <a:t>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During the “Dissections week” (</a:t>
            </a:r>
            <a:r>
              <a:rPr lang="cs-CZ" dirty="0"/>
              <a:t>Nov</a:t>
            </a:r>
            <a:r>
              <a:rPr lang="en-GB" dirty="0"/>
              <a:t>ember </a:t>
            </a:r>
            <a:r>
              <a:rPr lang="cs-CZ" dirty="0"/>
              <a:t>21</a:t>
            </a:r>
            <a:r>
              <a:rPr lang="en-GB" dirty="0"/>
              <a:t>-</a:t>
            </a:r>
            <a:r>
              <a:rPr lang="cs-CZ" dirty="0"/>
              <a:t>25</a:t>
            </a:r>
            <a:r>
              <a:rPr lang="en-GB" dirty="0"/>
              <a:t>, 201</a:t>
            </a:r>
            <a:r>
              <a:rPr lang="cs-CZ" dirty="0"/>
              <a:t>6</a:t>
            </a:r>
            <a:r>
              <a:rPr lang="en-GB" dirty="0"/>
              <a:t>)</a:t>
            </a:r>
            <a:r>
              <a:rPr lang="cs-CZ" dirty="0"/>
              <a:t>,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 Latin </a:t>
            </a:r>
            <a:r>
              <a:rPr lang="cs-CZ" dirty="0" err="1"/>
              <a:t>lesson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Students can sit the </a:t>
            </a:r>
            <a:r>
              <a:rPr lang="en-GB" b="1" dirty="0"/>
              <a:t>credit test</a:t>
            </a:r>
            <a:r>
              <a:rPr lang="en-GB" dirty="0"/>
              <a:t> in the </a:t>
            </a:r>
            <a:r>
              <a:rPr lang="cs-CZ" dirty="0"/>
              <a:t>14</a:t>
            </a:r>
            <a:r>
              <a:rPr lang="cs-CZ" baseline="30000" dirty="0"/>
              <a:t>th</a:t>
            </a:r>
            <a:r>
              <a:rPr lang="en-GB" dirty="0"/>
              <a:t> week (December </a:t>
            </a:r>
            <a:r>
              <a:rPr lang="cs-CZ" dirty="0"/>
              <a:t>19</a:t>
            </a:r>
            <a:r>
              <a:rPr lang="en-GB" dirty="0"/>
              <a:t>-23, 201</a:t>
            </a:r>
            <a:r>
              <a:rPr lang="cs-CZ" dirty="0"/>
              <a:t>6</a:t>
            </a:r>
            <a:r>
              <a:rPr lang="en-GB" dirty="0"/>
              <a:t>) or during the </a:t>
            </a:r>
            <a:r>
              <a:rPr lang="cs-CZ" dirty="0"/>
              <a:t>15</a:t>
            </a:r>
            <a:r>
              <a:rPr lang="en-GB" baseline="30000" dirty="0" err="1"/>
              <a:t>th</a:t>
            </a:r>
            <a:r>
              <a:rPr lang="en-GB" dirty="0"/>
              <a:t> week of the semester (January </a:t>
            </a:r>
            <a:r>
              <a:rPr lang="cs-CZ" dirty="0"/>
              <a:t>2</a:t>
            </a:r>
            <a:r>
              <a:rPr lang="en-GB" dirty="0"/>
              <a:t>-</a:t>
            </a:r>
            <a:r>
              <a:rPr lang="cs-CZ" dirty="0"/>
              <a:t>6</a:t>
            </a:r>
            <a:r>
              <a:rPr lang="en-GB" dirty="0"/>
              <a:t>, 201</a:t>
            </a:r>
            <a:r>
              <a:rPr lang="cs-CZ" dirty="0"/>
              <a:t>7</a:t>
            </a:r>
            <a:r>
              <a:rPr lang="en-GB" dirty="0"/>
              <a:t>), there are no exceptions to this whatsoever.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Resits of the credit test </a:t>
            </a:r>
            <a:r>
              <a:rPr lang="en-GB" dirty="0"/>
              <a:t>will take place </a:t>
            </a:r>
            <a:r>
              <a:rPr lang="en-GB" b="1" dirty="0"/>
              <a:t>only during the exam period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. e. January, </a:t>
            </a:r>
            <a:r>
              <a:rPr lang="cs-CZ" dirty="0"/>
              <a:t>9</a:t>
            </a:r>
            <a:r>
              <a:rPr lang="en-GB" dirty="0"/>
              <a:t> – February 1</a:t>
            </a:r>
            <a:r>
              <a:rPr lang="cs-CZ" dirty="0"/>
              <a:t>7</a:t>
            </a:r>
            <a:r>
              <a:rPr lang="en-GB" dirty="0"/>
              <a:t>, 201</a:t>
            </a:r>
            <a:r>
              <a:rPr lang="cs-CZ" dirty="0"/>
              <a:t>7</a:t>
            </a:r>
            <a:r>
              <a:rPr lang="en-GB" dirty="0"/>
              <a:t>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The number of possible credit test </a:t>
            </a:r>
            <a:r>
              <a:rPr lang="en-GB" b="1" dirty="0"/>
              <a:t>resits </a:t>
            </a:r>
            <a:r>
              <a:rPr lang="en-GB" dirty="0"/>
              <a:t>is </a:t>
            </a:r>
            <a:r>
              <a:rPr lang="en-GB" b="1" dirty="0"/>
              <a:t>two</a:t>
            </a:r>
            <a:r>
              <a:rPr lang="en-GB" dirty="0"/>
              <a:t>. 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The dates and number of resits</a:t>
            </a:r>
            <a:r>
              <a:rPr lang="en-GB" dirty="0"/>
              <a:t> set by the teacher before the exam period is </a:t>
            </a:r>
            <a:r>
              <a:rPr lang="en-GB" b="1" dirty="0"/>
              <a:t>final</a:t>
            </a:r>
            <a:r>
              <a:rPr lang="en-GB" dirty="0"/>
              <a:t>, it means </a:t>
            </a:r>
            <a:r>
              <a:rPr lang="en-GB" b="1" dirty="0"/>
              <a:t>no other dates will be added </a:t>
            </a:r>
            <a:r>
              <a:rPr lang="en-GB" dirty="0"/>
              <a:t>during the exam period or later.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11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Testing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Results of the tests will be available to students in the Notebook on the IS.</a:t>
            </a:r>
            <a:endParaRPr lang="cs-CZ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student’s results will be given in percentage together with the pass mark.</a:t>
            </a:r>
            <a:endParaRPr lang="cs-CZ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student will have the access to his/her tests during his/her teacher’s office hours </a:t>
            </a:r>
            <a:r>
              <a:rPr lang="cs-CZ" sz="2400" dirty="0" err="1"/>
              <a:t>or</a:t>
            </a:r>
            <a:r>
              <a:rPr lang="cs-CZ" sz="2400" dirty="0"/>
              <a:t> by prior e-mail arrangement</a:t>
            </a:r>
            <a:r>
              <a:rPr lang="en-GB" sz="2400" dirty="0"/>
              <a:t>. 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30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Attendance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932040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b="1" dirty="0" err="1"/>
              <a:t>Absences</a:t>
            </a:r>
            <a:r>
              <a:rPr lang="cs-CZ" dirty="0"/>
              <a:t> </a:t>
            </a:r>
            <a:r>
              <a:rPr lang="en-GB" dirty="0"/>
              <a:t>are going to be </a:t>
            </a:r>
            <a:r>
              <a:rPr lang="en-GB" b="1" dirty="0"/>
              <a:t>electronically registered in the IS</a:t>
            </a:r>
            <a:r>
              <a:rPr lang="en-GB" dirty="0"/>
              <a:t>. In order to be sure you have been registered as present in the class, be punctual, the attendance is always checked immediately after the beginning of the class. 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We can tolerate </a:t>
            </a:r>
            <a:r>
              <a:rPr lang="cs-CZ" b="1" dirty="0"/>
              <a:t>ONE</a:t>
            </a:r>
            <a:r>
              <a:rPr lang="en-GB" dirty="0"/>
              <a:t> unexcused absence only; all further absences have to be properly </a:t>
            </a:r>
            <a:r>
              <a:rPr lang="en-GB" b="1" dirty="0"/>
              <a:t>excused by the Study Department</a:t>
            </a:r>
            <a:r>
              <a:rPr lang="en-GB" dirty="0"/>
              <a:t>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Unexcused absences </a:t>
            </a:r>
            <a:r>
              <a:rPr lang="en-GB" dirty="0"/>
              <a:t>are regularly recorded in the Notebook on the IS, and students having these records </a:t>
            </a:r>
            <a:r>
              <a:rPr lang="en-GB" b="1" dirty="0"/>
              <a:t>cannot sit the credit test</a:t>
            </a:r>
            <a:r>
              <a:rPr lang="en-GB" dirty="0"/>
              <a:t>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The student may </a:t>
            </a:r>
            <a:r>
              <a:rPr lang="en-GB" b="1" dirty="0"/>
              <a:t>substitute a class</a:t>
            </a:r>
            <a:r>
              <a:rPr lang="en-GB" dirty="0"/>
              <a:t> in another group </a:t>
            </a:r>
            <a:r>
              <a:rPr lang="en-GB" b="1" dirty="0"/>
              <a:t>two times per semester</a:t>
            </a:r>
            <a:r>
              <a:rPr lang="en-GB" dirty="0"/>
              <a:t>; the substitution is possible </a:t>
            </a:r>
            <a:r>
              <a:rPr lang="en-GB" b="1" dirty="0"/>
              <a:t>only in the same week </a:t>
            </a:r>
            <a:r>
              <a:rPr lang="en-GB" dirty="0"/>
              <a:t>when he/she missed a class in his/her own group.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The </a:t>
            </a:r>
            <a:r>
              <a:rPr lang="en-GB" b="1" dirty="0"/>
              <a:t>substitution</a:t>
            </a:r>
            <a:r>
              <a:rPr lang="en-GB" dirty="0"/>
              <a:t> is </a:t>
            </a:r>
            <a:r>
              <a:rPr lang="en-GB" b="1" dirty="0"/>
              <a:t>not possible </a:t>
            </a:r>
            <a:r>
              <a:rPr lang="en-GB" dirty="0"/>
              <a:t>in the week for which </a:t>
            </a:r>
            <a:r>
              <a:rPr lang="en-GB" b="1" dirty="0"/>
              <a:t>a partial test </a:t>
            </a:r>
            <a:r>
              <a:rPr lang="en-GB" dirty="0"/>
              <a:t>or </a:t>
            </a:r>
            <a:r>
              <a:rPr lang="en-GB" b="1" dirty="0"/>
              <a:t>the credit test </a:t>
            </a:r>
            <a:r>
              <a:rPr lang="en-GB" dirty="0"/>
              <a:t>has been planned.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The teacher </a:t>
            </a:r>
            <a:r>
              <a:rPr lang="en-GB" dirty="0"/>
              <a:t>at whom the student substitutes a class </a:t>
            </a:r>
            <a:r>
              <a:rPr lang="en-GB" b="1" dirty="0"/>
              <a:t>notes </a:t>
            </a:r>
            <a:r>
              <a:rPr lang="en-GB" dirty="0"/>
              <a:t>the information about the student’s </a:t>
            </a:r>
            <a:r>
              <a:rPr lang="en-GB" b="1" dirty="0"/>
              <a:t>substitution in the Notebook on the IS</a:t>
            </a:r>
            <a:r>
              <a:rPr lang="en-GB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3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objectives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</a:t>
            </a:r>
            <a:r>
              <a:rPr lang="cs-CZ" sz="2400" dirty="0" err="1">
                <a:latin typeface="Cambria" pitchFamily="18" charset="0"/>
              </a:rPr>
              <a:t>familiarize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with</a:t>
            </a:r>
            <a:r>
              <a:rPr lang="cs-CZ" sz="2400" dirty="0">
                <a:latin typeface="Cambria" pitchFamily="18" charset="0"/>
              </a:rPr>
              <a:t> basic </a:t>
            </a:r>
            <a:r>
              <a:rPr lang="cs-CZ" sz="2400" dirty="0" err="1">
                <a:latin typeface="Cambria" pitchFamily="18" charset="0"/>
              </a:rPr>
              <a:t>medical</a:t>
            </a:r>
            <a:r>
              <a:rPr lang="cs-CZ" sz="2400" dirty="0">
                <a:latin typeface="Cambria" pitchFamily="18" charset="0"/>
              </a:rPr>
              <a:t> terminology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</a:t>
            </a:r>
            <a:r>
              <a:rPr lang="cs-CZ" sz="2400" dirty="0" err="1">
                <a:latin typeface="Cambria" pitchFamily="18" charset="0"/>
              </a:rPr>
              <a:t>understand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rules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creating</a:t>
            </a:r>
            <a:r>
              <a:rPr lang="cs-CZ" sz="2400" dirty="0">
                <a:latin typeface="Cambria" pitchFamily="18" charset="0"/>
              </a:rPr>
              <a:t> Latin </a:t>
            </a:r>
            <a:r>
              <a:rPr lang="cs-CZ" sz="2400" dirty="0" err="1">
                <a:latin typeface="Cambria" pitchFamily="18" charset="0"/>
              </a:rPr>
              <a:t>terms</a:t>
            </a:r>
            <a:r>
              <a:rPr lang="cs-CZ" sz="2400" dirty="0">
                <a:latin typeface="Cambria" pitchFamily="18" charset="0"/>
              </a:rPr>
              <a:t> and to </a:t>
            </a:r>
            <a:r>
              <a:rPr lang="cs-CZ" sz="2400" dirty="0" err="1">
                <a:latin typeface="Cambria" pitchFamily="18" charset="0"/>
              </a:rPr>
              <a:t>understand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meaning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particular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terms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based</a:t>
            </a:r>
            <a:r>
              <a:rPr lang="cs-CZ" sz="2400" dirty="0">
                <a:latin typeface="Cambria" pitchFamily="18" charset="0"/>
              </a:rPr>
              <a:t> on: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/>
            </a:pPr>
            <a:r>
              <a:rPr lang="cs-CZ" dirty="0" err="1">
                <a:latin typeface="Cambria" pitchFamily="18" charset="0"/>
              </a:rPr>
              <a:t>Morphological</a:t>
            </a:r>
            <a:r>
              <a:rPr lang="cs-CZ" dirty="0">
                <a:latin typeface="Cambria" pitchFamily="18" charset="0"/>
              </a:rPr>
              <a:t> </a:t>
            </a:r>
            <a:r>
              <a:rPr lang="cs-CZ" dirty="0" err="1">
                <a:latin typeface="Cambria" pitchFamily="18" charset="0"/>
              </a:rPr>
              <a:t>analysis</a:t>
            </a:r>
            <a:endParaRPr lang="cs-CZ" dirty="0">
              <a:latin typeface="Cambria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/>
            </a:pPr>
            <a:r>
              <a:rPr lang="cs-CZ" dirty="0" err="1">
                <a:latin typeface="Cambria" pitchFamily="18" charset="0"/>
              </a:rPr>
              <a:t>Syntactical</a:t>
            </a:r>
            <a:r>
              <a:rPr lang="cs-CZ" dirty="0">
                <a:latin typeface="Cambria" pitchFamily="18" charset="0"/>
              </a:rPr>
              <a:t> </a:t>
            </a:r>
            <a:r>
              <a:rPr lang="cs-CZ" dirty="0" err="1">
                <a:latin typeface="Cambria" pitchFamily="18" charset="0"/>
              </a:rPr>
              <a:t>analysis</a:t>
            </a:r>
            <a:endParaRPr lang="cs-CZ" dirty="0"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</a:t>
            </a:r>
            <a:r>
              <a:rPr lang="cs-CZ" sz="2400" dirty="0" err="1">
                <a:latin typeface="Cambria" pitchFamily="18" charset="0"/>
              </a:rPr>
              <a:t>create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correct</a:t>
            </a:r>
            <a:r>
              <a:rPr lang="cs-CZ" sz="2400" dirty="0">
                <a:latin typeface="Cambria" pitchFamily="18" charset="0"/>
              </a:rPr>
              <a:t> Latin </a:t>
            </a:r>
            <a:r>
              <a:rPr lang="cs-CZ" sz="2400" dirty="0" err="1">
                <a:latin typeface="Cambria" pitchFamily="18" charset="0"/>
              </a:rPr>
              <a:t>terms</a:t>
            </a:r>
            <a:r>
              <a:rPr lang="cs-CZ" sz="2400" dirty="0">
                <a:latin typeface="Cambria" pitchFamily="18" charset="0"/>
              </a:rPr>
              <a:t> (</a:t>
            </a:r>
            <a:r>
              <a:rPr lang="cs-CZ" sz="2400" dirty="0" err="1">
                <a:latin typeface="Cambria" pitchFamily="18" charset="0"/>
              </a:rPr>
              <a:t>both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from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anatomical</a:t>
            </a:r>
            <a:r>
              <a:rPr lang="cs-CZ" sz="2400" dirty="0">
                <a:latin typeface="Cambria" pitchFamily="18" charset="0"/>
              </a:rPr>
              <a:t> and </a:t>
            </a:r>
            <a:r>
              <a:rPr lang="cs-CZ" sz="2400" dirty="0" err="1">
                <a:latin typeface="Cambria" pitchFamily="18" charset="0"/>
              </a:rPr>
              <a:t>clinical</a:t>
            </a:r>
            <a:r>
              <a:rPr lang="cs-CZ" sz="2400" dirty="0">
                <a:latin typeface="Cambria" pitchFamily="18" charset="0"/>
              </a:rPr>
              <a:t> terminology)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</a:t>
            </a:r>
            <a:r>
              <a:rPr lang="cs-CZ" sz="2400" dirty="0" err="1">
                <a:latin typeface="Cambria" pitchFamily="18" charset="0"/>
              </a:rPr>
              <a:t>understand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basics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of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pharmacological</a:t>
            </a:r>
            <a:r>
              <a:rPr lang="cs-CZ" sz="2400" dirty="0">
                <a:latin typeface="Cambria" pitchFamily="18" charset="0"/>
              </a:rPr>
              <a:t> Latin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cs-CZ" sz="2400" dirty="0">
                <a:latin typeface="Cambria" pitchFamily="18" charset="0"/>
              </a:rPr>
              <a:t>To master </a:t>
            </a:r>
            <a:r>
              <a:rPr lang="cs-CZ" sz="2400" dirty="0" err="1">
                <a:latin typeface="Cambria" pitchFamily="18" charset="0"/>
              </a:rPr>
              <a:t>the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vocabulary</a:t>
            </a:r>
            <a:r>
              <a:rPr lang="cs-CZ" sz="2400" dirty="0">
                <a:latin typeface="Cambria" pitchFamily="18" charset="0"/>
              </a:rPr>
              <a:t> in a </a:t>
            </a:r>
            <a:r>
              <a:rPr lang="cs-CZ" sz="2400" dirty="0" err="1">
                <a:latin typeface="Cambria" pitchFamily="18" charset="0"/>
              </a:rPr>
              <a:t>systematic</a:t>
            </a:r>
            <a:r>
              <a:rPr lang="cs-CZ" sz="2400" dirty="0">
                <a:latin typeface="Cambria" pitchFamily="18" charset="0"/>
              </a:rPr>
              <a:t> </a:t>
            </a:r>
            <a:r>
              <a:rPr lang="cs-CZ" sz="2400" dirty="0" err="1">
                <a:latin typeface="Cambria" pitchFamily="18" charset="0"/>
              </a:rPr>
              <a:t>way</a:t>
            </a:r>
            <a:endParaRPr lang="cs-CZ" sz="2400" dirty="0">
              <a:latin typeface="Cambria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64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in </a:t>
            </a:r>
            <a:r>
              <a:rPr lang="cs-CZ" dirty="0" err="1"/>
              <a:t>medical</a:t>
            </a:r>
            <a:r>
              <a:rPr lang="cs-CZ" dirty="0"/>
              <a:t>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Definite set of terms that name the parts and structures of the human body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First worldwide official standard terminology appeared 1895 (</a:t>
            </a:r>
            <a:r>
              <a:rPr lang="en-US" i="1" dirty="0" err="1">
                <a:latin typeface="+mj-lt"/>
                <a:cs typeface="Cambria"/>
              </a:rPr>
              <a:t>Basiliensia</a:t>
            </a:r>
            <a:r>
              <a:rPr lang="en-US" i="1" dirty="0">
                <a:latin typeface="+mj-lt"/>
                <a:cs typeface="Cambria"/>
              </a:rPr>
              <a:t> </a:t>
            </a:r>
            <a:r>
              <a:rPr lang="en-US" i="1" dirty="0" err="1">
                <a:latin typeface="+mj-lt"/>
                <a:cs typeface="Cambria"/>
              </a:rPr>
              <a:t>Nomina</a:t>
            </a:r>
            <a:r>
              <a:rPr lang="en-US" i="1" dirty="0">
                <a:latin typeface="+mj-lt"/>
                <a:cs typeface="Cambria"/>
              </a:rPr>
              <a:t> </a:t>
            </a:r>
            <a:r>
              <a:rPr lang="en-US" i="1" dirty="0" err="1">
                <a:latin typeface="+mj-lt"/>
                <a:cs typeface="Cambria"/>
              </a:rPr>
              <a:t>Anatomica</a:t>
            </a:r>
            <a:r>
              <a:rPr lang="en-US" dirty="0">
                <a:latin typeface="+mj-lt"/>
                <a:cs typeface="Cambria"/>
              </a:rPr>
              <a:t>) since then it was periodically updated and changed to implement new findings and/or understanding of the anatomical structures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  <a:cs typeface="Cambria"/>
              </a:rPr>
              <a:t>Current terminology is approved by FCAT </a:t>
            </a:r>
            <a:r>
              <a:rPr lang="cs-CZ" dirty="0">
                <a:latin typeface="+mj-lt"/>
                <a:cs typeface="Cambria"/>
              </a:rPr>
              <a:t>(</a:t>
            </a:r>
            <a:r>
              <a:rPr lang="en-US" dirty="0">
                <a:latin typeface="+mj-lt"/>
              </a:rPr>
              <a:t>Federative Committee on Anatomical Terminology</a:t>
            </a:r>
            <a:r>
              <a:rPr lang="cs-CZ" dirty="0">
                <a:latin typeface="+mj-lt"/>
                <a:cs typeface="Cambria"/>
              </a:rPr>
              <a:t>) </a:t>
            </a:r>
            <a:r>
              <a:rPr lang="en-US" dirty="0">
                <a:latin typeface="+mj-lt"/>
                <a:cs typeface="Cambria"/>
              </a:rPr>
              <a:t>and published in 1998 as TERMINOLOGIA ANATOMICA</a:t>
            </a:r>
            <a:endParaRPr lang="cs-CZ" dirty="0">
              <a:latin typeface="+mj-lt"/>
              <a:cs typeface="Cambri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dirty="0">
                <a:latin typeface="+mj-lt"/>
                <a:cs typeface="Cambria"/>
              </a:rPr>
              <a:t>	</a:t>
            </a:r>
            <a:r>
              <a:rPr lang="en-US" dirty="0">
                <a:latin typeface="+mj-lt"/>
                <a:cs typeface="Cambria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Cambria"/>
              </a:rPr>
              <a:t>cf. http://www.unifr.ch</a:t>
            </a:r>
            <a:r>
              <a:rPr lang="en-US" dirty="0">
                <a:latin typeface="+mj-lt"/>
                <a:cs typeface="Cambria"/>
              </a:rPr>
              <a:t>)</a:t>
            </a:r>
          </a:p>
          <a:p>
            <a:pPr>
              <a:spcAft>
                <a:spcPts val="600"/>
              </a:spcAft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69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Anatomical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endParaRPr lang="cs-CZ" dirty="0"/>
          </a:p>
        </p:txBody>
      </p:sp>
      <p:pic>
        <p:nvPicPr>
          <p:cNvPr id="4" name="Picture 3" descr="TELO SVALY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75048"/>
            <a:ext cx="39083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16747" y="3861047"/>
            <a:ext cx="23116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mbria"/>
                <a:cs typeface="Cambria"/>
              </a:rPr>
              <a:t>Musculus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/>
                <a:cs typeface="Cambria"/>
              </a:rPr>
              <a:t>quadri</a:t>
            </a:r>
            <a:r>
              <a:rPr lang="en-US" dirty="0">
                <a:latin typeface="Cambria"/>
                <a:cs typeface="Cambria"/>
              </a:rPr>
              <a:t>ceps </a:t>
            </a:r>
            <a:r>
              <a:rPr lang="en-US" dirty="0" err="1">
                <a:latin typeface="Cambria"/>
                <a:cs typeface="Cambria"/>
              </a:rPr>
              <a:t>femor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5547796" y="3212976"/>
            <a:ext cx="2649537" cy="24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flex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carp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</a:p>
        </p:txBody>
      </p:sp>
      <p:sp>
        <p:nvSpPr>
          <p:cNvPr id="7" name="Rectangle 9"/>
          <p:cNvSpPr/>
          <p:nvPr/>
        </p:nvSpPr>
        <p:spPr>
          <a:xfrm>
            <a:off x="5940152" y="2852937"/>
            <a:ext cx="2646363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/>
                <a:cs typeface="Cambria"/>
              </a:rPr>
              <a:t>bi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ceps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brachi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5529872" y="2560538"/>
            <a:ext cx="2863850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pector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al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rgbClr val="52C17E"/>
                </a:solidFill>
                <a:latin typeface="Cambria"/>
                <a:cs typeface="Cambria"/>
              </a:rPr>
              <a:t>maj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or</a:t>
            </a:r>
          </a:p>
        </p:txBody>
      </p:sp>
      <p:sp>
        <p:nvSpPr>
          <p:cNvPr id="9" name="Rectangle 7"/>
          <p:cNvSpPr/>
          <p:nvPr/>
        </p:nvSpPr>
        <p:spPr>
          <a:xfrm>
            <a:off x="5916095" y="2132856"/>
            <a:ext cx="2281238" cy="2797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delt</a:t>
            </a:r>
            <a:r>
              <a:rPr lang="en-US" dirty="0" err="1">
                <a:solidFill>
                  <a:schemeClr val="accent6"/>
                </a:solidFill>
                <a:latin typeface="Cambria"/>
                <a:cs typeface="Cambria"/>
              </a:rPr>
              <a:t>oid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e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271905" y="3933056"/>
            <a:ext cx="2218085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ambria"/>
                <a:cs typeface="Cambria"/>
              </a:rPr>
              <a:t>ad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ductor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es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m. adduct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long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m. adduct</a:t>
            </a:r>
            <a:r>
              <a:rPr lang="en-US" dirty="0">
                <a:solidFill>
                  <a:schemeClr val="accent6"/>
                </a:solidFill>
                <a:latin typeface="Cambria"/>
                <a:cs typeface="Cambria"/>
              </a:rPr>
              <a:t>or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brev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907704" y="3336328"/>
            <a:ext cx="1858045" cy="495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rect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us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abdom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inis</a:t>
            </a:r>
            <a:endParaRPr lang="en-US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761153" y="2776562"/>
            <a:ext cx="1714029" cy="52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latin typeface="Cambria"/>
                <a:cs typeface="Cambria"/>
              </a:rPr>
              <a:t>Muscul</a:t>
            </a:r>
            <a:r>
              <a:rPr lang="en-US" dirty="0" err="1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obliqu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/>
                <a:cs typeface="Cambria"/>
              </a:rPr>
              <a:t>abdom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inis</a:t>
            </a:r>
          </a:p>
        </p:txBody>
      </p:sp>
    </p:spTree>
    <p:extLst>
      <p:ext uri="{BB962C8B-B14F-4D97-AF65-F5344CB8AC3E}">
        <p14:creationId xmlns:p14="http://schemas.microsoft.com/office/powerpoint/2010/main" val="81807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7" id="{7B450C71-CB2C-42BA-A52E-03A368022182}" vid="{51BD023E-DB09-4319-B38B-F18A888694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administrativní</Template>
  <TotalTime>406</TotalTime>
  <Words>1597</Words>
  <Application>Microsoft Office PowerPoint</Application>
  <PresentationFormat>Předvádění na obrazovce (4:3)</PresentationFormat>
  <Paragraphs>439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ＭＳ Ｐゴシック</vt:lpstr>
      <vt:lpstr>ＭＳ Ｐゴシック</vt:lpstr>
      <vt:lpstr>Arial</vt:lpstr>
      <vt:lpstr>Cambria</vt:lpstr>
      <vt:lpstr>Century Schoolbook</vt:lpstr>
      <vt:lpstr>Lucida Grande</vt:lpstr>
      <vt:lpstr>Wingdings</vt:lpstr>
      <vt:lpstr>Wingdings 2</vt:lpstr>
      <vt:lpstr>Administrativní</vt:lpstr>
      <vt:lpstr>Basic medical terminology</vt:lpstr>
      <vt:lpstr>Study materials</vt:lpstr>
      <vt:lpstr>Testing</vt:lpstr>
      <vt:lpstr>Testing</vt:lpstr>
      <vt:lpstr>Testing</vt:lpstr>
      <vt:lpstr>Attendance</vt:lpstr>
      <vt:lpstr>Course objectives</vt:lpstr>
      <vt:lpstr>Latin in medical terminology</vt:lpstr>
      <vt:lpstr>Anatomical structures</vt:lpstr>
      <vt:lpstr>Latin in the clinical terminology</vt:lpstr>
      <vt:lpstr>Diagnose</vt:lpstr>
      <vt:lpstr>Latin in the pharmacologic terminology </vt:lpstr>
      <vt:lpstr>Prezentace aplikace PowerPoint</vt:lpstr>
      <vt:lpstr>At the end of the course, you will be able to:</vt:lpstr>
      <vt:lpstr>Latin medical terminology</vt:lpstr>
      <vt:lpstr>Latin pronunciation</vt:lpstr>
      <vt:lpstr>Vowels</vt:lpstr>
      <vt:lpstr>Read aloud</vt:lpstr>
      <vt:lpstr>Consonants</vt:lpstr>
      <vt:lpstr>Consonants II</vt:lpstr>
      <vt:lpstr>Consonants III</vt:lpstr>
      <vt:lpstr>Read aloud</vt:lpstr>
      <vt:lpstr>Grammatical categories</vt:lpstr>
      <vt:lpstr>What will you find in the dictionary?</vt:lpstr>
      <vt:lpstr>Gender</vt:lpstr>
      <vt:lpstr>Genitive ending =&gt; Declension</vt:lpstr>
      <vt:lpstr>Prezentace aplikace PowerPoint</vt:lpstr>
      <vt:lpstr>Genitive ending = stem of a word</vt:lpstr>
      <vt:lpstr>Decide what is the stem of the noun</vt:lpstr>
      <vt:lpstr>Read and write down the number of declension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</dc:title>
  <dc:creator>Mgr. Pavel Ševčík</dc:creator>
  <cp:lastModifiedBy>test</cp:lastModifiedBy>
  <cp:revision>28</cp:revision>
  <dcterms:created xsi:type="dcterms:W3CDTF">2015-09-17T09:40:38Z</dcterms:created>
  <dcterms:modified xsi:type="dcterms:W3CDTF">2016-09-18T19:57:19Z</dcterms:modified>
</cp:coreProperties>
</file>