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3" r:id="rId17"/>
    <p:sldId id="272" r:id="rId18"/>
    <p:sldId id="274" r:id="rId19"/>
    <p:sldId id="275" r:id="rId20"/>
    <p:sldId id="277" r:id="rId21"/>
    <p:sldId id="279" r:id="rId22"/>
    <p:sldId id="276" r:id="rId23"/>
    <p:sldId id="278" r:id="rId24"/>
    <p:sldId id="280" r:id="rId25"/>
    <p:sldId id="281" r:id="rId2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E82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20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Obdélník 18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Obdélník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Přímá spojnice 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á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á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5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51251-10D3-4F46-AC2D-A416A8679446}" type="datetimeFigureOut">
              <a:rPr lang="cs-CZ"/>
              <a:pPr>
                <a:defRPr/>
              </a:pPr>
              <a:t>26.9.2016</a:t>
            </a:fld>
            <a:endParaRPr lang="cs-CZ"/>
          </a:p>
        </p:txBody>
      </p:sp>
      <p:sp>
        <p:nvSpPr>
          <p:cNvPr id="16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45BEF33B-5D6D-4389-ACA6-952B3A6147C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847205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0DF07-90AA-4837-B070-E3DB807000DB}" type="datetimeFigureOut">
              <a:rPr lang="cs-CZ"/>
              <a:pPr>
                <a:defRPr/>
              </a:pPr>
              <a:t>26.9.2016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4E2593-89DF-47A6-BC93-2497BB5EE91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05678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Obdélník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Přímá spojnice 12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vál 13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ál 14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3" name="Zástupný symbol pro číslo snímku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1362FC69-7D8B-419E-9982-9ED4DAD2F9ED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4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3825C-593E-4D62-B16B-144393705C80}" type="datetimeFigureOut">
              <a:rPr lang="cs-CZ"/>
              <a:pPr>
                <a:defRPr/>
              </a:pPr>
              <a:t>26.9.2016</a:t>
            </a:fld>
            <a:endParaRPr lang="cs-CZ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52999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66785-8736-4E5A-9878-5FF947AD6CB0}" type="datetimeFigureOut">
              <a:rPr lang="cs-CZ"/>
              <a:pPr>
                <a:defRPr/>
              </a:pPr>
              <a:t>26.9.2016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7FA0F50B-3211-47E7-B75A-0F450CD0317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070486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Obdélník 18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Obdélník 11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Obdélník 12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bdélník 13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vál 9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ál 10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7E8A4-4ED8-4BF6-A477-2B9DEF59D649}" type="datetimeFigureOut">
              <a:rPr lang="cs-CZ"/>
              <a:pPr>
                <a:defRPr/>
              </a:pPr>
              <a:t>26.9.2016</a:t>
            </a:fld>
            <a:endParaRPr lang="cs-CZ"/>
          </a:p>
        </p:txBody>
      </p:sp>
      <p:sp>
        <p:nvSpPr>
          <p:cNvPr id="1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C0A006E2-FB89-4EDA-856A-9B9CFFC5020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554293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nice 7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FC117-AF9F-4793-B01F-9B73E5EFB531}" type="datetimeFigureOut">
              <a:rPr lang="cs-CZ"/>
              <a:pPr>
                <a:defRPr/>
              </a:pPr>
              <a:t>26.9.2016</a:t>
            </a:fld>
            <a:endParaRPr lang="cs-CZ"/>
          </a:p>
        </p:txBody>
      </p:sp>
      <p:sp>
        <p:nvSpPr>
          <p:cNvPr id="7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707BF9-F05D-4129-8297-0172F67E5B4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6609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bdélník 10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Přímá spojnice 14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Obdélník 1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6" name="Ovál 24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ál 2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8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84597-2BE6-49F8-8849-5B890D867ADA}" type="datetimeFigureOut">
              <a:rPr lang="cs-CZ"/>
              <a:pPr>
                <a:defRPr/>
              </a:pPr>
              <a:t>26.9.2016</a:t>
            </a:fld>
            <a:endParaRPr lang="cs-CZ"/>
          </a:p>
        </p:txBody>
      </p:sp>
      <p:sp>
        <p:nvSpPr>
          <p:cNvPr id="19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E198B2C6-CF3E-45B8-8EA3-E0DD2F1E0C9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86617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5C5E4-F65A-4F1D-B83D-63E3E1985DF4}" type="datetimeFigureOut">
              <a:rPr lang="cs-CZ"/>
              <a:pPr>
                <a:defRPr/>
              </a:pPr>
              <a:t>26.9.2016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30747BBF-6342-433E-8DB0-DCF2D4791E3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29135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bdélník 4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Obdélník 5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C3C13-DBC9-4AF5-A502-707ACDFCA6FE}" type="datetimeFigureOut">
              <a:rPr lang="cs-CZ"/>
              <a:pPr>
                <a:defRPr/>
              </a:pPr>
              <a:t>26.9.2016</a:t>
            </a:fld>
            <a:endParaRPr lang="cs-CZ"/>
          </a:p>
        </p:txBody>
      </p:sp>
      <p:sp>
        <p:nvSpPr>
          <p:cNvPr id="9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155205D-E1EB-4119-A9B5-3CC4C985E63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27140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18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bdélník 7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ál 1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20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811CA4FB-653F-470B-9274-A5A069B4B34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DA1BE-72C3-4C75-A17C-195F38921296}" type="datetimeFigureOut">
              <a:rPr lang="cs-CZ"/>
              <a:pPr>
                <a:defRPr/>
              </a:pPr>
              <a:t>26.9.2016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72308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Obdélník 1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bdélník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ál 12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21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43165DCC-5E28-4FE3-85E4-D4BECC53E32C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7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91235-3A4D-48FA-B4EF-93B38F2C27F7}" type="datetimeFigureOut">
              <a:rPr lang="cs-CZ"/>
              <a:pPr>
                <a:defRPr/>
              </a:pPr>
              <a:t>26.9.2016</a:t>
            </a:fld>
            <a:endParaRPr lang="cs-CZ"/>
          </a:p>
        </p:txBody>
      </p:sp>
      <p:sp>
        <p:nvSpPr>
          <p:cNvPr id="18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867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9CD7BCD-B35F-48B1-BFE9-54FC164D9F8F}" type="datetimeFigureOut">
              <a:rPr lang="cs-CZ"/>
              <a:pPr>
                <a:defRPr/>
              </a:pPr>
              <a:t>26.9.2016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vá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á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>
                <a:solidFill>
                  <a:srgbClr val="88A44D"/>
                </a:solidFill>
                <a:latin typeface="Georgia" panose="02040502050405020303" pitchFamily="18" charset="0"/>
              </a:defRPr>
            </a:lvl1pPr>
          </a:lstStyle>
          <a:p>
            <a:fld id="{9B3C8313-7F17-4742-A575-10D0F928A1AD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038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  <a:endParaRPr lang="en-US" altLang="cs-CZ"/>
          </a:p>
        </p:txBody>
      </p:sp>
      <p:sp>
        <p:nvSpPr>
          <p:cNvPr id="1039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300" kern="1200">
          <a:solidFill>
            <a:srgbClr val="88A44D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anose="02040502050405020303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anose="02040502050405020303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anose="02040502050405020303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anose="02040502050405020303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anose="02040502050405020303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anose="02040502050405020303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anose="02040502050405020303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anose="02040502050405020303" pitchFamily="18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ct val="20000"/>
        </a:spcBef>
        <a:spcAft>
          <a:spcPct val="0"/>
        </a:spcAft>
        <a:buClr>
          <a:srgbClr val="9BBB59"/>
        </a:buClr>
        <a:buSzPct val="75000"/>
        <a:buFont typeface="Wingdings 2" panose="05020102010507070707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ct val="20000"/>
        </a:spcBef>
        <a:spcAft>
          <a:spcPct val="0"/>
        </a:spcAft>
        <a:buClr>
          <a:srgbClr val="8064A2"/>
        </a:buClr>
        <a:buSzPct val="70000"/>
        <a:buFont typeface="Wingdings" panose="05000000000000000000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ct val="20000"/>
        </a:spcBef>
        <a:spcAft>
          <a:spcPct val="0"/>
        </a:spcAft>
        <a:buClr>
          <a:srgbClr val="4BACC6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/>
              <a:t>2</a:t>
            </a:r>
            <a:r>
              <a:rPr lang="cs-CZ" baseline="30000" dirty="0"/>
              <a:t>nd</a:t>
            </a:r>
            <a:r>
              <a:rPr lang="cs-CZ" dirty="0"/>
              <a:t> </a:t>
            </a:r>
            <a:r>
              <a:rPr lang="cs-CZ" dirty="0" err="1"/>
              <a:t>seminar</a:t>
            </a:r>
            <a:endParaRPr lang="cs-CZ" dirty="0"/>
          </a:p>
        </p:txBody>
      </p:sp>
      <p:sp>
        <p:nvSpPr>
          <p:cNvPr id="13314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/>
              <a:t>Basic medical terminology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950" y="228600"/>
            <a:ext cx="8856663" cy="823913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Use the chart with endings to change the following words into plural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o-RO" dirty="0"/>
              <a:t>coxa_ _ _ _ _ _ _ _ 	    cervix_ _ _ _ _ _ _ _  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GB" dirty="0"/>
              <a:t> _ _ _ _ _ _ _ _ _ _ 		_ _ _ _ _ _ _ _ _ _ _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GB" dirty="0"/>
              <a:t> _ _ _ _ _ _ _ _ _ _ 		_ _ _ _ _ _ _ _ _ _ _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ro-RO" dirty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ro-RO" dirty="0"/>
              <a:t>mentum_ _ _ _ _ _ 		arcus _ _ _ _ _ _ _ _	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GB" dirty="0"/>
              <a:t> _ _ _ _ _ _ _ _ _ _ 		_ _ _ _ _ _ _ _ _ _ _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GB" dirty="0"/>
              <a:t> _ _ _ _ _ _ _ _ _ _ 		_ _ _ _ _ _ _ _ _ _ _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1692275" y="1484313"/>
            <a:ext cx="11080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cs-CZ" sz="2900">
                <a:solidFill>
                  <a:srgbClr val="000000"/>
                </a:solidFill>
              </a:rPr>
              <a:t>coxae</a:t>
            </a:r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5940425" y="1484313"/>
            <a:ext cx="141605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cs-CZ" sz="2900">
                <a:solidFill>
                  <a:srgbClr val="000000"/>
                </a:solidFill>
              </a:rPr>
              <a:t>c</a:t>
            </a:r>
            <a:r>
              <a:rPr lang="cs-CZ" altLang="cs-CZ" sz="2900">
                <a:solidFill>
                  <a:srgbClr val="000000"/>
                </a:solidFill>
              </a:rPr>
              <a:t>ervicis</a:t>
            </a:r>
            <a:endParaRPr lang="en-US" altLang="cs-CZ" sz="290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908175" y="3467100"/>
            <a:ext cx="1147763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cs-CZ" altLang="cs-CZ" sz="2900">
                <a:solidFill>
                  <a:srgbClr val="000000"/>
                </a:solidFill>
              </a:rPr>
              <a:t>menti</a:t>
            </a:r>
            <a:endParaRPr lang="en-US" altLang="cs-CZ" sz="2900">
              <a:solidFill>
                <a:srgbClr val="000000"/>
              </a:solidFill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6248400" y="3467100"/>
            <a:ext cx="1065213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cs-CZ" altLang="cs-CZ" sz="2900">
                <a:solidFill>
                  <a:srgbClr val="000000"/>
                </a:solidFill>
              </a:rPr>
              <a:t>arcus</a:t>
            </a:r>
            <a:endParaRPr lang="en-US" altLang="cs-CZ" sz="2900">
              <a:solidFill>
                <a:srgbClr val="000000"/>
              </a:solidFill>
            </a:endParaRPr>
          </a:p>
        </p:txBody>
      </p:sp>
      <p:sp>
        <p:nvSpPr>
          <p:cNvPr id="8" name="TextBox 10"/>
          <p:cNvSpPr txBox="1">
            <a:spLocks noChangeArrowheads="1"/>
          </p:cNvSpPr>
          <p:nvPr/>
        </p:nvSpPr>
        <p:spPr bwMode="auto">
          <a:xfrm>
            <a:off x="538163" y="1916113"/>
            <a:ext cx="3460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cs-CZ" altLang="cs-CZ" sz="3200">
                <a:solidFill>
                  <a:srgbClr val="FE82D2"/>
                </a:solidFill>
              </a:rPr>
              <a:t>I</a:t>
            </a:r>
            <a:endParaRPr lang="en-US" altLang="cs-CZ" sz="3200">
              <a:solidFill>
                <a:srgbClr val="FE82D2"/>
              </a:solidFill>
            </a:endParaRPr>
          </a:p>
        </p:txBody>
      </p:sp>
      <p:sp>
        <p:nvSpPr>
          <p:cNvPr id="9" name="TextBox 10"/>
          <p:cNvSpPr txBox="1">
            <a:spLocks noChangeArrowheads="1"/>
          </p:cNvSpPr>
          <p:nvPr/>
        </p:nvSpPr>
        <p:spPr bwMode="auto">
          <a:xfrm>
            <a:off x="458788" y="3933825"/>
            <a:ext cx="5048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cs-CZ" altLang="cs-CZ" sz="3200">
                <a:solidFill>
                  <a:schemeClr val="accent1"/>
                </a:solidFill>
              </a:rPr>
              <a:t>II</a:t>
            </a:r>
            <a:endParaRPr lang="en-US" altLang="cs-CZ" sz="3200">
              <a:solidFill>
                <a:schemeClr val="accent1"/>
              </a:solidFill>
            </a:endParaRPr>
          </a:p>
        </p:txBody>
      </p:sp>
      <p:sp>
        <p:nvSpPr>
          <p:cNvPr id="10" name="TextBox 10"/>
          <p:cNvSpPr txBox="1">
            <a:spLocks noChangeArrowheads="1"/>
          </p:cNvSpPr>
          <p:nvPr/>
        </p:nvSpPr>
        <p:spPr bwMode="auto">
          <a:xfrm>
            <a:off x="5021263" y="1917700"/>
            <a:ext cx="666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cs-CZ" altLang="cs-CZ" sz="3200">
                <a:solidFill>
                  <a:srgbClr val="FFCC00"/>
                </a:solidFill>
              </a:rPr>
              <a:t>III</a:t>
            </a:r>
            <a:endParaRPr lang="en-US" altLang="cs-CZ" sz="3200">
              <a:solidFill>
                <a:srgbClr val="FFCC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21263" y="3933825"/>
            <a:ext cx="619125" cy="584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dirty="0">
                <a:solidFill>
                  <a:schemeClr val="accent3">
                    <a:lumMod val="75000"/>
                  </a:schemeClr>
                </a:solidFill>
                <a:latin typeface="+mn-lt"/>
                <a:cs typeface="+mn-cs"/>
              </a:rPr>
              <a:t>IV</a:t>
            </a:r>
            <a:endParaRPr lang="en-US" sz="3200" dirty="0">
              <a:solidFill>
                <a:schemeClr val="accent3">
                  <a:lumMod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1701800" y="1939925"/>
            <a:ext cx="881063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cs-CZ" sz="2900">
                <a:solidFill>
                  <a:srgbClr val="000000"/>
                </a:solidFill>
              </a:rPr>
              <a:t>cox</a:t>
            </a:r>
            <a:r>
              <a:rPr lang="cs-CZ" altLang="cs-CZ" sz="2900">
                <a:solidFill>
                  <a:srgbClr val="000000"/>
                </a:solidFill>
              </a:rPr>
              <a:t>-</a:t>
            </a:r>
            <a:endParaRPr lang="en-US" altLang="cs-CZ" sz="2900">
              <a:solidFill>
                <a:srgbClr val="000000"/>
              </a:solidFill>
            </a:endParaRPr>
          </a:p>
        </p:txBody>
      </p:sp>
      <p:sp>
        <p:nvSpPr>
          <p:cNvPr id="13" name="TextBox 5"/>
          <p:cNvSpPr txBox="1">
            <a:spLocks noChangeArrowheads="1"/>
          </p:cNvSpPr>
          <p:nvPr/>
        </p:nvSpPr>
        <p:spPr bwMode="auto">
          <a:xfrm>
            <a:off x="5940425" y="1939925"/>
            <a:ext cx="12858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cs-CZ" sz="2900">
                <a:solidFill>
                  <a:srgbClr val="000000"/>
                </a:solidFill>
              </a:rPr>
              <a:t>c</a:t>
            </a:r>
            <a:r>
              <a:rPr lang="cs-CZ" altLang="cs-CZ" sz="2900">
                <a:solidFill>
                  <a:srgbClr val="000000"/>
                </a:solidFill>
              </a:rPr>
              <a:t>ervic-</a:t>
            </a:r>
            <a:endParaRPr lang="en-US" altLang="cs-CZ" sz="2900">
              <a:solidFill>
                <a:srgbClr val="000000"/>
              </a:solidFill>
            </a:endParaRPr>
          </a:p>
        </p:txBody>
      </p:sp>
      <p:sp>
        <p:nvSpPr>
          <p:cNvPr id="14" name="TextBox 5"/>
          <p:cNvSpPr txBox="1">
            <a:spLocks noChangeArrowheads="1"/>
          </p:cNvSpPr>
          <p:nvPr/>
        </p:nvSpPr>
        <p:spPr bwMode="auto">
          <a:xfrm>
            <a:off x="1878013" y="3956050"/>
            <a:ext cx="1177925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cs-CZ" altLang="cs-CZ" sz="2900">
                <a:solidFill>
                  <a:srgbClr val="000000"/>
                </a:solidFill>
              </a:rPr>
              <a:t>ment-</a:t>
            </a:r>
            <a:endParaRPr lang="en-US" altLang="cs-CZ" sz="2900">
              <a:solidFill>
                <a:srgbClr val="000000"/>
              </a:solidFill>
            </a:endParaRPr>
          </a:p>
        </p:txBody>
      </p:sp>
      <p:sp>
        <p:nvSpPr>
          <p:cNvPr id="15" name="TextBox 5"/>
          <p:cNvSpPr txBox="1">
            <a:spLocks noChangeArrowheads="1"/>
          </p:cNvSpPr>
          <p:nvPr/>
        </p:nvSpPr>
        <p:spPr bwMode="auto">
          <a:xfrm>
            <a:off x="6232525" y="3933825"/>
            <a:ext cx="831850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cs-CZ" altLang="cs-CZ" sz="2900">
                <a:solidFill>
                  <a:srgbClr val="000000"/>
                </a:solidFill>
              </a:rPr>
              <a:t>arc-</a:t>
            </a:r>
            <a:endParaRPr lang="en-US" altLang="cs-CZ" sz="2900">
              <a:solidFill>
                <a:srgbClr val="000000"/>
              </a:solidFill>
            </a:endParaRPr>
          </a:p>
        </p:txBody>
      </p:sp>
      <p:sp>
        <p:nvSpPr>
          <p:cNvPr id="16" name="TextBox 5"/>
          <p:cNvSpPr txBox="1">
            <a:spLocks noChangeArrowheads="1"/>
          </p:cNvSpPr>
          <p:nvPr/>
        </p:nvSpPr>
        <p:spPr bwMode="auto">
          <a:xfrm>
            <a:off x="1193800" y="2473325"/>
            <a:ext cx="1108075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cs-CZ" sz="2900">
                <a:solidFill>
                  <a:srgbClr val="000000"/>
                </a:solidFill>
              </a:rPr>
              <a:t>cox</a:t>
            </a:r>
            <a:r>
              <a:rPr lang="en-US" altLang="cs-CZ" sz="2900">
                <a:solidFill>
                  <a:srgbClr val="FE82D2"/>
                </a:solidFill>
              </a:rPr>
              <a:t>ae</a:t>
            </a:r>
          </a:p>
        </p:txBody>
      </p:sp>
      <p:sp>
        <p:nvSpPr>
          <p:cNvPr id="17" name="TextBox 5"/>
          <p:cNvSpPr txBox="1">
            <a:spLocks noChangeArrowheads="1"/>
          </p:cNvSpPr>
          <p:nvPr/>
        </p:nvSpPr>
        <p:spPr bwMode="auto">
          <a:xfrm>
            <a:off x="5810250" y="2473325"/>
            <a:ext cx="1485900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cs-CZ" sz="2900">
                <a:solidFill>
                  <a:srgbClr val="000000"/>
                </a:solidFill>
              </a:rPr>
              <a:t>c</a:t>
            </a:r>
            <a:r>
              <a:rPr lang="cs-CZ" altLang="cs-CZ" sz="2900">
                <a:solidFill>
                  <a:srgbClr val="000000"/>
                </a:solidFill>
              </a:rPr>
              <a:t>ervic</a:t>
            </a:r>
            <a:r>
              <a:rPr lang="cs-CZ" altLang="cs-CZ" sz="2900">
                <a:solidFill>
                  <a:srgbClr val="FFCC00"/>
                </a:solidFill>
              </a:rPr>
              <a:t>es</a:t>
            </a:r>
            <a:endParaRPr lang="en-US" altLang="cs-CZ" sz="2900">
              <a:solidFill>
                <a:srgbClr val="FFCC00"/>
              </a:solidFill>
            </a:endParaRPr>
          </a:p>
        </p:txBody>
      </p:sp>
      <p:sp>
        <p:nvSpPr>
          <p:cNvPr id="18" name="TextBox 5"/>
          <p:cNvSpPr txBox="1">
            <a:spLocks noChangeArrowheads="1"/>
          </p:cNvSpPr>
          <p:nvPr/>
        </p:nvSpPr>
        <p:spPr bwMode="auto">
          <a:xfrm>
            <a:off x="1127125" y="4468813"/>
            <a:ext cx="1227138" cy="53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cs-CZ" altLang="cs-CZ" sz="2900">
                <a:solidFill>
                  <a:srgbClr val="000000"/>
                </a:solidFill>
              </a:rPr>
              <a:t>ment</a:t>
            </a:r>
            <a:r>
              <a:rPr lang="cs-CZ" altLang="cs-CZ" sz="2900">
                <a:solidFill>
                  <a:schemeClr val="accent1"/>
                </a:solidFill>
              </a:rPr>
              <a:t>a</a:t>
            </a:r>
            <a:endParaRPr lang="en-US" altLang="cs-CZ" sz="2900">
              <a:solidFill>
                <a:schemeClr val="accent1"/>
              </a:solidFill>
            </a:endParaRPr>
          </a:p>
        </p:txBody>
      </p:sp>
      <p:sp>
        <p:nvSpPr>
          <p:cNvPr id="19" name="TextBox 5"/>
          <p:cNvSpPr txBox="1"/>
          <p:nvPr/>
        </p:nvSpPr>
        <p:spPr>
          <a:xfrm>
            <a:off x="6113463" y="4468813"/>
            <a:ext cx="1066800" cy="5381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900" dirty="0" err="1">
                <a:solidFill>
                  <a:prstClr val="black"/>
                </a:solidFill>
                <a:latin typeface="+mn-lt"/>
                <a:cs typeface="+mn-cs"/>
              </a:rPr>
              <a:t>arc</a:t>
            </a:r>
            <a:r>
              <a:rPr lang="cs-CZ" sz="2900" dirty="0" err="1">
                <a:solidFill>
                  <a:schemeClr val="accent3">
                    <a:lumMod val="75000"/>
                  </a:schemeClr>
                </a:solidFill>
                <a:latin typeface="+mn-lt"/>
                <a:cs typeface="+mn-cs"/>
              </a:rPr>
              <a:t>us</a:t>
            </a:r>
            <a:endParaRPr lang="en-US" sz="2900" dirty="0">
              <a:solidFill>
                <a:schemeClr val="accent3">
                  <a:lumMod val="7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89693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Introduction to syntax</a:t>
            </a:r>
            <a:br>
              <a:rPr lang="en-US" dirty="0"/>
            </a:br>
            <a:r>
              <a:rPr lang="en-US" dirty="0"/>
              <a:t>NOUN IN APPOSITION </a:t>
            </a:r>
            <a:r>
              <a:rPr lang="cs-CZ" dirty="0"/>
              <a:t>I</a:t>
            </a:r>
            <a:r>
              <a:rPr lang="en-US" dirty="0"/>
              <a:t>.</a:t>
            </a:r>
            <a:endParaRPr lang="cs-CZ" dirty="0"/>
          </a:p>
        </p:txBody>
      </p:sp>
      <p:sp>
        <p:nvSpPr>
          <p:cNvPr id="2355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noun + noun &lt; GENITIVE </a:t>
            </a:r>
          </a:p>
          <a:p>
            <a:pPr lvl="1"/>
            <a:r>
              <a:rPr lang="en-US" altLang="cs-CZ" sz="240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Translated: 	using </a:t>
            </a:r>
            <a:r>
              <a:rPr lang="en-US" altLang="cs-CZ" sz="2400" i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altLang="cs-CZ" sz="240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</a:p>
          <a:p>
            <a:pPr lvl="1"/>
            <a:r>
              <a:rPr lang="en-US" altLang="cs-CZ" sz="2400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Meaning:		state of dependency, possession</a:t>
            </a:r>
            <a:endParaRPr lang="cs-CZ" altLang="cs-CZ" sz="240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cs-CZ" altLang="cs-CZ" b="1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r>
              <a:rPr lang="en-US" altLang="cs-CZ" b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EX:</a:t>
            </a:r>
            <a:r>
              <a:rPr lang="en-US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  Fractura cost</a:t>
            </a:r>
            <a:r>
              <a:rPr lang="en-US" altLang="cs-CZ">
                <a:solidFill>
                  <a:srgbClr val="267CF2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ae</a:t>
            </a:r>
            <a:r>
              <a:rPr lang="en-US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//fractura cost</a:t>
            </a:r>
            <a:r>
              <a:rPr lang="en-US" altLang="cs-CZ">
                <a:solidFill>
                  <a:srgbClr val="267CF2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arum</a:t>
            </a:r>
          </a:p>
          <a:p>
            <a:pPr marL="1314450" lvl="4" indent="0">
              <a:buFontTx/>
              <a:buNone/>
            </a:pPr>
            <a:r>
              <a:rPr lang="en-US" altLang="cs-CZ" sz="2400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Fracture of rib	      Fracture of ribs</a:t>
            </a:r>
          </a:p>
          <a:p>
            <a:pPr marL="1314450" lvl="4" indent="0">
              <a:buFontTx/>
              <a:buNone/>
            </a:pPr>
            <a:r>
              <a:rPr lang="en-US" altLang="cs-CZ" sz="2400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! = rib fracture	</a:t>
            </a:r>
            <a:r>
              <a:rPr lang="cs-CZ" altLang="cs-CZ" sz="2400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</a:t>
            </a:r>
            <a:r>
              <a:rPr lang="en-US" altLang="cs-CZ" sz="2400">
                <a:solidFill>
                  <a:schemeClr val="accent1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= rib fractures</a:t>
            </a:r>
          </a:p>
          <a:p>
            <a:endParaRPr lang="en-US" altLang="cs-CZ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cs-CZ" alt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rgbClr val="88A44D"/>
                </a:solidFill>
              </a:rPr>
              <a:t>Genitive –singular and plural</a:t>
            </a:r>
          </a:p>
        </p:txBody>
      </p:sp>
      <p:sp>
        <p:nvSpPr>
          <p:cNvPr id="2457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endParaRPr lang="cs-CZ" altLang="cs-CZ"/>
          </a:p>
        </p:txBody>
      </p:sp>
      <p:pic>
        <p:nvPicPr>
          <p:cNvPr id="24579" name="Picture 1" descr="KOncovky do prezentácií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1317625"/>
            <a:ext cx="9144000" cy="505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/>
          <p:nvPr/>
        </p:nvSpPr>
        <p:spPr>
          <a:xfrm>
            <a:off x="750023" y="2836779"/>
            <a:ext cx="8320179" cy="389897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50024" y="4387318"/>
            <a:ext cx="8320179" cy="389897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586" name="TextovéPole 6"/>
          <p:cNvSpPr txBox="1">
            <a:spLocks noChangeArrowheads="1"/>
          </p:cNvSpPr>
          <p:nvPr/>
        </p:nvSpPr>
        <p:spPr bwMode="auto">
          <a:xfrm>
            <a:off x="395288" y="6373813"/>
            <a:ext cx="8424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cs-CZ" altLang="cs-CZ"/>
              <a:t>Genitive singular ending is the </a:t>
            </a:r>
            <a:r>
              <a:rPr lang="cs-CZ" altLang="cs-CZ" b="1"/>
              <a:t>second</a:t>
            </a:r>
            <a:r>
              <a:rPr lang="cs-CZ" altLang="cs-CZ"/>
              <a:t> form listed in the dictionary.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rgbClr val="88A44D"/>
                </a:solidFill>
              </a:rPr>
              <a:t>Connect two nouns</a:t>
            </a:r>
          </a:p>
        </p:txBody>
      </p:sp>
      <p:sp>
        <p:nvSpPr>
          <p:cNvPr id="25602" name="Obdélník 5"/>
          <p:cNvSpPr>
            <a:spLocks noChangeArrowheads="1"/>
          </p:cNvSpPr>
          <p:nvPr/>
        </p:nvSpPr>
        <p:spPr bwMode="auto">
          <a:xfrm>
            <a:off x="250825" y="1484313"/>
            <a:ext cx="8642350" cy="501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GB" altLang="cs-CZ" sz="2400" i="1">
                <a:solidFill>
                  <a:srgbClr val="3366FF"/>
                </a:solidFill>
              </a:rPr>
              <a:t>ex:  caput 	+ 	</a:t>
            </a:r>
            <a:r>
              <a:rPr lang="en-GB" altLang="cs-CZ" sz="2400">
                <a:solidFill>
                  <a:srgbClr val="3366FF"/>
                </a:solidFill>
              </a:rPr>
              <a:t>costa</a:t>
            </a:r>
            <a:r>
              <a:rPr lang="en-GB" altLang="cs-CZ" sz="2400" i="1">
                <a:solidFill>
                  <a:srgbClr val="3366FF"/>
                </a:solidFill>
              </a:rPr>
              <a:t> &gt; caput costae</a:t>
            </a:r>
            <a:r>
              <a:rPr lang="en-GB" altLang="cs-CZ" sz="2400">
                <a:solidFill>
                  <a:srgbClr val="3366FF"/>
                </a:solidFill>
              </a:rPr>
              <a:t> 	</a:t>
            </a:r>
            <a:r>
              <a:rPr lang="en-GB" altLang="cs-CZ" sz="2400" i="1"/>
              <a:t>head of rib</a:t>
            </a:r>
            <a:endParaRPr lang="sk-SK" altLang="cs-CZ" sz="2400"/>
          </a:p>
          <a:p>
            <a:pPr>
              <a:lnSpc>
                <a:spcPct val="150000"/>
              </a:lnSpc>
            </a:pPr>
            <a:r>
              <a:rPr lang="en-GB" altLang="cs-CZ" sz="2700"/>
              <a:t>caput   +  femur </a:t>
            </a:r>
            <a:r>
              <a:rPr lang="cs-CZ" altLang="cs-CZ" sz="2700"/>
              <a:t>	-</a:t>
            </a:r>
            <a:r>
              <a:rPr lang="en-GB" altLang="cs-CZ" sz="2700" i="1"/>
              <a:t>&gt;</a:t>
            </a:r>
            <a:r>
              <a:rPr lang="en-GB" altLang="cs-CZ" sz="2700"/>
              <a:t>		</a:t>
            </a:r>
          </a:p>
          <a:p>
            <a:pPr>
              <a:lnSpc>
                <a:spcPct val="150000"/>
              </a:lnSpc>
            </a:pPr>
            <a:r>
              <a:rPr lang="en-GB" altLang="cs-CZ" sz="2700"/>
              <a:t>caput   +  fibula </a:t>
            </a:r>
            <a:r>
              <a:rPr lang="cs-CZ" altLang="cs-CZ" sz="2700"/>
              <a:t>	-</a:t>
            </a:r>
            <a:r>
              <a:rPr lang="en-GB" altLang="cs-CZ" sz="2700" i="1"/>
              <a:t>&gt;</a:t>
            </a:r>
            <a:r>
              <a:rPr lang="en-GB" altLang="cs-CZ" sz="2700"/>
              <a:t>			</a:t>
            </a:r>
          </a:p>
          <a:p>
            <a:pPr>
              <a:lnSpc>
                <a:spcPct val="150000"/>
              </a:lnSpc>
            </a:pPr>
            <a:r>
              <a:rPr lang="en-GB" altLang="cs-CZ" sz="2700"/>
              <a:t>caput   +  humerus </a:t>
            </a:r>
            <a:r>
              <a:rPr lang="cs-CZ" altLang="cs-CZ" sz="2700"/>
              <a:t>-</a:t>
            </a:r>
            <a:r>
              <a:rPr lang="en-GB" altLang="cs-CZ" sz="2700" i="1"/>
              <a:t>&gt;</a:t>
            </a:r>
            <a:r>
              <a:rPr lang="en-GB" altLang="cs-CZ" sz="2700"/>
              <a:t> 	</a:t>
            </a:r>
          </a:p>
          <a:p>
            <a:pPr>
              <a:lnSpc>
                <a:spcPct val="150000"/>
              </a:lnSpc>
            </a:pPr>
            <a:r>
              <a:rPr lang="en-GB" altLang="cs-CZ" sz="2700"/>
              <a:t>caput   +  phalanx </a:t>
            </a:r>
            <a:r>
              <a:rPr lang="cs-CZ" altLang="cs-CZ" sz="2700"/>
              <a:t>-</a:t>
            </a:r>
            <a:r>
              <a:rPr lang="en-GB" altLang="cs-CZ" sz="2700" i="1"/>
              <a:t>&gt;</a:t>
            </a:r>
            <a:r>
              <a:rPr lang="en-GB" altLang="cs-CZ" sz="2700"/>
              <a:t>	</a:t>
            </a:r>
          </a:p>
          <a:p>
            <a:pPr>
              <a:lnSpc>
                <a:spcPct val="150000"/>
              </a:lnSpc>
            </a:pPr>
            <a:r>
              <a:rPr lang="en-GB" altLang="cs-CZ" sz="2700"/>
              <a:t>caput   +  radius </a:t>
            </a:r>
            <a:r>
              <a:rPr lang="cs-CZ" altLang="cs-CZ" sz="2700"/>
              <a:t>	-</a:t>
            </a:r>
            <a:r>
              <a:rPr lang="en-GB" altLang="cs-CZ" sz="2700" i="1"/>
              <a:t>&gt;</a:t>
            </a:r>
            <a:r>
              <a:rPr lang="en-GB" altLang="cs-CZ" sz="2700"/>
              <a:t>	</a:t>
            </a:r>
            <a:endParaRPr lang="sk-SK" altLang="cs-CZ" sz="2700"/>
          </a:p>
          <a:p>
            <a:pPr>
              <a:lnSpc>
                <a:spcPct val="150000"/>
              </a:lnSpc>
            </a:pPr>
            <a:r>
              <a:rPr lang="en-GB" altLang="cs-CZ" sz="2700"/>
              <a:t>caput   +   talus </a:t>
            </a:r>
            <a:r>
              <a:rPr lang="cs-CZ" altLang="cs-CZ" sz="2700"/>
              <a:t>	-</a:t>
            </a:r>
            <a:r>
              <a:rPr lang="en-GB" altLang="cs-CZ" sz="2700" i="1"/>
              <a:t>&gt;</a:t>
            </a:r>
            <a:endParaRPr lang="sk-SK" altLang="cs-CZ" sz="2700"/>
          </a:p>
          <a:p>
            <a:pPr>
              <a:lnSpc>
                <a:spcPct val="150000"/>
              </a:lnSpc>
            </a:pPr>
            <a:r>
              <a:rPr lang="en-GB" altLang="cs-CZ" sz="2700"/>
              <a:t>caput   +   ulna </a:t>
            </a:r>
            <a:r>
              <a:rPr lang="cs-CZ" altLang="cs-CZ" sz="2700"/>
              <a:t>	-</a:t>
            </a:r>
            <a:r>
              <a:rPr lang="en-GB" altLang="cs-CZ" sz="2700" i="1"/>
              <a:t>&gt;</a:t>
            </a:r>
            <a:endParaRPr lang="sk-SK" altLang="cs-CZ" sz="2700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3838575" y="1989138"/>
            <a:ext cx="2595563" cy="437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cs-CZ" sz="2700"/>
              <a:t>caput </a:t>
            </a:r>
            <a:r>
              <a:rPr lang="en-US" altLang="cs-CZ" sz="2700">
                <a:solidFill>
                  <a:srgbClr val="FF0000"/>
                </a:solidFill>
              </a:rPr>
              <a:t>femoris</a:t>
            </a:r>
          </a:p>
          <a:p>
            <a:pPr>
              <a:lnSpc>
                <a:spcPct val="150000"/>
              </a:lnSpc>
            </a:pPr>
            <a:r>
              <a:rPr lang="en-US" altLang="cs-CZ" sz="2700"/>
              <a:t>caput </a:t>
            </a:r>
            <a:r>
              <a:rPr lang="en-US" altLang="cs-CZ" sz="2700">
                <a:solidFill>
                  <a:srgbClr val="FF0000"/>
                </a:solidFill>
              </a:rPr>
              <a:t>fibulae</a:t>
            </a:r>
          </a:p>
          <a:p>
            <a:pPr>
              <a:lnSpc>
                <a:spcPct val="150000"/>
              </a:lnSpc>
            </a:pPr>
            <a:r>
              <a:rPr lang="en-US" altLang="cs-CZ" sz="2700"/>
              <a:t>caput </a:t>
            </a:r>
            <a:r>
              <a:rPr lang="en-US" altLang="cs-CZ" sz="2700">
                <a:solidFill>
                  <a:srgbClr val="FF0000"/>
                </a:solidFill>
              </a:rPr>
              <a:t>humeri</a:t>
            </a:r>
          </a:p>
          <a:p>
            <a:pPr>
              <a:lnSpc>
                <a:spcPct val="150000"/>
              </a:lnSpc>
            </a:pPr>
            <a:r>
              <a:rPr lang="en-US" altLang="cs-CZ" sz="2700"/>
              <a:t>caput </a:t>
            </a:r>
            <a:r>
              <a:rPr lang="en-US" altLang="cs-CZ" sz="2700">
                <a:solidFill>
                  <a:srgbClr val="FF0000"/>
                </a:solidFill>
              </a:rPr>
              <a:t>phalangis</a:t>
            </a:r>
          </a:p>
          <a:p>
            <a:pPr>
              <a:lnSpc>
                <a:spcPct val="150000"/>
              </a:lnSpc>
            </a:pPr>
            <a:r>
              <a:rPr lang="en-US" altLang="cs-CZ" sz="2700"/>
              <a:t>caput </a:t>
            </a:r>
            <a:r>
              <a:rPr lang="en-US" altLang="cs-CZ" sz="2700">
                <a:solidFill>
                  <a:srgbClr val="FF0000"/>
                </a:solidFill>
              </a:rPr>
              <a:t>radii</a:t>
            </a:r>
          </a:p>
          <a:p>
            <a:pPr>
              <a:lnSpc>
                <a:spcPct val="150000"/>
              </a:lnSpc>
            </a:pPr>
            <a:r>
              <a:rPr lang="en-US" altLang="cs-CZ" sz="2700"/>
              <a:t>caput </a:t>
            </a:r>
            <a:r>
              <a:rPr lang="en-US" altLang="cs-CZ" sz="2700">
                <a:solidFill>
                  <a:srgbClr val="FF0000"/>
                </a:solidFill>
              </a:rPr>
              <a:t>tali</a:t>
            </a:r>
          </a:p>
          <a:p>
            <a:pPr>
              <a:lnSpc>
                <a:spcPct val="150000"/>
              </a:lnSpc>
            </a:pPr>
            <a:r>
              <a:rPr lang="en-US" altLang="cs-CZ" sz="2700"/>
              <a:t>caput </a:t>
            </a:r>
            <a:r>
              <a:rPr lang="en-US" altLang="cs-CZ" sz="2700">
                <a:solidFill>
                  <a:srgbClr val="FF0000"/>
                </a:solidFill>
              </a:rPr>
              <a:t>ulnae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692150"/>
            <a:ext cx="3727450" cy="511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bdélník 7"/>
          <p:cNvSpPr/>
          <p:nvPr/>
        </p:nvSpPr>
        <p:spPr>
          <a:xfrm>
            <a:off x="755650" y="692150"/>
            <a:ext cx="647700" cy="649288"/>
          </a:xfrm>
          <a:prstGeom prst="rect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26627" name="Picture 4" descr="http://spina.pro/i/anatomy/kosti/3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95" r="8182"/>
          <a:stretch>
            <a:fillRect/>
          </a:stretch>
        </p:blipFill>
        <p:spPr bwMode="auto">
          <a:xfrm>
            <a:off x="4427538" y="336550"/>
            <a:ext cx="4554537" cy="594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Obdélník 10"/>
          <p:cNvSpPr/>
          <p:nvPr/>
        </p:nvSpPr>
        <p:spPr>
          <a:xfrm>
            <a:off x="7596188" y="476250"/>
            <a:ext cx="1152525" cy="431800"/>
          </a:xfrm>
          <a:prstGeom prst="rect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rgbClr val="88A44D"/>
                </a:solidFill>
              </a:rPr>
              <a:t>Prepositions and prepositional phrases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412875"/>
            <a:ext cx="8504238" cy="496887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latin typeface="Cambria"/>
                <a:cs typeface="Cambria"/>
              </a:rPr>
              <a:t>Denote: 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en-US" sz="2400" dirty="0">
                <a:latin typeface="Cambria"/>
                <a:cs typeface="Cambria"/>
              </a:rPr>
              <a:t>Spatial relations		sub, infra, post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en-US" sz="2400" dirty="0">
                <a:latin typeface="Cambria"/>
                <a:cs typeface="Cambria"/>
              </a:rPr>
              <a:t>Temporal relations	post, ante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en-US" sz="2400" dirty="0">
                <a:latin typeface="Cambria"/>
                <a:cs typeface="Cambria"/>
              </a:rPr>
              <a:t>Causal relations		propter, e/ex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n-US" dirty="0">
              <a:latin typeface="Cambria"/>
              <a:cs typeface="Cambria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latin typeface="Cambria"/>
                <a:cs typeface="Cambria"/>
              </a:rPr>
              <a:t>Can be connected with: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en-US" sz="2400" dirty="0">
                <a:latin typeface="Cambria"/>
                <a:cs typeface="Cambria"/>
              </a:rPr>
              <a:t>Accusative case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en-US" sz="2400" dirty="0">
                <a:latin typeface="Cambria"/>
                <a:cs typeface="Cambria"/>
              </a:rPr>
              <a:t>Ablative case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en-US" sz="2400" dirty="0">
                <a:latin typeface="Cambria"/>
                <a:cs typeface="Cambria"/>
              </a:rPr>
              <a:t>Both Accusative and Ablative case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95288" y="5949950"/>
            <a:ext cx="813752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 err="1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The</a:t>
            </a:r>
            <a:r>
              <a:rPr lang="cs-CZ" dirty="0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cs-CZ" dirty="0" err="1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dictionary</a:t>
            </a:r>
            <a:r>
              <a:rPr lang="cs-CZ" dirty="0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cs-CZ" dirty="0" err="1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entry</a:t>
            </a:r>
            <a:r>
              <a:rPr lang="cs-CZ" dirty="0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cs-CZ" dirty="0" err="1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will</a:t>
            </a:r>
            <a:r>
              <a:rPr lang="cs-CZ" dirty="0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cs-CZ" dirty="0" err="1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tell</a:t>
            </a:r>
            <a:r>
              <a:rPr lang="cs-CZ" dirty="0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cs-CZ" dirty="0" err="1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you</a:t>
            </a:r>
            <a:r>
              <a:rPr lang="cs-CZ" dirty="0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cs-CZ" dirty="0" err="1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what</a:t>
            </a:r>
            <a:r>
              <a:rPr lang="cs-CZ" dirty="0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 case to </a:t>
            </a:r>
            <a:r>
              <a:rPr lang="cs-CZ" dirty="0" err="1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put</a:t>
            </a:r>
            <a:r>
              <a:rPr lang="cs-CZ" dirty="0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cs-CZ" dirty="0" err="1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after</a:t>
            </a:r>
            <a:r>
              <a:rPr lang="cs-CZ" dirty="0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cs-CZ" dirty="0" err="1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the</a:t>
            </a:r>
            <a:r>
              <a:rPr lang="cs-CZ" dirty="0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cs-CZ" dirty="0" err="1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preposition</a:t>
            </a:r>
            <a:r>
              <a:rPr lang="cs-CZ" dirty="0">
                <a:solidFill>
                  <a:schemeClr val="accent3">
                    <a:lumMod val="50000"/>
                  </a:schemeClr>
                </a:solidFill>
                <a:latin typeface="+mn-lt"/>
                <a:cs typeface="+mn-cs"/>
              </a:rPr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41" t="3735" r="7623" b="7574"/>
          <a:stretch>
            <a:fillRect/>
          </a:stretch>
        </p:blipFill>
        <p:spPr bwMode="auto">
          <a:xfrm>
            <a:off x="1476375" y="188913"/>
            <a:ext cx="6067425" cy="619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rgbClr val="C00000"/>
                </a:solidFill>
              </a:rPr>
              <a:t>Accusative</a:t>
            </a:r>
            <a:r>
              <a:rPr lang="cs-CZ" altLang="cs-CZ">
                <a:solidFill>
                  <a:srgbClr val="88A44D"/>
                </a:solidFill>
              </a:rPr>
              <a:t> and </a:t>
            </a:r>
            <a:r>
              <a:rPr lang="cs-CZ" altLang="cs-CZ">
                <a:solidFill>
                  <a:schemeClr val="accent1"/>
                </a:solidFill>
              </a:rPr>
              <a:t>ablative</a:t>
            </a:r>
            <a:r>
              <a:rPr lang="cs-CZ" altLang="cs-CZ">
                <a:solidFill>
                  <a:srgbClr val="88A44D"/>
                </a:solidFill>
              </a:rPr>
              <a:t> singular and plural</a:t>
            </a:r>
          </a:p>
        </p:txBody>
      </p:sp>
      <p:sp>
        <p:nvSpPr>
          <p:cNvPr id="2969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endParaRPr lang="cs-CZ" altLang="cs-CZ"/>
          </a:p>
        </p:txBody>
      </p:sp>
      <p:pic>
        <p:nvPicPr>
          <p:cNvPr id="29699" name="Picture 1" descr="KOncovky do prezentácií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25" y="1557338"/>
            <a:ext cx="8885238" cy="491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6"/>
          <p:cNvSpPr/>
          <p:nvPr/>
        </p:nvSpPr>
        <p:spPr>
          <a:xfrm>
            <a:off x="843378" y="3420330"/>
            <a:ext cx="8121109" cy="374705"/>
          </a:xfrm>
          <a:prstGeom prst="rect">
            <a:avLst/>
          </a:prstGeom>
          <a:noFill/>
          <a:ln w="28575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827584" y="3837246"/>
            <a:ext cx="8136904" cy="311834"/>
          </a:xfrm>
          <a:prstGeom prst="rect">
            <a:avLst/>
          </a:prstGeom>
          <a:noFill/>
          <a:ln w="28575" cmpd="sng"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43379" y="4869160"/>
            <a:ext cx="8121109" cy="374705"/>
          </a:xfrm>
          <a:prstGeom prst="rect">
            <a:avLst/>
          </a:prstGeom>
          <a:noFill/>
          <a:ln w="28575" cmpd="sng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8"/>
          <p:cNvSpPr/>
          <p:nvPr/>
        </p:nvSpPr>
        <p:spPr>
          <a:xfrm>
            <a:off x="835481" y="5301208"/>
            <a:ext cx="8136904" cy="360040"/>
          </a:xfrm>
          <a:prstGeom prst="rect">
            <a:avLst/>
          </a:prstGeom>
          <a:noFill/>
          <a:ln w="28575" cmpd="sng"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rgbClr val="88A44D"/>
                </a:solidFill>
              </a:rPr>
              <a:t>Connect nouns with prepositions</a:t>
            </a:r>
          </a:p>
        </p:txBody>
      </p:sp>
      <p:graphicFrame>
        <p:nvGraphicFramePr>
          <p:cNvPr id="2055" name="Object 7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908050" y="1484313"/>
          <a:ext cx="7840663" cy="4900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Document" r:id="rId3" imgW="5867184" imgH="4013052" progId="">
                  <p:embed/>
                </p:oleObj>
              </mc:Choice>
              <mc:Fallback>
                <p:oleObj name="Document" r:id="rId3" imgW="5867184" imgH="4013052" progId="">
                  <p:embed/>
                  <p:pic>
                    <p:nvPicPr>
                      <p:cNvPr id="0" name="Object 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8050" y="1484313"/>
                        <a:ext cx="7840663" cy="4900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7" name="TextBox 4"/>
          <p:cNvSpPr txBox="1">
            <a:spLocks noChangeArrowheads="1"/>
          </p:cNvSpPr>
          <p:nvPr/>
        </p:nvSpPr>
        <p:spPr bwMode="auto">
          <a:xfrm>
            <a:off x="2700338" y="1989138"/>
            <a:ext cx="1804987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cs-CZ" sz="2400" i="1">
                <a:solidFill>
                  <a:srgbClr val="FF0000"/>
                </a:solidFill>
              </a:rPr>
              <a:t>sub scapula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716713" y="4246563"/>
            <a:ext cx="1108075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cs-CZ" altLang="cs-CZ" sz="2400" i="1">
                <a:solidFill>
                  <a:srgbClr val="FF0000"/>
                </a:solidFill>
              </a:rPr>
              <a:t>in osse</a:t>
            </a:r>
            <a:endParaRPr lang="en-US" altLang="cs-CZ" sz="2400" i="1">
              <a:solidFill>
                <a:srgbClr val="FF0000"/>
              </a:solidFill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2700338" y="3068638"/>
            <a:ext cx="1754187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cs-CZ" sz="2400" i="1">
                <a:solidFill>
                  <a:srgbClr val="FF0000"/>
                </a:solidFill>
              </a:rPr>
              <a:t>sub </a:t>
            </a:r>
            <a:r>
              <a:rPr lang="cs-CZ" altLang="cs-CZ" sz="2400" i="1">
                <a:solidFill>
                  <a:srgbClr val="FF0000"/>
                </a:solidFill>
              </a:rPr>
              <a:t>oculum</a:t>
            </a:r>
            <a:endParaRPr lang="en-US" altLang="cs-CZ" sz="2400" i="1">
              <a:solidFill>
                <a:srgbClr val="FF0000"/>
              </a:solidFill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6672263" y="1989138"/>
            <a:ext cx="1627187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cs-CZ" sz="2400" i="1">
                <a:solidFill>
                  <a:srgbClr val="FF0000"/>
                </a:solidFill>
              </a:rPr>
              <a:t>sub </a:t>
            </a:r>
            <a:r>
              <a:rPr lang="cs-CZ" altLang="cs-CZ" sz="2400" i="1">
                <a:solidFill>
                  <a:srgbClr val="FF0000"/>
                </a:solidFill>
              </a:rPr>
              <a:t>lingua</a:t>
            </a:r>
            <a:endParaRPr lang="en-US" altLang="cs-CZ" sz="2400" i="1">
              <a:solidFill>
                <a:srgbClr val="FF0000"/>
              </a:solidFill>
            </a:endParaRP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4652963" y="1989138"/>
            <a:ext cx="1306512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cs-CZ" sz="2400" i="1">
                <a:solidFill>
                  <a:srgbClr val="FF0000"/>
                </a:solidFill>
              </a:rPr>
              <a:t>sub </a:t>
            </a:r>
            <a:r>
              <a:rPr lang="cs-CZ" altLang="cs-CZ" sz="2400" i="1">
                <a:solidFill>
                  <a:srgbClr val="FF0000"/>
                </a:solidFill>
              </a:rPr>
              <a:t>cute</a:t>
            </a:r>
            <a:endParaRPr lang="en-US" altLang="cs-CZ" sz="2400" i="1">
              <a:solidFill>
                <a:srgbClr val="FF0000"/>
              </a:solidFill>
            </a:endParaRP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6707188" y="3076575"/>
            <a:ext cx="19685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cs-CZ" sz="2400" i="1">
                <a:solidFill>
                  <a:srgbClr val="FF0000"/>
                </a:solidFill>
              </a:rPr>
              <a:t>sub </a:t>
            </a:r>
            <a:r>
              <a:rPr lang="cs-CZ" altLang="cs-CZ" sz="2400" i="1">
                <a:solidFill>
                  <a:srgbClr val="FF0000"/>
                </a:solidFill>
              </a:rPr>
              <a:t>patellam</a:t>
            </a:r>
            <a:endParaRPr lang="en-US" altLang="cs-CZ" sz="2400" i="1">
              <a:solidFill>
                <a:srgbClr val="FF0000"/>
              </a:solidFill>
            </a:endParaRP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4640263" y="4262438"/>
            <a:ext cx="984250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cs-CZ" altLang="cs-CZ" sz="2400" i="1">
                <a:solidFill>
                  <a:srgbClr val="FF0000"/>
                </a:solidFill>
              </a:rPr>
              <a:t>in ore</a:t>
            </a:r>
            <a:endParaRPr lang="en-US" altLang="cs-CZ" sz="2400" i="1">
              <a:solidFill>
                <a:srgbClr val="FF0000"/>
              </a:solidFill>
            </a:endParaRP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2736850" y="5373688"/>
            <a:ext cx="1709738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cs-CZ" altLang="cs-CZ" sz="2400" i="1">
                <a:solidFill>
                  <a:srgbClr val="FF0000"/>
                </a:solidFill>
              </a:rPr>
              <a:t>in cranium</a:t>
            </a:r>
            <a:endParaRPr lang="en-US" altLang="cs-CZ" sz="2400" i="1">
              <a:solidFill>
                <a:srgbClr val="FF0000"/>
              </a:solidFill>
            </a:endParaRP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2736850" y="4262438"/>
            <a:ext cx="1287463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cs-CZ" altLang="cs-CZ" sz="2400" i="1">
                <a:solidFill>
                  <a:srgbClr val="FF0000"/>
                </a:solidFill>
              </a:rPr>
              <a:t>in dente</a:t>
            </a:r>
            <a:endParaRPr lang="en-US" altLang="cs-CZ" sz="2400" i="1">
              <a:solidFill>
                <a:srgbClr val="FF0000"/>
              </a:solidFill>
            </a:endParaRPr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6659563" y="5392738"/>
            <a:ext cx="2116137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cs-CZ" altLang="cs-CZ" sz="2000" i="1">
                <a:solidFill>
                  <a:srgbClr val="FF0000"/>
                </a:solidFill>
              </a:rPr>
              <a:t>in hypogastrium</a:t>
            </a:r>
            <a:endParaRPr lang="en-US" altLang="cs-CZ" sz="2000" i="1">
              <a:solidFill>
                <a:srgbClr val="FF0000"/>
              </a:solidFill>
            </a:endParaRP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4664075" y="5373688"/>
            <a:ext cx="1654175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cs-CZ" altLang="cs-CZ" sz="2400" i="1">
                <a:solidFill>
                  <a:srgbClr val="FF0000"/>
                </a:solidFill>
              </a:rPr>
              <a:t>in orbitam</a:t>
            </a:r>
            <a:endParaRPr lang="en-US" altLang="cs-CZ" sz="2400" i="1">
              <a:solidFill>
                <a:srgbClr val="FF0000"/>
              </a:solidFill>
            </a:endParaRP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4621213" y="3068638"/>
            <a:ext cx="1730375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cs-CZ" sz="2400" i="1">
                <a:solidFill>
                  <a:srgbClr val="FF0000"/>
                </a:solidFill>
              </a:rPr>
              <a:t>sub </a:t>
            </a:r>
            <a:r>
              <a:rPr lang="cs-CZ" altLang="cs-CZ" sz="2400" i="1">
                <a:solidFill>
                  <a:srgbClr val="FF0000"/>
                </a:solidFill>
              </a:rPr>
              <a:t>costam</a:t>
            </a:r>
            <a:endParaRPr lang="en-US" altLang="cs-CZ" sz="2400" i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>
                <a:solidFill>
                  <a:srgbClr val="88A44D"/>
                </a:solidFill>
              </a:rPr>
              <a:t>1</a:t>
            </a:r>
            <a:r>
              <a:rPr lang="cs-CZ" altLang="cs-CZ" baseline="30000">
                <a:solidFill>
                  <a:srgbClr val="88A44D"/>
                </a:solidFill>
              </a:rPr>
              <a:t>st</a:t>
            </a:r>
            <a:r>
              <a:rPr lang="cs-CZ" altLang="cs-CZ">
                <a:solidFill>
                  <a:srgbClr val="88A44D"/>
                </a:solidFill>
              </a:rPr>
              <a:t> Latin declension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950" y="1527175"/>
            <a:ext cx="9036050" cy="4926013"/>
          </a:xfrm>
        </p:spPr>
        <p:txBody>
          <a:bodyPr>
            <a:normAutofit fontScale="850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800" dirty="0"/>
              <a:t>In the </a:t>
            </a:r>
            <a:r>
              <a:rPr lang="en-US" sz="3000" dirty="0"/>
              <a:t>1</a:t>
            </a:r>
            <a:r>
              <a:rPr lang="en-US" sz="2800" baseline="30000" dirty="0"/>
              <a:t>st</a:t>
            </a:r>
            <a:r>
              <a:rPr lang="en-US" sz="2800" dirty="0"/>
              <a:t> declension we decline nouns that have:</a:t>
            </a:r>
            <a:endParaRPr lang="cs-CZ" sz="2800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2800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2800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2800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2800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2800" dirty="0">
              <a:solidFill>
                <a:schemeClr val="accent1"/>
              </a:solidFill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2800" dirty="0">
              <a:solidFill>
                <a:schemeClr val="accent1"/>
              </a:solidFill>
              <a:latin typeface="Cambria"/>
              <a:cs typeface="Cambria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sz="2800" dirty="0">
              <a:solidFill>
                <a:schemeClr val="accent1"/>
              </a:solidFill>
              <a:latin typeface="Cambria"/>
              <a:cs typeface="Cambria"/>
            </a:endParaRP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>
                <a:solidFill>
                  <a:schemeClr val="accent1"/>
                </a:solidFill>
                <a:latin typeface="Cambria"/>
                <a:cs typeface="Cambria"/>
              </a:rPr>
              <a:t>		</a:t>
            </a: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>
                <a:solidFill>
                  <a:schemeClr val="accent3">
                    <a:lumMod val="75000"/>
                  </a:schemeClr>
                </a:solidFill>
                <a:cs typeface="Cambria"/>
              </a:rPr>
              <a:t>NOUNS OF THE 1</a:t>
            </a:r>
            <a:r>
              <a:rPr lang="en-US" sz="2800" baseline="30000" dirty="0">
                <a:solidFill>
                  <a:schemeClr val="accent3">
                    <a:lumMod val="75000"/>
                  </a:schemeClr>
                </a:solidFill>
                <a:cs typeface="Cambria"/>
              </a:rPr>
              <a:t>st</a:t>
            </a:r>
            <a:r>
              <a:rPr lang="en-US" sz="2800" dirty="0">
                <a:solidFill>
                  <a:schemeClr val="accent3">
                    <a:lumMod val="75000"/>
                  </a:schemeClr>
                </a:solidFill>
                <a:cs typeface="Cambria"/>
              </a:rPr>
              <a:t> Declension that are of masculine gender are: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en-US" sz="2600" dirty="0">
                <a:solidFill>
                  <a:schemeClr val="accent3">
                    <a:lumMod val="75000"/>
                  </a:schemeClr>
                </a:solidFill>
                <a:cs typeface="Cambria"/>
              </a:rPr>
              <a:t>Names of specialists – </a:t>
            </a:r>
            <a:r>
              <a:rPr lang="en-US" sz="2600" dirty="0" err="1">
                <a:solidFill>
                  <a:schemeClr val="accent3">
                    <a:lumMod val="75000"/>
                  </a:schemeClr>
                </a:solidFill>
                <a:cs typeface="Cambria"/>
              </a:rPr>
              <a:t>Dentista</a:t>
            </a:r>
            <a:r>
              <a:rPr lang="en-US" sz="2600" dirty="0">
                <a:solidFill>
                  <a:schemeClr val="accent3">
                    <a:lumMod val="75000"/>
                  </a:schemeClr>
                </a:solidFill>
                <a:cs typeface="Cambria"/>
              </a:rPr>
              <a:t>, ae, m.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en-US" sz="2600" dirty="0">
                <a:solidFill>
                  <a:schemeClr val="accent3">
                    <a:lumMod val="75000"/>
                  </a:schemeClr>
                </a:solidFill>
                <a:cs typeface="Cambria"/>
              </a:rPr>
              <a:t>Names of muscles – </a:t>
            </a:r>
            <a:r>
              <a:rPr lang="en-US" sz="2600" dirty="0" err="1">
                <a:solidFill>
                  <a:schemeClr val="accent3">
                    <a:lumMod val="75000"/>
                  </a:schemeClr>
                </a:solidFill>
                <a:cs typeface="Cambria"/>
              </a:rPr>
              <a:t>Agonista</a:t>
            </a:r>
            <a:r>
              <a:rPr lang="en-US" sz="2600" dirty="0">
                <a:solidFill>
                  <a:schemeClr val="accent3">
                    <a:lumMod val="75000"/>
                  </a:schemeClr>
                </a:solidFill>
                <a:cs typeface="Cambria"/>
              </a:rPr>
              <a:t>, ae, m.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n-US" sz="2800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  <p:pic>
        <p:nvPicPr>
          <p:cNvPr id="3277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550" y="2046288"/>
            <a:ext cx="5526088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rgbClr val="88A44D"/>
                </a:solidFill>
              </a:rPr>
              <a:t>Read aloud</a:t>
            </a:r>
          </a:p>
        </p:txBody>
      </p:sp>
      <p:sp>
        <p:nvSpPr>
          <p:cNvPr id="1433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Infarctus myocardii recens</a:t>
            </a:r>
          </a:p>
          <a:p>
            <a:r>
              <a:rPr lang="en-US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Fractura comminutiva colli femoris lateris dextri</a:t>
            </a:r>
          </a:p>
          <a:p>
            <a:r>
              <a:rPr lang="en-US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Commotio cerebri</a:t>
            </a:r>
          </a:p>
          <a:p>
            <a:r>
              <a:rPr lang="en-US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Vulnus punctum thoracis ad pulmonem lateris sinistri penetrans</a:t>
            </a:r>
          </a:p>
          <a:p>
            <a:r>
              <a:rPr lang="en-US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Aethylismus chronicus</a:t>
            </a:r>
          </a:p>
          <a:p>
            <a:r>
              <a:rPr lang="en-US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Appendicitis acuta</a:t>
            </a:r>
          </a:p>
          <a:p>
            <a:r>
              <a:rPr lang="en-US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Intoxicatio carboneo hydroxydato (CO) gradus maioris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>
                <a:solidFill>
                  <a:srgbClr val="88A44D"/>
                </a:solidFill>
              </a:rPr>
              <a:t>1</a:t>
            </a:r>
            <a:r>
              <a:rPr lang="cs-CZ" altLang="cs-CZ" baseline="30000" dirty="0">
                <a:solidFill>
                  <a:srgbClr val="88A44D"/>
                </a:solidFill>
              </a:rPr>
              <a:t>st</a:t>
            </a:r>
            <a:r>
              <a:rPr lang="cs-CZ" altLang="cs-CZ" dirty="0">
                <a:solidFill>
                  <a:srgbClr val="88A44D"/>
                </a:solidFill>
              </a:rPr>
              <a:t> Latin </a:t>
            </a:r>
            <a:r>
              <a:rPr lang="cs-CZ" altLang="cs-CZ" dirty="0" err="1">
                <a:solidFill>
                  <a:srgbClr val="88A44D"/>
                </a:solidFill>
              </a:rPr>
              <a:t>declension</a:t>
            </a:r>
            <a:endParaRPr lang="cs-CZ" altLang="cs-CZ" dirty="0">
              <a:solidFill>
                <a:srgbClr val="88A44D"/>
              </a:solidFill>
            </a:endParaRPr>
          </a:p>
        </p:txBody>
      </p:sp>
      <p:sp>
        <p:nvSpPr>
          <p:cNvPr id="33794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endParaRPr lang="cs-CZ" altLang="cs-CZ"/>
          </a:p>
        </p:txBody>
      </p:sp>
      <p:pic>
        <p:nvPicPr>
          <p:cNvPr id="33795" name="Picture 1" descr="KOncovky do prezentácií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1296988"/>
            <a:ext cx="9144000" cy="505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/>
          <p:nvPr/>
        </p:nvSpPr>
        <p:spPr>
          <a:xfrm flipV="1">
            <a:off x="761848" y="2132855"/>
            <a:ext cx="509609" cy="4176464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4000" dirty="0">
                <a:solidFill>
                  <a:srgbClr val="88A44D"/>
                </a:solidFill>
              </a:rPr>
              <a:t>1</a:t>
            </a:r>
            <a:r>
              <a:rPr lang="cs-CZ" altLang="cs-CZ" baseline="30000" dirty="0">
                <a:solidFill>
                  <a:srgbClr val="88A44D"/>
                </a:solidFill>
              </a:rPr>
              <a:t>st</a:t>
            </a:r>
            <a:r>
              <a:rPr lang="cs-CZ" altLang="cs-CZ" dirty="0">
                <a:solidFill>
                  <a:srgbClr val="88A44D"/>
                </a:solidFill>
              </a:rPr>
              <a:t> Latin </a:t>
            </a:r>
            <a:r>
              <a:rPr lang="cs-CZ" altLang="cs-CZ" dirty="0" err="1">
                <a:solidFill>
                  <a:srgbClr val="88A44D"/>
                </a:solidFill>
              </a:rPr>
              <a:t>declension</a:t>
            </a:r>
            <a:endParaRPr lang="cs-CZ" altLang="cs-CZ" dirty="0">
              <a:solidFill>
                <a:srgbClr val="A03F2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8504238" cy="4926013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600" dirty="0" err="1">
                <a:latin typeface="Palatino Linotype" panose="02040502050505030304" pitchFamily="18" charset="0"/>
              </a:rPr>
              <a:t>Example</a:t>
            </a:r>
            <a:r>
              <a:rPr lang="cs-CZ" sz="2600" dirty="0">
                <a:latin typeface="Palatino Linotype" panose="02040502050505030304" pitchFamily="18" charset="0"/>
              </a:rPr>
              <a:t> </a:t>
            </a:r>
            <a:r>
              <a:rPr lang="cs-CZ" sz="2600" dirty="0" err="1">
                <a:latin typeface="Palatino Linotype" panose="02040502050505030304" pitchFamily="18" charset="0"/>
              </a:rPr>
              <a:t>word</a:t>
            </a:r>
            <a:r>
              <a:rPr lang="cs-CZ" sz="2600" dirty="0">
                <a:latin typeface="Palatino Linotype" panose="02040502050505030304" pitchFamily="18" charset="0"/>
              </a:rPr>
              <a:t>: </a:t>
            </a:r>
            <a:r>
              <a:rPr lang="cs-CZ" sz="2600" dirty="0" err="1">
                <a:latin typeface="Palatino Linotype" panose="02040502050505030304" pitchFamily="18" charset="0"/>
              </a:rPr>
              <a:t>vēna</a:t>
            </a:r>
            <a:r>
              <a:rPr lang="cs-CZ" sz="2600" dirty="0">
                <a:latin typeface="Palatino Linotype" panose="02040502050505030304" pitchFamily="18" charset="0"/>
              </a:rPr>
              <a:t>, </a:t>
            </a:r>
            <a:r>
              <a:rPr lang="cs-CZ" sz="2600" dirty="0" err="1">
                <a:latin typeface="Palatino Linotype" panose="02040502050505030304" pitchFamily="18" charset="0"/>
              </a:rPr>
              <a:t>ae</a:t>
            </a:r>
            <a:r>
              <a:rPr lang="cs-CZ" sz="2600" dirty="0">
                <a:latin typeface="Palatino Linotype" panose="02040502050505030304" pitchFamily="18" charset="0"/>
              </a:rPr>
              <a:t>, f.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sz="2400" dirty="0">
              <a:latin typeface="Palatino Linotype" panose="02040502050505030304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sz="2400" dirty="0">
              <a:latin typeface="Palatino Linotype" panose="02040502050505030304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sz="2400" dirty="0">
              <a:latin typeface="Palatino Linotype" panose="02040502050505030304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sz="2400" dirty="0">
              <a:latin typeface="Palatino Linotype" panose="02040502050505030304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sz="2400" dirty="0">
              <a:latin typeface="Palatino Linotype" panose="02040502050505030304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sz="2400" dirty="0">
              <a:latin typeface="Palatino Linotype" panose="0204050205050503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911493"/>
              </p:ext>
            </p:extLst>
          </p:nvPr>
        </p:nvGraphicFramePr>
        <p:xfrm>
          <a:off x="1832434" y="2420888"/>
          <a:ext cx="5472782" cy="2663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02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69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56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2710">
                <a:tc>
                  <a:txBody>
                    <a:bodyPr/>
                    <a:lstStyle/>
                    <a:p>
                      <a:r>
                        <a:rPr lang="cs-CZ" sz="2200" dirty="0">
                          <a:latin typeface="Palatino Linotype" panose="02040502050505030304" pitchFamily="18" charset="0"/>
                        </a:rPr>
                        <a:t>case</a:t>
                      </a:r>
                    </a:p>
                  </a:txBody>
                  <a:tcPr marL="91462" marR="91462"/>
                </a:tc>
                <a:tc>
                  <a:txBody>
                    <a:bodyPr/>
                    <a:lstStyle/>
                    <a:p>
                      <a:r>
                        <a:rPr lang="cs-CZ" sz="2200" dirty="0" err="1">
                          <a:latin typeface="Palatino Linotype" panose="02040502050505030304" pitchFamily="18" charset="0"/>
                        </a:rPr>
                        <a:t>singular</a:t>
                      </a:r>
                      <a:endParaRPr lang="cs-CZ" sz="2200" dirty="0">
                        <a:latin typeface="Palatino Linotype" panose="02040502050505030304" pitchFamily="18" charset="0"/>
                      </a:endParaRPr>
                    </a:p>
                  </a:txBody>
                  <a:tcPr marL="91462" marR="91462"/>
                </a:tc>
                <a:tc>
                  <a:txBody>
                    <a:bodyPr/>
                    <a:lstStyle/>
                    <a:p>
                      <a:r>
                        <a:rPr lang="cs-CZ" sz="2200" dirty="0" err="1">
                          <a:latin typeface="Palatino Linotype" panose="02040502050505030304" pitchFamily="18" charset="0"/>
                        </a:rPr>
                        <a:t>plural</a:t>
                      </a:r>
                      <a:endParaRPr lang="cs-CZ" sz="2200" dirty="0">
                        <a:latin typeface="Palatino Linotype" panose="02040502050505030304" pitchFamily="18" charset="0"/>
                      </a:endParaRPr>
                    </a:p>
                  </a:txBody>
                  <a:tcPr marL="91462" marR="9146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710">
                <a:tc>
                  <a:txBody>
                    <a:bodyPr/>
                    <a:lstStyle/>
                    <a:p>
                      <a:r>
                        <a:rPr lang="cs-CZ" sz="2400" dirty="0" err="1">
                          <a:latin typeface="Palatino Linotype" panose="02040502050505030304" pitchFamily="18" charset="0"/>
                        </a:rPr>
                        <a:t>nom</a:t>
                      </a:r>
                      <a:r>
                        <a:rPr lang="cs-CZ" sz="2400" dirty="0">
                          <a:latin typeface="Palatino Linotype" panose="02040502050505030304" pitchFamily="18" charset="0"/>
                        </a:rPr>
                        <a:t>.</a:t>
                      </a:r>
                    </a:p>
                  </a:txBody>
                  <a:tcPr marL="91462" marR="91462"/>
                </a:tc>
                <a:tc>
                  <a:txBody>
                    <a:bodyPr/>
                    <a:lstStyle/>
                    <a:p>
                      <a:r>
                        <a:rPr lang="cs-CZ" sz="2400" dirty="0" err="1">
                          <a:latin typeface="Palatino Linotype" panose="02040502050505030304" pitchFamily="18" charset="0"/>
                        </a:rPr>
                        <a:t>vēn</a:t>
                      </a:r>
                      <a:r>
                        <a:rPr lang="cs-CZ" sz="240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</a:rPr>
                        <a:t>a</a:t>
                      </a:r>
                      <a:endParaRPr lang="cs-CZ" sz="240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91462" marR="91462"/>
                </a:tc>
                <a:tc>
                  <a:txBody>
                    <a:bodyPr/>
                    <a:lstStyle/>
                    <a:p>
                      <a:r>
                        <a:rPr lang="cs-CZ" sz="2400" dirty="0" err="1">
                          <a:latin typeface="Palatino Linotype" panose="02040502050505030304" pitchFamily="18" charset="0"/>
                        </a:rPr>
                        <a:t>vēn</a:t>
                      </a:r>
                      <a:r>
                        <a:rPr lang="cs-CZ" sz="240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</a:rPr>
                        <a:t>ae</a:t>
                      </a:r>
                      <a:endParaRPr lang="cs-CZ" sz="240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91462" marR="9146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2710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Palatino Linotype" panose="02040502050505030304" pitchFamily="18" charset="0"/>
                        </a:rPr>
                        <a:t>gen.</a:t>
                      </a:r>
                    </a:p>
                  </a:txBody>
                  <a:tcPr marL="91462" marR="91462"/>
                </a:tc>
                <a:tc>
                  <a:txBody>
                    <a:bodyPr/>
                    <a:lstStyle/>
                    <a:p>
                      <a:r>
                        <a:rPr lang="cs-CZ" sz="2400" dirty="0" err="1">
                          <a:latin typeface="Palatino Linotype" panose="02040502050505030304" pitchFamily="18" charset="0"/>
                        </a:rPr>
                        <a:t>vēn</a:t>
                      </a:r>
                      <a:r>
                        <a:rPr lang="cs-CZ" sz="240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</a:rPr>
                        <a:t>ae</a:t>
                      </a:r>
                      <a:endParaRPr lang="cs-CZ" sz="240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91462" marR="91462"/>
                </a:tc>
                <a:tc>
                  <a:txBody>
                    <a:bodyPr/>
                    <a:lstStyle/>
                    <a:p>
                      <a:r>
                        <a:rPr lang="cs-CZ" sz="2400" dirty="0" err="1">
                          <a:latin typeface="Palatino Linotype" panose="02040502050505030304" pitchFamily="18" charset="0"/>
                        </a:rPr>
                        <a:t>vēn</a:t>
                      </a:r>
                      <a:r>
                        <a:rPr lang="cs-CZ" sz="240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cs typeface="Arial" charset="0"/>
                        </a:rPr>
                        <a:t>a</a:t>
                      </a:r>
                      <a:r>
                        <a:rPr lang="cs-CZ" sz="240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</a:rPr>
                        <a:t>rum</a:t>
                      </a:r>
                      <a:endParaRPr lang="cs-CZ" sz="240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91462" marR="9146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2710">
                <a:tc>
                  <a:txBody>
                    <a:bodyPr/>
                    <a:lstStyle/>
                    <a:p>
                      <a:r>
                        <a:rPr lang="cs-CZ" sz="2400" dirty="0" err="1">
                          <a:latin typeface="Palatino Linotype" panose="02040502050505030304" pitchFamily="18" charset="0"/>
                        </a:rPr>
                        <a:t>ak</a:t>
                      </a:r>
                      <a:r>
                        <a:rPr lang="cs-CZ" sz="2400" dirty="0">
                          <a:latin typeface="Palatino Linotype" panose="02040502050505030304" pitchFamily="18" charset="0"/>
                        </a:rPr>
                        <a:t>.</a:t>
                      </a:r>
                    </a:p>
                  </a:txBody>
                  <a:tcPr marL="91462" marR="91462"/>
                </a:tc>
                <a:tc>
                  <a:txBody>
                    <a:bodyPr/>
                    <a:lstStyle/>
                    <a:p>
                      <a:r>
                        <a:rPr lang="cs-CZ" sz="2400" dirty="0" err="1">
                          <a:latin typeface="Palatino Linotype" panose="02040502050505030304" pitchFamily="18" charset="0"/>
                        </a:rPr>
                        <a:t>vēn</a:t>
                      </a:r>
                      <a:r>
                        <a:rPr lang="cs-CZ" sz="240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</a:rPr>
                        <a:t>am</a:t>
                      </a:r>
                      <a:endParaRPr lang="cs-CZ" sz="240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91462" marR="91462"/>
                </a:tc>
                <a:tc>
                  <a:txBody>
                    <a:bodyPr/>
                    <a:lstStyle/>
                    <a:p>
                      <a:r>
                        <a:rPr lang="cs-CZ" sz="2400" dirty="0" err="1">
                          <a:latin typeface="Palatino Linotype" panose="02040502050505030304" pitchFamily="18" charset="0"/>
                        </a:rPr>
                        <a:t>vēn</a:t>
                      </a:r>
                      <a:r>
                        <a:rPr lang="cs-CZ" sz="240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cs typeface="Arial" charset="0"/>
                        </a:rPr>
                        <a:t>a</a:t>
                      </a:r>
                      <a:r>
                        <a:rPr lang="cs-CZ" sz="240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</a:rPr>
                        <a:t>s</a:t>
                      </a:r>
                      <a:endParaRPr lang="cs-CZ" sz="240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91462" marR="9146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2710">
                <a:tc>
                  <a:txBody>
                    <a:bodyPr/>
                    <a:lstStyle/>
                    <a:p>
                      <a:r>
                        <a:rPr lang="cs-CZ" sz="2400" dirty="0" err="1">
                          <a:latin typeface="Palatino Linotype" panose="02040502050505030304" pitchFamily="18" charset="0"/>
                        </a:rPr>
                        <a:t>abl</a:t>
                      </a:r>
                      <a:r>
                        <a:rPr lang="cs-CZ" sz="2400" dirty="0">
                          <a:latin typeface="Palatino Linotype" panose="02040502050505030304" pitchFamily="18" charset="0"/>
                        </a:rPr>
                        <a:t>.</a:t>
                      </a:r>
                    </a:p>
                  </a:txBody>
                  <a:tcPr marL="91462" marR="91462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 err="1">
                          <a:latin typeface="Palatino Linotype" panose="02040502050505030304" pitchFamily="18" charset="0"/>
                        </a:rPr>
                        <a:t>vēn</a:t>
                      </a:r>
                      <a:r>
                        <a:rPr lang="en-US" altLang="cs-CZ" sz="2400" dirty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cs typeface="Arial" charset="0"/>
                        </a:rPr>
                        <a:t>ā</a:t>
                      </a:r>
                      <a:endParaRPr lang="cs-CZ" sz="240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91462" marR="91462"/>
                </a:tc>
                <a:tc>
                  <a:txBody>
                    <a:bodyPr/>
                    <a:lstStyle/>
                    <a:p>
                      <a:r>
                        <a:rPr lang="cs-CZ" sz="2400" dirty="0" err="1">
                          <a:latin typeface="Palatino Linotype" panose="02040502050505030304" pitchFamily="18" charset="0"/>
                        </a:rPr>
                        <a:t>vēn</a:t>
                      </a:r>
                      <a:r>
                        <a:rPr lang="cs-CZ" sz="2400" i="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</a:rPr>
                        <a:t>i</a:t>
                      </a:r>
                      <a:r>
                        <a:rPr lang="cs-CZ" sz="240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</a:rPr>
                        <a:t>s</a:t>
                      </a:r>
                      <a:endParaRPr lang="cs-CZ" sz="2400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 marL="91462" marR="9146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76683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>
                <a:solidFill>
                  <a:srgbClr val="88A44D"/>
                </a:solidFill>
              </a:rPr>
              <a:t>1</a:t>
            </a:r>
            <a:r>
              <a:rPr lang="cs-CZ" altLang="cs-CZ" baseline="30000">
                <a:solidFill>
                  <a:srgbClr val="88A44D"/>
                </a:solidFill>
              </a:rPr>
              <a:t>st</a:t>
            </a:r>
            <a:r>
              <a:rPr lang="cs-CZ" altLang="cs-CZ">
                <a:solidFill>
                  <a:srgbClr val="88A44D"/>
                </a:solidFill>
              </a:rPr>
              <a:t> Greek declension</a:t>
            </a:r>
          </a:p>
        </p:txBody>
      </p:sp>
      <p:sp>
        <p:nvSpPr>
          <p:cNvPr id="3481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en-US" altLang="cs-CZ"/>
              <a:t>In the first declension we decline nouns that have:</a:t>
            </a:r>
          </a:p>
          <a:p>
            <a:endParaRPr lang="cs-CZ" alt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2195513" y="2349500"/>
          <a:ext cx="4752974" cy="16510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143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0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Genitive </a:t>
                      </a:r>
                      <a:r>
                        <a:rPr lang="cs-CZ" b="1" dirty="0" err="1"/>
                        <a:t>sg</a:t>
                      </a:r>
                      <a:r>
                        <a:rPr lang="cs-CZ" b="1" dirty="0"/>
                        <a:t>. </a:t>
                      </a:r>
                      <a:r>
                        <a:rPr lang="cs-CZ" b="1" dirty="0" err="1"/>
                        <a:t>ending</a:t>
                      </a:r>
                      <a:endParaRPr lang="cs-CZ" b="1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0070C0"/>
                          </a:solidFill>
                        </a:rPr>
                        <a:t> -ES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 </a:t>
                      </a:r>
                      <a:r>
                        <a:rPr lang="cs-CZ" b="1" dirty="0">
                          <a:solidFill>
                            <a:srgbClr val="0070C0"/>
                          </a:solidFill>
                        </a:rPr>
                        <a:t>-AE</a:t>
                      </a:r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Nominative </a:t>
                      </a:r>
                      <a:r>
                        <a:rPr lang="cs-CZ" b="1" dirty="0" err="1"/>
                        <a:t>sg</a:t>
                      </a:r>
                      <a:r>
                        <a:rPr lang="cs-CZ" b="1" dirty="0"/>
                        <a:t>. </a:t>
                      </a:r>
                      <a:r>
                        <a:rPr lang="cs-CZ" b="1" dirty="0" err="1"/>
                        <a:t>ending</a:t>
                      </a:r>
                      <a:endParaRPr lang="cs-CZ" b="1" dirty="0"/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0070C0"/>
                          </a:solidFill>
                        </a:rPr>
                        <a:t>-E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0070C0"/>
                          </a:solidFill>
                        </a:rPr>
                        <a:t>-ES</a:t>
                      </a:r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/>
                        <a:t>Gender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0070C0"/>
                          </a:solidFill>
                        </a:rPr>
                        <a:t>F</a:t>
                      </a:r>
                    </a:p>
                  </a:txBody>
                  <a:tcPr marL="91449" marR="9144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rgbClr val="0070C0"/>
                          </a:solidFill>
                        </a:rPr>
                        <a:t>M</a:t>
                      </a:r>
                    </a:p>
                  </a:txBody>
                  <a:tcPr marL="91449" marR="9144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>
                <a:solidFill>
                  <a:srgbClr val="88A44D"/>
                </a:solidFill>
              </a:rPr>
              <a:t>1</a:t>
            </a:r>
            <a:r>
              <a:rPr lang="cs-CZ" altLang="cs-CZ" baseline="30000" dirty="0">
                <a:solidFill>
                  <a:srgbClr val="88A44D"/>
                </a:solidFill>
              </a:rPr>
              <a:t>st</a:t>
            </a:r>
            <a:r>
              <a:rPr lang="cs-CZ" altLang="cs-CZ" dirty="0">
                <a:solidFill>
                  <a:srgbClr val="88A44D"/>
                </a:solidFill>
              </a:rPr>
              <a:t> </a:t>
            </a:r>
            <a:r>
              <a:rPr lang="cs-CZ" altLang="cs-CZ" dirty="0" err="1">
                <a:solidFill>
                  <a:srgbClr val="88A44D"/>
                </a:solidFill>
              </a:rPr>
              <a:t>Greek</a:t>
            </a:r>
            <a:r>
              <a:rPr lang="cs-CZ" altLang="cs-CZ" dirty="0">
                <a:solidFill>
                  <a:srgbClr val="88A44D"/>
                </a:solidFill>
              </a:rPr>
              <a:t> </a:t>
            </a:r>
            <a:r>
              <a:rPr lang="cs-CZ" altLang="cs-CZ" dirty="0" err="1">
                <a:solidFill>
                  <a:srgbClr val="88A44D"/>
                </a:solidFill>
              </a:rPr>
              <a:t>declension</a:t>
            </a:r>
            <a:endParaRPr lang="cs-CZ" altLang="cs-CZ" dirty="0">
              <a:solidFill>
                <a:srgbClr val="88A44D"/>
              </a:solidFill>
            </a:endParaRPr>
          </a:p>
        </p:txBody>
      </p:sp>
      <p:sp>
        <p:nvSpPr>
          <p:cNvPr id="3584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endParaRPr lang="cs-CZ" altLang="cs-CZ"/>
          </a:p>
        </p:txBody>
      </p:sp>
      <p:pic>
        <p:nvPicPr>
          <p:cNvPr id="35843" name="Picture 1" descr="KOncovky do prezentácií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1273175"/>
            <a:ext cx="9144000" cy="505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/>
          <p:nvPr/>
        </p:nvSpPr>
        <p:spPr>
          <a:xfrm flipV="1">
            <a:off x="1271457" y="2132855"/>
            <a:ext cx="509609" cy="3384377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847" name="TextovéPole 6"/>
          <p:cNvSpPr txBox="1">
            <a:spLocks noChangeArrowheads="1"/>
          </p:cNvSpPr>
          <p:nvPr/>
        </p:nvSpPr>
        <p:spPr bwMode="auto">
          <a:xfrm>
            <a:off x="395288" y="6373813"/>
            <a:ext cx="8424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cs-CZ" altLang="cs-CZ"/>
              <a:t> </a:t>
            </a:r>
          </a:p>
        </p:txBody>
      </p:sp>
      <p:sp>
        <p:nvSpPr>
          <p:cNvPr id="8" name="Rectangle 5"/>
          <p:cNvSpPr/>
          <p:nvPr/>
        </p:nvSpPr>
        <p:spPr>
          <a:xfrm flipV="1">
            <a:off x="1781066" y="2132855"/>
            <a:ext cx="509609" cy="3384377"/>
          </a:xfrm>
          <a:prstGeom prst="rect">
            <a:avLst/>
          </a:prstGeom>
          <a:noFill/>
          <a:ln w="28575" cmpd="sng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Nadpis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823913"/>
          </a:xfrm>
        </p:spPr>
        <p:txBody>
          <a:bodyPr/>
          <a:lstStyle/>
          <a:p>
            <a:pPr eaLnBrk="1" hangingPunct="1"/>
            <a:r>
              <a:rPr lang="cs-CZ" altLang="cs-CZ" sz="3600" dirty="0">
                <a:solidFill>
                  <a:srgbClr val="88A44D"/>
                </a:solidFill>
              </a:rPr>
              <a:t>1</a:t>
            </a:r>
            <a:r>
              <a:rPr lang="cs-CZ" altLang="cs-CZ" sz="3200" baseline="30000" dirty="0">
                <a:solidFill>
                  <a:srgbClr val="88A44D"/>
                </a:solidFill>
              </a:rPr>
              <a:t>st</a:t>
            </a:r>
            <a:r>
              <a:rPr lang="cs-CZ" altLang="cs-CZ" sz="3200" dirty="0">
                <a:solidFill>
                  <a:srgbClr val="88A44D"/>
                </a:solidFill>
              </a:rPr>
              <a:t> </a:t>
            </a:r>
            <a:r>
              <a:rPr lang="cs-CZ" altLang="cs-CZ" sz="3200" dirty="0" err="1">
                <a:solidFill>
                  <a:srgbClr val="88A44D"/>
                </a:solidFill>
              </a:rPr>
              <a:t>Greek</a:t>
            </a:r>
            <a:r>
              <a:rPr lang="cs-CZ" altLang="cs-CZ" sz="3200" dirty="0">
                <a:solidFill>
                  <a:srgbClr val="88A44D"/>
                </a:solidFill>
              </a:rPr>
              <a:t> </a:t>
            </a:r>
            <a:r>
              <a:rPr lang="cs-CZ" altLang="cs-CZ" sz="3200" dirty="0" err="1">
                <a:solidFill>
                  <a:srgbClr val="88A44D"/>
                </a:solidFill>
              </a:rPr>
              <a:t>declension</a:t>
            </a:r>
            <a:endParaRPr lang="cs-CZ" altLang="cs-CZ" sz="3000" dirty="0">
              <a:solidFill>
                <a:srgbClr val="A03F20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650297427"/>
              </p:ext>
            </p:extLst>
          </p:nvPr>
        </p:nvGraphicFramePr>
        <p:xfrm>
          <a:off x="1379735" y="1772816"/>
          <a:ext cx="637818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48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1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sz="2400" b="1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2400" b="1" i="0" u="none" strike="noStrike" kern="1200" baseline="0" dirty="0">
                          <a:solidFill>
                            <a:schemeClr val="lt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systole, es, f</a:t>
                      </a:r>
                      <a:endParaRPr lang="cs-CZ" sz="2400" b="1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2400" b="1" i="0" u="none" strike="noStrike" kern="1200" baseline="0" dirty="0">
                          <a:solidFill>
                            <a:schemeClr val="lt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diabetes, </a:t>
                      </a:r>
                      <a:r>
                        <a:rPr kumimoji="0" lang="cs-CZ" sz="2400" b="1" i="0" u="none" strike="noStrike" kern="1200" baseline="0" dirty="0" err="1">
                          <a:solidFill>
                            <a:schemeClr val="lt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ae</a:t>
                      </a:r>
                      <a:r>
                        <a:rPr kumimoji="0" lang="cs-CZ" sz="2400" b="1" i="0" u="none" strike="noStrike" kern="1200" baseline="0" dirty="0">
                          <a:solidFill>
                            <a:schemeClr val="lt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, m. </a:t>
                      </a:r>
                      <a:endParaRPr lang="cs-CZ" sz="2400" b="1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 err="1">
                          <a:latin typeface="Palatino Linotype" panose="02040502050505030304" pitchFamily="18" charset="0"/>
                        </a:rPr>
                        <a:t>nom</a:t>
                      </a:r>
                      <a:r>
                        <a:rPr lang="cs-CZ" sz="2400" b="1" dirty="0">
                          <a:latin typeface="Palatino Linotype" panose="02040502050505030304" pitchFamily="18" charset="0"/>
                        </a:rPr>
                        <a:t>. </a:t>
                      </a:r>
                      <a:r>
                        <a:rPr lang="cs-CZ" sz="2400" b="1" dirty="0" err="1">
                          <a:latin typeface="Palatino Linotype" panose="02040502050505030304" pitchFamily="18" charset="0"/>
                        </a:rPr>
                        <a:t>sg</a:t>
                      </a:r>
                      <a:r>
                        <a:rPr lang="cs-CZ" sz="2400" b="1" dirty="0">
                          <a:latin typeface="Palatino Linotype" panose="0204050205050503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2400" b="1" i="0" u="none" strike="noStrike" kern="1200" baseline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systol</a:t>
                      </a:r>
                      <a:r>
                        <a:rPr kumimoji="0" lang="cs-CZ" sz="2400" b="1" i="0" u="none" strike="noStrike" kern="1200" baseline="0" dirty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e</a:t>
                      </a:r>
                      <a:endParaRPr lang="cs-CZ" sz="2400" b="1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2400" b="1" i="0" u="none" strike="noStrike" kern="1200" baseline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diabet</a:t>
                      </a:r>
                      <a:r>
                        <a:rPr kumimoji="0" lang="cs-CZ" sz="2400" b="1" i="0" u="none" strike="noStrike" kern="1200" baseline="0" dirty="0">
                          <a:solidFill>
                            <a:schemeClr val="accent2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e</a:t>
                      </a:r>
                      <a:r>
                        <a:rPr kumimoji="0" lang="cs-CZ" sz="2400" b="1" i="0" u="none" strike="noStrike" kern="1200" baseline="0" dirty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s</a:t>
                      </a:r>
                      <a:endParaRPr lang="cs-CZ" sz="2400" b="1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>
                          <a:latin typeface="Palatino Linotype" panose="02040502050505030304" pitchFamily="18" charset="0"/>
                        </a:rPr>
                        <a:t>gen. </a:t>
                      </a:r>
                      <a:r>
                        <a:rPr lang="cs-CZ" sz="2400" b="1" dirty="0" err="1">
                          <a:latin typeface="Palatino Linotype" panose="02040502050505030304" pitchFamily="18" charset="0"/>
                        </a:rPr>
                        <a:t>sg</a:t>
                      </a:r>
                      <a:r>
                        <a:rPr lang="cs-CZ" sz="2400" b="1" dirty="0">
                          <a:latin typeface="Palatino Linotype" panose="0204050205050503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2400" b="1" i="0" u="none" strike="noStrike" kern="1200" baseline="0" dirty="0" err="1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systol</a:t>
                      </a:r>
                      <a:r>
                        <a:rPr kumimoji="0" lang="cs-CZ" sz="2400" b="1" i="0" u="none" strike="noStrike" kern="1200" baseline="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es</a:t>
                      </a:r>
                      <a:endParaRPr lang="cs-CZ" sz="2400" b="1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2400" b="1" i="0" u="none" strike="noStrike" kern="1200" baseline="0" dirty="0" err="1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diabet</a:t>
                      </a:r>
                      <a:r>
                        <a:rPr kumimoji="0" lang="cs-CZ" sz="2400" b="1" i="0" u="none" strike="noStrike" kern="1200" baseline="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ae</a:t>
                      </a:r>
                      <a:endParaRPr lang="cs-CZ" sz="2400" b="1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 err="1">
                          <a:latin typeface="Palatino Linotype" panose="02040502050505030304" pitchFamily="18" charset="0"/>
                        </a:rPr>
                        <a:t>ak</a:t>
                      </a:r>
                      <a:r>
                        <a:rPr lang="cs-CZ" sz="2400" b="1" dirty="0">
                          <a:latin typeface="Palatino Linotype" panose="02040502050505030304" pitchFamily="18" charset="0"/>
                        </a:rPr>
                        <a:t>. </a:t>
                      </a:r>
                      <a:r>
                        <a:rPr lang="cs-CZ" sz="2400" b="1" dirty="0" err="1">
                          <a:latin typeface="Palatino Linotype" panose="02040502050505030304" pitchFamily="18" charset="0"/>
                        </a:rPr>
                        <a:t>sg</a:t>
                      </a:r>
                      <a:r>
                        <a:rPr lang="cs-CZ" sz="2400" b="1" dirty="0">
                          <a:latin typeface="Palatino Linotype" panose="0204050205050503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2400" b="1" i="0" u="none" strike="noStrike" kern="1200" baseline="0" dirty="0" err="1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systol</a:t>
                      </a:r>
                      <a:r>
                        <a:rPr kumimoji="0" lang="cs-CZ" sz="2400" b="1" i="0" u="none" strike="noStrike" kern="1200" baseline="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en</a:t>
                      </a:r>
                      <a:endParaRPr lang="cs-CZ" sz="2400" b="1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2400" b="1" i="0" u="none" strike="noStrike" kern="1200" baseline="0" dirty="0" err="1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diabet</a:t>
                      </a:r>
                      <a:r>
                        <a:rPr kumimoji="0" lang="cs-CZ" sz="2400" b="1" i="0" u="none" strike="noStrike" kern="1200" baseline="0" dirty="0" err="1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am</a:t>
                      </a:r>
                      <a:endParaRPr lang="cs-CZ" sz="2400" b="1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400" b="1" dirty="0" err="1">
                          <a:latin typeface="Palatino Linotype" panose="02040502050505030304" pitchFamily="18" charset="0"/>
                        </a:rPr>
                        <a:t>abl</a:t>
                      </a:r>
                      <a:r>
                        <a:rPr lang="cs-CZ" sz="2400" b="1" dirty="0">
                          <a:latin typeface="Palatino Linotype" panose="02040502050505030304" pitchFamily="18" charset="0"/>
                        </a:rPr>
                        <a:t>. </a:t>
                      </a:r>
                      <a:r>
                        <a:rPr lang="cs-CZ" sz="2400" b="1" dirty="0" err="1">
                          <a:latin typeface="Palatino Linotype" panose="02040502050505030304" pitchFamily="18" charset="0"/>
                        </a:rPr>
                        <a:t>sg</a:t>
                      </a:r>
                      <a:r>
                        <a:rPr lang="cs-CZ" sz="2400" b="1" dirty="0">
                          <a:latin typeface="Palatino Linotype" panose="02040502050505030304" pitchFamily="18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2400" b="1" i="0" u="none" strike="noStrike" kern="1200" baseline="0" dirty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systol</a:t>
                      </a:r>
                      <a:r>
                        <a:rPr kumimoji="0" lang="cs-CZ" sz="2400" b="1" i="0" u="none" strike="noStrike" kern="1200" baseline="0" dirty="0">
                          <a:solidFill>
                            <a:srgbClr val="C00000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e</a:t>
                      </a:r>
                      <a:endParaRPr lang="cs-CZ" sz="2400" b="1" dirty="0">
                        <a:solidFill>
                          <a:srgbClr val="C00000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400" b="1" i="0" u="none" strike="noStrike" kern="1200" baseline="0" dirty="0" err="1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diabet</a:t>
                      </a:r>
                      <a:r>
                        <a:rPr kumimoji="0" lang="cs-CZ" sz="2400" b="1" i="0" u="none" strike="noStrike" kern="1200" baseline="0" dirty="0" err="1">
                          <a:solidFill>
                            <a:schemeClr val="accent2"/>
                          </a:solidFill>
                          <a:latin typeface="Palatino Linotype" panose="02040502050505030304" pitchFamily="18" charset="0"/>
                          <a:ea typeface="+mn-ea"/>
                          <a:cs typeface="+mn-cs"/>
                        </a:rPr>
                        <a:t>a</a:t>
                      </a:r>
                      <a:endParaRPr lang="cs-CZ" sz="2400" b="1" dirty="0">
                        <a:solidFill>
                          <a:schemeClr val="accent2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3043" name="TextovéPole 4"/>
          <p:cNvSpPr txBox="1">
            <a:spLocks noChangeArrowheads="1"/>
          </p:cNvSpPr>
          <p:nvPr/>
        </p:nvSpPr>
        <p:spPr bwMode="auto">
          <a:xfrm>
            <a:off x="104329" y="4293096"/>
            <a:ext cx="8928992" cy="1320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14000"/>
              </a:lnSpc>
              <a:buClr>
                <a:srgbClr val="FFC000"/>
              </a:buClr>
              <a:buFont typeface="Courier New" panose="02070309020205020404" pitchFamily="49" charset="0"/>
              <a:buChar char="o"/>
            </a:pPr>
            <a:r>
              <a:rPr lang="cs-CZ" altLang="cs-CZ" sz="2200" dirty="0" err="1">
                <a:latin typeface="Palatino Linotype" panose="02040502050505030304" pitchFamily="18" charset="0"/>
              </a:rPr>
              <a:t>All</a:t>
            </a:r>
            <a:r>
              <a:rPr lang="cs-CZ" altLang="cs-CZ" sz="2200" dirty="0">
                <a:latin typeface="Palatino Linotype" panose="02040502050505030304" pitchFamily="18" charset="0"/>
              </a:rPr>
              <a:t> </a:t>
            </a:r>
            <a:r>
              <a:rPr lang="cs-CZ" altLang="cs-CZ" sz="2200" dirty="0" err="1">
                <a:latin typeface="Palatino Linotype" panose="02040502050505030304" pitchFamily="18" charset="0"/>
              </a:rPr>
              <a:t>nouns</a:t>
            </a:r>
            <a:r>
              <a:rPr lang="cs-CZ" altLang="cs-CZ" sz="2200" dirty="0">
                <a:latin typeface="Palatino Linotype" panose="02040502050505030304" pitchFamily="18" charset="0"/>
              </a:rPr>
              <a:t> </a:t>
            </a:r>
            <a:r>
              <a:rPr lang="cs-CZ" altLang="cs-CZ" sz="2200" dirty="0" err="1">
                <a:latin typeface="Palatino Linotype" panose="02040502050505030304" pitchFamily="18" charset="0"/>
              </a:rPr>
              <a:t>infleced</a:t>
            </a:r>
            <a:r>
              <a:rPr lang="cs-CZ" altLang="cs-CZ" sz="2200" dirty="0">
                <a:latin typeface="Palatino Linotype" panose="02040502050505030304" pitchFamily="18" charset="0"/>
              </a:rPr>
              <a:t> </a:t>
            </a:r>
            <a:r>
              <a:rPr lang="cs-CZ" altLang="cs-CZ" sz="2200" dirty="0" err="1">
                <a:latin typeface="Palatino Linotype" panose="02040502050505030304" pitchFamily="18" charset="0"/>
              </a:rPr>
              <a:t>like</a:t>
            </a:r>
            <a:r>
              <a:rPr lang="cs-CZ" altLang="cs-CZ" sz="2200" dirty="0">
                <a:latin typeface="Palatino Linotype" panose="02040502050505030304" pitchFamily="18" charset="0"/>
              </a:rPr>
              <a:t> </a:t>
            </a:r>
            <a:r>
              <a:rPr lang="cs-CZ" altLang="cs-CZ" sz="2200" i="1" dirty="0">
                <a:latin typeface="Palatino Linotype" panose="02040502050505030304" pitchFamily="18" charset="0"/>
              </a:rPr>
              <a:t>systole</a:t>
            </a:r>
            <a:r>
              <a:rPr lang="cs-CZ" altLang="cs-CZ" sz="2400" i="1" dirty="0">
                <a:latin typeface="Palatino Linotype" panose="02040502050505030304" pitchFamily="18" charset="0"/>
              </a:rPr>
              <a:t>, es, f.</a:t>
            </a:r>
            <a:r>
              <a:rPr lang="cs-CZ" altLang="cs-CZ" sz="2200" i="1" dirty="0">
                <a:latin typeface="Palatino Linotype" panose="02040502050505030304" pitchFamily="18" charset="0"/>
              </a:rPr>
              <a:t> </a:t>
            </a:r>
            <a:r>
              <a:rPr lang="cs-CZ" altLang="cs-CZ" sz="2200" dirty="0">
                <a:latin typeface="Palatino Linotype" panose="02040502050505030304" pitchFamily="18" charset="0"/>
              </a:rPr>
              <a:t>are </a:t>
            </a:r>
            <a:r>
              <a:rPr lang="cs-CZ" altLang="cs-CZ" sz="2200" dirty="0" err="1">
                <a:latin typeface="Palatino Linotype" panose="02040502050505030304" pitchFamily="18" charset="0"/>
              </a:rPr>
              <a:t>of</a:t>
            </a:r>
            <a:r>
              <a:rPr lang="cs-CZ" altLang="cs-CZ" sz="2200" dirty="0">
                <a:latin typeface="Palatino Linotype" panose="02040502050505030304" pitchFamily="18" charset="0"/>
              </a:rPr>
              <a:t> </a:t>
            </a:r>
            <a:r>
              <a:rPr lang="cs-CZ" altLang="cs-CZ" sz="2200" dirty="0" err="1">
                <a:latin typeface="Palatino Linotype" panose="02040502050505030304" pitchFamily="18" charset="0"/>
              </a:rPr>
              <a:t>feminine</a:t>
            </a:r>
            <a:r>
              <a:rPr lang="cs-CZ" altLang="cs-CZ" sz="2200" dirty="0">
                <a:latin typeface="Palatino Linotype" panose="02040502050505030304" pitchFamily="18" charset="0"/>
              </a:rPr>
              <a:t> gender.</a:t>
            </a:r>
          </a:p>
          <a:p>
            <a:pPr eaLnBrk="1" hangingPunct="1">
              <a:lnSpc>
                <a:spcPct val="114000"/>
              </a:lnSpc>
              <a:buClr>
                <a:srgbClr val="FFC000"/>
              </a:buClr>
              <a:buFont typeface="Courier New" panose="02070309020205020404" pitchFamily="49" charset="0"/>
              <a:buChar char="o"/>
            </a:pPr>
            <a:r>
              <a:rPr lang="cs-CZ" altLang="cs-CZ" sz="2200" dirty="0" err="1">
                <a:latin typeface="Palatino Linotype" panose="02040502050505030304" pitchFamily="18" charset="0"/>
              </a:rPr>
              <a:t>All</a:t>
            </a:r>
            <a:r>
              <a:rPr lang="cs-CZ" altLang="cs-CZ" sz="2200" dirty="0">
                <a:latin typeface="Palatino Linotype" panose="02040502050505030304" pitchFamily="18" charset="0"/>
              </a:rPr>
              <a:t> </a:t>
            </a:r>
            <a:r>
              <a:rPr lang="cs-CZ" altLang="cs-CZ" sz="2200" dirty="0" err="1">
                <a:latin typeface="Palatino Linotype" panose="02040502050505030304" pitchFamily="18" charset="0"/>
              </a:rPr>
              <a:t>nouns</a:t>
            </a:r>
            <a:r>
              <a:rPr lang="cs-CZ" altLang="cs-CZ" sz="2200" dirty="0">
                <a:latin typeface="Palatino Linotype" panose="02040502050505030304" pitchFamily="18" charset="0"/>
              </a:rPr>
              <a:t> </a:t>
            </a:r>
            <a:r>
              <a:rPr lang="cs-CZ" altLang="cs-CZ" sz="2200" dirty="0" err="1">
                <a:latin typeface="Palatino Linotype" panose="02040502050505030304" pitchFamily="18" charset="0"/>
              </a:rPr>
              <a:t>inflectted</a:t>
            </a:r>
            <a:r>
              <a:rPr lang="cs-CZ" altLang="cs-CZ" sz="2200" dirty="0">
                <a:latin typeface="Palatino Linotype" panose="02040502050505030304" pitchFamily="18" charset="0"/>
              </a:rPr>
              <a:t> </a:t>
            </a:r>
            <a:r>
              <a:rPr lang="cs-CZ" altLang="cs-CZ" sz="2200" dirty="0" err="1">
                <a:latin typeface="Palatino Linotype" panose="02040502050505030304" pitchFamily="18" charset="0"/>
              </a:rPr>
              <a:t>like</a:t>
            </a:r>
            <a:r>
              <a:rPr lang="cs-CZ" altLang="cs-CZ" sz="2200" dirty="0">
                <a:latin typeface="Palatino Linotype" panose="02040502050505030304" pitchFamily="18" charset="0"/>
              </a:rPr>
              <a:t> </a:t>
            </a:r>
            <a:r>
              <a:rPr lang="cs-CZ" altLang="cs-CZ" sz="2200" i="1" dirty="0">
                <a:latin typeface="Palatino Linotype" panose="02040502050505030304" pitchFamily="18" charset="0"/>
              </a:rPr>
              <a:t>diabetes, </a:t>
            </a:r>
            <a:r>
              <a:rPr lang="cs-CZ" altLang="cs-CZ" sz="2400" i="1" dirty="0" err="1">
                <a:latin typeface="Palatino Linotype" panose="02040502050505030304" pitchFamily="18" charset="0"/>
              </a:rPr>
              <a:t>ae</a:t>
            </a:r>
            <a:r>
              <a:rPr lang="cs-CZ" altLang="cs-CZ" sz="2400" i="1" dirty="0">
                <a:latin typeface="Palatino Linotype" panose="02040502050505030304" pitchFamily="18" charset="0"/>
              </a:rPr>
              <a:t>, m.</a:t>
            </a:r>
            <a:r>
              <a:rPr lang="cs-CZ" altLang="cs-CZ" sz="2200" i="1" dirty="0">
                <a:latin typeface="Palatino Linotype" panose="02040502050505030304" pitchFamily="18" charset="0"/>
              </a:rPr>
              <a:t> </a:t>
            </a:r>
            <a:r>
              <a:rPr lang="cs-CZ" altLang="cs-CZ" sz="2200" dirty="0">
                <a:latin typeface="Palatino Linotype" panose="02040502050505030304" pitchFamily="18" charset="0"/>
              </a:rPr>
              <a:t>are </a:t>
            </a:r>
            <a:r>
              <a:rPr lang="cs-CZ" altLang="cs-CZ" sz="2200" dirty="0" err="1">
                <a:latin typeface="Palatino Linotype" panose="02040502050505030304" pitchFamily="18" charset="0"/>
              </a:rPr>
              <a:t>of</a:t>
            </a:r>
            <a:r>
              <a:rPr lang="cs-CZ" altLang="cs-CZ" sz="2200" dirty="0">
                <a:latin typeface="Palatino Linotype" panose="02040502050505030304" pitchFamily="18" charset="0"/>
              </a:rPr>
              <a:t> </a:t>
            </a:r>
            <a:r>
              <a:rPr lang="cs-CZ" altLang="cs-CZ" sz="2200" dirty="0" err="1">
                <a:latin typeface="Palatino Linotype" panose="02040502050505030304" pitchFamily="18" charset="0"/>
              </a:rPr>
              <a:t>masculine</a:t>
            </a:r>
            <a:r>
              <a:rPr lang="cs-CZ" altLang="cs-CZ" sz="2200" dirty="0">
                <a:latin typeface="Palatino Linotype" panose="02040502050505030304" pitchFamily="18" charset="0"/>
              </a:rPr>
              <a:t> gender.</a:t>
            </a:r>
          </a:p>
          <a:p>
            <a:pPr eaLnBrk="1" hangingPunct="1">
              <a:lnSpc>
                <a:spcPct val="114000"/>
              </a:lnSpc>
              <a:buClr>
                <a:srgbClr val="FFC000"/>
              </a:buClr>
              <a:buFont typeface="Courier New" panose="02070309020205020404" pitchFamily="49" charset="0"/>
              <a:buChar char="o"/>
            </a:pPr>
            <a:r>
              <a:rPr lang="cs-CZ" altLang="cs-CZ" sz="2200" dirty="0" err="1">
                <a:latin typeface="Palatino Linotype" panose="02040502050505030304" pitchFamily="18" charset="0"/>
              </a:rPr>
              <a:t>Paradigms</a:t>
            </a:r>
            <a:r>
              <a:rPr lang="cs-CZ" altLang="cs-CZ" sz="2200" dirty="0">
                <a:latin typeface="Palatino Linotype" panose="02040502050505030304" pitchFamily="18" charset="0"/>
              </a:rPr>
              <a:t> </a:t>
            </a:r>
            <a:r>
              <a:rPr lang="cs-CZ" altLang="cs-CZ" sz="2200" i="1">
                <a:latin typeface="Palatino Linotype" panose="02040502050505030304" pitchFamily="18" charset="0"/>
              </a:rPr>
              <a:t>vena</a:t>
            </a:r>
            <a:r>
              <a:rPr lang="cs-CZ" altLang="cs-CZ" sz="2200" i="1" dirty="0">
                <a:latin typeface="Palatino Linotype" panose="02040502050505030304" pitchFamily="18" charset="0"/>
              </a:rPr>
              <a:t>, systole </a:t>
            </a:r>
            <a:r>
              <a:rPr lang="cs-CZ" altLang="cs-CZ" sz="2200" dirty="0">
                <a:latin typeface="Palatino Linotype" panose="02040502050505030304" pitchFamily="18" charset="0"/>
              </a:rPr>
              <a:t>and </a:t>
            </a:r>
            <a:r>
              <a:rPr lang="cs-CZ" altLang="cs-CZ" sz="2200" i="1" dirty="0">
                <a:latin typeface="Palatino Linotype" panose="02040502050505030304" pitchFamily="18" charset="0"/>
              </a:rPr>
              <a:t>diabetes</a:t>
            </a:r>
            <a:r>
              <a:rPr lang="cs-CZ" altLang="cs-CZ" sz="2200" dirty="0">
                <a:latin typeface="Palatino Linotype" panose="02040502050505030304" pitchFamily="18" charset="0"/>
              </a:rPr>
              <a:t> </a:t>
            </a:r>
            <a:r>
              <a:rPr lang="cs-CZ" altLang="cs-CZ" sz="2200" dirty="0" err="1">
                <a:latin typeface="Palatino Linotype" panose="02040502050505030304" pitchFamily="18" charset="0"/>
              </a:rPr>
              <a:t>have</a:t>
            </a:r>
            <a:r>
              <a:rPr lang="cs-CZ" altLang="cs-CZ" sz="2200" dirty="0">
                <a:latin typeface="Palatino Linotype" panose="02040502050505030304" pitchFamily="18" charset="0"/>
              </a:rPr>
              <a:t> </a:t>
            </a:r>
            <a:r>
              <a:rPr lang="cs-CZ" altLang="cs-CZ" sz="2200" dirty="0" err="1">
                <a:latin typeface="Palatino Linotype" panose="02040502050505030304" pitchFamily="18" charset="0"/>
              </a:rPr>
              <a:t>identical</a:t>
            </a:r>
            <a:r>
              <a:rPr lang="cs-CZ" altLang="cs-CZ" sz="2200" dirty="0">
                <a:latin typeface="Palatino Linotype" panose="02040502050505030304" pitchFamily="18" charset="0"/>
              </a:rPr>
              <a:t> </a:t>
            </a:r>
            <a:r>
              <a:rPr lang="cs-CZ" altLang="cs-CZ" sz="2200" dirty="0" err="1">
                <a:latin typeface="Palatino Linotype" panose="02040502050505030304" pitchFamily="18" charset="0"/>
              </a:rPr>
              <a:t>endings</a:t>
            </a:r>
            <a:r>
              <a:rPr lang="cs-CZ" altLang="cs-CZ" sz="2200" dirty="0">
                <a:latin typeface="Palatino Linotype" panose="02040502050505030304" pitchFamily="18" charset="0"/>
              </a:rPr>
              <a:t> in </a:t>
            </a:r>
            <a:r>
              <a:rPr lang="cs-CZ" altLang="cs-CZ" sz="2200" dirty="0" err="1">
                <a:latin typeface="Palatino Linotype" panose="02040502050505030304" pitchFamily="18" charset="0"/>
              </a:rPr>
              <a:t>plural</a:t>
            </a:r>
            <a:r>
              <a:rPr lang="cs-CZ" altLang="cs-CZ" sz="2200" dirty="0">
                <a:latin typeface="Palatino Linotype" panose="0204050205050503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600828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 dirty="0">
                <a:solidFill>
                  <a:srgbClr val="88A44D"/>
                </a:solidFill>
              </a:rPr>
              <a:t>1</a:t>
            </a:r>
            <a:r>
              <a:rPr lang="cs-CZ" altLang="cs-CZ" baseline="30000" dirty="0">
                <a:solidFill>
                  <a:srgbClr val="88A44D"/>
                </a:solidFill>
              </a:rPr>
              <a:t>st</a:t>
            </a:r>
            <a:r>
              <a:rPr lang="cs-CZ" altLang="cs-CZ" dirty="0">
                <a:solidFill>
                  <a:srgbClr val="88A44D"/>
                </a:solidFill>
              </a:rPr>
              <a:t> </a:t>
            </a:r>
            <a:r>
              <a:rPr lang="cs-CZ" altLang="cs-CZ" dirty="0" err="1">
                <a:solidFill>
                  <a:srgbClr val="88A44D"/>
                </a:solidFill>
              </a:rPr>
              <a:t>Greek</a:t>
            </a:r>
            <a:r>
              <a:rPr lang="cs-CZ" altLang="cs-CZ" dirty="0">
                <a:solidFill>
                  <a:srgbClr val="88A44D"/>
                </a:solidFill>
              </a:rPr>
              <a:t> </a:t>
            </a:r>
            <a:r>
              <a:rPr lang="cs-CZ" altLang="cs-CZ" dirty="0" err="1">
                <a:solidFill>
                  <a:srgbClr val="88A44D"/>
                </a:solidFill>
              </a:rPr>
              <a:t>declension</a:t>
            </a:r>
            <a:endParaRPr lang="cs-CZ" altLang="cs-CZ" dirty="0">
              <a:solidFill>
                <a:srgbClr val="88A44D"/>
              </a:solidFill>
            </a:endParaRPr>
          </a:p>
        </p:txBody>
      </p:sp>
      <p:sp>
        <p:nvSpPr>
          <p:cNvPr id="3584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endParaRPr lang="cs-CZ" altLang="cs-CZ"/>
          </a:p>
        </p:txBody>
      </p:sp>
      <p:pic>
        <p:nvPicPr>
          <p:cNvPr id="35843" name="Picture 1" descr="KOncovky do prezentácií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1273175"/>
            <a:ext cx="9144000" cy="505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/>
          <p:nvPr/>
        </p:nvSpPr>
        <p:spPr>
          <a:xfrm flipV="1">
            <a:off x="683569" y="3933055"/>
            <a:ext cx="1656184" cy="1584174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847" name="TextovéPole 6"/>
          <p:cNvSpPr txBox="1">
            <a:spLocks noChangeArrowheads="1"/>
          </p:cNvSpPr>
          <p:nvPr/>
        </p:nvSpPr>
        <p:spPr bwMode="auto">
          <a:xfrm>
            <a:off x="395288" y="6373813"/>
            <a:ext cx="8424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cs-CZ" altLang="cs-CZ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59067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rgbClr val="88A44D"/>
                </a:solidFill>
              </a:rPr>
              <a:t>Read aloud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latin typeface="Cambria"/>
                <a:cs typeface="Cambria"/>
              </a:rPr>
              <a:t>Typhus </a:t>
            </a:r>
            <a:r>
              <a:rPr lang="en-US" dirty="0" err="1">
                <a:latin typeface="Cambria"/>
                <a:cs typeface="Cambria"/>
              </a:rPr>
              <a:t>reccurens</a:t>
            </a:r>
            <a:endParaRPr lang="en-US" dirty="0">
              <a:latin typeface="Cambria"/>
              <a:cs typeface="Cambria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latin typeface="Cambria"/>
                <a:cs typeface="Cambria"/>
              </a:rPr>
              <a:t>Tonsillitis </a:t>
            </a:r>
            <a:r>
              <a:rPr lang="en-US" dirty="0" err="1">
                <a:latin typeface="Cambria"/>
                <a:cs typeface="Cambria"/>
              </a:rPr>
              <a:t>purulenta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recidivans</a:t>
            </a:r>
            <a:endParaRPr lang="en-US" dirty="0">
              <a:latin typeface="Cambria"/>
              <a:cs typeface="Cambria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latin typeface="Cambria"/>
                <a:cs typeface="Cambria"/>
              </a:rPr>
              <a:t>Diabetes mellitus </a:t>
            </a:r>
            <a:r>
              <a:rPr lang="en-US" dirty="0" err="1">
                <a:latin typeface="Cambria"/>
                <a:cs typeface="Cambria"/>
              </a:rPr>
              <a:t>stabilis</a:t>
            </a:r>
            <a:endParaRPr lang="en-US" dirty="0">
              <a:latin typeface="Cambria"/>
              <a:cs typeface="Cambria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latin typeface="Cambria"/>
                <a:cs typeface="Cambria"/>
              </a:rPr>
              <a:t>Dermatitis </a:t>
            </a:r>
            <a:r>
              <a:rPr lang="en-US" dirty="0" err="1">
                <a:latin typeface="Cambria"/>
                <a:cs typeface="Cambria"/>
              </a:rPr>
              <a:t>allergica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protrahens</a:t>
            </a:r>
            <a:endParaRPr lang="en-US" dirty="0">
              <a:latin typeface="Cambria"/>
              <a:cs typeface="Cambria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>
                <a:latin typeface="Cambria"/>
                <a:cs typeface="Cambria"/>
              </a:rPr>
              <a:t>Vitium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cordis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acquisitum</a:t>
            </a:r>
            <a:endParaRPr lang="en-US" dirty="0">
              <a:latin typeface="Cambria"/>
              <a:cs typeface="Cambria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err="1">
                <a:latin typeface="Cambria"/>
                <a:cs typeface="Cambria"/>
              </a:rPr>
              <a:t>Infarctus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haemispherii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sinistri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cerebri</a:t>
            </a:r>
            <a:r>
              <a:rPr lang="en-US" dirty="0">
                <a:latin typeface="Cambria"/>
                <a:cs typeface="Cambria"/>
              </a:rPr>
              <a:t>, Hemiparesis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latin typeface="Cambria"/>
                <a:cs typeface="Cambria"/>
              </a:rPr>
              <a:t>Nephrolithiasis, </a:t>
            </a:r>
            <a:r>
              <a:rPr lang="en-US" dirty="0" err="1">
                <a:latin typeface="Cambria"/>
                <a:cs typeface="Cambria"/>
              </a:rPr>
              <a:t>colica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renalis</a:t>
            </a:r>
            <a:r>
              <a:rPr lang="en-US" dirty="0">
                <a:latin typeface="Cambria"/>
                <a:cs typeface="Cambria"/>
              </a:rPr>
              <a:t> </a:t>
            </a:r>
            <a:r>
              <a:rPr lang="en-US" dirty="0" err="1">
                <a:latin typeface="Cambria"/>
                <a:cs typeface="Cambria"/>
              </a:rPr>
              <a:t>subsequens</a:t>
            </a:r>
            <a:endParaRPr lang="en-US" dirty="0">
              <a:latin typeface="Cambria"/>
              <a:cs typeface="Cambria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latin typeface="Cambria"/>
                <a:cs typeface="Cambria"/>
              </a:rPr>
              <a:t>Tumor </a:t>
            </a:r>
            <a:r>
              <a:rPr lang="en-US" dirty="0" err="1">
                <a:latin typeface="Cambria"/>
                <a:cs typeface="Cambria"/>
              </a:rPr>
              <a:t>ventriculi</a:t>
            </a:r>
            <a:r>
              <a:rPr lang="en-US" dirty="0">
                <a:latin typeface="Cambria"/>
                <a:cs typeface="Cambria"/>
              </a:rPr>
              <a:t> ad </a:t>
            </a:r>
            <a:r>
              <a:rPr lang="en-US" dirty="0" err="1">
                <a:latin typeface="Cambria"/>
                <a:cs typeface="Cambria"/>
              </a:rPr>
              <a:t>investigationem</a:t>
            </a:r>
            <a:r>
              <a:rPr lang="en-US" dirty="0">
                <a:latin typeface="Cambria"/>
                <a:cs typeface="Cambria"/>
              </a:rPr>
              <a:t> et </a:t>
            </a:r>
            <a:r>
              <a:rPr lang="en-US" dirty="0" err="1">
                <a:latin typeface="Cambria"/>
                <a:cs typeface="Cambria"/>
              </a:rPr>
              <a:t>observationem</a:t>
            </a:r>
            <a:endParaRPr lang="en-US" dirty="0">
              <a:latin typeface="Cambria"/>
              <a:cs typeface="Cambria"/>
            </a:endParaRPr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n-US" dirty="0">
              <a:latin typeface="Cambria"/>
              <a:cs typeface="Cambria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n-US" dirty="0">
              <a:latin typeface="Cambria"/>
              <a:cs typeface="Cambria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rgbClr val="88A44D"/>
                </a:solidFill>
              </a:rPr>
              <a:t>Questions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388" y="1527175"/>
            <a:ext cx="8785225" cy="4854575"/>
          </a:xfrm>
        </p:spPr>
        <p:txBody>
          <a:bodyPr/>
          <a:lstStyle/>
          <a:p>
            <a:r>
              <a:rPr lang="en-US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How do I decide to what declension the word belongs?</a:t>
            </a:r>
            <a:endParaRPr lang="cs-CZ" altLang="cs-CZ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lvl="1"/>
            <a:r>
              <a:rPr lang="cs-CZ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 need to know the genitive ending</a:t>
            </a:r>
            <a:endParaRPr lang="en-US" altLang="cs-CZ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r>
              <a:rPr lang="en-US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What are the genitive endings of Latin declensions?</a:t>
            </a:r>
            <a:endParaRPr lang="cs-CZ" altLang="cs-CZ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cs-CZ" altLang="cs-CZ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cs-CZ" altLang="cs-CZ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cs-CZ" altLang="cs-CZ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cs-CZ" altLang="cs-CZ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cs-CZ" altLang="cs-CZ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3" y="3141663"/>
            <a:ext cx="8504237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rgbClr val="88A44D"/>
                </a:solidFill>
              </a:rPr>
              <a:t>Questions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latin typeface="Cambria"/>
                <a:cs typeface="Cambria"/>
              </a:rPr>
              <a:t>What is </a:t>
            </a:r>
            <a:r>
              <a:rPr lang="cs-CZ" dirty="0">
                <a:latin typeface="Cambria"/>
                <a:cs typeface="Cambria"/>
              </a:rPr>
              <a:t>a </a:t>
            </a:r>
            <a:r>
              <a:rPr lang="en-US" dirty="0">
                <a:latin typeface="Cambria"/>
                <a:cs typeface="Cambria"/>
              </a:rPr>
              <a:t>stem?</a:t>
            </a:r>
            <a:endParaRPr lang="cs-CZ" dirty="0">
              <a:latin typeface="Cambria"/>
              <a:cs typeface="Cambria"/>
            </a:endParaRP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en-US" dirty="0"/>
              <a:t>a stem is a form to which affixes can be attached</a:t>
            </a:r>
            <a:endParaRPr lang="en-US" dirty="0">
              <a:latin typeface="Cambria"/>
              <a:cs typeface="Cambria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>
                <a:latin typeface="Cambria"/>
                <a:cs typeface="Cambria"/>
              </a:rPr>
              <a:t>How can we identify the stem of a Latin noun?</a:t>
            </a:r>
            <a:endParaRPr lang="cs-CZ" dirty="0">
              <a:latin typeface="Cambria"/>
              <a:cs typeface="Cambria"/>
            </a:endParaRP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dirty="0" err="1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we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 </a:t>
            </a:r>
            <a:r>
              <a:rPr lang="cs-CZ" dirty="0" err="1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take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 genitive </a:t>
            </a:r>
            <a:r>
              <a:rPr lang="cs-CZ" dirty="0" err="1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form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 and </a:t>
            </a:r>
            <a:r>
              <a:rPr lang="en-US" altLang="cs-CZ" dirty="0">
                <a:solidFill>
                  <a:schemeClr val="accent1"/>
                </a:solidFill>
                <a:latin typeface="Cambria" panose="02040503050406030204" pitchFamily="18" charset="0"/>
              </a:rPr>
              <a:t>we remove the genitive ending</a:t>
            </a:r>
            <a:endParaRPr lang="cs-CZ" altLang="cs-CZ" dirty="0">
              <a:solidFill>
                <a:schemeClr val="accent1"/>
              </a:solidFill>
              <a:latin typeface="Cambria" panose="02040503050406030204" pitchFamily="18" charset="0"/>
            </a:endParaRP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err="1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vena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,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cs typeface="Cambria"/>
              </a:rPr>
              <a:t>ven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-</a:t>
            </a:r>
            <a:r>
              <a:rPr lang="cs-CZ" dirty="0" err="1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ae</a:t>
            </a:r>
            <a:endParaRPr lang="cs-CZ" dirty="0">
              <a:solidFill>
                <a:schemeClr val="accent1"/>
              </a:solidFill>
              <a:latin typeface="Cambria" panose="02040503050406030204" pitchFamily="18" charset="0"/>
              <a:cs typeface="Cambria"/>
            </a:endParaRP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err="1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musculus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, 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cs typeface="Cambria"/>
              </a:rPr>
              <a:t>muscul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-i; </a:t>
            </a:r>
            <a:r>
              <a:rPr lang="cs-CZ" dirty="0" err="1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diameter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,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cs typeface="Cambria"/>
              </a:rPr>
              <a:t>diametr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-i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err="1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auris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,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cs typeface="Cambria"/>
              </a:rPr>
              <a:t>aur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-</a:t>
            </a:r>
            <a:r>
              <a:rPr lang="cs-CZ" dirty="0" err="1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is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; corpus, 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cs typeface="Cambria"/>
              </a:rPr>
              <a:t>corpor</a:t>
            </a:r>
            <a:r>
              <a:rPr lang="cs-CZ" dirty="0" err="1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-is</a:t>
            </a:r>
            <a:endParaRPr lang="cs-CZ" dirty="0">
              <a:solidFill>
                <a:schemeClr val="accent1"/>
              </a:solidFill>
              <a:latin typeface="Cambria" panose="02040503050406030204" pitchFamily="18" charset="0"/>
              <a:cs typeface="Cambria"/>
            </a:endParaRP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 err="1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arcus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, 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cs typeface="Cambria"/>
              </a:rPr>
              <a:t>arc</a:t>
            </a:r>
            <a:r>
              <a:rPr lang="cs-CZ" dirty="0" err="1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-us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; genu, </a:t>
            </a:r>
            <a:r>
              <a:rPr lang="cs-CZ" dirty="0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cs typeface="Cambria"/>
              </a:rPr>
              <a:t>gen</a:t>
            </a: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-</a:t>
            </a:r>
            <a:r>
              <a:rPr lang="cs-CZ" dirty="0" err="1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us</a:t>
            </a:r>
            <a:endParaRPr lang="cs-CZ" dirty="0">
              <a:solidFill>
                <a:schemeClr val="accent1"/>
              </a:solidFill>
              <a:latin typeface="Cambria" panose="02040503050406030204" pitchFamily="18" charset="0"/>
              <a:cs typeface="Cambria"/>
            </a:endParaRP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dirty="0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facies, </a:t>
            </a:r>
            <a:r>
              <a:rPr lang="cs-CZ" dirty="0" err="1">
                <a:solidFill>
                  <a:schemeClr val="accent3">
                    <a:lumMod val="75000"/>
                  </a:schemeClr>
                </a:solidFill>
                <a:latin typeface="Cambria" panose="02040503050406030204" pitchFamily="18" charset="0"/>
                <a:cs typeface="Cambria"/>
              </a:rPr>
              <a:t>faci</a:t>
            </a:r>
            <a:r>
              <a:rPr lang="cs-CZ" dirty="0" err="1">
                <a:solidFill>
                  <a:schemeClr val="accent1"/>
                </a:solidFill>
                <a:latin typeface="Cambria" panose="02040503050406030204" pitchFamily="18" charset="0"/>
                <a:cs typeface="Cambria"/>
              </a:rPr>
              <a:t>-ei</a:t>
            </a:r>
            <a:endParaRPr lang="cs-CZ" dirty="0">
              <a:solidFill>
                <a:schemeClr val="accent1"/>
              </a:solidFill>
              <a:latin typeface="Cambria" panose="02040503050406030204" pitchFamily="18" charset="0"/>
              <a:cs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rgbClr val="88A44D"/>
                </a:solidFill>
              </a:rPr>
              <a:t>Gender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850" y="1412875"/>
            <a:ext cx="8712200" cy="5184775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dirty="0">
                <a:latin typeface="Cambria"/>
                <a:cs typeface="Cambria"/>
              </a:rPr>
              <a:t>The grammatical gender of a noun </a:t>
            </a:r>
            <a:r>
              <a:rPr lang="en-US" sz="2400" b="1" dirty="0">
                <a:latin typeface="Cambria"/>
                <a:cs typeface="Cambria"/>
              </a:rPr>
              <a:t>affects the form of other words</a:t>
            </a:r>
            <a:r>
              <a:rPr lang="en-US" sz="2400" dirty="0">
                <a:latin typeface="Cambria"/>
                <a:cs typeface="Cambria"/>
              </a:rPr>
              <a:t> related to it.</a:t>
            </a:r>
            <a:endParaRPr lang="cs-CZ" sz="2400" dirty="0">
              <a:latin typeface="Cambria"/>
              <a:cs typeface="Cambria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dirty="0">
                <a:latin typeface="Cambria"/>
                <a:cs typeface="Cambria"/>
              </a:rPr>
              <a:t>In Latin,</a:t>
            </a:r>
            <a:r>
              <a:rPr lang="en-US" sz="2400" b="1" dirty="0">
                <a:latin typeface="Cambria"/>
                <a:cs typeface="Cambria"/>
              </a:rPr>
              <a:t> adjectives </a:t>
            </a:r>
            <a:r>
              <a:rPr lang="cs-CZ" sz="2400" dirty="0">
                <a:latin typeface="Cambria"/>
                <a:cs typeface="Cambria"/>
              </a:rPr>
              <a:t>(</a:t>
            </a:r>
            <a:r>
              <a:rPr lang="en-US" sz="2400" dirty="0">
                <a:latin typeface="Cambria"/>
                <a:cs typeface="Cambria"/>
              </a:rPr>
              <a:t>and pronouns</a:t>
            </a:r>
            <a:r>
              <a:rPr lang="cs-CZ" sz="2400" dirty="0">
                <a:latin typeface="Cambria"/>
                <a:cs typeface="Cambria"/>
              </a:rPr>
              <a:t>)</a:t>
            </a:r>
            <a:r>
              <a:rPr lang="en-US" sz="2400" dirty="0">
                <a:latin typeface="Cambria"/>
                <a:cs typeface="Cambria"/>
              </a:rPr>
              <a:t> </a:t>
            </a:r>
            <a:r>
              <a:rPr lang="en-US" sz="2400" b="1" dirty="0">
                <a:latin typeface="Cambria"/>
                <a:cs typeface="Cambria"/>
              </a:rPr>
              <a:t>change</a:t>
            </a:r>
            <a:r>
              <a:rPr lang="en-US" sz="2400" dirty="0">
                <a:latin typeface="Cambria"/>
                <a:cs typeface="Cambria"/>
              </a:rPr>
              <a:t> their form </a:t>
            </a:r>
            <a:r>
              <a:rPr lang="en-US" sz="2400" b="1" dirty="0">
                <a:latin typeface="Cambria"/>
                <a:cs typeface="Cambria"/>
              </a:rPr>
              <a:t>depending on the noun </a:t>
            </a:r>
            <a:r>
              <a:rPr lang="en-US" sz="2400" dirty="0">
                <a:latin typeface="Cambria"/>
                <a:cs typeface="Cambria"/>
              </a:rPr>
              <a:t>to which they refer.</a:t>
            </a:r>
            <a:endParaRPr lang="cs-CZ" sz="2400" dirty="0">
              <a:latin typeface="Cambria"/>
              <a:cs typeface="Cambria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400" dirty="0">
                <a:latin typeface="Cambria"/>
                <a:cs typeface="Cambria"/>
              </a:rPr>
              <a:t>ENGLISH has 3 </a:t>
            </a:r>
            <a:r>
              <a:rPr lang="cs-CZ" sz="2400" dirty="0" err="1">
                <a:latin typeface="Cambria"/>
                <a:cs typeface="Cambria"/>
              </a:rPr>
              <a:t>genders</a:t>
            </a:r>
            <a:r>
              <a:rPr lang="cs-CZ" sz="2400" dirty="0">
                <a:latin typeface="Cambria"/>
                <a:cs typeface="Cambria"/>
              </a:rPr>
              <a:t>: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sz="2000" dirty="0">
                <a:latin typeface="Cambria"/>
                <a:cs typeface="Cambria"/>
              </a:rPr>
              <a:t>HE – </a:t>
            </a:r>
            <a:r>
              <a:rPr lang="cs-CZ" sz="2000" dirty="0" err="1">
                <a:latin typeface="Cambria"/>
                <a:cs typeface="Cambria"/>
              </a:rPr>
              <a:t>refers</a:t>
            </a:r>
            <a:r>
              <a:rPr lang="cs-CZ" sz="2000" dirty="0">
                <a:latin typeface="Cambria"/>
                <a:cs typeface="Cambria"/>
              </a:rPr>
              <a:t> to male </a:t>
            </a:r>
            <a:r>
              <a:rPr lang="cs-CZ" sz="2000" dirty="0" err="1">
                <a:latin typeface="Cambria"/>
                <a:cs typeface="Cambria"/>
              </a:rPr>
              <a:t>humans</a:t>
            </a:r>
            <a:r>
              <a:rPr lang="cs-CZ" sz="2000" dirty="0">
                <a:latin typeface="Cambria"/>
                <a:cs typeface="Cambria"/>
              </a:rPr>
              <a:t> and </a:t>
            </a:r>
            <a:r>
              <a:rPr lang="cs-CZ" sz="2000" dirty="0" err="1">
                <a:latin typeface="Cambria"/>
                <a:cs typeface="Cambria"/>
              </a:rPr>
              <a:t>animals</a:t>
            </a:r>
            <a:endParaRPr lang="cs-CZ" sz="2000" dirty="0">
              <a:latin typeface="Cambria"/>
              <a:cs typeface="Cambria"/>
            </a:endParaRP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sz="2000" dirty="0">
                <a:solidFill>
                  <a:srgbClr val="C00000"/>
                </a:solidFill>
                <a:latin typeface="Cambria"/>
                <a:cs typeface="Cambria"/>
              </a:rPr>
              <a:t>SHE – </a:t>
            </a:r>
            <a:r>
              <a:rPr lang="cs-CZ" sz="2000" dirty="0" err="1">
                <a:solidFill>
                  <a:srgbClr val="C00000"/>
                </a:solidFill>
                <a:latin typeface="Cambria"/>
                <a:cs typeface="Cambria"/>
              </a:rPr>
              <a:t>refers</a:t>
            </a:r>
            <a:r>
              <a:rPr lang="cs-CZ" sz="2000" dirty="0">
                <a:solidFill>
                  <a:srgbClr val="C00000"/>
                </a:solidFill>
                <a:latin typeface="Cambria"/>
                <a:cs typeface="Cambria"/>
              </a:rPr>
              <a:t> to </a:t>
            </a:r>
            <a:r>
              <a:rPr lang="cs-CZ" sz="2000" dirty="0" err="1">
                <a:solidFill>
                  <a:srgbClr val="C00000"/>
                </a:solidFill>
                <a:latin typeface="Cambria"/>
                <a:cs typeface="Cambria"/>
              </a:rPr>
              <a:t>female</a:t>
            </a:r>
            <a:r>
              <a:rPr lang="cs-CZ" sz="200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lang="cs-CZ" sz="2000" dirty="0" err="1">
                <a:solidFill>
                  <a:srgbClr val="C00000"/>
                </a:solidFill>
                <a:latin typeface="Cambria"/>
                <a:cs typeface="Cambria"/>
              </a:rPr>
              <a:t>humans</a:t>
            </a:r>
            <a:r>
              <a:rPr lang="cs-CZ" sz="2000" dirty="0">
                <a:solidFill>
                  <a:srgbClr val="C00000"/>
                </a:solidFill>
                <a:latin typeface="Cambria"/>
                <a:cs typeface="Cambria"/>
              </a:rPr>
              <a:t> and </a:t>
            </a:r>
            <a:r>
              <a:rPr lang="cs-CZ" sz="2000" dirty="0" err="1">
                <a:solidFill>
                  <a:srgbClr val="C00000"/>
                </a:solidFill>
                <a:latin typeface="Cambria"/>
                <a:cs typeface="Cambria"/>
              </a:rPr>
              <a:t>animals</a:t>
            </a:r>
            <a:endParaRPr lang="cs-CZ" sz="2000" dirty="0">
              <a:solidFill>
                <a:srgbClr val="C00000"/>
              </a:solidFill>
              <a:latin typeface="Cambria"/>
              <a:cs typeface="Cambria"/>
            </a:endParaRP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sz="2000" dirty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IT – </a:t>
            </a:r>
            <a:r>
              <a:rPr lang="cs-CZ" sz="2000" dirty="0" err="1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inanimate</a:t>
            </a:r>
            <a:r>
              <a:rPr lang="cs-CZ" sz="2000" dirty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 </a:t>
            </a:r>
            <a:r>
              <a:rPr lang="cs-CZ" sz="2000" dirty="0" err="1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objects</a:t>
            </a:r>
            <a:r>
              <a:rPr lang="cs-CZ" sz="2000" dirty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 </a:t>
            </a:r>
            <a:r>
              <a:rPr lang="cs-CZ" sz="2000" dirty="0" err="1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or</a:t>
            </a:r>
            <a:r>
              <a:rPr lang="cs-CZ" sz="2000" dirty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 </a:t>
            </a:r>
            <a:r>
              <a:rPr lang="cs-CZ" sz="2000" dirty="0" err="1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animals</a:t>
            </a:r>
            <a:endParaRPr lang="cs-CZ" sz="2000" dirty="0">
              <a:solidFill>
                <a:schemeClr val="accent3">
                  <a:lumMod val="75000"/>
                </a:schemeClr>
              </a:solidFill>
              <a:latin typeface="Cambria"/>
              <a:cs typeface="Cambria"/>
            </a:endParaRP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dirty="0">
                <a:latin typeface="Cambria"/>
                <a:cs typeface="Cambria"/>
              </a:rPr>
              <a:t>LATIN has 3 genders</a:t>
            </a:r>
            <a:r>
              <a:rPr lang="cs-CZ" sz="2400" dirty="0">
                <a:latin typeface="Cambria"/>
                <a:cs typeface="Cambria"/>
              </a:rPr>
              <a:t>:</a:t>
            </a:r>
          </a:p>
          <a:p>
            <a:pPr marL="548640" lvl="1" indent="-274320" fontAlgn="auto">
              <a:spcAft>
                <a:spcPts val="0"/>
              </a:spcAft>
              <a:buFont typeface="Wingdings"/>
              <a:buChar char=""/>
              <a:defRPr/>
            </a:pPr>
            <a:r>
              <a:rPr lang="cs-CZ" sz="2000" dirty="0">
                <a:latin typeface="Cambria"/>
                <a:cs typeface="Cambria"/>
              </a:rPr>
              <a:t>not </a:t>
            </a:r>
            <a:r>
              <a:rPr lang="cs-CZ" sz="2000" dirty="0" err="1">
                <a:latin typeface="Cambria"/>
                <a:cs typeface="Cambria"/>
              </a:rPr>
              <a:t>only</a:t>
            </a:r>
            <a:r>
              <a:rPr lang="cs-CZ" sz="2000" dirty="0">
                <a:latin typeface="Cambria"/>
                <a:cs typeface="Cambria"/>
              </a:rPr>
              <a:t> </a:t>
            </a:r>
            <a:r>
              <a:rPr lang="cs-CZ" sz="2000" dirty="0" err="1">
                <a:latin typeface="Cambria"/>
                <a:cs typeface="Cambria"/>
              </a:rPr>
              <a:t>humans</a:t>
            </a:r>
            <a:r>
              <a:rPr lang="cs-CZ" sz="2000" dirty="0">
                <a:latin typeface="Cambria"/>
                <a:cs typeface="Cambria"/>
              </a:rPr>
              <a:t> and </a:t>
            </a:r>
            <a:r>
              <a:rPr lang="cs-CZ" sz="2000" dirty="0" err="1">
                <a:latin typeface="Cambria"/>
                <a:cs typeface="Cambria"/>
              </a:rPr>
              <a:t>animals</a:t>
            </a:r>
            <a:r>
              <a:rPr lang="cs-CZ" sz="2000" dirty="0">
                <a:latin typeface="Cambria"/>
                <a:cs typeface="Cambria"/>
              </a:rPr>
              <a:t>, but </a:t>
            </a:r>
            <a:r>
              <a:rPr lang="cs-CZ" sz="2000" dirty="0" err="1">
                <a:latin typeface="Cambria"/>
                <a:cs typeface="Cambria"/>
              </a:rPr>
              <a:t>also</a:t>
            </a:r>
            <a:r>
              <a:rPr lang="cs-CZ" sz="2000" dirty="0">
                <a:latin typeface="Cambria"/>
                <a:cs typeface="Cambria"/>
              </a:rPr>
              <a:t> </a:t>
            </a:r>
            <a:r>
              <a:rPr lang="cs-CZ" sz="2000" dirty="0" err="1">
                <a:latin typeface="Cambria"/>
                <a:cs typeface="Cambria"/>
              </a:rPr>
              <a:t>other</a:t>
            </a:r>
            <a:r>
              <a:rPr lang="cs-CZ" sz="2000" dirty="0">
                <a:latin typeface="Cambria"/>
                <a:cs typeface="Cambria"/>
              </a:rPr>
              <a:t> </a:t>
            </a:r>
            <a:r>
              <a:rPr lang="cs-CZ" sz="2000" dirty="0" err="1">
                <a:latin typeface="Cambria"/>
                <a:cs typeface="Cambria"/>
              </a:rPr>
              <a:t>objects</a:t>
            </a:r>
            <a:r>
              <a:rPr lang="cs-CZ" sz="2000" dirty="0">
                <a:latin typeface="Cambria"/>
                <a:cs typeface="Cambria"/>
              </a:rPr>
              <a:t> are </a:t>
            </a:r>
            <a:r>
              <a:rPr lang="cs-CZ" sz="2000" dirty="0" err="1">
                <a:latin typeface="Cambria"/>
                <a:cs typeface="Cambria"/>
              </a:rPr>
              <a:t>thought</a:t>
            </a:r>
            <a:r>
              <a:rPr lang="cs-CZ" sz="2000" dirty="0">
                <a:latin typeface="Cambria"/>
                <a:cs typeface="Cambria"/>
              </a:rPr>
              <a:t> </a:t>
            </a:r>
            <a:r>
              <a:rPr lang="cs-CZ" sz="2000" dirty="0" err="1">
                <a:latin typeface="Cambria"/>
                <a:cs typeface="Cambria"/>
              </a:rPr>
              <a:t>of</a:t>
            </a:r>
            <a:r>
              <a:rPr lang="cs-CZ" sz="2000" dirty="0">
                <a:latin typeface="Cambria"/>
                <a:cs typeface="Cambria"/>
              </a:rPr>
              <a:t> as </a:t>
            </a:r>
            <a:r>
              <a:rPr lang="cs-CZ" sz="2000" dirty="0" err="1">
                <a:latin typeface="Cambria"/>
                <a:cs typeface="Cambria"/>
              </a:rPr>
              <a:t>being</a:t>
            </a:r>
            <a:r>
              <a:rPr lang="cs-CZ" sz="2000" dirty="0">
                <a:latin typeface="Cambria"/>
                <a:cs typeface="Cambria"/>
              </a:rPr>
              <a:t>: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sz="1900" dirty="0" err="1">
                <a:solidFill>
                  <a:schemeClr val="accent1">
                    <a:lumMod val="50000"/>
                  </a:schemeClr>
                </a:solidFill>
                <a:latin typeface="Cambria"/>
                <a:cs typeface="Cambria"/>
              </a:rPr>
              <a:t>masculine</a:t>
            </a:r>
            <a:r>
              <a:rPr lang="cs-CZ" sz="1900" dirty="0">
                <a:solidFill>
                  <a:schemeClr val="accent1">
                    <a:lumMod val="50000"/>
                  </a:schemeClr>
                </a:solidFill>
                <a:latin typeface="Cambria"/>
                <a:cs typeface="Cambria"/>
              </a:rPr>
              <a:t> -&gt; </a:t>
            </a:r>
            <a:r>
              <a:rPr lang="cs-CZ" sz="1900" dirty="0" err="1">
                <a:solidFill>
                  <a:schemeClr val="accent1">
                    <a:lumMod val="50000"/>
                  </a:schemeClr>
                </a:solidFill>
                <a:latin typeface="Cambria"/>
                <a:cs typeface="Cambria"/>
              </a:rPr>
              <a:t>discipulus</a:t>
            </a:r>
            <a:r>
              <a:rPr lang="cs-CZ" sz="1900" dirty="0">
                <a:solidFill>
                  <a:schemeClr val="accent1">
                    <a:lumMod val="50000"/>
                  </a:schemeClr>
                </a:solidFill>
                <a:latin typeface="Cambria"/>
                <a:cs typeface="Cambria"/>
              </a:rPr>
              <a:t> (he-student), </a:t>
            </a:r>
            <a:r>
              <a:rPr lang="cs-CZ" sz="1900" dirty="0" err="1">
                <a:solidFill>
                  <a:schemeClr val="accent1">
                    <a:lumMod val="50000"/>
                  </a:schemeClr>
                </a:solidFill>
                <a:latin typeface="Cambria"/>
                <a:cs typeface="Cambria"/>
              </a:rPr>
              <a:t>musculus</a:t>
            </a:r>
            <a:r>
              <a:rPr lang="cs-CZ" sz="1900" dirty="0">
                <a:solidFill>
                  <a:schemeClr val="accent1">
                    <a:lumMod val="50000"/>
                  </a:schemeClr>
                </a:solidFill>
                <a:latin typeface="Cambria"/>
                <a:cs typeface="Cambria"/>
              </a:rPr>
              <a:t> (</a:t>
            </a:r>
            <a:r>
              <a:rPr lang="cs-CZ" sz="1900" dirty="0" err="1">
                <a:solidFill>
                  <a:schemeClr val="accent1">
                    <a:lumMod val="50000"/>
                  </a:schemeClr>
                </a:solidFill>
                <a:latin typeface="Cambria"/>
                <a:cs typeface="Cambria"/>
              </a:rPr>
              <a:t>muscle</a:t>
            </a:r>
            <a:r>
              <a:rPr lang="cs-CZ" sz="1900" dirty="0">
                <a:solidFill>
                  <a:schemeClr val="accent1">
                    <a:lumMod val="50000"/>
                  </a:schemeClr>
                </a:solidFill>
                <a:latin typeface="Cambria"/>
                <a:cs typeface="Cambria"/>
              </a:rPr>
              <a:t>)</a:t>
            </a: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sz="1900" dirty="0" err="1">
                <a:solidFill>
                  <a:srgbClr val="C00000"/>
                </a:solidFill>
                <a:latin typeface="Cambria"/>
                <a:cs typeface="Cambria"/>
              </a:rPr>
              <a:t>feminine</a:t>
            </a:r>
            <a:r>
              <a:rPr lang="cs-CZ" sz="1900" dirty="0">
                <a:solidFill>
                  <a:srgbClr val="C00000"/>
                </a:solidFill>
                <a:latin typeface="Cambria"/>
                <a:cs typeface="Cambria"/>
              </a:rPr>
              <a:t>	-&gt; </a:t>
            </a:r>
            <a:r>
              <a:rPr lang="cs-CZ" sz="1900" dirty="0" err="1">
                <a:solidFill>
                  <a:srgbClr val="C00000"/>
                </a:solidFill>
                <a:latin typeface="Cambria"/>
                <a:cs typeface="Cambria"/>
              </a:rPr>
              <a:t>discipula</a:t>
            </a:r>
            <a:r>
              <a:rPr lang="cs-CZ" sz="1900" dirty="0">
                <a:solidFill>
                  <a:srgbClr val="C00000"/>
                </a:solidFill>
                <a:latin typeface="Cambria"/>
                <a:cs typeface="Cambria"/>
              </a:rPr>
              <a:t> (</a:t>
            </a:r>
            <a:r>
              <a:rPr lang="cs-CZ" sz="1900" dirty="0" err="1">
                <a:solidFill>
                  <a:srgbClr val="C00000"/>
                </a:solidFill>
                <a:latin typeface="Cambria"/>
                <a:cs typeface="Cambria"/>
              </a:rPr>
              <a:t>she</a:t>
            </a:r>
            <a:r>
              <a:rPr lang="cs-CZ" sz="1900" dirty="0">
                <a:solidFill>
                  <a:srgbClr val="C00000"/>
                </a:solidFill>
                <a:latin typeface="Cambria"/>
                <a:cs typeface="Cambria"/>
              </a:rPr>
              <a:t>-student), </a:t>
            </a:r>
            <a:r>
              <a:rPr lang="cs-CZ" sz="1900" dirty="0" err="1">
                <a:solidFill>
                  <a:srgbClr val="C00000"/>
                </a:solidFill>
                <a:latin typeface="Cambria"/>
                <a:cs typeface="Cambria"/>
              </a:rPr>
              <a:t>vena</a:t>
            </a:r>
            <a:r>
              <a:rPr lang="cs-CZ" sz="1900" dirty="0">
                <a:solidFill>
                  <a:srgbClr val="C00000"/>
                </a:solidFill>
                <a:latin typeface="Cambria"/>
                <a:cs typeface="Cambria"/>
              </a:rPr>
              <a:t> (</a:t>
            </a:r>
            <a:r>
              <a:rPr lang="cs-CZ" sz="1900" dirty="0" err="1">
                <a:solidFill>
                  <a:srgbClr val="C00000"/>
                </a:solidFill>
                <a:latin typeface="Cambria"/>
                <a:cs typeface="Cambria"/>
              </a:rPr>
              <a:t>vein</a:t>
            </a:r>
            <a:r>
              <a:rPr lang="cs-CZ" sz="1900" dirty="0">
                <a:solidFill>
                  <a:srgbClr val="C00000"/>
                </a:solidFill>
                <a:latin typeface="Cambria"/>
                <a:cs typeface="Cambria"/>
              </a:rPr>
              <a:t>)</a:t>
            </a:r>
            <a:endParaRPr lang="cs-CZ" sz="1900" dirty="0">
              <a:latin typeface="Cambria"/>
              <a:cs typeface="Cambria"/>
            </a:endParaRPr>
          </a:p>
          <a:p>
            <a:pPr marL="822960" lvl="2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cs-CZ" sz="1900" dirty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neuter	-&gt; corpus (body)</a:t>
            </a:r>
            <a:r>
              <a:rPr lang="en-US" sz="1900" dirty="0">
                <a:solidFill>
                  <a:schemeClr val="accent3">
                    <a:lumMod val="75000"/>
                  </a:schemeClr>
                </a:solidFill>
                <a:latin typeface="Cambria"/>
                <a:cs typeface="Cambria"/>
              </a:rPr>
              <a:t> </a:t>
            </a:r>
            <a:r>
              <a:rPr lang="en-US" sz="1900" dirty="0">
                <a:latin typeface="Cambria"/>
                <a:cs typeface="Cambria"/>
              </a:rPr>
              <a:t>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rgbClr val="88A44D"/>
                </a:solidFill>
              </a:rPr>
              <a:t>Latin – inflectional language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0825" y="1527175"/>
            <a:ext cx="8569325" cy="4854575"/>
          </a:xfrm>
        </p:spPr>
        <p:txBody>
          <a:bodyPr/>
          <a:lstStyle/>
          <a:p>
            <a:r>
              <a:rPr lang="en-GB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 many languages, Latin and Greek among them, nouns </a:t>
            </a:r>
            <a:r>
              <a:rPr lang="en-GB" altLang="cs-CZ" b="1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inflect</a:t>
            </a:r>
            <a:r>
              <a:rPr lang="en-GB" altLang="cs-CZ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(change their form) for number and for case. </a:t>
            </a:r>
          </a:p>
          <a:p>
            <a:pPr lvl="1"/>
            <a:r>
              <a:rPr lang="en-GB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Inflection for </a:t>
            </a:r>
            <a:r>
              <a:rPr lang="en-GB" altLang="cs-CZ" b="1">
                <a:solidFill>
                  <a:srgbClr val="1782BF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number</a:t>
            </a:r>
            <a:r>
              <a:rPr lang="en-GB" altLang="cs-CZ">
                <a:solidFill>
                  <a:srgbClr val="1782BF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involves </a:t>
            </a:r>
            <a:r>
              <a:rPr lang="en-GB" altLang="cs-CZ" i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singular </a:t>
            </a:r>
            <a:r>
              <a:rPr lang="en-GB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(sg.)</a:t>
            </a:r>
            <a:r>
              <a:rPr lang="en-GB" altLang="cs-CZ" i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: </a:t>
            </a:r>
            <a:r>
              <a:rPr lang="en-GB" altLang="cs-CZ" i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plural</a:t>
            </a:r>
            <a:r>
              <a:rPr lang="en-GB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(pl.) forms (eg. </a:t>
            </a:r>
            <a:r>
              <a:rPr lang="en-GB" altLang="cs-CZ" i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forearm</a:t>
            </a:r>
            <a:r>
              <a:rPr lang="en-GB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: </a:t>
            </a:r>
            <a:r>
              <a:rPr lang="en-GB" altLang="cs-CZ" i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forearms,</a:t>
            </a:r>
            <a:r>
              <a:rPr lang="en-GB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altLang="cs-CZ" i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antebrachium</a:t>
            </a:r>
            <a:r>
              <a:rPr lang="en-GB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: </a:t>
            </a:r>
            <a:r>
              <a:rPr lang="en-GB" altLang="cs-CZ" i="1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antebrachia</a:t>
            </a:r>
            <a:r>
              <a:rPr lang="en-GB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 and is present in English as well. </a:t>
            </a:r>
          </a:p>
          <a:p>
            <a:pPr lvl="1"/>
            <a:r>
              <a:rPr lang="en-GB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Inflection for </a:t>
            </a:r>
            <a:r>
              <a:rPr lang="en-GB" altLang="cs-CZ" b="1">
                <a:solidFill>
                  <a:srgbClr val="1782BF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case</a:t>
            </a:r>
            <a:r>
              <a:rPr lang="en-GB" altLang="cs-CZ">
                <a:solidFill>
                  <a:srgbClr val="1782BF"/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GB" altLang="cs-CZ"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involves changing the form of the noun according to its syntactic function/meaning. Latin has extensive case system in which a special form is used for every specific meaning. In medical terminology we use 4 out of 6 Latin cases to express the following meanings: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rgbClr val="88A44D"/>
                </a:solidFill>
              </a:rPr>
              <a:t>Cases and their meanings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107950" y="1341438"/>
            <a:ext cx="4851400" cy="4525962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b="1" dirty="0">
                <a:solidFill>
                  <a:srgbClr val="000000"/>
                </a:solidFill>
                <a:latin typeface="Cambria"/>
                <a:cs typeface="Cambria"/>
              </a:rPr>
              <a:t>LATIN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i="1" dirty="0">
                <a:solidFill>
                  <a:srgbClr val="000000"/>
                </a:solidFill>
                <a:latin typeface="Cambria"/>
                <a:cs typeface="Cambria"/>
              </a:rPr>
              <a:t>system of specific case endings + prepositions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i="1" dirty="0">
              <a:solidFill>
                <a:srgbClr val="000000"/>
              </a:solidFill>
              <a:latin typeface="Cambria"/>
              <a:cs typeface="Cambria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1.    </a:t>
            </a:r>
            <a:r>
              <a:rPr lang="en-GB" b="1" dirty="0">
                <a:solidFill>
                  <a:srgbClr val="1782BF"/>
                </a:solidFill>
                <a:latin typeface="Cambria"/>
                <a:cs typeface="Cambria"/>
              </a:rPr>
              <a:t>NOMINATIVE</a:t>
            </a:r>
            <a:r>
              <a:rPr lang="en-GB" dirty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– subject (ending)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dirty="0">
              <a:solidFill>
                <a:srgbClr val="000000"/>
              </a:solidFill>
              <a:latin typeface="Cambria"/>
              <a:cs typeface="Cambria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2.	</a:t>
            </a:r>
            <a:r>
              <a:rPr lang="en-GB" b="1" dirty="0">
                <a:solidFill>
                  <a:srgbClr val="1782BF"/>
                </a:solidFill>
                <a:latin typeface="Cambria"/>
                <a:cs typeface="Cambria"/>
              </a:rPr>
              <a:t>GENITIVE</a:t>
            </a:r>
            <a:r>
              <a:rPr lang="en-GB" dirty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– dependency of two 	nouns, possession (ending)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dirty="0">
              <a:solidFill>
                <a:srgbClr val="000000"/>
              </a:solidFill>
              <a:latin typeface="Cambria"/>
              <a:cs typeface="Cambria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4.	</a:t>
            </a:r>
            <a:r>
              <a:rPr lang="en-GB" b="1" dirty="0">
                <a:solidFill>
                  <a:srgbClr val="1782BF"/>
                </a:solidFill>
                <a:latin typeface="Cambria"/>
                <a:cs typeface="Cambria"/>
              </a:rPr>
              <a:t>ACCUSATIVE</a:t>
            </a:r>
            <a:r>
              <a:rPr lang="en-GB" dirty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– object, movement 	(preposition + ending)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dirty="0">
              <a:solidFill>
                <a:srgbClr val="000000"/>
              </a:solidFill>
              <a:latin typeface="Cambria"/>
              <a:cs typeface="Cambria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6.	</a:t>
            </a:r>
            <a:r>
              <a:rPr lang="en-GB" b="1" dirty="0">
                <a:solidFill>
                  <a:srgbClr val="1782BF"/>
                </a:solidFill>
                <a:latin typeface="Cambria"/>
                <a:cs typeface="Cambria"/>
              </a:rPr>
              <a:t>ABLATIVE</a:t>
            </a:r>
            <a:r>
              <a:rPr lang="en-GB" dirty="0">
                <a:solidFill>
                  <a:srgbClr val="1782BF"/>
                </a:solidFill>
                <a:latin typeface="Cambria"/>
                <a:cs typeface="Cambria"/>
              </a:rPr>
              <a:t> </a:t>
            </a:r>
            <a:r>
              <a:rPr lang="en-GB" dirty="0">
                <a:solidFill>
                  <a:srgbClr val="000000"/>
                </a:solidFill>
                <a:latin typeface="Cambria"/>
                <a:cs typeface="Cambria"/>
              </a:rPr>
              <a:t>– place, location, 		instrument, cause (preposition + 	ending)</a:t>
            </a:r>
            <a:endParaRPr lang="en-US" dirty="0">
              <a:solidFill>
                <a:srgbClr val="000000"/>
              </a:solidFill>
              <a:latin typeface="Cambria"/>
              <a:cs typeface="Cambria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5940425" y="1341438"/>
            <a:ext cx="2989263" cy="3600450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sz="2400" b="1" dirty="0">
                <a:latin typeface="Cambria"/>
                <a:cs typeface="Cambria"/>
              </a:rPr>
              <a:t>ENGLISH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sz="2400" i="1" dirty="0">
                <a:latin typeface="Cambria"/>
                <a:cs typeface="Cambria"/>
              </a:rPr>
              <a:t>prepositions or word order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400" dirty="0">
              <a:latin typeface="Cambria"/>
              <a:cs typeface="Cambria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sz="2400" dirty="0">
                <a:latin typeface="Cambria"/>
                <a:cs typeface="Cambria"/>
              </a:rPr>
              <a:t>subject of the sentence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400" i="1" dirty="0">
              <a:latin typeface="Cambria"/>
              <a:cs typeface="Cambria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sz="2400" i="1" dirty="0">
                <a:latin typeface="Cambria"/>
                <a:cs typeface="Cambria"/>
              </a:rPr>
              <a:t>of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cs-CZ" sz="2400" dirty="0">
              <a:latin typeface="Cambria"/>
              <a:cs typeface="Cambria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US" sz="2400" dirty="0">
              <a:latin typeface="Cambria"/>
              <a:cs typeface="Cambria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sz="2400" dirty="0">
                <a:latin typeface="Cambria"/>
                <a:cs typeface="Cambria"/>
              </a:rPr>
              <a:t>object of the sentence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400" dirty="0">
              <a:latin typeface="Cambria"/>
              <a:cs typeface="Cambria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GB" sz="2400" i="1" dirty="0">
              <a:latin typeface="Cambria"/>
              <a:cs typeface="Cambria"/>
            </a:endParaRP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r>
              <a:rPr lang="en-GB" sz="2400" i="1" dirty="0">
                <a:latin typeface="Cambria"/>
                <a:cs typeface="Cambria"/>
              </a:rPr>
              <a:t>by, with, to, because of...</a:t>
            </a:r>
            <a:endParaRPr lang="en-US" sz="2400" dirty="0">
              <a:latin typeface="Cambria"/>
              <a:cs typeface="Cambria"/>
            </a:endParaRPr>
          </a:p>
        </p:txBody>
      </p:sp>
      <p:cxnSp>
        <p:nvCxnSpPr>
          <p:cNvPr id="6" name="Straight Arrow Connector 6"/>
          <p:cNvCxnSpPr/>
          <p:nvPr/>
        </p:nvCxnSpPr>
        <p:spPr>
          <a:xfrm>
            <a:off x="4959350" y="2565400"/>
            <a:ext cx="749300" cy="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959350" y="3124200"/>
            <a:ext cx="749300" cy="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6"/>
          <p:cNvCxnSpPr/>
          <p:nvPr/>
        </p:nvCxnSpPr>
        <p:spPr>
          <a:xfrm>
            <a:off x="4959350" y="3933825"/>
            <a:ext cx="749300" cy="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6"/>
          <p:cNvCxnSpPr/>
          <p:nvPr/>
        </p:nvCxnSpPr>
        <p:spPr>
          <a:xfrm>
            <a:off x="4959350" y="4724400"/>
            <a:ext cx="749300" cy="0"/>
          </a:xfrm>
          <a:prstGeom prst="straightConnector1">
            <a:avLst/>
          </a:prstGeom>
          <a:ln w="38100">
            <a:solidFill>
              <a:schemeClr val="tx2">
                <a:lumMod val="60000"/>
                <a:lumOff val="4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10"/>
          <p:cNvSpPr txBox="1"/>
          <p:nvPr/>
        </p:nvSpPr>
        <p:spPr>
          <a:xfrm>
            <a:off x="87313" y="5516563"/>
            <a:ext cx="8929687" cy="15081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en-GB" altLang="cs-CZ" sz="2000">
                <a:solidFill>
                  <a:srgbClr val="FF0000"/>
                </a:solidFill>
                <a:latin typeface="Cambria" panose="02040503050406030204" pitchFamily="18" charset="0"/>
              </a:rPr>
              <a:t>In medical terminology </a:t>
            </a:r>
            <a:r>
              <a:rPr lang="en-GB" altLang="cs-CZ" sz="2000" b="1">
                <a:solidFill>
                  <a:srgbClr val="FF0000"/>
                </a:solidFill>
                <a:latin typeface="Cambria" panose="02040503050406030204" pitchFamily="18" charset="0"/>
              </a:rPr>
              <a:t>accusative</a:t>
            </a:r>
            <a:r>
              <a:rPr lang="en-GB" altLang="cs-CZ" sz="2000">
                <a:solidFill>
                  <a:srgbClr val="FF0000"/>
                </a:solidFill>
                <a:latin typeface="Cambria" panose="02040503050406030204" pitchFamily="18" charset="0"/>
              </a:rPr>
              <a:t> and </a:t>
            </a:r>
            <a:r>
              <a:rPr lang="en-GB" altLang="cs-CZ" sz="2000" b="1">
                <a:solidFill>
                  <a:srgbClr val="FF0000"/>
                </a:solidFill>
                <a:latin typeface="Cambria" panose="02040503050406030204" pitchFamily="18" charset="0"/>
              </a:rPr>
              <a:t>ablative</a:t>
            </a:r>
            <a:r>
              <a:rPr lang="en-GB" altLang="cs-CZ" sz="2000">
                <a:solidFill>
                  <a:srgbClr val="FF0000"/>
                </a:solidFill>
                <a:latin typeface="Cambria" panose="02040503050406030204" pitchFamily="18" charset="0"/>
              </a:rPr>
              <a:t> cases are used </a:t>
            </a:r>
            <a:r>
              <a:rPr lang="en-GB" altLang="cs-CZ" sz="2000" b="1">
                <a:solidFill>
                  <a:srgbClr val="FF0000"/>
                </a:solidFill>
                <a:latin typeface="Cambria" panose="02040503050406030204" pitchFamily="18" charset="0"/>
              </a:rPr>
              <a:t>only</a:t>
            </a:r>
            <a:r>
              <a:rPr lang="cs-CZ" altLang="cs-CZ" sz="2000" b="1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en-GB" altLang="cs-CZ" sz="2000" b="1">
                <a:solidFill>
                  <a:srgbClr val="FF0000"/>
                </a:solidFill>
                <a:latin typeface="Cambria" panose="02040503050406030204" pitchFamily="18" charset="0"/>
              </a:rPr>
              <a:t>after</a:t>
            </a:r>
            <a:r>
              <a:rPr lang="en-GB" altLang="cs-CZ" sz="2000">
                <a:solidFill>
                  <a:srgbClr val="FF0000"/>
                </a:solidFill>
                <a:latin typeface="Cambria" panose="02040503050406030204" pitchFamily="18" charset="0"/>
              </a:rPr>
              <a:t> the </a:t>
            </a:r>
            <a:r>
              <a:rPr lang="en-GB" altLang="cs-CZ" sz="2000" b="1">
                <a:solidFill>
                  <a:srgbClr val="FF0000"/>
                </a:solidFill>
                <a:latin typeface="Cambria" panose="02040503050406030204" pitchFamily="18" charset="0"/>
              </a:rPr>
              <a:t>preposition</a:t>
            </a:r>
            <a:r>
              <a:rPr lang="en-GB" altLang="cs-CZ" sz="2000">
                <a:solidFill>
                  <a:srgbClr val="FF0000"/>
                </a:solidFill>
                <a:latin typeface="Cambria" panose="02040503050406030204" pitchFamily="18" charset="0"/>
              </a:rPr>
              <a:t>.</a:t>
            </a:r>
          </a:p>
          <a:p>
            <a:r>
              <a:rPr lang="en-GB" altLang="cs-CZ" sz="1600">
                <a:solidFill>
                  <a:srgbClr val="FF0000"/>
                </a:solidFill>
                <a:latin typeface="Cambria" panose="02040503050406030204" pitchFamily="18" charset="0"/>
              </a:rPr>
              <a:t>In books, cases are labelled with numbers 1, 2, 4, and 6 or with  corresponding abbreviations</a:t>
            </a:r>
            <a:endParaRPr lang="cs-CZ" altLang="cs-CZ" sz="160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r>
              <a:rPr lang="en-GB" altLang="cs-CZ" sz="1600">
                <a:solidFill>
                  <a:srgbClr val="FF0000"/>
                </a:solidFill>
                <a:latin typeface="Cambria" panose="02040503050406030204" pitchFamily="18" charset="0"/>
              </a:rPr>
              <a:t>- nom., gen., acc., abl. - for practical reasons.</a:t>
            </a:r>
          </a:p>
          <a:p>
            <a:endParaRPr lang="en-US" altLang="cs-CZ" sz="200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>
                <a:solidFill>
                  <a:srgbClr val="88A44D"/>
                </a:solidFill>
              </a:rPr>
              <a:t>Nominative –singular and plural</a:t>
            </a:r>
          </a:p>
        </p:txBody>
      </p:sp>
      <p:sp>
        <p:nvSpPr>
          <p:cNvPr id="2150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endParaRPr lang="cs-CZ" altLang="cs-CZ"/>
          </a:p>
        </p:txBody>
      </p:sp>
      <p:pic>
        <p:nvPicPr>
          <p:cNvPr id="21507" name="Picture 1" descr="KOncovky do prezentácií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17625"/>
            <a:ext cx="9144000" cy="505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/>
          <p:nvPr/>
        </p:nvSpPr>
        <p:spPr>
          <a:xfrm>
            <a:off x="690821" y="2457437"/>
            <a:ext cx="8320179" cy="389897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50024" y="4005064"/>
            <a:ext cx="8320179" cy="389897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514" name="TextovéPole 6"/>
          <p:cNvSpPr txBox="1">
            <a:spLocks noChangeArrowheads="1"/>
          </p:cNvSpPr>
          <p:nvPr/>
        </p:nvSpPr>
        <p:spPr bwMode="auto">
          <a:xfrm>
            <a:off x="395288" y="6373813"/>
            <a:ext cx="84248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r>
              <a:rPr lang="cs-CZ" altLang="cs-CZ"/>
              <a:t>Nominative singular is the </a:t>
            </a:r>
            <a:r>
              <a:rPr lang="cs-CZ" altLang="cs-CZ" b="1"/>
              <a:t>first</a:t>
            </a:r>
            <a:r>
              <a:rPr lang="cs-CZ" altLang="cs-CZ"/>
              <a:t> form listed in the dictionary.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392</TotalTime>
  <Words>793</Words>
  <Application>Microsoft Office PowerPoint</Application>
  <PresentationFormat>Předvádění na obrazovce (4:3)</PresentationFormat>
  <Paragraphs>224</Paragraphs>
  <Slides>25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3" baseType="lpstr">
      <vt:lpstr>Georgia</vt:lpstr>
      <vt:lpstr>Arial</vt:lpstr>
      <vt:lpstr>Wingdings 2</vt:lpstr>
      <vt:lpstr>Wingdings</vt:lpstr>
      <vt:lpstr>Calibri</vt:lpstr>
      <vt:lpstr>Cambria</vt:lpstr>
      <vt:lpstr>Administrativní</vt:lpstr>
      <vt:lpstr>Document</vt:lpstr>
      <vt:lpstr>Basic medical terminology</vt:lpstr>
      <vt:lpstr>Read aloud</vt:lpstr>
      <vt:lpstr>Read aloud</vt:lpstr>
      <vt:lpstr>Questions</vt:lpstr>
      <vt:lpstr>Questions</vt:lpstr>
      <vt:lpstr>Gender</vt:lpstr>
      <vt:lpstr>Latin – inflectional language</vt:lpstr>
      <vt:lpstr>Cases and their meanings</vt:lpstr>
      <vt:lpstr>Nominative –singular and plural</vt:lpstr>
      <vt:lpstr>Use the chart with endings to change the following words into plural</vt:lpstr>
      <vt:lpstr>Introduction to syntax NOUN IN APPOSITION I.</vt:lpstr>
      <vt:lpstr>Genitive –singular and plural</vt:lpstr>
      <vt:lpstr>Connect two nouns</vt:lpstr>
      <vt:lpstr>Prezentace aplikace PowerPoint</vt:lpstr>
      <vt:lpstr>Prepositions and prepositional phrases</vt:lpstr>
      <vt:lpstr>Prezentace aplikace PowerPoint</vt:lpstr>
      <vt:lpstr>Accusative and ablative singular and plural</vt:lpstr>
      <vt:lpstr>Connect nouns with prepositions</vt:lpstr>
      <vt:lpstr>1st Latin declension</vt:lpstr>
      <vt:lpstr>1st Latin declension</vt:lpstr>
      <vt:lpstr>1st Latin declension</vt:lpstr>
      <vt:lpstr>1st Greek declension</vt:lpstr>
      <vt:lpstr>1st Greek declension</vt:lpstr>
      <vt:lpstr>1st Greek declension</vt:lpstr>
      <vt:lpstr>1st Greek declension</vt:lpstr>
    </vt:vector>
  </TitlesOfParts>
  <Company>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medical terminology</dc:title>
  <dc:creator>Ševčíková Tereza</dc:creator>
  <cp:lastModifiedBy>Pavel Ševčík</cp:lastModifiedBy>
  <cp:revision>20</cp:revision>
  <dcterms:created xsi:type="dcterms:W3CDTF">2015-09-29T15:19:11Z</dcterms:created>
  <dcterms:modified xsi:type="dcterms:W3CDTF">2016-09-26T05:17:20Z</dcterms:modified>
</cp:coreProperties>
</file>