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4" r:id="rId19"/>
    <p:sldId id="275" r:id="rId20"/>
    <p:sldId id="277" r:id="rId21"/>
    <p:sldId id="279" r:id="rId22"/>
    <p:sldId id="276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E8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1251-10D3-4F46-AC2D-A416A8679446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5BEF33B-5D6D-4389-ACA6-952B3A6147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4720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DF07-90AA-4837-B070-E3DB807000DB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E2593-89DF-47A6-BC93-2497BB5EE9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567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362FC69-7D8B-419E-9982-9ED4DAD2F9E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825C-593E-4D62-B16B-144393705C80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29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66785-8736-4E5A-9878-5FF947AD6CB0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FA0F50B-3211-47E7-B75A-0F450CD031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7048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7E8A4-4ED8-4BF6-A477-2B9DEF59D649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0A006E2-FB89-4EDA-856A-9B9CFFC502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429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FC117-AF9F-4793-B01F-9B73E5EFB531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07BF9-F05D-4129-8297-0172F67E5B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609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á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4597-2BE6-49F8-8849-5B890D867ADA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198B2C6-CF3E-45B8-8EA3-E0DD2F1E0C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8661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C5E4-F65A-4F1D-B83D-63E3E1985DF4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0747BBF-6342-433E-8DB0-DCF2D4791E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913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3C13-DBC9-4AF5-A502-707ACDFCA6FE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5205D-E1EB-4119-A9B5-3CC4C985E6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714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11CA4FB-653F-470B-9274-A5A069B4B34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A1BE-72C3-4C75-A17C-195F38921296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230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3165DCC-5E28-4FE3-85E4-D4BECC53E32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1235-3A4D-48FA-B4EF-93B38F2C27F7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6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CD7BCD-B35F-48B1-BFE9-54FC164D9F8F}" type="datetimeFigureOut">
              <a:rPr lang="cs-CZ"/>
              <a:pPr>
                <a:defRPr/>
              </a:pPr>
              <a:t>26.9.2016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88A44D"/>
                </a:solidFill>
                <a:latin typeface="Georgia" panose="02040502050405020303" pitchFamily="18" charset="0"/>
              </a:defRPr>
            </a:lvl1pPr>
          </a:lstStyle>
          <a:p>
            <a:fld id="{9B3C8313-7F17-4742-A575-10D0F928A1A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Basic medical terminology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50" y="228600"/>
            <a:ext cx="8856663" cy="823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Use the chart with endings to change the following words into 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o-RO" dirty="0"/>
              <a:t>coxa_ _ _ _ _ _ _ _ 	    cervix_ _ _ _ _ _ _ _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o-RO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o-RO" dirty="0"/>
              <a:t>mentum_ _ _ _ _ _ 		arcus _ _ _ _ _ _ _ _	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92275" y="1484313"/>
            <a:ext cx="1108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coxae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940425" y="1484313"/>
            <a:ext cx="14160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</a:t>
            </a:r>
            <a:r>
              <a:rPr lang="cs-CZ" altLang="cs-CZ" sz="2900">
                <a:solidFill>
                  <a:srgbClr val="000000"/>
                </a:solidFill>
              </a:rPr>
              <a:t>ervicis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175" y="3467100"/>
            <a:ext cx="11477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menti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248400" y="3467100"/>
            <a:ext cx="106521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arcus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8163" y="1916113"/>
            <a:ext cx="346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rgbClr val="FE82D2"/>
                </a:solidFill>
              </a:rPr>
              <a:t>I</a:t>
            </a:r>
            <a:endParaRPr lang="en-US" altLang="cs-CZ" sz="3200">
              <a:solidFill>
                <a:srgbClr val="FE82D2"/>
              </a:solidFill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458788" y="3933825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chemeClr val="accent1"/>
                </a:solidFill>
              </a:rPr>
              <a:t>II</a:t>
            </a:r>
            <a:endParaRPr lang="en-US" altLang="cs-CZ" sz="3200">
              <a:solidFill>
                <a:schemeClr val="accent1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021263" y="1917700"/>
            <a:ext cx="66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rgbClr val="FFCC00"/>
                </a:solidFill>
              </a:rPr>
              <a:t>III</a:t>
            </a:r>
            <a:endParaRPr lang="en-US" altLang="cs-CZ" sz="3200">
              <a:solidFill>
                <a:srgbClr val="FFCC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263" y="3933825"/>
            <a:ext cx="619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IV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701800" y="1939925"/>
            <a:ext cx="8810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cox</a:t>
            </a:r>
            <a:r>
              <a:rPr lang="cs-CZ" altLang="cs-CZ" sz="2900">
                <a:solidFill>
                  <a:srgbClr val="000000"/>
                </a:solidFill>
              </a:rPr>
              <a:t>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940425" y="1939925"/>
            <a:ext cx="1285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</a:t>
            </a:r>
            <a:r>
              <a:rPr lang="cs-CZ" altLang="cs-CZ" sz="2900">
                <a:solidFill>
                  <a:srgbClr val="000000"/>
                </a:solidFill>
              </a:rPr>
              <a:t>ervic-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1878013" y="3956050"/>
            <a:ext cx="117792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ment-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6232525" y="3933825"/>
            <a:ext cx="8318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arc-</a:t>
            </a:r>
            <a:endParaRPr lang="en-US" altLang="cs-CZ" sz="2900">
              <a:solidFill>
                <a:srgbClr val="000000"/>
              </a:solidFill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193800" y="2473325"/>
            <a:ext cx="11080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cox</a:t>
            </a:r>
            <a:r>
              <a:rPr lang="en-US" altLang="cs-CZ" sz="2900">
                <a:solidFill>
                  <a:srgbClr val="FE82D2"/>
                </a:solidFill>
              </a:rPr>
              <a:t>ae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5810250" y="2473325"/>
            <a:ext cx="14859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</a:rPr>
              <a:t>c</a:t>
            </a:r>
            <a:r>
              <a:rPr lang="cs-CZ" altLang="cs-CZ" sz="2900">
                <a:solidFill>
                  <a:srgbClr val="000000"/>
                </a:solidFill>
              </a:rPr>
              <a:t>ervic</a:t>
            </a:r>
            <a:r>
              <a:rPr lang="cs-CZ" altLang="cs-CZ" sz="2900">
                <a:solidFill>
                  <a:srgbClr val="FFCC00"/>
                </a:solidFill>
              </a:rPr>
              <a:t>es</a:t>
            </a:r>
            <a:endParaRPr lang="en-US" altLang="cs-CZ" sz="2900">
              <a:solidFill>
                <a:srgbClr val="FFCC00"/>
              </a:solidFill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1127125" y="4468813"/>
            <a:ext cx="12271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</a:rPr>
              <a:t>ment</a:t>
            </a:r>
            <a:r>
              <a:rPr lang="cs-CZ" altLang="cs-CZ" sz="2900">
                <a:solidFill>
                  <a:schemeClr val="accent1"/>
                </a:solidFill>
              </a:rPr>
              <a:t>a</a:t>
            </a:r>
            <a:endParaRPr lang="en-US" altLang="cs-CZ" sz="2900">
              <a:solidFill>
                <a:schemeClr val="accent1"/>
              </a:solidFill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6113463" y="4468813"/>
            <a:ext cx="1066800" cy="538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900" dirty="0" err="1">
                <a:solidFill>
                  <a:prstClr val="black"/>
                </a:solidFill>
                <a:latin typeface="+mn-lt"/>
                <a:cs typeface="+mn-cs"/>
              </a:rPr>
              <a:t>arc</a:t>
            </a:r>
            <a:r>
              <a:rPr lang="cs-CZ" sz="2900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us</a:t>
            </a:r>
            <a:endParaRPr lang="en-US" sz="29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Introduction to syntax</a:t>
            </a:r>
            <a:br>
              <a:rPr lang="en-US" dirty="0"/>
            </a:br>
            <a:r>
              <a:rPr lang="en-US" dirty="0"/>
              <a:t>NOUN IN APPOSITION </a:t>
            </a:r>
            <a:r>
              <a:rPr lang="cs-CZ" dirty="0"/>
              <a:t>I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+ noun &lt; GENITIVE </a:t>
            </a:r>
          </a:p>
          <a:p>
            <a:pPr lvl="1"/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Translated: 	using </a:t>
            </a:r>
            <a:r>
              <a:rPr lang="en-US" altLang="cs-CZ" sz="2400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lvl="1"/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Meaning:		state of dependency, possession</a:t>
            </a:r>
            <a:endParaRPr lang="cs-CZ" altLang="cs-CZ" sz="24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b="1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EX:</a:t>
            </a:r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Fractura cost</a:t>
            </a:r>
            <a:r>
              <a:rPr lang="en-US" altLang="cs-CZ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</a:t>
            </a:r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//fractura cost</a:t>
            </a:r>
            <a:r>
              <a:rPr lang="en-US" altLang="cs-CZ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arum</a:t>
            </a:r>
          </a:p>
          <a:p>
            <a:pPr marL="1314450" lvl="4" indent="0">
              <a:buFontTx/>
              <a:buNone/>
            </a:pP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Fracture of rib	      Fracture of ribs</a:t>
            </a:r>
          </a:p>
          <a:p>
            <a:pPr marL="1314450" lvl="4" indent="0">
              <a:buFontTx/>
              <a:buNone/>
            </a:pP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! = rib fracture	</a:t>
            </a:r>
            <a:r>
              <a:rPr lang="cs-CZ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= rib fractures</a:t>
            </a:r>
          </a:p>
          <a:p>
            <a:endParaRPr lang="en-US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Genitive –singular and plural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24579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31762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>
            <a:off x="750023" y="2836779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387318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6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Genitive singular ending is the </a:t>
            </a:r>
            <a:r>
              <a:rPr lang="cs-CZ" altLang="cs-CZ" b="1"/>
              <a:t>second</a:t>
            </a:r>
            <a:r>
              <a:rPr lang="cs-CZ" altLang="cs-CZ"/>
              <a:t> form listed in the dictionary.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Connect two nouns</a:t>
            </a:r>
          </a:p>
        </p:txBody>
      </p:sp>
      <p:sp>
        <p:nvSpPr>
          <p:cNvPr id="25602" name="Obdélník 5"/>
          <p:cNvSpPr>
            <a:spLocks noChangeArrowheads="1"/>
          </p:cNvSpPr>
          <p:nvPr/>
        </p:nvSpPr>
        <p:spPr bwMode="auto">
          <a:xfrm>
            <a:off x="250825" y="1484313"/>
            <a:ext cx="86423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cs-CZ" sz="2400" i="1">
                <a:solidFill>
                  <a:srgbClr val="3366FF"/>
                </a:solidFill>
              </a:rPr>
              <a:t>ex:  caput 	+ 	</a:t>
            </a:r>
            <a:r>
              <a:rPr lang="en-GB" altLang="cs-CZ" sz="2400">
                <a:solidFill>
                  <a:srgbClr val="3366FF"/>
                </a:solidFill>
              </a:rPr>
              <a:t>costa</a:t>
            </a:r>
            <a:r>
              <a:rPr lang="en-GB" altLang="cs-CZ" sz="2400" i="1">
                <a:solidFill>
                  <a:srgbClr val="3366FF"/>
                </a:solidFill>
              </a:rPr>
              <a:t> &gt; caput costae</a:t>
            </a:r>
            <a:r>
              <a:rPr lang="en-GB" altLang="cs-CZ" sz="2400">
                <a:solidFill>
                  <a:srgbClr val="3366FF"/>
                </a:solidFill>
              </a:rPr>
              <a:t> 	</a:t>
            </a:r>
            <a:r>
              <a:rPr lang="en-GB" altLang="cs-CZ" sz="2400" i="1"/>
              <a:t>head of rib</a:t>
            </a:r>
            <a:endParaRPr lang="sk-SK" altLang="cs-CZ" sz="2400"/>
          </a:p>
          <a:p>
            <a:pPr>
              <a:lnSpc>
                <a:spcPct val="150000"/>
              </a:lnSpc>
            </a:pPr>
            <a:r>
              <a:rPr lang="en-GB" altLang="cs-CZ" sz="2700"/>
              <a:t>caput   +  femur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r>
              <a:rPr lang="en-GB" altLang="cs-CZ" sz="2700"/>
              <a:t>	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fibula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r>
              <a:rPr lang="en-GB" altLang="cs-CZ" sz="2700"/>
              <a:t>		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humerus </a:t>
            </a:r>
            <a:r>
              <a:rPr lang="cs-CZ" altLang="cs-CZ" sz="2700"/>
              <a:t>-</a:t>
            </a:r>
            <a:r>
              <a:rPr lang="en-GB" altLang="cs-CZ" sz="2700" i="1"/>
              <a:t>&gt;</a:t>
            </a:r>
            <a:r>
              <a:rPr lang="en-GB" altLang="cs-CZ" sz="2700"/>
              <a:t> 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phalanx </a:t>
            </a:r>
            <a:r>
              <a:rPr lang="cs-CZ" altLang="cs-CZ" sz="2700"/>
              <a:t>-</a:t>
            </a:r>
            <a:r>
              <a:rPr lang="en-GB" altLang="cs-CZ" sz="2700" i="1"/>
              <a:t>&gt;</a:t>
            </a:r>
            <a:r>
              <a:rPr lang="en-GB" altLang="cs-CZ" sz="2700"/>
              <a:t>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radius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r>
              <a:rPr lang="en-GB" altLang="cs-CZ" sz="2700"/>
              <a:t>	</a:t>
            </a:r>
            <a:endParaRPr lang="sk-SK" altLang="cs-CZ" sz="2700"/>
          </a:p>
          <a:p>
            <a:pPr>
              <a:lnSpc>
                <a:spcPct val="150000"/>
              </a:lnSpc>
            </a:pPr>
            <a:r>
              <a:rPr lang="en-GB" altLang="cs-CZ" sz="2700"/>
              <a:t>caput   +   talus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endParaRPr lang="sk-SK" altLang="cs-CZ" sz="2700"/>
          </a:p>
          <a:p>
            <a:pPr>
              <a:lnSpc>
                <a:spcPct val="150000"/>
              </a:lnSpc>
            </a:pPr>
            <a:r>
              <a:rPr lang="en-GB" altLang="cs-CZ" sz="2700"/>
              <a:t>caput   +   ulna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endParaRPr lang="sk-SK" altLang="cs-CZ" sz="270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38575" y="1989138"/>
            <a:ext cx="2595563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femoris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fibulae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humeri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phalangis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radii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tali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ulnae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92150"/>
            <a:ext cx="372745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55650" y="692150"/>
            <a:ext cx="647700" cy="64928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6627" name="Picture 4" descr="http://spina.pro/i/anatomy/kosti/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5" r="8182"/>
          <a:stretch>
            <a:fillRect/>
          </a:stretch>
        </p:blipFill>
        <p:spPr bwMode="auto">
          <a:xfrm>
            <a:off x="4427538" y="336550"/>
            <a:ext cx="455453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596188" y="476250"/>
            <a:ext cx="1152525" cy="43180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Prepositions and prepositional phrases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9688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Denote: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Spatial relations		sub, infra, post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Temporal relations	post, ante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Causal relations		propter, e/ex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Can be connected with: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Accusative case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Ablative case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Both Accusative and Ablative case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288" y="5949950"/>
            <a:ext cx="8137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dictionary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entry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will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tell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you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what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case to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put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after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preposition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1" t="3735" r="7623" b="7574"/>
          <a:stretch>
            <a:fillRect/>
          </a:stretch>
        </p:blipFill>
        <p:spPr bwMode="auto">
          <a:xfrm>
            <a:off x="1476375" y="188913"/>
            <a:ext cx="606742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Accusative</a:t>
            </a:r>
            <a:r>
              <a:rPr lang="cs-CZ" altLang="cs-CZ">
                <a:solidFill>
                  <a:srgbClr val="88A44D"/>
                </a:solidFill>
              </a:rPr>
              <a:t> and </a:t>
            </a:r>
            <a:r>
              <a:rPr lang="cs-CZ" altLang="cs-CZ">
                <a:solidFill>
                  <a:schemeClr val="accent1"/>
                </a:solidFill>
              </a:rPr>
              <a:t>ablative</a:t>
            </a:r>
            <a:r>
              <a:rPr lang="cs-CZ" altLang="cs-CZ">
                <a:solidFill>
                  <a:srgbClr val="88A44D"/>
                </a:solidFill>
              </a:rPr>
              <a:t> singular and plural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29699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557338"/>
            <a:ext cx="8885238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/>
          <p:nvPr/>
        </p:nvSpPr>
        <p:spPr>
          <a:xfrm>
            <a:off x="843378" y="342033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827584" y="3837246"/>
            <a:ext cx="8136904" cy="311834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379" y="486916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835481" y="5301208"/>
            <a:ext cx="8136904" cy="360040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Connect nouns with prepositions</a:t>
            </a: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08050" y="1484313"/>
          <a:ext cx="7840663" cy="490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3" imgW="5867184" imgH="4013052" progId="">
                  <p:embed/>
                </p:oleObj>
              </mc:Choice>
              <mc:Fallback>
                <p:oleObj name="Document" r:id="rId3" imgW="5867184" imgH="4013052" progId="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484313"/>
                        <a:ext cx="7840663" cy="490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Box 4"/>
          <p:cNvSpPr txBox="1">
            <a:spLocks noChangeArrowheads="1"/>
          </p:cNvSpPr>
          <p:nvPr/>
        </p:nvSpPr>
        <p:spPr bwMode="auto">
          <a:xfrm>
            <a:off x="2700338" y="1989138"/>
            <a:ext cx="18049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scapula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716713" y="4246563"/>
            <a:ext cx="1108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osse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700338" y="3068638"/>
            <a:ext cx="17541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oculum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672263" y="1989138"/>
            <a:ext cx="16271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lingua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652963" y="1989138"/>
            <a:ext cx="13065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cute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707188" y="3076575"/>
            <a:ext cx="19685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patellam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640263" y="4262438"/>
            <a:ext cx="9842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ore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736850" y="5373688"/>
            <a:ext cx="1709738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cranium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736850" y="4262438"/>
            <a:ext cx="128746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dente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659563" y="5392738"/>
            <a:ext cx="2116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000" i="1">
                <a:solidFill>
                  <a:srgbClr val="FF0000"/>
                </a:solidFill>
              </a:rPr>
              <a:t>in hypogastrium</a:t>
            </a:r>
            <a:endParaRPr lang="en-US" altLang="cs-CZ" sz="2000" i="1">
              <a:solidFill>
                <a:srgbClr val="FF0000"/>
              </a:solidFill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664075" y="5373688"/>
            <a:ext cx="16541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</a:rPr>
              <a:t>in orbitam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621213" y="3068638"/>
            <a:ext cx="17303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</a:rPr>
              <a:t>sub </a:t>
            </a:r>
            <a:r>
              <a:rPr lang="cs-CZ" altLang="cs-CZ" sz="2400" i="1">
                <a:solidFill>
                  <a:srgbClr val="FF0000"/>
                </a:solidFill>
              </a:rPr>
              <a:t>costam</a:t>
            </a:r>
            <a:endParaRPr lang="en-US" altLang="cs-CZ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Latin declension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950" y="1527175"/>
            <a:ext cx="9036050" cy="492601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In the </a:t>
            </a:r>
            <a:r>
              <a:rPr lang="en-US" sz="30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declension we decline nouns that have:</a:t>
            </a: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  <a:latin typeface="Cambria"/>
              <a:cs typeface="Cambria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solidFill>
                  <a:schemeClr val="accent1"/>
                </a:solidFill>
                <a:latin typeface="Cambria"/>
                <a:cs typeface="Cambria"/>
              </a:rPr>
              <a:t>		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NOUNS OF THE 1</a:t>
            </a:r>
            <a:r>
              <a:rPr lang="en-US" sz="2800" baseline="300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st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 Declension that are of masculine gender are: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specialists – </a:t>
            </a:r>
            <a:r>
              <a:rPr lang="en-US" sz="2600" dirty="0" err="1">
                <a:solidFill>
                  <a:schemeClr val="accent3">
                    <a:lumMod val="75000"/>
                  </a:schemeClr>
                </a:solidFill>
                <a:cs typeface="Cambria"/>
              </a:rPr>
              <a:t>Dentista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muscles – </a:t>
            </a:r>
            <a:r>
              <a:rPr lang="en-US" sz="2600" dirty="0" err="1">
                <a:solidFill>
                  <a:schemeClr val="accent3">
                    <a:lumMod val="75000"/>
                  </a:schemeClr>
                </a:solidFill>
                <a:cs typeface="Cambria"/>
              </a:rPr>
              <a:t>Agonista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046288"/>
            <a:ext cx="55260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Read aloud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Infarctus myocardii recens</a:t>
            </a: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Fractura comminutiva colli femoris lateris dextri</a:t>
            </a: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Commotio cerebri</a:t>
            </a: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Vulnus punctum thoracis ad pulmonem lateris sinistri penetrans</a:t>
            </a: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Aethylismus chronicus</a:t>
            </a: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Appendicitis acuta</a:t>
            </a: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Intoxicatio carboneo hydroxydato (CO) gradus maioris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Latin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3795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296988"/>
            <a:ext cx="9144000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761848" y="2132855"/>
            <a:ext cx="509609" cy="41764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Latin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A03F2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4238" cy="49260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 err="1">
                <a:latin typeface="Palatino Linotype" panose="02040502050505030304" pitchFamily="18" charset="0"/>
              </a:rPr>
              <a:t>Example</a:t>
            </a:r>
            <a:r>
              <a:rPr lang="cs-CZ" sz="2600" dirty="0">
                <a:latin typeface="Palatino Linotype" panose="02040502050505030304" pitchFamily="18" charset="0"/>
              </a:rPr>
              <a:t> </a:t>
            </a:r>
            <a:r>
              <a:rPr lang="cs-CZ" sz="2600" dirty="0" err="1">
                <a:latin typeface="Palatino Linotype" panose="02040502050505030304" pitchFamily="18" charset="0"/>
              </a:rPr>
              <a:t>word</a:t>
            </a:r>
            <a:r>
              <a:rPr lang="cs-CZ" sz="2600" dirty="0">
                <a:latin typeface="Palatino Linotype" panose="02040502050505030304" pitchFamily="18" charset="0"/>
              </a:rPr>
              <a:t>: </a:t>
            </a:r>
            <a:r>
              <a:rPr lang="cs-CZ" sz="2600" dirty="0" err="1">
                <a:latin typeface="Palatino Linotype" panose="02040502050505030304" pitchFamily="18" charset="0"/>
              </a:rPr>
              <a:t>vēna</a:t>
            </a:r>
            <a:r>
              <a:rPr lang="cs-CZ" sz="2600" dirty="0">
                <a:latin typeface="Palatino Linotype" panose="02040502050505030304" pitchFamily="18" charset="0"/>
              </a:rPr>
              <a:t>, </a:t>
            </a:r>
            <a:r>
              <a:rPr lang="cs-CZ" sz="2600" dirty="0" err="1">
                <a:latin typeface="Palatino Linotype" panose="02040502050505030304" pitchFamily="18" charset="0"/>
              </a:rPr>
              <a:t>ae</a:t>
            </a:r>
            <a:r>
              <a:rPr lang="cs-CZ" sz="2600" dirty="0">
                <a:latin typeface="Palatino Linotype" panose="02040502050505030304" pitchFamily="18" charset="0"/>
              </a:rPr>
              <a:t>, f.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11493"/>
              </p:ext>
            </p:extLst>
          </p:nvPr>
        </p:nvGraphicFramePr>
        <p:xfrm>
          <a:off x="1832434" y="2420888"/>
          <a:ext cx="5472782" cy="266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710">
                <a:tc>
                  <a:txBody>
                    <a:bodyPr/>
                    <a:lstStyle/>
                    <a:p>
                      <a:r>
                        <a:rPr lang="cs-CZ" sz="2200" dirty="0">
                          <a:latin typeface="Palatino Linotype" panose="02040502050505030304" pitchFamily="18" charset="0"/>
                        </a:rPr>
                        <a:t>case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singular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plural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gen.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rum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ak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en-US" altLang="cs-CZ" sz="24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ā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i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668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Greek declension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cs-CZ"/>
              <a:t>In the first declension we decline nouns that have:</a:t>
            </a:r>
          </a:p>
          <a:p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95513" y="2349500"/>
          <a:ext cx="4752974" cy="165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4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Genitive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 -ES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 </a:t>
                      </a:r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-AE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Nominative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-ES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Gender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M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Greek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27317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1271457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  <p:sp>
        <p:nvSpPr>
          <p:cNvPr id="8" name="Rectangle 5"/>
          <p:cNvSpPr/>
          <p:nvPr/>
        </p:nvSpPr>
        <p:spPr>
          <a:xfrm flipV="1">
            <a:off x="1781066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88A44D"/>
                </a:solidFill>
              </a:rPr>
              <a:t>1</a:t>
            </a:r>
            <a:r>
              <a:rPr lang="cs-CZ" altLang="cs-CZ" sz="3200" baseline="30000" dirty="0">
                <a:solidFill>
                  <a:srgbClr val="88A44D"/>
                </a:solidFill>
              </a:rPr>
              <a:t>st</a:t>
            </a:r>
            <a:r>
              <a:rPr lang="cs-CZ" altLang="cs-CZ" sz="3200" dirty="0">
                <a:solidFill>
                  <a:srgbClr val="88A44D"/>
                </a:solidFill>
              </a:rPr>
              <a:t> </a:t>
            </a:r>
            <a:r>
              <a:rPr lang="cs-CZ" altLang="cs-CZ" sz="3200" dirty="0" err="1">
                <a:solidFill>
                  <a:srgbClr val="88A44D"/>
                </a:solidFill>
              </a:rPr>
              <a:t>Greek</a:t>
            </a:r>
            <a:r>
              <a:rPr lang="cs-CZ" altLang="cs-CZ" sz="3200" dirty="0">
                <a:solidFill>
                  <a:srgbClr val="88A44D"/>
                </a:solidFill>
              </a:rPr>
              <a:t> </a:t>
            </a:r>
            <a:r>
              <a:rPr lang="cs-CZ" altLang="cs-CZ" sz="3200" dirty="0" err="1">
                <a:solidFill>
                  <a:srgbClr val="88A44D"/>
                </a:solidFill>
              </a:rPr>
              <a:t>declension</a:t>
            </a:r>
            <a:endParaRPr lang="cs-CZ" altLang="cs-CZ" sz="3000" dirty="0">
              <a:solidFill>
                <a:srgbClr val="A03F2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0297427"/>
              </p:ext>
            </p:extLst>
          </p:nvPr>
        </p:nvGraphicFramePr>
        <p:xfrm>
          <a:off x="1379735" y="1772816"/>
          <a:ext cx="637818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systole, es, f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diabetes, 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m. 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gen.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ak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am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</a:t>
                      </a:r>
                      <a:endParaRPr lang="cs-CZ" sz="2400" b="1" dirty="0">
                        <a:solidFill>
                          <a:schemeClr val="accent2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043" name="TextovéPole 4"/>
          <p:cNvSpPr txBox="1">
            <a:spLocks noChangeArrowheads="1"/>
          </p:cNvSpPr>
          <p:nvPr/>
        </p:nvSpPr>
        <p:spPr bwMode="auto">
          <a:xfrm>
            <a:off x="104329" y="4293096"/>
            <a:ext cx="8928992" cy="13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All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nouns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infleced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like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>
                <a:latin typeface="Palatino Linotype" panose="02040502050505030304" pitchFamily="18" charset="0"/>
              </a:rPr>
              <a:t>systole</a:t>
            </a:r>
            <a:r>
              <a:rPr lang="cs-CZ" altLang="cs-CZ" sz="2400" i="1" dirty="0">
                <a:latin typeface="Palatino Linotype" panose="02040502050505030304" pitchFamily="18" charset="0"/>
              </a:rPr>
              <a:t>, es, f.</a:t>
            </a:r>
            <a:r>
              <a:rPr lang="cs-CZ" altLang="cs-CZ" sz="2200" i="1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>
                <a:latin typeface="Palatino Linotype" panose="02040502050505030304" pitchFamily="18" charset="0"/>
              </a:rPr>
              <a:t>are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feminine</a:t>
            </a:r>
            <a:r>
              <a:rPr lang="cs-CZ" altLang="cs-CZ" sz="2200" dirty="0">
                <a:latin typeface="Palatino Linotype" panose="02040502050505030304" pitchFamily="18" charset="0"/>
              </a:rPr>
              <a:t> gender.</a:t>
            </a: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All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nouns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inflectted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like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>
                <a:latin typeface="Palatino Linotype" panose="02040502050505030304" pitchFamily="18" charset="0"/>
              </a:rPr>
              <a:t>diabetes, </a:t>
            </a:r>
            <a:r>
              <a:rPr lang="cs-CZ" altLang="cs-CZ" sz="2400" i="1" dirty="0" err="1">
                <a:latin typeface="Palatino Linotype" panose="02040502050505030304" pitchFamily="18" charset="0"/>
              </a:rPr>
              <a:t>ae</a:t>
            </a:r>
            <a:r>
              <a:rPr lang="cs-CZ" altLang="cs-CZ" sz="2400" i="1" dirty="0">
                <a:latin typeface="Palatino Linotype" panose="02040502050505030304" pitchFamily="18" charset="0"/>
              </a:rPr>
              <a:t>, m.</a:t>
            </a:r>
            <a:r>
              <a:rPr lang="cs-CZ" altLang="cs-CZ" sz="2200" i="1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>
                <a:latin typeface="Palatino Linotype" panose="02040502050505030304" pitchFamily="18" charset="0"/>
              </a:rPr>
              <a:t>are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masculine</a:t>
            </a:r>
            <a:r>
              <a:rPr lang="cs-CZ" altLang="cs-CZ" sz="2200" dirty="0">
                <a:latin typeface="Palatino Linotype" panose="02040502050505030304" pitchFamily="18" charset="0"/>
              </a:rPr>
              <a:t> gender.</a:t>
            </a: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Paradigms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>
                <a:latin typeface="Palatino Linotype" panose="02040502050505030304" pitchFamily="18" charset="0"/>
              </a:rPr>
              <a:t>vena</a:t>
            </a:r>
            <a:r>
              <a:rPr lang="cs-CZ" altLang="cs-CZ" sz="2200" i="1" dirty="0">
                <a:latin typeface="Palatino Linotype" panose="02040502050505030304" pitchFamily="18" charset="0"/>
              </a:rPr>
              <a:t>, systole </a:t>
            </a:r>
            <a:r>
              <a:rPr lang="cs-CZ" altLang="cs-CZ" sz="2200" dirty="0">
                <a:latin typeface="Palatino Linotype" panose="02040502050505030304" pitchFamily="18" charset="0"/>
              </a:rPr>
              <a:t>and </a:t>
            </a:r>
            <a:r>
              <a:rPr lang="cs-CZ" altLang="cs-CZ" sz="2200" i="1" dirty="0">
                <a:latin typeface="Palatino Linotype" panose="02040502050505030304" pitchFamily="18" charset="0"/>
              </a:rPr>
              <a:t>diabetes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have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identical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endings</a:t>
            </a:r>
            <a:r>
              <a:rPr lang="cs-CZ" altLang="cs-CZ" sz="2200" dirty="0">
                <a:latin typeface="Palatino Linotype" panose="02040502050505030304" pitchFamily="18" charset="0"/>
              </a:rPr>
              <a:t> in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plural</a:t>
            </a:r>
            <a:r>
              <a:rPr lang="cs-CZ" altLang="cs-CZ" sz="22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082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Greek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27317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683569" y="3933055"/>
            <a:ext cx="1656184" cy="158417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90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Read aloud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Typhus </a:t>
            </a:r>
            <a:r>
              <a:rPr lang="en-US" dirty="0" err="1">
                <a:latin typeface="Cambria"/>
                <a:cs typeface="Cambria"/>
              </a:rPr>
              <a:t>reccurens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Tonsillitis </a:t>
            </a:r>
            <a:r>
              <a:rPr lang="en-US" dirty="0" err="1">
                <a:latin typeface="Cambria"/>
                <a:cs typeface="Cambria"/>
              </a:rPr>
              <a:t>purulenta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recidivans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Diabetes mellitus </a:t>
            </a:r>
            <a:r>
              <a:rPr lang="en-US" dirty="0" err="1">
                <a:latin typeface="Cambria"/>
                <a:cs typeface="Cambria"/>
              </a:rPr>
              <a:t>stabilis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Dermatitis </a:t>
            </a:r>
            <a:r>
              <a:rPr lang="en-US" dirty="0" err="1">
                <a:latin typeface="Cambria"/>
                <a:cs typeface="Cambria"/>
              </a:rPr>
              <a:t>allergica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protrahens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Cambria"/>
                <a:cs typeface="Cambria"/>
              </a:rPr>
              <a:t>Vitium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cordis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acquisitum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Cambria"/>
                <a:cs typeface="Cambria"/>
              </a:rPr>
              <a:t>Infarctus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haemispherii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sinistri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cerebri</a:t>
            </a:r>
            <a:r>
              <a:rPr lang="en-US" dirty="0">
                <a:latin typeface="Cambria"/>
                <a:cs typeface="Cambria"/>
              </a:rPr>
              <a:t>, Hemiparesis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Nephrolithiasis, </a:t>
            </a:r>
            <a:r>
              <a:rPr lang="en-US" dirty="0" err="1">
                <a:latin typeface="Cambria"/>
                <a:cs typeface="Cambria"/>
              </a:rPr>
              <a:t>colica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renalis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subsequens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Tumor </a:t>
            </a:r>
            <a:r>
              <a:rPr lang="en-US" dirty="0" err="1">
                <a:latin typeface="Cambria"/>
                <a:cs typeface="Cambria"/>
              </a:rPr>
              <a:t>ventriculi</a:t>
            </a:r>
            <a:r>
              <a:rPr lang="en-US" dirty="0">
                <a:latin typeface="Cambria"/>
                <a:cs typeface="Cambria"/>
              </a:rPr>
              <a:t> ad </a:t>
            </a:r>
            <a:r>
              <a:rPr lang="en-US" dirty="0" err="1">
                <a:latin typeface="Cambria"/>
                <a:cs typeface="Cambria"/>
              </a:rPr>
              <a:t>investigationem</a:t>
            </a:r>
            <a:r>
              <a:rPr lang="en-US" dirty="0">
                <a:latin typeface="Cambria"/>
                <a:cs typeface="Cambria"/>
              </a:rPr>
              <a:t> et </a:t>
            </a:r>
            <a:r>
              <a:rPr lang="en-US" dirty="0" err="1">
                <a:latin typeface="Cambria"/>
                <a:cs typeface="Cambria"/>
              </a:rPr>
              <a:t>observationem</a:t>
            </a:r>
            <a:endParaRPr lang="en-US" dirty="0">
              <a:latin typeface="Cambria"/>
              <a:cs typeface="Cambria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785225" cy="4854575"/>
          </a:xfrm>
        </p:spPr>
        <p:txBody>
          <a:bodyPr/>
          <a:lstStyle/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How do I decide to what declension the word belongs?</a:t>
            </a:r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1"/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 need to know the genitive ending</a:t>
            </a:r>
            <a:endParaRPr lang="en-US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are the genitive endings of Latin declensions?</a:t>
            </a:r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3141663"/>
            <a:ext cx="850423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What is </a:t>
            </a:r>
            <a:r>
              <a:rPr lang="cs-CZ" dirty="0">
                <a:latin typeface="Cambria"/>
                <a:cs typeface="Cambria"/>
              </a:rPr>
              <a:t>a </a:t>
            </a:r>
            <a:r>
              <a:rPr lang="en-US" dirty="0">
                <a:latin typeface="Cambria"/>
                <a:cs typeface="Cambria"/>
              </a:rPr>
              <a:t>stem?</a:t>
            </a:r>
            <a:endParaRPr lang="cs-CZ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a stem is a form to which affixes can be attached</a:t>
            </a:r>
            <a:endParaRPr lang="en-US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How can we identify the stem of a Latin noun?</a:t>
            </a:r>
            <a:endParaRPr lang="cs-CZ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we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take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genitive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form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and </a:t>
            </a:r>
            <a:r>
              <a:rPr lang="en-US" altLang="cs-CZ" dirty="0">
                <a:solidFill>
                  <a:schemeClr val="accent1"/>
                </a:solidFill>
                <a:latin typeface="Cambria" panose="02040503050406030204" pitchFamily="18" charset="0"/>
              </a:rPr>
              <a:t>we remove the genitive ending</a:t>
            </a:r>
            <a:endParaRPr lang="cs-CZ" altLang="cs-CZ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vena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ven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ae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musculus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muscul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-i;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diameter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diametr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auris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aur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is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corpus,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corpor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-is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arcus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arc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genu,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gen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us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facies,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faci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-ei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712200" cy="51847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The grammatical gender of a noun </a:t>
            </a:r>
            <a:r>
              <a:rPr lang="en-US" sz="2400" b="1" dirty="0">
                <a:latin typeface="Cambria"/>
                <a:cs typeface="Cambria"/>
              </a:rPr>
              <a:t>affects the form of other words</a:t>
            </a:r>
            <a:r>
              <a:rPr lang="en-US" sz="2400" dirty="0">
                <a:latin typeface="Cambria"/>
                <a:cs typeface="Cambria"/>
              </a:rPr>
              <a:t> related to it.</a:t>
            </a:r>
            <a:endParaRPr lang="cs-CZ" sz="2400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In Latin,</a:t>
            </a:r>
            <a:r>
              <a:rPr lang="en-US" sz="2400" b="1" dirty="0">
                <a:latin typeface="Cambria"/>
                <a:cs typeface="Cambria"/>
              </a:rPr>
              <a:t> adjectives </a:t>
            </a:r>
            <a:r>
              <a:rPr lang="cs-CZ" sz="2400" dirty="0">
                <a:latin typeface="Cambria"/>
                <a:cs typeface="Cambria"/>
              </a:rPr>
              <a:t>(</a:t>
            </a:r>
            <a:r>
              <a:rPr lang="en-US" sz="2400" dirty="0">
                <a:latin typeface="Cambria"/>
                <a:cs typeface="Cambria"/>
              </a:rPr>
              <a:t>and pronouns</a:t>
            </a:r>
            <a:r>
              <a:rPr lang="cs-CZ" sz="2400" dirty="0">
                <a:latin typeface="Cambria"/>
                <a:cs typeface="Cambria"/>
              </a:rPr>
              <a:t>)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b="1" dirty="0">
                <a:latin typeface="Cambria"/>
                <a:cs typeface="Cambria"/>
              </a:rPr>
              <a:t>change</a:t>
            </a:r>
            <a:r>
              <a:rPr lang="en-US" sz="2400" dirty="0">
                <a:latin typeface="Cambria"/>
                <a:cs typeface="Cambria"/>
              </a:rPr>
              <a:t> their form </a:t>
            </a:r>
            <a:r>
              <a:rPr lang="en-US" sz="2400" b="1" dirty="0">
                <a:latin typeface="Cambria"/>
                <a:cs typeface="Cambria"/>
              </a:rPr>
              <a:t>depending on the noun </a:t>
            </a:r>
            <a:r>
              <a:rPr lang="en-US" sz="2400" dirty="0">
                <a:latin typeface="Cambria"/>
                <a:cs typeface="Cambria"/>
              </a:rPr>
              <a:t>to which they refer.</a:t>
            </a:r>
            <a:endParaRPr lang="cs-CZ" sz="2400" dirty="0"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>
                <a:latin typeface="Cambria"/>
                <a:cs typeface="Cambria"/>
              </a:rPr>
              <a:t>ENGLISH has 3 </a:t>
            </a:r>
            <a:r>
              <a:rPr lang="cs-CZ" sz="2400" dirty="0" err="1">
                <a:latin typeface="Cambria"/>
                <a:cs typeface="Cambria"/>
              </a:rPr>
              <a:t>genders</a:t>
            </a:r>
            <a:r>
              <a:rPr lang="cs-CZ" sz="2400" dirty="0">
                <a:latin typeface="Cambria"/>
                <a:cs typeface="Cambria"/>
              </a:rPr>
              <a:t>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latin typeface="Cambria"/>
                <a:cs typeface="Cambria"/>
              </a:rPr>
              <a:t>HE – </a:t>
            </a:r>
            <a:r>
              <a:rPr lang="cs-CZ" sz="2000" dirty="0" err="1">
                <a:latin typeface="Cambria"/>
                <a:cs typeface="Cambria"/>
              </a:rPr>
              <a:t>refers</a:t>
            </a:r>
            <a:r>
              <a:rPr lang="cs-CZ" sz="2000" dirty="0">
                <a:latin typeface="Cambria"/>
                <a:cs typeface="Cambria"/>
              </a:rPr>
              <a:t> to male </a:t>
            </a:r>
            <a:r>
              <a:rPr lang="cs-CZ" sz="2000" dirty="0" err="1">
                <a:latin typeface="Cambria"/>
                <a:cs typeface="Cambria"/>
              </a:rPr>
              <a:t>humans</a:t>
            </a:r>
            <a:r>
              <a:rPr lang="cs-CZ" sz="2000" dirty="0">
                <a:latin typeface="Cambria"/>
                <a:cs typeface="Cambria"/>
              </a:rPr>
              <a:t> and </a:t>
            </a:r>
            <a:r>
              <a:rPr lang="cs-CZ" sz="2000" dirty="0" err="1">
                <a:latin typeface="Cambria"/>
                <a:cs typeface="Cambria"/>
              </a:rPr>
              <a:t>animals</a:t>
            </a:r>
            <a:endParaRPr lang="cs-CZ" sz="2000" dirty="0"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SHE –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refers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female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humans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and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IT –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inanimate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objects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or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LATIN has 3 genders</a:t>
            </a:r>
            <a:r>
              <a:rPr lang="cs-CZ" sz="2400" dirty="0">
                <a:latin typeface="Cambria"/>
                <a:cs typeface="Cambria"/>
              </a:rPr>
              <a:t>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latin typeface="Cambria"/>
                <a:cs typeface="Cambria"/>
              </a:rPr>
              <a:t>not </a:t>
            </a:r>
            <a:r>
              <a:rPr lang="cs-CZ" sz="2000" dirty="0" err="1">
                <a:latin typeface="Cambria"/>
                <a:cs typeface="Cambria"/>
              </a:rPr>
              <a:t>only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humans</a:t>
            </a:r>
            <a:r>
              <a:rPr lang="cs-CZ" sz="2000" dirty="0">
                <a:latin typeface="Cambria"/>
                <a:cs typeface="Cambria"/>
              </a:rPr>
              <a:t> and </a:t>
            </a:r>
            <a:r>
              <a:rPr lang="cs-CZ" sz="2000" dirty="0" err="1">
                <a:latin typeface="Cambria"/>
                <a:cs typeface="Cambria"/>
              </a:rPr>
              <a:t>animals</a:t>
            </a:r>
            <a:r>
              <a:rPr lang="cs-CZ" sz="2000" dirty="0">
                <a:latin typeface="Cambria"/>
                <a:cs typeface="Cambria"/>
              </a:rPr>
              <a:t>, but </a:t>
            </a:r>
            <a:r>
              <a:rPr lang="cs-CZ" sz="2000" dirty="0" err="1">
                <a:latin typeface="Cambria"/>
                <a:cs typeface="Cambria"/>
              </a:rPr>
              <a:t>also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other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objects</a:t>
            </a:r>
            <a:r>
              <a:rPr lang="cs-CZ" sz="2000" dirty="0">
                <a:latin typeface="Cambria"/>
                <a:cs typeface="Cambria"/>
              </a:rPr>
              <a:t> are </a:t>
            </a:r>
            <a:r>
              <a:rPr lang="cs-CZ" sz="2000" dirty="0" err="1">
                <a:latin typeface="Cambria"/>
                <a:cs typeface="Cambria"/>
              </a:rPr>
              <a:t>thought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of</a:t>
            </a:r>
            <a:r>
              <a:rPr lang="cs-CZ" sz="2000" dirty="0">
                <a:latin typeface="Cambria"/>
                <a:cs typeface="Cambria"/>
              </a:rPr>
              <a:t> as </a:t>
            </a:r>
            <a:r>
              <a:rPr lang="cs-CZ" sz="2000" dirty="0" err="1">
                <a:latin typeface="Cambria"/>
                <a:cs typeface="Cambria"/>
              </a:rPr>
              <a:t>being</a:t>
            </a:r>
            <a:r>
              <a:rPr lang="cs-CZ" sz="2000" dirty="0">
                <a:latin typeface="Cambria"/>
                <a:cs typeface="Cambria"/>
              </a:rPr>
              <a:t>: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masculine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-&gt; 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discipulus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(he-student), 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musculus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muscle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)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feminine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	-&gt;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discipula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she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-student),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vena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vein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)</a:t>
            </a:r>
            <a:endParaRPr lang="cs-CZ" sz="1900" dirty="0">
              <a:latin typeface="Cambria"/>
              <a:cs typeface="Cambria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neuter	-&gt; corpus (body)</a:t>
            </a:r>
            <a:r>
              <a:rPr lang="en-US" sz="19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900" dirty="0">
                <a:latin typeface="Cambria"/>
                <a:cs typeface="Cambria"/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Latin – inflectional language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527175"/>
            <a:ext cx="8569325" cy="4854575"/>
          </a:xfrm>
        </p:spPr>
        <p:txBody>
          <a:bodyPr/>
          <a:lstStyle/>
          <a:p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 many languages, Latin and Greek among them, nouns </a:t>
            </a:r>
            <a:r>
              <a:rPr lang="en-GB" altLang="cs-CZ" b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</a:t>
            </a:r>
            <a:r>
              <a:rPr lang="en-GB" altLang="cs-CZ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(change their form) for number and for case. </a:t>
            </a:r>
          </a:p>
          <a:p>
            <a:pPr lvl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number</a:t>
            </a:r>
            <a:r>
              <a:rPr lang="en-GB" altLang="cs-CZ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singular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(sg.)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plural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(pl.) forms (eg.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forearms,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antebrachium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antebrachia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and is present in English as well. </a:t>
            </a:r>
          </a:p>
          <a:p>
            <a:pPr lvl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</a:t>
            </a:r>
            <a:r>
              <a:rPr lang="en-GB" altLang="cs-CZ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changing the form of the noun according to its syntactic function/meaning. Latin has extensive case system in which a special form is used for every specific meaning. In medical terminology we use 4 out of 6 Latin cases to express the following meanings: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Cases and their meanings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07950" y="1341438"/>
            <a:ext cx="4851400" cy="45259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>
                <a:solidFill>
                  <a:srgbClr val="000000"/>
                </a:solidFill>
                <a:latin typeface="Cambria"/>
                <a:cs typeface="Cambria"/>
              </a:rPr>
              <a:t>LATIN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>
                <a:solidFill>
                  <a:srgbClr val="000000"/>
                </a:solidFill>
                <a:latin typeface="Cambria"/>
                <a:cs typeface="Cambria"/>
              </a:rPr>
              <a:t>system of specific case endings + prepositions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i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1.    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subject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2.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GENITIVE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dependency of two 	nouns, possession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4.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ACCUSATIVE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object, movement 	(preposition + 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6.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ABLATIVE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place, location, 		instrument, cause (preposition + 	ending)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940425" y="1341438"/>
            <a:ext cx="2989263" cy="36004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>
                <a:latin typeface="Cambria"/>
                <a:cs typeface="Cambria"/>
              </a:rPr>
              <a:t>ENGLISH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prepositions or word order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latin typeface="Cambria"/>
                <a:cs typeface="Cambria"/>
              </a:rPr>
              <a:t>subject of the sentence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of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cs-CZ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latin typeface="Cambria"/>
                <a:cs typeface="Cambria"/>
              </a:rPr>
              <a:t>object of the sentence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by, with, to, because of...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4959350" y="2565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9350" y="31242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/>
          <p:cNvCxnSpPr/>
          <p:nvPr/>
        </p:nvCxnSpPr>
        <p:spPr>
          <a:xfrm>
            <a:off x="4959350" y="3933825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6"/>
          <p:cNvCxnSpPr/>
          <p:nvPr/>
        </p:nvCxnSpPr>
        <p:spPr>
          <a:xfrm>
            <a:off x="4959350" y="4724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0"/>
          <p:cNvSpPr txBox="1"/>
          <p:nvPr/>
        </p:nvSpPr>
        <p:spPr>
          <a:xfrm>
            <a:off x="87313" y="5516563"/>
            <a:ext cx="8929687" cy="15081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cs-CZ" sz="2000">
                <a:solidFill>
                  <a:srgbClr val="FF0000"/>
                </a:solidFill>
                <a:latin typeface="Cambria" panose="02040503050406030204" pitchFamily="18" charset="0"/>
              </a:rPr>
              <a:t>In medical terminology </a:t>
            </a:r>
            <a:r>
              <a:rPr lang="en-GB" altLang="cs-CZ" sz="2000" b="1">
                <a:solidFill>
                  <a:srgbClr val="FF0000"/>
                </a:solidFill>
                <a:latin typeface="Cambria" panose="02040503050406030204" pitchFamily="18" charset="0"/>
              </a:rPr>
              <a:t>accusative</a:t>
            </a:r>
            <a:r>
              <a:rPr lang="en-GB" altLang="cs-CZ" sz="2000">
                <a:solidFill>
                  <a:srgbClr val="FF0000"/>
                </a:solidFill>
                <a:latin typeface="Cambria" panose="02040503050406030204" pitchFamily="18" charset="0"/>
              </a:rPr>
              <a:t> and </a:t>
            </a:r>
            <a:r>
              <a:rPr lang="en-GB" altLang="cs-CZ" sz="2000" b="1">
                <a:solidFill>
                  <a:srgbClr val="FF0000"/>
                </a:solidFill>
                <a:latin typeface="Cambria" panose="02040503050406030204" pitchFamily="18" charset="0"/>
              </a:rPr>
              <a:t>ablative</a:t>
            </a:r>
            <a:r>
              <a:rPr lang="en-GB" altLang="cs-CZ" sz="2000">
                <a:solidFill>
                  <a:srgbClr val="FF0000"/>
                </a:solidFill>
                <a:latin typeface="Cambria" panose="02040503050406030204" pitchFamily="18" charset="0"/>
              </a:rPr>
              <a:t> cases are used </a:t>
            </a:r>
            <a:r>
              <a:rPr lang="en-GB" altLang="cs-CZ" sz="2000" b="1">
                <a:solidFill>
                  <a:srgbClr val="FF0000"/>
                </a:solidFill>
                <a:latin typeface="Cambria" panose="02040503050406030204" pitchFamily="18" charset="0"/>
              </a:rPr>
              <a:t>only</a:t>
            </a:r>
            <a:r>
              <a:rPr lang="cs-CZ" altLang="cs-CZ" sz="2000" b="1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GB" altLang="cs-CZ" sz="2000" b="1">
                <a:solidFill>
                  <a:srgbClr val="FF0000"/>
                </a:solidFill>
                <a:latin typeface="Cambria" panose="02040503050406030204" pitchFamily="18" charset="0"/>
              </a:rPr>
              <a:t>after</a:t>
            </a:r>
            <a:r>
              <a:rPr lang="en-GB" altLang="cs-CZ" sz="2000">
                <a:solidFill>
                  <a:srgbClr val="FF0000"/>
                </a:solidFill>
                <a:latin typeface="Cambria" panose="02040503050406030204" pitchFamily="18" charset="0"/>
              </a:rPr>
              <a:t> the </a:t>
            </a:r>
            <a:r>
              <a:rPr lang="en-GB" altLang="cs-CZ" sz="2000" b="1">
                <a:solidFill>
                  <a:srgbClr val="FF0000"/>
                </a:solidFill>
                <a:latin typeface="Cambria" panose="02040503050406030204" pitchFamily="18" charset="0"/>
              </a:rPr>
              <a:t>preposition</a:t>
            </a:r>
            <a:r>
              <a:rPr lang="en-GB" altLang="cs-CZ" sz="200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r>
              <a:rPr lang="en-GB" altLang="cs-CZ" sz="1600">
                <a:solidFill>
                  <a:srgbClr val="FF0000"/>
                </a:solidFill>
                <a:latin typeface="Cambria" panose="02040503050406030204" pitchFamily="18" charset="0"/>
              </a:rPr>
              <a:t>In books, cases are labelled with numbers 1, 2, 4, and 6 or with  corresponding abbreviations</a:t>
            </a:r>
            <a:endParaRPr lang="cs-CZ" altLang="cs-CZ" sz="160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en-GB" altLang="cs-CZ" sz="1600">
                <a:solidFill>
                  <a:srgbClr val="FF0000"/>
                </a:solidFill>
                <a:latin typeface="Cambria" panose="02040503050406030204" pitchFamily="18" charset="0"/>
              </a:rPr>
              <a:t>- nom., gen., acc., abl. - for practical reasons.</a:t>
            </a:r>
          </a:p>
          <a:p>
            <a:endParaRPr lang="en-US" altLang="cs-CZ" sz="200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Nominative –singular and plural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21507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62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>
            <a:off x="690821" y="2457437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005064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4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Nominative singular is the </a:t>
            </a:r>
            <a:r>
              <a:rPr lang="cs-CZ" altLang="cs-CZ" b="1"/>
              <a:t>first</a:t>
            </a:r>
            <a:r>
              <a:rPr lang="cs-CZ" altLang="cs-CZ"/>
              <a:t> form listed in the dictionary.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392</TotalTime>
  <Words>793</Words>
  <Application>Microsoft Office PowerPoint</Application>
  <PresentationFormat>Předvádění na obrazovce (4:3)</PresentationFormat>
  <Paragraphs>224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Georgia</vt:lpstr>
      <vt:lpstr>Arial</vt:lpstr>
      <vt:lpstr>Wingdings 2</vt:lpstr>
      <vt:lpstr>Wingdings</vt:lpstr>
      <vt:lpstr>Calibri</vt:lpstr>
      <vt:lpstr>Cambria</vt:lpstr>
      <vt:lpstr>Administrativní</vt:lpstr>
      <vt:lpstr>Document</vt:lpstr>
      <vt:lpstr>Basic medical terminology</vt:lpstr>
      <vt:lpstr>Read aloud</vt:lpstr>
      <vt:lpstr>Read aloud</vt:lpstr>
      <vt:lpstr>Questions</vt:lpstr>
      <vt:lpstr>Questions</vt:lpstr>
      <vt:lpstr>Gender</vt:lpstr>
      <vt:lpstr>Latin – inflectional language</vt:lpstr>
      <vt:lpstr>Cases and their meanings</vt:lpstr>
      <vt:lpstr>Nominative –singular and plural</vt:lpstr>
      <vt:lpstr>Use the chart with endings to change the following words into plural</vt:lpstr>
      <vt:lpstr>Introduction to syntax NOUN IN APPOSITION I.</vt:lpstr>
      <vt:lpstr>Genitive –singular and plural</vt:lpstr>
      <vt:lpstr>Connect two nouns</vt:lpstr>
      <vt:lpstr>Prezentace aplikace PowerPoint</vt:lpstr>
      <vt:lpstr>Prepositions and prepositional phrases</vt:lpstr>
      <vt:lpstr>Prezentace aplikace PowerPoint</vt:lpstr>
      <vt:lpstr>Accusative and ablative singular and plural</vt:lpstr>
      <vt:lpstr>Connect nouns with prepositions</vt:lpstr>
      <vt:lpstr>1st Latin declension</vt:lpstr>
      <vt:lpstr>1st Latin declension</vt:lpstr>
      <vt:lpstr>1st Latin declension</vt:lpstr>
      <vt:lpstr>1st Greek declension</vt:lpstr>
      <vt:lpstr>1st Greek declension</vt:lpstr>
      <vt:lpstr>1st Greek declension</vt:lpstr>
      <vt:lpstr>1st Greek declension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Ševčíková Tereza</dc:creator>
  <cp:lastModifiedBy>Pavel Ševčík</cp:lastModifiedBy>
  <cp:revision>20</cp:revision>
  <dcterms:created xsi:type="dcterms:W3CDTF">2015-09-29T15:19:11Z</dcterms:created>
  <dcterms:modified xsi:type="dcterms:W3CDTF">2016-09-26T05:17:20Z</dcterms:modified>
</cp:coreProperties>
</file>