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7" r:id="rId3"/>
    <p:sldId id="258" r:id="rId4"/>
    <p:sldId id="263" r:id="rId5"/>
    <p:sldId id="264" r:id="rId6"/>
    <p:sldId id="265" r:id="rId7"/>
    <p:sldId id="259" r:id="rId8"/>
    <p:sldId id="272" r:id="rId9"/>
    <p:sldId id="266" r:id="rId10"/>
    <p:sldId id="260" r:id="rId11"/>
    <p:sldId id="261" r:id="rId12"/>
    <p:sldId id="262" r:id="rId13"/>
    <p:sldId id="268" r:id="rId14"/>
    <p:sldId id="269" r:id="rId15"/>
    <p:sldId id="271" r:id="rId16"/>
    <p:sldId id="270" r:id="rId17"/>
  </p:sldIdLst>
  <p:sldSz cx="9144000" cy="6858000" type="screen4x3"/>
  <p:notesSz cx="9928225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55D9D2-178C-4220-8663-30016FC96283}" type="datetimeFigureOut">
              <a:rPr lang="cs-CZ"/>
              <a:pPr>
                <a:defRPr/>
              </a:pPr>
              <a:t>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6C63675-7C8B-4822-8583-DCA8B798216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91C664-4B0B-416A-B86E-BD4EF3CA2B88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B8DAC77-061C-4D84-98E5-024DD94E49E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/>
              <a:t>Artheria thoracica interna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1CC9802B-713D-45A6-B457-7D1A4CA28975}" type="slidenum">
              <a:rPr lang="en-US" altLang="cs-CZ">
                <a:latin typeface="Calibri" panose="020F0502020204030204" pitchFamily="34" charset="0"/>
              </a:rPr>
              <a:pPr/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DAC77-061C-4D84-98E5-024DD94E49E3}" type="slidenum">
              <a:rPr lang="en-US" altLang="cs-CZ" smtClean="0"/>
              <a:pPr/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dirty="0"/>
              <a:t>1. Tibia </a:t>
            </a:r>
            <a:r>
              <a:rPr lang="en-US" altLang="cs-CZ" dirty="0" err="1"/>
              <a:t>dextra</a:t>
            </a:r>
            <a:r>
              <a:rPr lang="en-US" altLang="cs-CZ" dirty="0"/>
              <a:t>, 2. Costae </a:t>
            </a:r>
            <a:r>
              <a:rPr lang="en-US" altLang="cs-CZ" dirty="0" err="1"/>
              <a:t>verae</a:t>
            </a:r>
            <a:r>
              <a:rPr lang="en-US" altLang="cs-CZ" dirty="0"/>
              <a:t>, 3. </a:t>
            </a:r>
            <a:r>
              <a:rPr lang="en-US" altLang="cs-CZ" dirty="0" err="1"/>
              <a:t>clavicula</a:t>
            </a:r>
            <a:r>
              <a:rPr lang="en-US" altLang="cs-CZ" dirty="0"/>
              <a:t> </a:t>
            </a:r>
            <a:r>
              <a:rPr lang="en-US" altLang="cs-CZ" dirty="0" err="1"/>
              <a:t>dextra</a:t>
            </a:r>
            <a:r>
              <a:rPr lang="en-US" altLang="cs-CZ" dirty="0"/>
              <a:t>, 4. ulna </a:t>
            </a:r>
            <a:r>
              <a:rPr lang="cs-CZ" altLang="cs-CZ" dirty="0" err="1"/>
              <a:t>dextra</a:t>
            </a:r>
            <a:r>
              <a:rPr lang="en-US" altLang="cs-CZ" dirty="0"/>
              <a:t>, 5. ma</a:t>
            </a:r>
            <a:r>
              <a:rPr lang="cs-CZ" altLang="cs-CZ" dirty="0" err="1"/>
              <a:t>ndibula</a:t>
            </a:r>
            <a:r>
              <a:rPr lang="en-US" altLang="cs-CZ" dirty="0"/>
              <a:t> </a:t>
            </a:r>
            <a:r>
              <a:rPr lang="en-US" altLang="cs-CZ" dirty="0" err="1"/>
              <a:t>sinistra</a:t>
            </a:r>
            <a:r>
              <a:rPr lang="en-US" altLang="cs-CZ" dirty="0"/>
              <a:t>, 6. fibula </a:t>
            </a:r>
            <a:r>
              <a:rPr lang="en-US" altLang="cs-CZ" dirty="0" err="1"/>
              <a:t>dextra</a:t>
            </a:r>
            <a:r>
              <a:rPr lang="en-US" altLang="cs-CZ" dirty="0"/>
              <a:t>, 7. spina scapulae </a:t>
            </a:r>
            <a:r>
              <a:rPr lang="en-US" altLang="cs-CZ" dirty="0" err="1"/>
              <a:t>dextrae</a:t>
            </a:r>
            <a:r>
              <a:rPr lang="en-US" altLang="cs-CZ" dirty="0"/>
              <a:t>, 8. vertebrae </a:t>
            </a:r>
            <a:r>
              <a:rPr lang="en-US" altLang="cs-CZ" dirty="0" err="1"/>
              <a:t>thoracicae</a:t>
            </a:r>
            <a:endParaRPr lang="en-US" altLang="cs-CZ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D8D7B218-8B78-41B1-8603-79F0769C889A}" type="slidenum">
              <a:rPr lang="en-US" altLang="cs-CZ">
                <a:latin typeface="Calibri" panose="020F0502020204030204" pitchFamily="34" charset="0"/>
              </a:rPr>
              <a:pPr/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nice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294E-970F-40BD-89C9-8F322063A28B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F413AF67-8171-4897-88AF-8CBD7C0F061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784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DBBC-62E7-425A-89A9-E9C2FEAFCAD3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19BC6-1949-4A96-9912-5BF8A7E2DD2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6323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á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15B6B96-D59A-417D-BD9B-D9A82997F46C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DF39-53E3-496F-AE5D-B1E9B2D2A65D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56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0B44-B81E-4254-8DAA-E2663D22155D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89EC944-FC4F-481A-90F5-731272A1F5B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20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4BAD-334E-4505-8FBD-3271CD73FDA0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5406FBE-6B96-417B-B67E-4984B1A0608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5024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3EDE-E8A8-42AC-BC4A-3311B12C693E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901F-0DF1-4FD7-B066-C4B42E4FF5D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81433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Ová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á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DF92-80D3-44B0-B53B-77F43EC4AB0D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636CC52-AC7B-487E-8D90-084D91E470C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04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693C-2FC8-4B13-B327-7A6AC25E84B7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EA1EBCE-EE52-42DA-BD64-7EF4C6336C3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910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685F-DDEA-4377-B60D-0F2F67444B2F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0ECE0B-7DD8-49B8-A97A-1D3078C2DD7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4388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69FEABB7-A707-4FF2-AE86-AA1A264A618F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E643-DF7B-441D-BDBD-CEA54D3E35F9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á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4033CB85-5B1F-4F62-B7B5-E89E271C0AA3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FC0A-7C4C-4532-9115-53AE68A7886E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B338F-5476-4CBE-B062-CAE19CBC99F8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B7A737"/>
                </a:solidFill>
                <a:latin typeface="Georgia" panose="02040502050405020303" pitchFamily="18" charset="0"/>
              </a:defRPr>
            </a:lvl1pPr>
          </a:lstStyle>
          <a:p>
            <a:fld id="{0F5C0836-AF86-45F6-984D-494F32FA23B5}" type="slidenum">
              <a:rPr lang="en-US" altLang="cs-CZ"/>
              <a:pPr/>
              <a:t>‹#›</a:t>
            </a:fld>
            <a:endParaRPr lang="en-US" alt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B7A737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7A737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D0BE40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77F6C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972109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15362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Basic medical terminology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solidFill>
                  <a:srgbClr val="C00000"/>
                </a:solidFill>
              </a:rPr>
              <a:t>Ordinal numerals 1-12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66838"/>
            <a:ext cx="3721100" cy="5151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Primus,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Secundus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Tertius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Quartus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>
                <a:latin typeface="+mj-lt"/>
              </a:rPr>
              <a:t>Quintus,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Sextus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Septimus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Octavus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Nonus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latin typeface="+mj-lt"/>
              </a:rPr>
              <a:t>Undecimus</a:t>
            </a:r>
            <a:r>
              <a:rPr lang="en-US" sz="2300" dirty="0">
                <a:latin typeface="+mj-lt"/>
              </a:rPr>
              <a:t>, a, um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300" dirty="0" err="1">
                <a:solidFill>
                  <a:srgbClr val="C00000"/>
                </a:solidFill>
                <a:latin typeface="+mj-lt"/>
              </a:rPr>
              <a:t>Duodecimus</a:t>
            </a:r>
            <a:r>
              <a:rPr lang="en-US" sz="2300" dirty="0">
                <a:solidFill>
                  <a:srgbClr val="C00000"/>
                </a:solidFill>
                <a:latin typeface="+mj-lt"/>
              </a:rPr>
              <a:t>, a, um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730750" y="1384300"/>
            <a:ext cx="410527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50"/>
              </a:spcBef>
            </a:pPr>
            <a:r>
              <a:rPr lang="cs-CZ" altLang="cs-CZ" sz="2300"/>
              <a:t>costa spuria prima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</a:rPr>
              <a:t>vertebra thoracica secunda</a:t>
            </a:r>
          </a:p>
          <a:p>
            <a:pPr>
              <a:spcBef>
                <a:spcPts val="550"/>
              </a:spcBef>
            </a:pPr>
            <a:r>
              <a:rPr lang="cs-CZ" altLang="cs-CZ" sz="2300"/>
              <a:t>costa vera tertia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</a:rPr>
              <a:t>vertebra coccygea quarta</a:t>
            </a:r>
          </a:p>
          <a:p>
            <a:pPr>
              <a:spcBef>
                <a:spcPts val="550"/>
              </a:spcBef>
            </a:pPr>
            <a:r>
              <a:rPr lang="cs-CZ" altLang="cs-CZ" sz="2300"/>
              <a:t>costa vera quinta</a:t>
            </a:r>
          </a:p>
          <a:p>
            <a:pPr>
              <a:spcBef>
                <a:spcPts val="550"/>
              </a:spcBef>
            </a:pPr>
            <a:r>
              <a:rPr lang="cs-CZ" altLang="cs-CZ" sz="2300">
                <a:solidFill>
                  <a:srgbClr val="C00000"/>
                </a:solidFill>
              </a:rPr>
              <a:t>vertebra thoracica sexta</a:t>
            </a:r>
          </a:p>
          <a:p>
            <a:pPr>
              <a:spcBef>
                <a:spcPts val="550"/>
              </a:spcBef>
            </a:pPr>
            <a:r>
              <a:rPr lang="cs-CZ" altLang="cs-CZ" sz="2300"/>
              <a:t>costa vera septima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sz="2300">
                <a:solidFill>
                  <a:srgbClr val="C00000"/>
                </a:solidFill>
              </a:rPr>
              <a:t>vertebra thoracica duodecima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5721350" y="274638"/>
            <a:ext cx="3422650" cy="1143000"/>
          </a:xfrm>
        </p:spPr>
        <p:txBody>
          <a:bodyPr/>
          <a:lstStyle/>
          <a:p>
            <a:r>
              <a:rPr lang="en-US" altLang="cs-CZ">
                <a:solidFill>
                  <a:srgbClr val="267CF2"/>
                </a:solidFill>
              </a:rPr>
              <a:t>Costae</a:t>
            </a:r>
          </a:p>
        </p:txBody>
      </p:sp>
      <p:pic>
        <p:nvPicPr>
          <p:cNvPr id="26626" name="Content Placeholder 3" descr="COSTA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24" t="4898" r="-36624" b="3268"/>
          <a:stretch>
            <a:fillRect/>
          </a:stretch>
        </p:blipFill>
        <p:spPr>
          <a:xfrm>
            <a:off x="-84138" y="403225"/>
            <a:ext cx="10394951" cy="5843588"/>
          </a:xfrm>
        </p:spPr>
      </p:pic>
      <p:sp>
        <p:nvSpPr>
          <p:cNvPr id="5" name="TextBox 4"/>
          <p:cNvSpPr txBox="1"/>
          <p:nvPr/>
        </p:nvSpPr>
        <p:spPr>
          <a:xfrm>
            <a:off x="1865872" y="503086"/>
            <a:ext cx="211051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vera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5870" y="2670282"/>
            <a:ext cx="13996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verae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6012" y="5078204"/>
            <a:ext cx="229019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spuria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6459" y="5877569"/>
            <a:ext cx="15663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Costae </a:t>
            </a:r>
            <a:r>
              <a:rPr lang="en-US" dirty="0" err="1"/>
              <a:t>spuriae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9948" y="2872673"/>
            <a:ext cx="19679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Incisurae</a:t>
            </a:r>
            <a:r>
              <a:rPr lang="en-US" dirty="0"/>
              <a:t> </a:t>
            </a:r>
            <a:r>
              <a:rPr lang="en-US" dirty="0" err="1"/>
              <a:t>costarum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4049" y="2132846"/>
            <a:ext cx="138132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quarta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9992" y="1732754"/>
            <a:ext cx="12716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tertia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9992" y="1350527"/>
            <a:ext cx="153697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</a:t>
            </a:r>
            <a:r>
              <a:rPr lang="en-US" dirty="0" err="1"/>
              <a:t>secunda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9948" y="872418"/>
            <a:ext cx="14377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Costa prima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25" y="139700"/>
            <a:ext cx="6194425" cy="114300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5"/>
                </a:solidFill>
              </a:rPr>
              <a:t>2</a:t>
            </a:r>
            <a:r>
              <a:rPr lang="en-US" sz="3600" baseline="30000" dirty="0">
                <a:solidFill>
                  <a:schemeClr val="accent5"/>
                </a:solidFill>
              </a:rPr>
              <a:t>nd</a:t>
            </a:r>
            <a:r>
              <a:rPr lang="en-US" sz="3600" dirty="0">
                <a:solidFill>
                  <a:schemeClr val="accent5"/>
                </a:solidFill>
              </a:rPr>
              <a:t> declension - overview</a:t>
            </a:r>
          </a:p>
        </p:txBody>
      </p:sp>
      <p:pic>
        <p:nvPicPr>
          <p:cNvPr id="27650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217488" y="512763"/>
            <a:ext cx="2911475" cy="5857875"/>
          </a:xfrm>
        </p:spPr>
      </p:pic>
      <p:sp>
        <p:nvSpPr>
          <p:cNvPr id="5" name="TextBox 4"/>
          <p:cNvSpPr txBox="1"/>
          <p:nvPr/>
        </p:nvSpPr>
        <p:spPr>
          <a:xfrm>
            <a:off x="3741738" y="1417638"/>
            <a:ext cx="52546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Gen. </a:t>
            </a:r>
            <a:r>
              <a:rPr lang="en-US" sz="2800" dirty="0" err="1">
                <a:latin typeface="+mj-lt"/>
                <a:cs typeface="+mn-cs"/>
              </a:rPr>
              <a:t>sg</a:t>
            </a:r>
            <a:r>
              <a:rPr lang="en-US" sz="2800" dirty="0">
                <a:latin typeface="+mj-lt"/>
                <a:cs typeface="+mn-cs"/>
              </a:rPr>
              <a:t>. –I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Gender M (F)/N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j-lt"/>
                <a:cs typeface="+mn-cs"/>
              </a:rPr>
              <a:t>Nouns of the female gender in this declension are exceptions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975" y="379253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rgbClr val="7030A0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. –US/-ER/-OS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+mn-cs"/>
              </a:rPr>
              <a:t>Gender M (F)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7975" y="5005388"/>
            <a:ext cx="51450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Nom. </a:t>
            </a:r>
            <a:r>
              <a:rPr lang="en-US" sz="2800" dirty="0" err="1">
                <a:solidFill>
                  <a:schemeClr val="accent2"/>
                </a:solidFill>
                <a:latin typeface="+mj-lt"/>
                <a:cs typeface="+mn-cs"/>
              </a:rPr>
              <a:t>sg</a:t>
            </a: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. –UM/-ON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/>
                </a:solidFill>
                <a:latin typeface="+mj-lt"/>
                <a:cs typeface="+mn-cs"/>
              </a:rPr>
              <a:t>Gender 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4588" y="3424238"/>
            <a:ext cx="511651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973138" y="922338"/>
            <a:ext cx="679450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98713" y="922338"/>
            <a:ext cx="671512" cy="544830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3688" y="941388"/>
            <a:ext cx="620712" cy="5446712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697038" y="925513"/>
            <a:ext cx="679450" cy="54483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Nephros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28674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41600" cy="5118100"/>
          </a:xfrm>
        </p:spPr>
      </p:pic>
      <p:sp>
        <p:nvSpPr>
          <p:cNvPr id="28675" name="TextovéPole 4"/>
          <p:cNvSpPr txBox="1">
            <a:spLocks noChangeArrowheads="1"/>
          </p:cNvSpPr>
          <p:nvPr/>
        </p:nvSpPr>
        <p:spPr bwMode="auto">
          <a:xfrm>
            <a:off x="4237038" y="1752600"/>
            <a:ext cx="45989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The paradigm </a:t>
            </a:r>
            <a:r>
              <a:rPr lang="cs-CZ" altLang="cs-CZ" i="1"/>
              <a:t>nephros</a:t>
            </a:r>
            <a:r>
              <a:rPr lang="cs-CZ" altLang="cs-CZ"/>
              <a:t> is for masculine words of Greek origin.</a:t>
            </a:r>
          </a:p>
          <a:p>
            <a:endParaRPr lang="cs-CZ" altLang="cs-CZ"/>
          </a:p>
          <a:p>
            <a:r>
              <a:rPr lang="cs-CZ" altLang="cs-CZ"/>
              <a:t>The only difference is the ending </a:t>
            </a:r>
            <a:r>
              <a:rPr lang="cs-CZ" altLang="cs-CZ" i="1"/>
              <a:t>-os </a:t>
            </a:r>
            <a:r>
              <a:rPr lang="cs-CZ" altLang="cs-CZ"/>
              <a:t>in nom. sg. and </a:t>
            </a:r>
            <a:r>
              <a:rPr lang="cs-CZ" altLang="cs-CZ" i="1"/>
              <a:t>-on</a:t>
            </a:r>
            <a:r>
              <a:rPr lang="cs-CZ" altLang="cs-CZ"/>
              <a:t> in acc. sg.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1425" y="1663700"/>
            <a:ext cx="679450" cy="4729163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677" name="TextovéPole 10"/>
          <p:cNvSpPr txBox="1">
            <a:spLocks noChangeArrowheads="1"/>
          </p:cNvSpPr>
          <p:nvPr/>
        </p:nvSpPr>
        <p:spPr bwMode="auto">
          <a:xfrm>
            <a:off x="2511425" y="2794000"/>
            <a:ext cx="679450" cy="430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-os</a:t>
            </a:r>
          </a:p>
        </p:txBody>
      </p:sp>
      <p:sp>
        <p:nvSpPr>
          <p:cNvPr id="28678" name="TextovéPole 11"/>
          <p:cNvSpPr txBox="1">
            <a:spLocks noChangeArrowheads="1"/>
          </p:cNvSpPr>
          <p:nvPr/>
        </p:nvSpPr>
        <p:spPr bwMode="auto">
          <a:xfrm>
            <a:off x="2511425" y="3684588"/>
            <a:ext cx="679450" cy="430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5"/>
                </a:solidFill>
              </a:rPr>
              <a:t>Neuter gender </a:t>
            </a:r>
            <a:r>
              <a:rPr lang="cs-CZ" dirty="0" err="1">
                <a:solidFill>
                  <a:schemeClr val="accent5"/>
                </a:solidFill>
              </a:rPr>
              <a:t>nouns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29698" name="Content Placeholder 3" descr="2 dek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912"/>
          <a:stretch>
            <a:fillRect/>
          </a:stretch>
        </p:blipFill>
        <p:spPr>
          <a:xfrm>
            <a:off x="1209675" y="1274763"/>
            <a:ext cx="2655888" cy="5118100"/>
          </a:xfrm>
        </p:spPr>
      </p:pic>
      <p:sp>
        <p:nvSpPr>
          <p:cNvPr id="5" name="TextovéPole 4"/>
          <p:cNvSpPr txBox="1"/>
          <p:nvPr/>
        </p:nvSpPr>
        <p:spPr>
          <a:xfrm>
            <a:off x="4237038" y="1752600"/>
            <a:ext cx="45989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latin typeface="+mn-lt"/>
                <a:cs typeface="+mn-cs"/>
              </a:rPr>
              <a:t>There</a:t>
            </a:r>
            <a:r>
              <a:rPr lang="cs-CZ" dirty="0">
                <a:latin typeface="+mn-lt"/>
                <a:cs typeface="+mn-cs"/>
              </a:rPr>
              <a:t> are </a:t>
            </a:r>
            <a:r>
              <a:rPr lang="cs-CZ" dirty="0" err="1">
                <a:latin typeface="+mn-lt"/>
                <a:cs typeface="+mn-cs"/>
              </a:rPr>
              <a:t>some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rules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which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for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all</a:t>
            </a:r>
            <a:r>
              <a:rPr lang="cs-CZ" dirty="0">
                <a:latin typeface="+mn-lt"/>
                <a:cs typeface="+mn-cs"/>
              </a:rPr>
              <a:t>  Latin </a:t>
            </a:r>
            <a:r>
              <a:rPr lang="cs-CZ" dirty="0" err="1">
                <a:latin typeface="+mn-lt"/>
                <a:cs typeface="+mn-cs"/>
              </a:rPr>
              <a:t>nouns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of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neuter gender.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	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have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same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ending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the</a:t>
            </a:r>
            <a:r>
              <a:rPr lang="cs-CZ" dirty="0">
                <a:latin typeface="+mn-lt"/>
                <a:cs typeface="+mn-cs"/>
              </a:rPr>
              <a:t> nominative and </a:t>
            </a:r>
            <a:r>
              <a:rPr lang="cs-CZ" dirty="0" err="1">
                <a:latin typeface="+mn-lt"/>
                <a:cs typeface="+mn-cs"/>
              </a:rPr>
              <a:t>accusative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cases</a:t>
            </a:r>
            <a:r>
              <a:rPr lang="cs-CZ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>
                <a:latin typeface="+mn-lt"/>
                <a:cs typeface="+mn-cs"/>
              </a:rPr>
              <a:t>In </a:t>
            </a:r>
            <a:r>
              <a:rPr lang="cs-CZ" dirty="0" err="1">
                <a:latin typeface="+mn-lt"/>
                <a:cs typeface="+mn-cs"/>
              </a:rPr>
              <a:t>nom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their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endings</a:t>
            </a:r>
            <a:r>
              <a:rPr lang="cs-CZ" dirty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–a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cs-C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cs-CZ" dirty="0" err="1">
                <a:latin typeface="+mn-lt"/>
                <a:cs typeface="+mn-cs"/>
              </a:rPr>
              <a:t>Since</a:t>
            </a:r>
            <a:r>
              <a:rPr lang="cs-CZ" dirty="0">
                <a:latin typeface="+mn-lt"/>
                <a:cs typeface="+mn-cs"/>
              </a:rPr>
              <a:t> rule n. 1 </a:t>
            </a:r>
            <a:r>
              <a:rPr lang="cs-CZ" dirty="0" err="1">
                <a:latin typeface="+mn-lt"/>
                <a:cs typeface="+mn-cs"/>
              </a:rPr>
              <a:t>can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be</a:t>
            </a:r>
            <a:r>
              <a:rPr lang="cs-CZ" dirty="0">
                <a:latin typeface="+mn-lt"/>
                <a:cs typeface="+mn-cs"/>
              </a:rPr>
              <a:t> </a:t>
            </a:r>
            <a:r>
              <a:rPr lang="cs-CZ" dirty="0" err="1">
                <a:latin typeface="+mn-lt"/>
                <a:cs typeface="+mn-cs"/>
              </a:rPr>
              <a:t>applied</a:t>
            </a:r>
            <a:r>
              <a:rPr lang="cs-CZ" dirty="0">
                <a:latin typeface="+mn-lt"/>
                <a:cs typeface="+mn-cs"/>
              </a:rPr>
              <a:t>, </a:t>
            </a:r>
            <a:r>
              <a:rPr lang="cs-CZ" dirty="0" err="1">
                <a:latin typeface="+mn-lt"/>
                <a:cs typeface="+mn-cs"/>
              </a:rPr>
              <a:t>they</a:t>
            </a:r>
            <a:r>
              <a:rPr lang="cs-CZ" dirty="0">
                <a:latin typeface="+mn-lt"/>
                <a:cs typeface="+mn-cs"/>
              </a:rPr>
              <a:t> end in </a:t>
            </a:r>
            <a:r>
              <a:rPr lang="cs-CZ" i="1" dirty="0">
                <a:latin typeface="+mn-lt"/>
                <a:cs typeface="+mn-cs"/>
              </a:rPr>
              <a:t>-a </a:t>
            </a:r>
            <a:r>
              <a:rPr lang="cs-CZ" dirty="0" err="1">
                <a:latin typeface="+mn-lt"/>
                <a:cs typeface="+mn-cs"/>
              </a:rPr>
              <a:t>even</a:t>
            </a:r>
            <a:r>
              <a:rPr lang="cs-CZ" dirty="0">
                <a:latin typeface="+mn-lt"/>
                <a:cs typeface="+mn-cs"/>
              </a:rPr>
              <a:t> in </a:t>
            </a:r>
            <a:r>
              <a:rPr lang="cs-CZ" dirty="0" err="1">
                <a:latin typeface="+mn-lt"/>
                <a:cs typeface="+mn-cs"/>
              </a:rPr>
              <a:t>acc</a:t>
            </a:r>
            <a:r>
              <a:rPr lang="cs-CZ" dirty="0">
                <a:latin typeface="+mn-lt"/>
                <a:cs typeface="+mn-cs"/>
              </a:rPr>
              <a:t>. </a:t>
            </a:r>
            <a:r>
              <a:rPr lang="cs-CZ" dirty="0" err="1">
                <a:latin typeface="+mn-lt"/>
                <a:cs typeface="+mn-cs"/>
              </a:rPr>
              <a:t>pl</a:t>
            </a:r>
            <a:r>
              <a:rPr lang="cs-CZ" dirty="0">
                <a:latin typeface="+mn-lt"/>
                <a:cs typeface="+mn-cs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54200" y="1674813"/>
            <a:ext cx="679450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25800" y="1674813"/>
            <a:ext cx="625475" cy="4718050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3225800" y="4598988"/>
            <a:ext cx="625475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1854200" y="4598988"/>
            <a:ext cx="679450" cy="430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854200" y="5489575"/>
            <a:ext cx="679450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3241675" y="5489575"/>
            <a:ext cx="623888" cy="430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200">
                <a:solidFill>
                  <a:schemeClr val="bg1"/>
                </a:solidFill>
              </a:rPr>
              <a:t>-a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1849438" y="2779713"/>
            <a:ext cx="684212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</a:rPr>
              <a:t>-um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1854200" y="3721100"/>
            <a:ext cx="67945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chemeClr val="bg1"/>
                </a:solidFill>
              </a:rPr>
              <a:t>-um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25800" y="2779713"/>
            <a:ext cx="625475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241675" y="3721100"/>
            <a:ext cx="623888" cy="400050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>
              <a:solidFill>
                <a:srgbClr val="B7A737"/>
              </a:solidFill>
            </a:endParaRPr>
          </a:p>
        </p:txBody>
      </p:sp>
      <p:sp>
        <p:nvSpPr>
          <p:cNvPr id="307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635125"/>
            <a:ext cx="8504238" cy="4464050"/>
          </a:xfrm>
        </p:spPr>
        <p:txBody>
          <a:bodyPr/>
          <a:lstStyle/>
          <a:p>
            <a:r>
              <a:rPr lang="cs-CZ" altLang="cs-CZ" dirty="0" err="1"/>
              <a:t>fractura</a:t>
            </a:r>
            <a:r>
              <a:rPr lang="cs-CZ" altLang="cs-CZ" dirty="0"/>
              <a:t>  + </a:t>
            </a:r>
            <a:r>
              <a:rPr lang="cs-CZ" altLang="cs-CZ" dirty="0" err="1"/>
              <a:t>radius</a:t>
            </a:r>
            <a:r>
              <a:rPr lang="cs-CZ" altLang="cs-CZ" dirty="0"/>
              <a:t>, </a:t>
            </a:r>
            <a:r>
              <a:rPr lang="cs-CZ" altLang="cs-CZ" dirty="0" err="1"/>
              <a:t>ii</a:t>
            </a:r>
            <a:r>
              <a:rPr lang="cs-CZ" altLang="cs-CZ" dirty="0"/>
              <a:t>, m; </a:t>
            </a:r>
            <a:r>
              <a:rPr lang="cs-CZ" altLang="cs-CZ" dirty="0" err="1"/>
              <a:t>nasus</a:t>
            </a:r>
            <a:r>
              <a:rPr lang="cs-CZ" altLang="cs-CZ" dirty="0"/>
              <a:t>, i, m.; sternum, i, n.</a:t>
            </a:r>
          </a:p>
          <a:p>
            <a:endParaRPr lang="cs-CZ" altLang="cs-CZ" dirty="0"/>
          </a:p>
          <a:p>
            <a:r>
              <a:rPr lang="cs-CZ" altLang="cs-CZ" dirty="0"/>
              <a:t>post + </a:t>
            </a:r>
            <a:r>
              <a:rPr lang="cs-CZ" altLang="cs-CZ" dirty="0" err="1"/>
              <a:t>morbus</a:t>
            </a:r>
            <a:r>
              <a:rPr lang="cs-CZ" altLang="cs-CZ" dirty="0"/>
              <a:t>, i, m. =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in (</a:t>
            </a:r>
            <a:r>
              <a:rPr lang="cs-CZ" altLang="cs-CZ" dirty="0" err="1"/>
              <a:t>where</a:t>
            </a:r>
            <a:r>
              <a:rPr lang="cs-CZ" altLang="cs-CZ" dirty="0"/>
              <a:t>) + </a:t>
            </a:r>
            <a:r>
              <a:rPr lang="cs-CZ" altLang="cs-CZ" dirty="0" err="1"/>
              <a:t>oculus</a:t>
            </a:r>
            <a:r>
              <a:rPr lang="cs-CZ" altLang="cs-CZ" dirty="0"/>
              <a:t>, i, m.; organum, i, 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>
                <a:solidFill>
                  <a:schemeClr val="accent5"/>
                </a:solidFill>
              </a:rPr>
              <a:t>Homework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Finish handout 4 and bring it to the lecture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Learn the vocabulary in handout 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Print handout five and bring it to the lecture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altLang="cs-CZ"/>
              <a:t>Bring the textbook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case is the noun in the state of dependency in?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how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is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usually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translated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into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English</a:t>
            </a:r>
            <a:r>
              <a:rPr lang="cs-CZ" dirty="0">
                <a:latin typeface="+mj-lt"/>
              </a:rPr>
              <a:t>?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genitive case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dirty="0" err="1">
                <a:latin typeface="+mj-lt"/>
              </a:rPr>
              <a:t>fractura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</a:t>
            </a:r>
            <a:r>
              <a:rPr lang="cs-CZ" b="1" dirty="0" err="1">
                <a:latin typeface="+mj-lt"/>
              </a:rPr>
              <a:t>ae</a:t>
            </a:r>
            <a:r>
              <a:rPr lang="cs-CZ" dirty="0">
                <a:latin typeface="+mj-lt"/>
              </a:rPr>
              <a:t>	=	</a:t>
            </a:r>
            <a:r>
              <a:rPr lang="cs-CZ" dirty="0" err="1">
                <a:latin typeface="+mj-lt"/>
              </a:rPr>
              <a:t>fracture</a:t>
            </a:r>
            <a:r>
              <a:rPr lang="cs-CZ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of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a </a:t>
            </a:r>
            <a:r>
              <a:rPr lang="cs-CZ" dirty="0" err="1">
                <a:latin typeface="+mj-lt"/>
              </a:rPr>
              <a:t>rib</a:t>
            </a:r>
            <a:endParaRPr lang="en-US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What is called “prepositional phrase”?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>
                <a:latin typeface="+mj-lt"/>
              </a:rPr>
              <a:t>phrase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following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preposition</a:t>
            </a:r>
            <a:endParaRPr lang="cs-CZ" dirty="0">
              <a:latin typeface="+mj-lt"/>
            </a:endParaRP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>
                <a:latin typeface="+mj-lt"/>
              </a:rPr>
              <a:t>eg. </a:t>
            </a:r>
            <a:r>
              <a:rPr lang="cs-CZ" b="1" dirty="0">
                <a:latin typeface="+mj-lt"/>
              </a:rPr>
              <a:t>post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fractur</a:t>
            </a:r>
            <a:r>
              <a:rPr lang="cs-CZ" b="1" dirty="0" err="1">
                <a:latin typeface="+mj-lt"/>
              </a:rPr>
              <a:t>am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costae</a:t>
            </a:r>
            <a:endParaRPr lang="en-US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Based on what should the adjective be connected to the noun?</a:t>
            </a:r>
            <a:endParaRPr lang="cs-CZ" dirty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gender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noun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4638" y="228600"/>
            <a:ext cx="8534400" cy="887413"/>
          </a:xfrm>
        </p:spPr>
        <p:txBody>
          <a:bodyPr/>
          <a:lstStyle/>
          <a:p>
            <a:r>
              <a:rPr lang="en-US" altLang="cs-CZ" sz="3000">
                <a:solidFill>
                  <a:srgbClr val="C00000"/>
                </a:solidFill>
              </a:rPr>
              <a:t>What is the correct adjective for the noun in the triangle?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30831" y="2898341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pollex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121471" y="295566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crus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2459449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350" y="2425700"/>
            <a:ext cx="10366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813" y="4964113"/>
            <a:ext cx="1042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4964113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650" y="2009775"/>
            <a:ext cx="1044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3150" y="2020888"/>
            <a:ext cx="13128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5" y="4389438"/>
            <a:ext cx="10366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450" y="2459038"/>
            <a:ext cx="1314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dextrum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075" y="4964113"/>
            <a:ext cx="1044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dextra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888" y="4964113"/>
            <a:ext cx="1035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j-lt"/>
                <a:cs typeface="+mn-cs"/>
              </a:rPr>
              <a:t>dexter</a:t>
            </a:r>
            <a:endParaRPr lang="en-US" sz="2400" dirty="0"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8275" y="2679700"/>
            <a:ext cx="10207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cs typeface="+mn-cs"/>
              </a:rPr>
              <a:t>radius</a:t>
            </a:r>
          </a:p>
        </p:txBody>
      </p:sp>
      <p:sp>
        <p:nvSpPr>
          <p:cNvPr id="3" name="Oval 2"/>
          <p:cNvSpPr/>
          <p:nvPr/>
        </p:nvSpPr>
        <p:spPr>
          <a:xfrm>
            <a:off x="915353" y="2364312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4070" y="4334959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44674" y="237939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130550" y="242888"/>
            <a:ext cx="2546350" cy="806450"/>
          </a:xfrm>
        </p:spPr>
        <p:txBody>
          <a:bodyPr/>
          <a:lstStyle/>
          <a:p>
            <a:r>
              <a:rPr lang="en-US" altLang="cs-CZ" sz="3500">
                <a:solidFill>
                  <a:srgbClr val="C00000"/>
                </a:solidFill>
              </a:rPr>
              <a:t>Arteriae</a:t>
            </a:r>
          </a:p>
        </p:txBody>
      </p:sp>
      <p:pic>
        <p:nvPicPr>
          <p:cNvPr id="184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27225"/>
            <a:ext cx="3152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19795"/>
          <a:stretch>
            <a:fillRect/>
          </a:stretch>
        </p:blipFill>
        <p:spPr bwMode="auto">
          <a:xfrm>
            <a:off x="3130550" y="1927225"/>
            <a:ext cx="25193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3" r="8624"/>
          <a:stretch>
            <a:fillRect/>
          </a:stretch>
        </p:blipFill>
        <p:spPr bwMode="auto">
          <a:xfrm>
            <a:off x="5635625" y="1927225"/>
            <a:ext cx="3482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5103813" y="274638"/>
            <a:ext cx="3582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cs-CZ" altLang="cs-CZ" sz="3500">
              <a:solidFill>
                <a:srgbClr val="C00000"/>
              </a:solidFill>
            </a:endParaRPr>
          </a:p>
        </p:txBody>
      </p:sp>
      <p:pic>
        <p:nvPicPr>
          <p:cNvPr id="204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731963"/>
            <a:ext cx="31448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>
                <a:solidFill>
                  <a:srgbClr val="C00000"/>
                </a:solidFill>
              </a:rPr>
              <a:t>Rhaphe</a:t>
            </a:r>
            <a:endParaRPr lang="cs-CZ" altLang="cs-CZ">
              <a:solidFill>
                <a:srgbClr val="B7A73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</a:rPr>
              <a:t>Cristae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76425"/>
            <a:ext cx="251142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t="14073" r="16434" b="16859"/>
          <a:stretch>
            <a:fillRect/>
          </a:stretch>
        </p:blipFill>
        <p:spPr bwMode="auto">
          <a:xfrm>
            <a:off x="2147888" y="2030413"/>
            <a:ext cx="427037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030413"/>
            <a:ext cx="3175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450" y="377825"/>
            <a:ext cx="2995613" cy="698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 err="1">
                <a:solidFill>
                  <a:schemeClr val="accent5"/>
                </a:solidFill>
              </a:rPr>
              <a:t>Lineae</a:t>
            </a:r>
            <a:endParaRPr lang="en-US" sz="3500" dirty="0">
              <a:solidFill>
                <a:schemeClr val="accent5"/>
              </a:solidFill>
            </a:endParaRPr>
          </a:p>
        </p:txBody>
      </p:sp>
      <p:pic>
        <p:nvPicPr>
          <p:cNvPr id="225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211263"/>
            <a:ext cx="32988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6" t="14297" b="16441"/>
          <a:stretch>
            <a:fillRect/>
          </a:stretch>
        </p:blipFill>
        <p:spPr bwMode="auto">
          <a:xfrm>
            <a:off x="3092450" y="3138488"/>
            <a:ext cx="29114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076325"/>
            <a:ext cx="3906837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Fracturae</a:t>
            </a:r>
            <a:endParaRPr lang="cs-CZ" dirty="0"/>
          </a:p>
        </p:txBody>
      </p:sp>
      <p:pic>
        <p:nvPicPr>
          <p:cNvPr id="4" name="Obrázok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67" y="1486262"/>
            <a:ext cx="2125703" cy="28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09" y="1420498"/>
            <a:ext cx="2240710" cy="27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4" y="1507381"/>
            <a:ext cx="3189795" cy="23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37" y="4298867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2" y="3939807"/>
            <a:ext cx="1200982" cy="270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42" y="4399212"/>
            <a:ext cx="2105060" cy="227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6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 r="30095"/>
          <a:stretch>
            <a:fillRect/>
          </a:stretch>
        </p:blipFill>
        <p:spPr bwMode="auto">
          <a:xfrm>
            <a:off x="239713" y="885825"/>
            <a:ext cx="1171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89013"/>
            <a:ext cx="2239963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155700"/>
            <a:ext cx="218122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055688"/>
            <a:ext cx="18621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568700"/>
            <a:ext cx="22748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r="36333"/>
          <a:stretch>
            <a:fillRect/>
          </a:stretch>
        </p:blipFill>
        <p:spPr bwMode="auto">
          <a:xfrm>
            <a:off x="2819400" y="3546475"/>
            <a:ext cx="7572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62375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824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2488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9343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6669" y="2514970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61675" y="5857178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9133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23810" y="5785516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8699" y="5841937"/>
            <a:ext cx="393351" cy="40318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</a:p>
        </p:txBody>
      </p:sp>
      <p:pic>
        <p:nvPicPr>
          <p:cNvPr id="23584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3732213"/>
            <a:ext cx="2620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5" name="Title 1"/>
          <p:cNvSpPr txBox="1">
            <a:spLocks/>
          </p:cNvSpPr>
          <p:nvPr/>
        </p:nvSpPr>
        <p:spPr bwMode="auto">
          <a:xfrm>
            <a:off x="190500" y="182563"/>
            <a:ext cx="8807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cs-CZ" sz="3500">
                <a:solidFill>
                  <a:srgbClr val="C00000"/>
                </a:solidFill>
              </a:rPr>
              <a:t>Name structures in Latin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3721</TotalTime>
  <Words>425</Words>
  <Application>Microsoft Office PowerPoint</Application>
  <PresentationFormat>Předvádění na obrazovce (4:3)</PresentationFormat>
  <Paragraphs>119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Georgia</vt:lpstr>
      <vt:lpstr>Arial</vt:lpstr>
      <vt:lpstr>Wingdings 2</vt:lpstr>
      <vt:lpstr>Wingdings</vt:lpstr>
      <vt:lpstr>Calibri</vt:lpstr>
      <vt:lpstr>Administrativní</vt:lpstr>
      <vt:lpstr>Basic medical terminology 4</vt:lpstr>
      <vt:lpstr>Questions</vt:lpstr>
      <vt:lpstr>What is the correct adjective for the noun in the triangle?</vt:lpstr>
      <vt:lpstr>Arteriae</vt:lpstr>
      <vt:lpstr>Rhaphe</vt:lpstr>
      <vt:lpstr>Cristae</vt:lpstr>
      <vt:lpstr>Lineae</vt:lpstr>
      <vt:lpstr>Fracturae</vt:lpstr>
      <vt:lpstr>Prezentace aplikace PowerPoint</vt:lpstr>
      <vt:lpstr>Ordinal numerals 1-12</vt:lpstr>
      <vt:lpstr>Costae</vt:lpstr>
      <vt:lpstr>2nd declension - overview</vt:lpstr>
      <vt:lpstr>Nephros</vt:lpstr>
      <vt:lpstr>Neuter gender nouns</vt:lpstr>
      <vt:lpstr>Prezentace aplikace PowerPoint</vt:lpstr>
      <vt:lpstr>Homework</vt:lpstr>
    </vt:vector>
  </TitlesOfParts>
  <Company>Hokkaido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4</dc:title>
  <dc:creator>Pepina Artimová</dc:creator>
  <cp:lastModifiedBy>Pavel Ševčík</cp:lastModifiedBy>
  <cp:revision>36</cp:revision>
  <cp:lastPrinted>2015-10-14T15:18:26Z</cp:lastPrinted>
  <dcterms:created xsi:type="dcterms:W3CDTF">2013-10-07T07:44:05Z</dcterms:created>
  <dcterms:modified xsi:type="dcterms:W3CDTF">2016-10-09T17:43:20Z</dcterms:modified>
</cp:coreProperties>
</file>