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190E7-CD6E-4035-8B1B-9849B3F851C0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50A853-4D5D-4955-A71A-5A95C167B3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477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E3F56-18FB-834D-83D9-E9ADF949C7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30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1F94914-43C3-4C22-8443-920F7C2A605D}" type="datetimeFigureOut">
              <a:rPr lang="cs-CZ" smtClean="0"/>
              <a:t>04.12.2016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3014956-8811-4FDD-9329-BE1535694024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Revision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7668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42744227"/>
              </p:ext>
            </p:extLst>
          </p:nvPr>
        </p:nvGraphicFramePr>
        <p:xfrm>
          <a:off x="301625" y="1527175"/>
          <a:ext cx="8504958" cy="396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3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0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8144">
                <a:tc>
                  <a:txBody>
                    <a:bodyPr/>
                    <a:lstStyle/>
                    <a:p>
                      <a:endParaRPr lang="cs-CZ" sz="28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SG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PL</a:t>
                      </a: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endParaRPr lang="cs-CZ" sz="2800" dirty="0"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M</a:t>
                      </a:r>
                      <a:r>
                        <a:rPr lang="cs-CZ" sz="2800" b="1" baseline="0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 + F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M + F</a:t>
                      </a: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584"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l">
                        <a:buAutoNum type="arabicParenBoth"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, 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ns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  <a:p>
                      <a:pPr marL="514350" indent="-514350" algn="l">
                        <a:buAutoNum type="arabicParenBoth"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is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  <a:p>
                      <a:pPr marL="514350" indent="-514350" algn="l">
                        <a:buAutoNum type="arabicParenBoth"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er</a:t>
                      </a: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/-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is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x</a:t>
                      </a: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, -</a:t>
                      </a:r>
                      <a:r>
                        <a:rPr lang="cs-CZ" sz="2800" b="1" dirty="0" err="1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ns</a:t>
                      </a:r>
                      <a:endParaRPr lang="cs-CZ" sz="2800" b="1" dirty="0">
                        <a:solidFill>
                          <a:schemeClr val="bg1"/>
                        </a:solidFill>
                        <a:latin typeface="+mj-lt"/>
                        <a:cs typeface="Times New Roman" pitchFamily="18" charset="0"/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-e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Both"/>
                        <a:tabLst/>
                        <a:defRPr/>
                      </a:pPr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-e</a:t>
                      </a: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chemeClr val="bg1"/>
                          </a:solidFill>
                          <a:latin typeface="+mj-lt"/>
                          <a:cs typeface="Times New Roman" pitchFamily="18" charset="0"/>
                        </a:rPr>
                        <a:t>-es</a:t>
                      </a: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ia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    -</a:t>
                      </a:r>
                      <a:r>
                        <a:rPr lang="cs-CZ" sz="2800" b="1" dirty="0" err="1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is</a:t>
                      </a:r>
                      <a:endParaRPr lang="cs-CZ" sz="2800" b="1" dirty="0">
                        <a:solidFill>
                          <a:srgbClr val="FFFFFF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        -</a:t>
                      </a:r>
                      <a:r>
                        <a:rPr lang="cs-CZ" sz="2800" b="1" dirty="0" err="1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ium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-</a:t>
                      </a:r>
                      <a:r>
                        <a:rPr lang="cs-CZ" sz="2800" b="1" dirty="0" err="1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em</a:t>
                      </a:r>
                      <a:endParaRPr lang="cs-CZ" sz="2800" b="1" dirty="0">
                        <a:solidFill>
                          <a:srgbClr val="FFFFFF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= 1.</a:t>
                      </a: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-es</a:t>
                      </a: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=</a:t>
                      </a:r>
                      <a:r>
                        <a:rPr lang="cs-CZ" sz="2800" b="1" baseline="0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 1.</a:t>
                      </a:r>
                      <a:endParaRPr lang="cs-CZ" sz="2800" b="1" dirty="0">
                        <a:solidFill>
                          <a:srgbClr val="FFFFFF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cs-CZ" sz="2800" dirty="0">
                          <a:latin typeface="+mj-lt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87017" marR="87017" marT="45712" marB="45712">
                    <a:solidFill>
                      <a:srgbClr val="008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i="0" dirty="0">
                          <a:solidFill>
                            <a:srgbClr val="FF0000"/>
                          </a:solidFill>
                          <a:latin typeface="+mj-lt"/>
                          <a:cs typeface="Times New Roman" pitchFamily="18" charset="0"/>
                        </a:rPr>
                        <a:t>    -i</a:t>
                      </a:r>
                    </a:p>
                  </a:txBody>
                  <a:tcPr marL="87017" marR="87017" marT="45712" marB="45712">
                    <a:lnR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      -</a:t>
                      </a:r>
                      <a:r>
                        <a:rPr lang="cs-CZ" sz="2800" b="1" dirty="0" err="1">
                          <a:solidFill>
                            <a:srgbClr val="FFFFFF"/>
                          </a:solidFill>
                          <a:latin typeface="+mj-lt"/>
                          <a:cs typeface="Times New Roman" pitchFamily="18" charset="0"/>
                        </a:rPr>
                        <a:t>ibus</a:t>
                      </a:r>
                      <a:endParaRPr lang="cs-CZ" sz="2800" b="1" dirty="0">
                        <a:solidFill>
                          <a:srgbClr val="FFFFFF"/>
                        </a:solidFill>
                        <a:latin typeface="+mj-lt"/>
                        <a:cs typeface="Times New Roman" pitchFamily="18" charset="0"/>
                      </a:endParaRPr>
                    </a:p>
                  </a:txBody>
                  <a:tcPr marL="87017" marR="87017" marT="45712" marB="45712">
                    <a:lnL w="762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251520" y="554403"/>
            <a:ext cx="8229600" cy="433149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rgbClr val="BC0000"/>
                </a:solidFill>
              </a:rPr>
              <a:t>ENDINGS OF ADJECTIVES OF THE 3</a:t>
            </a:r>
            <a:r>
              <a:rPr lang="en-US" sz="2000" b="1" baseline="30000" dirty="0">
                <a:solidFill>
                  <a:srgbClr val="BC0000"/>
                </a:solidFill>
              </a:rPr>
              <a:t>rd</a:t>
            </a:r>
            <a:r>
              <a:rPr lang="en-US" sz="2000" b="1" dirty="0">
                <a:solidFill>
                  <a:srgbClr val="BC0000"/>
                </a:solidFill>
              </a:rPr>
              <a:t> DECLENSION</a:t>
            </a:r>
          </a:p>
        </p:txBody>
      </p:sp>
    </p:spTree>
    <p:extLst>
      <p:ext uri="{BB962C8B-B14F-4D97-AF65-F5344CB8AC3E}">
        <p14:creationId xmlns:p14="http://schemas.microsoft.com/office/powerpoint/2010/main" val="1516169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99033" cy="593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5652120" y="1245520"/>
            <a:ext cx="576064" cy="5063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76256" y="1245520"/>
            <a:ext cx="576064" cy="5063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5940152" y="3475327"/>
            <a:ext cx="216024" cy="288032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22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obsahu 2"/>
          <p:cNvSpPr>
            <a:spLocks noGrp="1"/>
          </p:cNvSpPr>
          <p:nvPr>
            <p:ph idx="4294967295"/>
          </p:nvPr>
        </p:nvSpPr>
        <p:spPr>
          <a:xfrm>
            <a:off x="4811713" y="692150"/>
            <a:ext cx="4332287" cy="5832475"/>
          </a:xfrm>
        </p:spPr>
        <p:txBody>
          <a:bodyPr>
            <a:normAutofit/>
          </a:bodyPr>
          <a:lstStyle/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musculus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biventer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!</a:t>
            </a:r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fossa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biventer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!ganglion 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biventer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musculus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communis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arteria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communis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crus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communis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lobulus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simplex, cis</a:t>
            </a: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articulatio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simplex, cis</a:t>
            </a:r>
          </a:p>
          <a:p>
            <a:r>
              <a:rPr lang="cs-CZ" sz="2800" b="1" dirty="0" err="1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crus</a:t>
            </a:r>
            <a:r>
              <a:rPr lang="cs-CZ" sz="2800" dirty="0"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 + simplex, cis</a:t>
            </a:r>
          </a:p>
          <a:p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  <a:p>
            <a:endParaRPr lang="cs-CZ" sz="2800" dirty="0">
              <a:latin typeface="Minion Pro Med" panose="02040503050201020203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7716567" y="727615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Minion Pro Med" panose="02040503050201020203" pitchFamily="18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7614855" y="1267600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Minion Pro Med" panose="02040503050201020203" pitchFamily="18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8589466" y="1734325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Minion Pro Med" panose="02040503050201020203" pitchFamily="18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8159817" y="2766501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Minion Pro Med" panose="02040503050201020203" pitchFamily="18" charset="0"/>
            </a:endParaRPr>
          </a:p>
        </p:txBody>
      </p:sp>
      <p:sp>
        <p:nvSpPr>
          <p:cNvPr id="8" name="Ovál 7"/>
          <p:cNvSpPr/>
          <p:nvPr/>
        </p:nvSpPr>
        <p:spPr>
          <a:xfrm>
            <a:off x="7728017" y="3292855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Minion Pro Med" panose="02040503050201020203" pitchFamily="18" charset="0"/>
            </a:endParaRPr>
          </a:p>
        </p:txBody>
      </p:sp>
      <p:sp>
        <p:nvSpPr>
          <p:cNvPr id="9" name="Ovál 8"/>
          <p:cNvSpPr/>
          <p:nvPr/>
        </p:nvSpPr>
        <p:spPr>
          <a:xfrm>
            <a:off x="7752931" y="3789363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Minion Pro Med" panose="02040503050201020203" pitchFamily="18" charset="0"/>
            </a:endParaRPr>
          </a:p>
        </p:txBody>
      </p:sp>
      <p:sp>
        <p:nvSpPr>
          <p:cNvPr id="10" name="Ovál 9"/>
          <p:cNvSpPr/>
          <p:nvPr/>
        </p:nvSpPr>
        <p:spPr>
          <a:xfrm>
            <a:off x="7446434" y="4804729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Minion Pro Med" panose="02040503050201020203" pitchFamily="18" charset="0"/>
            </a:endParaRPr>
          </a:p>
        </p:txBody>
      </p:sp>
      <p:sp>
        <p:nvSpPr>
          <p:cNvPr id="11" name="Ovál 10"/>
          <p:cNvSpPr/>
          <p:nvPr/>
        </p:nvSpPr>
        <p:spPr>
          <a:xfrm>
            <a:off x="7830755" y="5373688"/>
            <a:ext cx="433387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Minion Pro Med" panose="02040503050201020203" pitchFamily="18" charset="0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6950856" y="5876925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Minion Pro Med" panose="02040503050201020203" pitchFamily="18" charset="0"/>
            </a:endParaRPr>
          </a:p>
        </p:txBody>
      </p:sp>
      <p:sp>
        <p:nvSpPr>
          <p:cNvPr id="16397" name="BlokTextu 12"/>
          <p:cNvSpPr txBox="1">
            <a:spLocks noChangeArrowheads="1"/>
          </p:cNvSpPr>
          <p:nvPr/>
        </p:nvSpPr>
        <p:spPr bwMode="auto">
          <a:xfrm>
            <a:off x="2472552" y="1075611"/>
            <a:ext cx="212173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000" dirty="0">
                <a:solidFill>
                  <a:srgbClr val="FF0000"/>
                </a:solidFill>
                <a:latin typeface="Minion Pro Med" panose="02040503050201020203" pitchFamily="18" charset="0"/>
              </a:rPr>
              <a:t>3-</a:t>
            </a:r>
            <a:r>
              <a:rPr lang="cs-CZ" sz="4000" dirty="0" err="1">
                <a:solidFill>
                  <a:srgbClr val="FF0000"/>
                </a:solidFill>
                <a:latin typeface="Minion Pro Med" panose="02040503050201020203" pitchFamily="18" charset="0"/>
              </a:rPr>
              <a:t>forms</a:t>
            </a:r>
            <a:endParaRPr lang="cs-CZ" sz="4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12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4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4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r>
              <a:rPr lang="cs-CZ" sz="4000" dirty="0">
                <a:solidFill>
                  <a:srgbClr val="FF0000"/>
                </a:solidFill>
                <a:latin typeface="Minion Pro Med" panose="02040503050201020203" pitchFamily="18" charset="0"/>
              </a:rPr>
              <a:t>2-</a:t>
            </a:r>
            <a:r>
              <a:rPr lang="cs-CZ" sz="4000" dirty="0" err="1">
                <a:solidFill>
                  <a:srgbClr val="FF0000"/>
                </a:solidFill>
                <a:latin typeface="Minion Pro Med" panose="02040503050201020203" pitchFamily="18" charset="0"/>
              </a:rPr>
              <a:t>forms</a:t>
            </a:r>
            <a:endParaRPr lang="cs-CZ" sz="4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4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14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endParaRPr lang="cs-CZ" sz="4000" dirty="0">
              <a:solidFill>
                <a:srgbClr val="FF0000"/>
              </a:solidFill>
              <a:latin typeface="Minion Pro Med" panose="02040503050201020203" pitchFamily="18" charset="0"/>
            </a:endParaRPr>
          </a:p>
          <a:p>
            <a:r>
              <a:rPr lang="cs-CZ" sz="4000" dirty="0">
                <a:solidFill>
                  <a:srgbClr val="FF0000"/>
                </a:solidFill>
                <a:latin typeface="Minion Pro Med" panose="02040503050201020203" pitchFamily="18" charset="0"/>
              </a:rPr>
              <a:t>1-</a:t>
            </a:r>
            <a:r>
              <a:rPr lang="cs-CZ" sz="4000" dirty="0" err="1">
                <a:solidFill>
                  <a:srgbClr val="FF0000"/>
                </a:solidFill>
                <a:latin typeface="Minion Pro Med" panose="02040503050201020203" pitchFamily="18" charset="0"/>
              </a:rPr>
              <a:t>form</a:t>
            </a:r>
            <a:endParaRPr lang="cs-CZ" sz="4000" dirty="0">
              <a:solidFill>
                <a:srgbClr val="FF0000"/>
              </a:solidFill>
              <a:latin typeface="Minion Pro Med" panose="02040503050201020203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111513" y="2540565"/>
            <a:ext cx="152771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>
                <a:latin typeface="Minion Pro Med" panose="02040503050201020203" pitchFamily="18" charset="0"/>
                <a:cs typeface="Times New Roman" pitchFamily="18" charset="0"/>
              </a:rPr>
              <a:t>Number</a:t>
            </a:r>
            <a:r>
              <a:rPr lang="cs-CZ" sz="2800" b="1" dirty="0">
                <a:latin typeface="Minion Pro Med" panose="02040503050201020203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Minion Pro Med" panose="02040503050201020203" pitchFamily="18" charset="0"/>
                <a:cs typeface="Times New Roman" pitchFamily="18" charset="0"/>
              </a:rPr>
              <a:t>of</a:t>
            </a:r>
            <a:r>
              <a:rPr lang="cs-CZ" sz="2800" b="1" dirty="0">
                <a:latin typeface="Minion Pro Med" panose="02040503050201020203" pitchFamily="18" charset="0"/>
                <a:cs typeface="Times New Roman" pitchFamily="18" charset="0"/>
              </a:rPr>
              <a:t> </a:t>
            </a:r>
            <a:r>
              <a:rPr lang="cs-CZ" sz="2800" b="1" dirty="0" err="1">
                <a:latin typeface="Minion Pro Med" panose="02040503050201020203" pitchFamily="18" charset="0"/>
                <a:cs typeface="Times New Roman" pitchFamily="18" charset="0"/>
              </a:rPr>
              <a:t>forms</a:t>
            </a:r>
            <a:r>
              <a:rPr lang="cs-CZ" sz="2800" b="1" dirty="0">
                <a:latin typeface="Minion Pro Med" panose="02040503050201020203" pitchFamily="18" charset="0"/>
                <a:cs typeface="Times New Roman" pitchFamily="18" charset="0"/>
              </a:rPr>
              <a:t> in </a:t>
            </a:r>
            <a:r>
              <a:rPr lang="cs-CZ" sz="2800" b="1" dirty="0" err="1">
                <a:latin typeface="Minion Pro Med" panose="02040503050201020203" pitchFamily="18" charset="0"/>
                <a:cs typeface="Times New Roman" pitchFamily="18" charset="0"/>
              </a:rPr>
              <a:t>nom</a:t>
            </a:r>
            <a:r>
              <a:rPr lang="cs-CZ" sz="2800" b="1" dirty="0">
                <a:latin typeface="Minion Pro Med" panose="02040503050201020203" pitchFamily="18" charset="0"/>
                <a:cs typeface="Times New Roman" pitchFamily="18" charset="0"/>
              </a:rPr>
              <a:t>. </a:t>
            </a:r>
            <a:r>
              <a:rPr lang="cs-CZ" sz="2800" b="1" dirty="0" err="1">
                <a:latin typeface="Minion Pro Med" panose="02040503050201020203" pitchFamily="18" charset="0"/>
                <a:cs typeface="Times New Roman" pitchFamily="18" charset="0"/>
              </a:rPr>
              <a:t>sg</a:t>
            </a:r>
            <a:r>
              <a:rPr lang="cs-CZ" sz="2800" b="1" dirty="0">
                <a:latin typeface="Minion Pro Med" panose="02040503050201020203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6" name="Rovná spojovacia šípka 15"/>
          <p:cNvCxnSpPr/>
          <p:nvPr/>
        </p:nvCxnSpPr>
        <p:spPr>
          <a:xfrm flipV="1">
            <a:off x="1639231" y="1735138"/>
            <a:ext cx="833321" cy="10461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ovacia šípka 17"/>
          <p:cNvCxnSpPr/>
          <p:nvPr/>
        </p:nvCxnSpPr>
        <p:spPr>
          <a:xfrm>
            <a:off x="1639231" y="3284538"/>
            <a:ext cx="833321" cy="2615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ovacia šípka 19"/>
          <p:cNvCxnSpPr/>
          <p:nvPr/>
        </p:nvCxnSpPr>
        <p:spPr>
          <a:xfrm>
            <a:off x="1483112" y="3789363"/>
            <a:ext cx="989440" cy="17639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700951" y="85110"/>
            <a:ext cx="8229600" cy="569108"/>
          </a:xfrm>
          <a:prstGeom prst="rect">
            <a:avLst/>
          </a:prstGeom>
        </p:spPr>
        <p:txBody>
          <a:bodyPr anchor="ctr"/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000" b="1" dirty="0">
                <a:solidFill>
                  <a:srgbClr val="BC0000"/>
                </a:solidFill>
                <a:latin typeface="Minion Pro Med" panose="02040503050201020203" pitchFamily="18" charset="0"/>
                <a:ea typeface="ＭＳ Ｐゴシック" pitchFamily="34" charset="-128"/>
                <a:cs typeface="Times New Roman" pitchFamily="18" charset="0"/>
              </a:rPr>
              <a:t>FORM CLOSE ATTRIBUTE</a:t>
            </a:r>
          </a:p>
        </p:txBody>
      </p:sp>
    </p:spTree>
    <p:extLst>
      <p:ext uri="{BB962C8B-B14F-4D97-AF65-F5344CB8AC3E}">
        <p14:creationId xmlns:p14="http://schemas.microsoft.com/office/powerpoint/2010/main" val="303313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728648" cy="758952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solidFill>
                  <a:srgbClr val="CB0202"/>
                </a:solidFill>
                <a:latin typeface="Minion Pro Med" panose="02040503050201020203" pitchFamily="18" charset="0"/>
                <a:cs typeface="Cambria"/>
              </a:rPr>
              <a:t>Derive adjectives using endings</a:t>
            </a:r>
            <a:r>
              <a:rPr lang="cs-CZ" dirty="0">
                <a:solidFill>
                  <a:srgbClr val="CB0202"/>
                </a:solidFill>
                <a:latin typeface="Minion Pro Med" panose="02040503050201020203" pitchFamily="18" charset="0"/>
                <a:cs typeface="Cambria"/>
              </a:rPr>
              <a:t> </a:t>
            </a:r>
            <a:r>
              <a:rPr lang="en-US" b="1" dirty="0">
                <a:solidFill>
                  <a:srgbClr val="CB0202"/>
                </a:solidFill>
                <a:latin typeface="Minion Pro Med" panose="02040503050201020203" pitchFamily="18" charset="0"/>
                <a:cs typeface="Cambria"/>
              </a:rPr>
              <a:t>-</a:t>
            </a:r>
            <a:r>
              <a:rPr lang="en-US" b="1" dirty="0" err="1">
                <a:solidFill>
                  <a:srgbClr val="CB0202"/>
                </a:solidFill>
                <a:latin typeface="Minion Pro Med" panose="02040503050201020203" pitchFamily="18" charset="0"/>
                <a:cs typeface="Cambria"/>
              </a:rPr>
              <a:t>alis</a:t>
            </a:r>
            <a:r>
              <a:rPr lang="en-US" b="1" dirty="0">
                <a:solidFill>
                  <a:srgbClr val="CB0202"/>
                </a:solidFill>
                <a:latin typeface="Minion Pro Med" panose="02040503050201020203" pitchFamily="18" charset="0"/>
                <a:cs typeface="Cambria"/>
              </a:rPr>
              <a:t>, e </a:t>
            </a:r>
            <a:r>
              <a:rPr lang="en-US" dirty="0">
                <a:solidFill>
                  <a:srgbClr val="CB0202"/>
                </a:solidFill>
                <a:latin typeface="Minion Pro Med" panose="02040503050201020203" pitchFamily="18" charset="0"/>
                <a:cs typeface="Cambria"/>
              </a:rPr>
              <a:t>or </a:t>
            </a:r>
            <a:r>
              <a:rPr lang="en-US" b="1" dirty="0">
                <a:solidFill>
                  <a:srgbClr val="CB0202"/>
                </a:solidFill>
                <a:latin typeface="Minion Pro Med" panose="02040503050201020203" pitchFamily="18" charset="0"/>
                <a:cs typeface="Cambria"/>
              </a:rPr>
              <a:t>-</a:t>
            </a:r>
            <a:r>
              <a:rPr lang="en-US" b="1" dirty="0" err="1">
                <a:solidFill>
                  <a:srgbClr val="CB0202"/>
                </a:solidFill>
                <a:latin typeface="Minion Pro Med" panose="02040503050201020203" pitchFamily="18" charset="0"/>
                <a:cs typeface="Cambria"/>
              </a:rPr>
              <a:t>aris</a:t>
            </a:r>
            <a:r>
              <a:rPr lang="en-US" b="1" dirty="0">
                <a:solidFill>
                  <a:srgbClr val="CB0202"/>
                </a:solidFill>
                <a:latin typeface="Minion Pro Med" panose="02040503050201020203" pitchFamily="18" charset="0"/>
                <a:cs typeface="Cambria"/>
              </a:rPr>
              <a:t>, 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89" y="1600200"/>
            <a:ext cx="8694599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>
                <a:latin typeface="Minion Pro Med" panose="02040503050201020203" pitchFamily="18" charset="0"/>
                <a:cs typeface="Cambria"/>
              </a:rPr>
              <a:t>costa/ cost- + </a:t>
            </a:r>
            <a:r>
              <a:rPr lang="en-US" sz="2600" dirty="0" err="1">
                <a:latin typeface="Minion Pro Med" panose="02040503050201020203" pitchFamily="18" charset="0"/>
                <a:cs typeface="Cambria"/>
              </a:rPr>
              <a:t>alis</a:t>
            </a:r>
            <a:r>
              <a:rPr lang="en-US" sz="2600" dirty="0">
                <a:latin typeface="Minion Pro Med" panose="02040503050201020203" pitchFamily="18" charset="0"/>
                <a:cs typeface="Cambria"/>
              </a:rPr>
              <a:t> 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⇢  </a:t>
            </a:r>
            <a:r>
              <a:rPr lang="en-US" sz="2600" b="1" dirty="0" err="1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costalis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, e</a:t>
            </a:r>
          </a:p>
          <a:p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femur / 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femor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- + 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alis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, e 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⇢ </a:t>
            </a:r>
            <a:r>
              <a:rPr lang="en-US" sz="2600" b="1" dirty="0" err="1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femoralis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, e</a:t>
            </a:r>
            <a:endParaRPr lang="en-US" sz="2600" b="1" dirty="0">
              <a:solidFill>
                <a:srgbClr val="CB0202"/>
              </a:solidFill>
              <a:latin typeface="Minion Pro Med" panose="02040503050201020203" pitchFamily="18" charset="0"/>
              <a:cs typeface="Cambria"/>
            </a:endParaRPr>
          </a:p>
          <a:p>
            <a:r>
              <a:rPr lang="en-US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musculus</a:t>
            </a:r>
            <a:r>
              <a:rPr lang="en-US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/ </a:t>
            </a:r>
            <a:r>
              <a:rPr lang="en-US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muscul</a:t>
            </a:r>
            <a:r>
              <a:rPr lang="en-US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-  + </a:t>
            </a:r>
            <a:r>
              <a:rPr lang="en-US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aris</a:t>
            </a:r>
            <a:r>
              <a:rPr lang="en-US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, e 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⇢  </a:t>
            </a:r>
            <a:r>
              <a:rPr lang="en-US" sz="2600" b="1" dirty="0" err="1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muscularis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, e</a:t>
            </a:r>
          </a:p>
          <a:p>
            <a:endParaRPr lang="en-US" sz="2600" b="1" dirty="0">
              <a:solidFill>
                <a:srgbClr val="CB0202"/>
              </a:solidFill>
              <a:latin typeface="Minion Pro Med" panose="02040503050201020203" pitchFamily="18" charset="0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dorsum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intestinum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cervix	      	labium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facies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nasus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pulmo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   	viscera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apex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digitus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margo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     	medulla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rectum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orbita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	maxilla		pectus</a:t>
            </a:r>
          </a:p>
          <a:p>
            <a:pPr marL="0" indent="0">
              <a:buNone/>
            </a:pP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ren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patella			vagina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tonsilla</a:t>
            </a:r>
            <a:endParaRPr lang="en-US" sz="2600" dirty="0">
              <a:solidFill>
                <a:srgbClr val="000000"/>
              </a:solidFill>
              <a:latin typeface="Minion Pro Med" panose="02040503050201020203" pitchFamily="18" charset="0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sternum	abdomen		frons	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paries</a:t>
            </a:r>
            <a:endParaRPr lang="en-US" sz="2600" dirty="0">
              <a:solidFill>
                <a:srgbClr val="000000"/>
              </a:solidFill>
              <a:latin typeface="Minion Pro Med" panose="02040503050201020203" pitchFamily="18" charset="0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superficies	</a:t>
            </a:r>
            <a:r>
              <a:rPr lang="en-US" sz="2600" dirty="0" err="1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vestibulum</a:t>
            </a:r>
            <a:r>
              <a:rPr lang="en-US" sz="2600" dirty="0">
                <a:solidFill>
                  <a:srgbClr val="000000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spina		bronchus</a:t>
            </a:r>
            <a:endParaRPr lang="cs-CZ" sz="2600" dirty="0">
              <a:solidFill>
                <a:srgbClr val="000000"/>
              </a:solidFill>
              <a:latin typeface="Minion Pro Med" panose="02040503050201020203" pitchFamily="18" charset="0"/>
              <a:ea typeface="Wingdings"/>
              <a:cs typeface="Cambria"/>
              <a:sym typeface="Wingdings"/>
            </a:endParaRPr>
          </a:p>
          <a:p>
            <a:pPr marL="0" indent="0">
              <a:buNone/>
            </a:pPr>
            <a:r>
              <a:rPr lang="cs-CZ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pars</a:t>
            </a:r>
            <a:r>
              <a:rPr lang="en-US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</a:t>
            </a:r>
            <a:r>
              <a:rPr lang="cs-CZ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os, </a:t>
            </a:r>
            <a:r>
              <a:rPr lang="cs-CZ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oris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		</a:t>
            </a:r>
            <a:r>
              <a:rPr lang="cs-CZ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cranium</a:t>
            </a:r>
            <a:r>
              <a:rPr lang="cs-CZ" sz="2600" dirty="0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cs-CZ" sz="2600" dirty="0" err="1"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dens</a:t>
            </a:r>
            <a:r>
              <a:rPr lang="cs-CZ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</a:t>
            </a:r>
            <a:r>
              <a:rPr lang="en-US" sz="2600" b="1" dirty="0">
                <a:solidFill>
                  <a:srgbClr val="CB0202"/>
                </a:solidFill>
                <a:latin typeface="Minion Pro Med" panose="02040503050201020203" pitchFamily="18" charset="0"/>
                <a:ea typeface="Wingdings"/>
                <a:cs typeface="Cambria"/>
                <a:sym typeface="Wingdings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1665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79558" y="6301478"/>
            <a:ext cx="8856662" cy="647700"/>
          </a:xfrm>
        </p:spPr>
        <p:txBody>
          <a:bodyPr>
            <a:normAutofit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cs-CZ" dirty="0" err="1">
                <a:latin typeface="+mj-lt"/>
              </a:rPr>
              <a:t>valgus</a:t>
            </a:r>
            <a:r>
              <a:rPr lang="cs-CZ" dirty="0">
                <a:latin typeface="+mj-lt"/>
              </a:rPr>
              <a:t>, a, um       </a:t>
            </a:r>
            <a:r>
              <a:rPr lang="cs-CZ" dirty="0" err="1">
                <a:latin typeface="+mj-lt"/>
              </a:rPr>
              <a:t>dolorosus</a:t>
            </a:r>
            <a:r>
              <a:rPr lang="cs-CZ" dirty="0">
                <a:latin typeface="+mj-lt"/>
              </a:rPr>
              <a:t>, a, um    </a:t>
            </a:r>
            <a:r>
              <a:rPr lang="cs-CZ" dirty="0" err="1">
                <a:latin typeface="+mj-lt"/>
              </a:rPr>
              <a:t>profundus</a:t>
            </a:r>
            <a:r>
              <a:rPr lang="cs-CZ" dirty="0">
                <a:latin typeface="+mj-lt"/>
              </a:rPr>
              <a:t>, a, um</a:t>
            </a:r>
          </a:p>
        </p:txBody>
      </p:sp>
      <p:sp>
        <p:nvSpPr>
          <p:cNvPr id="5" name="Obdélník 4"/>
          <p:cNvSpPr/>
          <p:nvPr/>
        </p:nvSpPr>
        <p:spPr>
          <a:xfrm>
            <a:off x="209484" y="1401458"/>
            <a:ext cx="2592387" cy="48965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in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genibus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dolor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>
                <a:solidFill>
                  <a:schemeClr val="tx1"/>
                </a:solidFill>
                <a:latin typeface="Cambria"/>
                <a:cs typeface="Cambria"/>
              </a:rPr>
              <a:t>genus</a:t>
            </a: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	</a:t>
            </a: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in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genua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dolor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genuum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in </a:t>
            </a:r>
            <a:r>
              <a:rPr lang="cs-CZ" sz="2600" u="sng" dirty="0">
                <a:solidFill>
                  <a:schemeClr val="tx1"/>
                </a:solidFill>
                <a:latin typeface="Cambria"/>
                <a:cs typeface="Cambria"/>
              </a:rPr>
              <a:t>genu</a:t>
            </a: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genua</a:t>
            </a:r>
            <a:r>
              <a:rPr lang="cs-CZ" sz="2600" dirty="0">
                <a:latin typeface="Cambria"/>
                <a:cs typeface="Cambria"/>
              </a:rPr>
              <a:t>	</a:t>
            </a:r>
          </a:p>
          <a:p>
            <a:pPr marL="109728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latin typeface="Cambria"/>
                <a:cs typeface="Cambria"/>
              </a:rPr>
              <a:t>			</a:t>
            </a:r>
          </a:p>
        </p:txBody>
      </p:sp>
      <p:sp>
        <p:nvSpPr>
          <p:cNvPr id="6" name="Obdélník 5"/>
          <p:cNvSpPr/>
          <p:nvPr/>
        </p:nvSpPr>
        <p:spPr>
          <a:xfrm>
            <a:off x="2785845" y="1403063"/>
            <a:ext cx="3157697" cy="489651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sanatio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decubitus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prope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decubitus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sub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sanatio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decubituum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sub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decubitibus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tx1"/>
                </a:solidFill>
                <a:latin typeface="Cambria"/>
                <a:cs typeface="Cambria"/>
              </a:rPr>
              <a:t>prope</a:t>
            </a:r>
            <a:r>
              <a:rPr lang="cs-CZ" sz="260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tx1"/>
                </a:solidFill>
                <a:latin typeface="Cambria"/>
                <a:cs typeface="Cambria"/>
              </a:rPr>
              <a:t>decubitum</a:t>
            </a:r>
            <a:endParaRPr lang="cs-CZ" sz="2600" u="sng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935377" y="1405431"/>
            <a:ext cx="2990272" cy="48965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bg1"/>
                </a:solidFill>
                <a:latin typeface="Cambria"/>
                <a:cs typeface="Cambria"/>
              </a:rPr>
              <a:t>propter</a:t>
            </a: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cariem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bg1"/>
                </a:solidFill>
                <a:latin typeface="Cambria"/>
                <a:cs typeface="Cambria"/>
              </a:rPr>
              <a:t>therapia</a:t>
            </a: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carierum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sub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bg1"/>
                </a:solidFill>
                <a:latin typeface="Cambria"/>
                <a:cs typeface="Cambria"/>
              </a:rPr>
              <a:t>therapia</a:t>
            </a: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cariei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sub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cariebus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600" dirty="0">
              <a:solidFill>
                <a:schemeClr val="bg1"/>
              </a:solidFill>
              <a:latin typeface="Cambria"/>
              <a:cs typeface="Cambri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600" dirty="0" err="1">
                <a:solidFill>
                  <a:schemeClr val="bg1"/>
                </a:solidFill>
                <a:latin typeface="Cambria"/>
                <a:cs typeface="Cambria"/>
              </a:rPr>
              <a:t>propter</a:t>
            </a:r>
            <a:r>
              <a:rPr lang="cs-CZ" sz="2600" dirty="0">
                <a:solidFill>
                  <a:schemeClr val="bg1"/>
                </a:solidFill>
                <a:latin typeface="Cambria"/>
                <a:cs typeface="Cambria"/>
              </a:rPr>
              <a:t> </a:t>
            </a:r>
            <a:r>
              <a:rPr lang="cs-CZ" sz="2600" u="sng" dirty="0" err="1">
                <a:solidFill>
                  <a:schemeClr val="bg1"/>
                </a:solidFill>
                <a:latin typeface="Cambria"/>
                <a:cs typeface="Cambria"/>
              </a:rPr>
              <a:t>caries</a:t>
            </a:r>
            <a:endParaRPr lang="cs-CZ" sz="2600" u="sng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3" name="Šipka nahoru 12"/>
          <p:cNvSpPr/>
          <p:nvPr/>
        </p:nvSpPr>
        <p:spPr>
          <a:xfrm>
            <a:off x="1289778" y="6119395"/>
            <a:ext cx="215900" cy="360362"/>
          </a:xfrm>
          <a:prstGeom prst="upArrow">
            <a:avLst/>
          </a:prstGeom>
          <a:solidFill>
            <a:srgbClr val="C0504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nahoru 13"/>
          <p:cNvSpPr/>
          <p:nvPr/>
        </p:nvSpPr>
        <p:spPr>
          <a:xfrm>
            <a:off x="7430513" y="6119395"/>
            <a:ext cx="215900" cy="360362"/>
          </a:xfrm>
          <a:prstGeom prst="upArrow">
            <a:avLst/>
          </a:prstGeom>
          <a:solidFill>
            <a:srgbClr val="C0504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Šipka nahoru 14"/>
          <p:cNvSpPr/>
          <p:nvPr/>
        </p:nvSpPr>
        <p:spPr>
          <a:xfrm>
            <a:off x="4255950" y="6119395"/>
            <a:ext cx="217488" cy="360362"/>
          </a:xfrm>
          <a:prstGeom prst="upArrow">
            <a:avLst/>
          </a:prstGeom>
          <a:solidFill>
            <a:srgbClr val="C0504D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29605" y="256442"/>
            <a:ext cx="8898940" cy="796293"/>
          </a:xfrm>
        </p:spPr>
        <p:txBody>
          <a:bodyPr anchor="ctr">
            <a:noAutofit/>
          </a:bodyPr>
          <a:lstStyle/>
          <a:p>
            <a:r>
              <a:rPr lang="en-US" sz="2900" dirty="0">
                <a:solidFill>
                  <a:srgbClr val="CB0202"/>
                </a:solidFill>
                <a:latin typeface="Century Schoolbook" panose="02040604050505020304" pitchFamily="18" charset="0"/>
                <a:cs typeface="Cambria"/>
              </a:rPr>
              <a:t>Identify the case; add the correct form of adjective</a:t>
            </a:r>
          </a:p>
        </p:txBody>
      </p:sp>
    </p:spTree>
    <p:extLst>
      <p:ext uri="{BB962C8B-B14F-4D97-AF65-F5344CB8AC3E}">
        <p14:creationId xmlns:p14="http://schemas.microsoft.com/office/powerpoint/2010/main" val="1719617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782BF"/>
                </a:solidFill>
              </a:rPr>
              <a:t>Form phrases from words in boxes</a:t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>
                <a:solidFill>
                  <a:srgbClr val="1782BF"/>
                </a:solidFill>
              </a:rPr>
              <a:t>and </a:t>
            </a:r>
            <a:r>
              <a:rPr lang="cs-CZ" dirty="0" err="1">
                <a:solidFill>
                  <a:srgbClr val="1782BF"/>
                </a:solidFill>
              </a:rPr>
              <a:t>translate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them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into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1210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>
                <a:solidFill>
                  <a:schemeClr val="tx1"/>
                </a:solidFill>
                <a:latin typeface="+mj-lt"/>
              </a:rPr>
              <a:t>medicamentum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 (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pl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.)			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infectiosus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a, um 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morbus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>
                <a:solidFill>
                  <a:schemeClr val="tx1"/>
                </a:solidFill>
                <a:latin typeface="+mj-lt"/>
              </a:rPr>
              <a:t>		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contra</a:t>
            </a:r>
            <a:endParaRPr lang="cs-CZ" sz="2400" dirty="0">
              <a:latin typeface="+mj-lt"/>
            </a:endParaRPr>
          </a:p>
          <a:p>
            <a:r>
              <a:rPr lang="cs-CZ" sz="2000" dirty="0" err="1">
                <a:latin typeface="+mj-lt"/>
              </a:rPr>
              <a:t>medicamenta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contra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morbum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err="1">
                <a:latin typeface="+mj-lt"/>
              </a:rPr>
              <a:t>infectiosum</a:t>
            </a:r>
            <a:endParaRPr lang="cs-CZ" sz="2000" dirty="0">
              <a:latin typeface="+mj-lt"/>
            </a:endParaRPr>
          </a:p>
          <a:p>
            <a:r>
              <a:rPr lang="cs-CZ" dirty="0" err="1">
                <a:latin typeface="+mj-lt"/>
              </a:rPr>
              <a:t>medicaments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against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infectious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disease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>
                <a:solidFill>
                  <a:schemeClr val="tx1"/>
                </a:solidFill>
                <a:latin typeface="+mj-lt"/>
              </a:rPr>
              <a:t>acutus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r"/>
            <a:r>
              <a:rPr lang="cs-CZ" sz="2400" dirty="0" err="1">
                <a:solidFill>
                  <a:schemeClr val="tx1"/>
                </a:solidFill>
                <a:latin typeface="+mj-lt"/>
              </a:rPr>
              <a:t>pulmo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 err="1">
                <a:solidFill>
                  <a:schemeClr val="tx1"/>
                </a:solidFill>
                <a:latin typeface="+mj-lt"/>
              </a:rPr>
              <a:t>dolor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 err="1">
                <a:solidFill>
                  <a:schemeClr val="tx1"/>
                </a:solidFill>
                <a:latin typeface="+mj-lt"/>
              </a:rPr>
              <a:t>dextrer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tra 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trum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cs-CZ" sz="2200" dirty="0" err="1">
                <a:solidFill>
                  <a:schemeClr val="bg1"/>
                </a:solidFill>
                <a:latin typeface="+mj-lt"/>
              </a:rPr>
              <a:t>dolor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acutus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pulmonis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dextri</a:t>
            </a:r>
            <a:endParaRPr lang="cs-CZ" sz="2200" dirty="0">
              <a:solidFill>
                <a:schemeClr val="bg1"/>
              </a:solidFill>
              <a:latin typeface="+mj-lt"/>
            </a:endParaRPr>
          </a:p>
          <a:p>
            <a:r>
              <a:rPr lang="cs-CZ" sz="2200" dirty="0" err="1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pain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right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lung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92488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>
                <a:solidFill>
                  <a:srgbClr val="000000"/>
                </a:solidFill>
                <a:latin typeface="+mj-lt"/>
              </a:rPr>
              <a:t>symptoma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 (</a:t>
            </a:r>
            <a:r>
              <a:rPr lang="cs-CZ" sz="2400" dirty="0" err="1">
                <a:solidFill>
                  <a:srgbClr val="000000"/>
                </a:solidFill>
                <a:latin typeface="+mj-lt"/>
              </a:rPr>
              <a:t>pl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.)</a:t>
            </a:r>
          </a:p>
          <a:p>
            <a:pPr algn="r"/>
            <a:r>
              <a:rPr lang="cs-CZ" sz="2400" dirty="0">
                <a:solidFill>
                  <a:srgbClr val="000000"/>
                </a:solidFill>
                <a:latin typeface="+mj-lt"/>
              </a:rPr>
              <a:t>hepatitis</a:t>
            </a:r>
          </a:p>
          <a:p>
            <a:pPr algn="ctr"/>
            <a:r>
              <a:rPr lang="cs-CZ" sz="2400" dirty="0" err="1">
                <a:solidFill>
                  <a:srgbClr val="000000"/>
                </a:solidFill>
                <a:latin typeface="+mj-lt"/>
              </a:rPr>
              <a:t>acutus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, a, um</a:t>
            </a:r>
          </a:p>
          <a:p>
            <a:pPr>
              <a:spcBef>
                <a:spcPts val="2400"/>
              </a:spcBef>
            </a:pPr>
            <a:r>
              <a:rPr lang="cs-CZ" sz="2000" dirty="0" err="1">
                <a:solidFill>
                  <a:schemeClr val="bg1"/>
                </a:solidFill>
                <a:latin typeface="+mj-lt"/>
              </a:rPr>
              <a:t>symptomata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hepatitidis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acutae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>
                <a:solidFill>
                  <a:schemeClr val="bg1"/>
                </a:solidFill>
                <a:latin typeface="+mj-lt"/>
              </a:rPr>
              <a:t>symptoms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acute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inflammation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liver 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16016" y="3933056"/>
            <a:ext cx="4248472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>
                <a:solidFill>
                  <a:schemeClr val="tx1"/>
                </a:solidFill>
                <a:latin typeface="+mj-lt"/>
              </a:rPr>
              <a:t>vulnus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>
                <a:solidFill>
                  <a:schemeClr val="tx1"/>
                </a:solidFill>
                <a:latin typeface="+mj-lt"/>
              </a:rPr>
              <a:t>pus				in</a:t>
            </a:r>
          </a:p>
          <a:p>
            <a:pPr algn="ctr"/>
            <a:r>
              <a:rPr lang="cs-CZ" sz="2400" dirty="0" err="1">
                <a:solidFill>
                  <a:schemeClr val="tx1"/>
                </a:solidFill>
                <a:latin typeface="+mj-lt"/>
              </a:rPr>
              <a:t>lacer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  <a:latin typeface="+mj-lt"/>
              </a:rPr>
              <a:t>	</a:t>
            </a:r>
          </a:p>
          <a:p>
            <a:r>
              <a:rPr lang="cs-CZ" sz="2200" dirty="0">
                <a:solidFill>
                  <a:schemeClr val="bg1"/>
                </a:solidFill>
                <a:latin typeface="+mj-lt"/>
              </a:rPr>
              <a:t>pus in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vulnere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lacero</a:t>
            </a:r>
            <a:endParaRPr lang="cs-CZ" sz="2200" dirty="0">
              <a:solidFill>
                <a:schemeClr val="bg1"/>
              </a:solidFill>
              <a:latin typeface="+mj-lt"/>
            </a:endParaRPr>
          </a:p>
          <a:p>
            <a:r>
              <a:rPr lang="cs-CZ" sz="2200" dirty="0">
                <a:solidFill>
                  <a:schemeClr val="bg1"/>
                </a:solidFill>
                <a:latin typeface="+mj-lt"/>
              </a:rPr>
              <a:t>pus in a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torn</a:t>
            </a:r>
            <a:r>
              <a:rPr lang="cs-CZ" sz="22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200" dirty="0" err="1">
                <a:solidFill>
                  <a:schemeClr val="bg1"/>
                </a:solidFill>
                <a:latin typeface="+mj-lt"/>
              </a:rPr>
              <a:t>wound</a:t>
            </a:r>
            <a:endParaRPr lang="en-US" sz="22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31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1782BF"/>
                </a:solidFill>
              </a:rPr>
              <a:t>Form phrases from words in boxes</a:t>
            </a:r>
            <a:br>
              <a:rPr lang="cs-CZ" dirty="0">
                <a:solidFill>
                  <a:srgbClr val="1782BF"/>
                </a:solidFill>
              </a:rPr>
            </a:br>
            <a:r>
              <a:rPr lang="cs-CZ" dirty="0">
                <a:solidFill>
                  <a:srgbClr val="1782BF"/>
                </a:solidFill>
              </a:rPr>
              <a:t>and </a:t>
            </a:r>
            <a:r>
              <a:rPr lang="cs-CZ" dirty="0" err="1">
                <a:solidFill>
                  <a:srgbClr val="1782BF"/>
                </a:solidFill>
              </a:rPr>
              <a:t>translate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them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into</a:t>
            </a:r>
            <a:r>
              <a:rPr lang="cs-CZ" dirty="0">
                <a:solidFill>
                  <a:srgbClr val="1782BF"/>
                </a:solidFill>
              </a:rPr>
              <a:t> </a:t>
            </a:r>
            <a:r>
              <a:rPr lang="cs-CZ" dirty="0" err="1">
                <a:solidFill>
                  <a:srgbClr val="1782BF"/>
                </a:solidFill>
              </a:rPr>
              <a:t>English</a:t>
            </a:r>
            <a:endParaRPr lang="en-US" dirty="0">
              <a:solidFill>
                <a:srgbClr val="1782B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1412776"/>
            <a:ext cx="4392488" cy="24482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2400" dirty="0" err="1">
                <a:solidFill>
                  <a:schemeClr val="tx1"/>
                </a:solidFill>
                <a:latin typeface="+mj-lt"/>
              </a:rPr>
              <a:t>decubitus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dexter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tra, 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trum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r>
              <a:rPr lang="cs-CZ" sz="2400" dirty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regio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			in</a:t>
            </a:r>
          </a:p>
          <a:p>
            <a:r>
              <a:rPr lang="cs-CZ" sz="2400" dirty="0" err="1">
                <a:solidFill>
                  <a:schemeClr val="tx1"/>
                </a:solidFill>
                <a:latin typeface="+mj-lt"/>
              </a:rPr>
              <a:t>scapula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dolorosus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a, um</a:t>
            </a:r>
          </a:p>
          <a:p>
            <a:pPr>
              <a:spcBef>
                <a:spcPts val="1800"/>
              </a:spcBef>
            </a:pPr>
            <a:r>
              <a:rPr lang="cs-CZ" dirty="0" err="1">
                <a:latin typeface="+mj-lt"/>
              </a:rPr>
              <a:t>decubitus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dolorusus</a:t>
            </a:r>
            <a:r>
              <a:rPr lang="cs-CZ" dirty="0">
                <a:latin typeface="+mj-lt"/>
              </a:rPr>
              <a:t> in regione </a:t>
            </a:r>
            <a:r>
              <a:rPr lang="cs-CZ" dirty="0" err="1">
                <a:latin typeface="+mj-lt"/>
              </a:rPr>
              <a:t>scapulae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dextrae</a:t>
            </a:r>
            <a:endParaRPr lang="cs-CZ" dirty="0">
              <a:latin typeface="+mj-lt"/>
            </a:endParaRPr>
          </a:p>
          <a:p>
            <a:r>
              <a:rPr lang="cs-CZ" dirty="0" err="1">
                <a:latin typeface="+mj-lt"/>
              </a:rPr>
              <a:t>painful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bedsore</a:t>
            </a:r>
            <a:r>
              <a:rPr lang="cs-CZ" dirty="0">
                <a:latin typeface="+mj-lt"/>
              </a:rPr>
              <a:t> in region </a:t>
            </a:r>
            <a:r>
              <a:rPr lang="cs-CZ" dirty="0" err="1">
                <a:latin typeface="+mj-lt"/>
              </a:rPr>
              <a:t>of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right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shoulder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blade</a:t>
            </a:r>
            <a:endParaRPr lang="en-US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16016" y="1412776"/>
            <a:ext cx="4248472" cy="244827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dens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>
                <a:solidFill>
                  <a:schemeClr val="tx1"/>
                </a:solidFill>
                <a:latin typeface="+mj-lt"/>
              </a:rPr>
              <a:t>	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profundus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a, um</a:t>
            </a:r>
          </a:p>
          <a:p>
            <a:r>
              <a:rPr lang="cs-CZ" sz="2400" dirty="0" err="1">
                <a:solidFill>
                  <a:schemeClr val="tx1"/>
                </a:solidFill>
              </a:rPr>
              <a:t>caries</a:t>
            </a:r>
            <a:endParaRPr lang="cs-CZ" sz="2400" dirty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cs-CZ" sz="2400" dirty="0" err="1">
                <a:solidFill>
                  <a:schemeClr val="tx1"/>
                </a:solidFill>
                <a:latin typeface="+mj-lt"/>
              </a:rPr>
              <a:t>caninus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a, um</a:t>
            </a:r>
          </a:p>
          <a:p>
            <a:r>
              <a:rPr lang="cs-CZ" sz="2100" dirty="0" err="1">
                <a:solidFill>
                  <a:schemeClr val="bg1"/>
                </a:solidFill>
                <a:latin typeface="+mj-lt"/>
              </a:rPr>
              <a:t>caries</a:t>
            </a:r>
            <a:r>
              <a:rPr lang="cs-CZ" sz="21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>
                <a:solidFill>
                  <a:schemeClr val="bg1"/>
                </a:solidFill>
                <a:latin typeface="+mj-lt"/>
              </a:rPr>
              <a:t>profunda</a:t>
            </a:r>
            <a:r>
              <a:rPr lang="cs-CZ" sz="21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>
                <a:solidFill>
                  <a:schemeClr val="bg1"/>
                </a:solidFill>
                <a:latin typeface="+mj-lt"/>
              </a:rPr>
              <a:t>dentis</a:t>
            </a:r>
            <a:r>
              <a:rPr lang="cs-CZ" sz="21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>
                <a:solidFill>
                  <a:schemeClr val="bg1"/>
                </a:solidFill>
                <a:latin typeface="+mj-lt"/>
              </a:rPr>
              <a:t>canini</a:t>
            </a:r>
            <a:endParaRPr lang="cs-CZ" sz="2100" dirty="0">
              <a:solidFill>
                <a:schemeClr val="bg1"/>
              </a:solidFill>
              <a:latin typeface="+mj-lt"/>
            </a:endParaRPr>
          </a:p>
          <a:p>
            <a:r>
              <a:rPr lang="cs-CZ" sz="2100" dirty="0" err="1">
                <a:solidFill>
                  <a:schemeClr val="bg1"/>
                </a:solidFill>
                <a:latin typeface="+mj-lt"/>
              </a:rPr>
              <a:t>deep</a:t>
            </a:r>
            <a:r>
              <a:rPr lang="cs-CZ" sz="21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>
                <a:solidFill>
                  <a:schemeClr val="bg1"/>
                </a:solidFill>
                <a:latin typeface="+mj-lt"/>
              </a:rPr>
              <a:t>dental</a:t>
            </a:r>
            <a:r>
              <a:rPr lang="cs-CZ" sz="21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>
                <a:solidFill>
                  <a:schemeClr val="bg1"/>
                </a:solidFill>
                <a:latin typeface="+mj-lt"/>
              </a:rPr>
              <a:t>decay</a:t>
            </a:r>
            <a:r>
              <a:rPr lang="cs-CZ" sz="21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1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>
                <a:solidFill>
                  <a:schemeClr val="bg1"/>
                </a:solidFill>
                <a:latin typeface="+mj-lt"/>
              </a:rPr>
              <a:t>canine</a:t>
            </a:r>
            <a:r>
              <a:rPr lang="cs-CZ" sz="21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100" dirty="0" err="1">
                <a:solidFill>
                  <a:schemeClr val="bg1"/>
                </a:solidFill>
                <a:latin typeface="+mj-lt"/>
              </a:rPr>
              <a:t>tooth</a:t>
            </a:r>
            <a:endParaRPr lang="en-US" sz="2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4392488" cy="2450052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>
                <a:solidFill>
                  <a:srgbClr val="000000"/>
                </a:solidFill>
                <a:latin typeface="+mj-lt"/>
              </a:rPr>
              <a:t>exisio</a:t>
            </a:r>
            <a:r>
              <a:rPr lang="en-US" sz="2400" dirty="0">
                <a:solidFill>
                  <a:srgbClr val="000000"/>
                </a:solidFill>
                <a:latin typeface="+mj-lt"/>
              </a:rPr>
              <a:t>     </a:t>
            </a:r>
            <a:r>
              <a:rPr lang="cs-CZ" sz="2400" dirty="0" err="1">
                <a:solidFill>
                  <a:srgbClr val="000000"/>
                </a:solidFill>
                <a:latin typeface="+mj-lt"/>
              </a:rPr>
              <a:t>lacteus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, a, um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>
                <a:solidFill>
                  <a:srgbClr val="000000"/>
                </a:solidFill>
                <a:latin typeface="+mj-lt"/>
              </a:rPr>
              <a:t>caries</a:t>
            </a:r>
            <a:endParaRPr lang="en-US" sz="2400" dirty="0">
              <a:solidFill>
                <a:srgbClr val="000000"/>
              </a:solidFill>
              <a:latin typeface="+mj-lt"/>
            </a:endParaRPr>
          </a:p>
          <a:p>
            <a:pPr algn="ctr"/>
            <a:r>
              <a:rPr lang="cs-CZ" sz="2400" dirty="0" err="1">
                <a:solidFill>
                  <a:srgbClr val="000000"/>
                </a:solidFill>
                <a:latin typeface="+mj-lt"/>
              </a:rPr>
              <a:t>dens</a:t>
            </a:r>
            <a:r>
              <a:rPr lang="cs-CZ" sz="2400" dirty="0">
                <a:solidFill>
                  <a:srgbClr val="000000"/>
                </a:solidFill>
                <a:latin typeface="+mj-lt"/>
              </a:rPr>
              <a:t>		</a:t>
            </a:r>
            <a:r>
              <a:rPr lang="cs-CZ" sz="2400" dirty="0" err="1">
                <a:solidFill>
                  <a:srgbClr val="000000"/>
                </a:solidFill>
                <a:latin typeface="+mj-lt"/>
              </a:rPr>
              <a:t>propter</a:t>
            </a:r>
            <a:endParaRPr lang="cs-CZ" sz="2400" dirty="0">
              <a:solidFill>
                <a:srgbClr val="000000"/>
              </a:solidFill>
              <a:latin typeface="+mj-lt"/>
            </a:endParaRPr>
          </a:p>
          <a:p>
            <a:pPr>
              <a:spcBef>
                <a:spcPts val="2400"/>
              </a:spcBef>
            </a:pPr>
            <a:r>
              <a:rPr lang="cs-CZ" sz="2000" dirty="0" err="1">
                <a:solidFill>
                  <a:schemeClr val="bg1"/>
                </a:solidFill>
                <a:latin typeface="+mj-lt"/>
              </a:rPr>
              <a:t>excisio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dentis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lactei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propter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cariem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>
                <a:solidFill>
                  <a:schemeClr val="bg1"/>
                </a:solidFill>
                <a:latin typeface="+mj-lt"/>
              </a:rPr>
              <a:t>excision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a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milk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tooth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because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dental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decay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16016" y="3933056"/>
            <a:ext cx="4248472" cy="2448826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cs-CZ" sz="2400" dirty="0" err="1">
                <a:solidFill>
                  <a:schemeClr val="tx1"/>
                </a:solidFill>
                <a:latin typeface="+mj-lt"/>
              </a:rPr>
              <a:t>operatio</a:t>
            </a:r>
            <a:r>
              <a:rPr lang="en-US" sz="2400" dirty="0">
                <a:solidFill>
                  <a:schemeClr val="tx1"/>
                </a:solidFill>
                <a:latin typeface="+mj-lt"/>
              </a:rPr>
              <a:t>    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  	status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>
                <a:solidFill>
                  <a:schemeClr val="tx1"/>
                </a:solidFill>
                <a:latin typeface="+mj-lt"/>
              </a:rPr>
              <a:t>	femur</a:t>
            </a:r>
          </a:p>
          <a:p>
            <a:r>
              <a:rPr lang="cs-CZ" sz="2400" dirty="0" err="1">
                <a:solidFill>
                  <a:schemeClr val="tx1"/>
                </a:solidFill>
                <a:latin typeface="+mj-lt"/>
              </a:rPr>
              <a:t>fractura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		post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  <a:p>
            <a:pPr algn="ctr"/>
            <a:r>
              <a:rPr lang="cs-CZ" sz="2400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sinister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, tra, </a:t>
            </a:r>
            <a:r>
              <a:rPr lang="cs-CZ" sz="2400" dirty="0" err="1">
                <a:solidFill>
                  <a:schemeClr val="tx1"/>
                </a:solidFill>
                <a:latin typeface="+mj-lt"/>
              </a:rPr>
              <a:t>trum</a:t>
            </a:r>
            <a:r>
              <a:rPr lang="cs-CZ" sz="2400" dirty="0">
                <a:solidFill>
                  <a:schemeClr val="tx1"/>
                </a:solidFill>
                <a:latin typeface="+mj-lt"/>
              </a:rPr>
              <a:t>	</a:t>
            </a:r>
          </a:p>
          <a:p>
            <a:pPr algn="ctr"/>
            <a:r>
              <a:rPr lang="cs-CZ" sz="2000" dirty="0">
                <a:solidFill>
                  <a:schemeClr val="bg1"/>
                </a:solidFill>
                <a:latin typeface="+mj-lt"/>
              </a:rPr>
              <a:t>status post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operationem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fracturae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femoris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sinistri</a:t>
            </a:r>
            <a:endParaRPr lang="cs-CZ" sz="2000" dirty="0">
              <a:solidFill>
                <a:schemeClr val="bg1"/>
              </a:solidFill>
              <a:latin typeface="+mj-lt"/>
            </a:endParaRPr>
          </a:p>
          <a:p>
            <a:r>
              <a:rPr lang="cs-CZ" sz="2000" dirty="0" err="1">
                <a:solidFill>
                  <a:schemeClr val="bg1"/>
                </a:solidFill>
                <a:latin typeface="+mj-lt"/>
              </a:rPr>
              <a:t>state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after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operation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</a:t>
            </a:r>
            <a:r>
              <a:rPr lang="cs-CZ" sz="2000">
                <a:solidFill>
                  <a:schemeClr val="bg1"/>
                </a:solidFill>
                <a:latin typeface="+mj-lt"/>
              </a:rPr>
              <a:t>left</a:t>
            </a:r>
            <a:r>
              <a:rPr lang="cs-CZ" sz="2000" dirty="0">
                <a:solidFill>
                  <a:schemeClr val="bg1"/>
                </a:solidFill>
                <a:latin typeface="+mj-lt"/>
              </a:rPr>
              <a:t> femur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6413929"/>
            <a:ext cx="273630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dirty="0" err="1"/>
              <a:t>excisio</a:t>
            </a:r>
            <a:r>
              <a:rPr lang="cs-CZ" dirty="0"/>
              <a:t>, </a:t>
            </a:r>
            <a:r>
              <a:rPr lang="cs-CZ" dirty="0" err="1"/>
              <a:t>onis</a:t>
            </a:r>
            <a:r>
              <a:rPr lang="cs-CZ" dirty="0"/>
              <a:t>, f. - </a:t>
            </a:r>
            <a:r>
              <a:rPr lang="cs-CZ" dirty="0" err="1"/>
              <a:t>excision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720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Fill in </a:t>
            </a:r>
            <a:r>
              <a:rPr lang="cs-CZ" dirty="0" err="1"/>
              <a:t>correct</a:t>
            </a:r>
            <a:r>
              <a:rPr lang="cs-CZ" dirty="0"/>
              <a:t> </a:t>
            </a:r>
            <a:r>
              <a:rPr lang="cs-CZ" dirty="0" err="1"/>
              <a:t>endings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unguentum</a:t>
            </a:r>
            <a:r>
              <a:rPr lang="cs-CZ" dirty="0"/>
              <a:t> </a:t>
            </a:r>
            <a:r>
              <a:rPr lang="cs-CZ" dirty="0" err="1"/>
              <a:t>contra</a:t>
            </a:r>
            <a:r>
              <a:rPr lang="cs-CZ" dirty="0"/>
              <a:t> </a:t>
            </a:r>
            <a:r>
              <a:rPr lang="cs-CZ" dirty="0" err="1"/>
              <a:t>decubit</a:t>
            </a:r>
            <a:r>
              <a:rPr lang="cs-CZ" dirty="0"/>
              <a:t>...</a:t>
            </a:r>
          </a:p>
          <a:p>
            <a:r>
              <a:rPr lang="cs-CZ" dirty="0"/>
              <a:t>dosis </a:t>
            </a:r>
            <a:r>
              <a:rPr lang="cs-CZ" dirty="0" err="1"/>
              <a:t>medicament</a:t>
            </a:r>
            <a:r>
              <a:rPr lang="cs-CZ" dirty="0"/>
              <a:t>... pro di...</a:t>
            </a:r>
          </a:p>
          <a:p>
            <a:r>
              <a:rPr lang="cs-CZ" dirty="0"/>
              <a:t>exitus post </a:t>
            </a:r>
            <a:r>
              <a:rPr lang="cs-CZ" dirty="0" err="1"/>
              <a:t>infarct</a:t>
            </a:r>
            <a:r>
              <a:rPr lang="cs-CZ" dirty="0"/>
              <a:t>... </a:t>
            </a:r>
            <a:r>
              <a:rPr lang="cs-CZ" dirty="0" err="1"/>
              <a:t>myocardi</a:t>
            </a:r>
            <a:r>
              <a:rPr lang="cs-CZ" dirty="0"/>
              <a:t>... </a:t>
            </a:r>
            <a:r>
              <a:rPr lang="cs-CZ" dirty="0" err="1"/>
              <a:t>acut</a:t>
            </a:r>
            <a:r>
              <a:rPr lang="cs-CZ" dirty="0"/>
              <a:t>...</a:t>
            </a:r>
          </a:p>
          <a:p>
            <a:r>
              <a:rPr lang="cs-CZ" dirty="0" err="1"/>
              <a:t>dolores</a:t>
            </a:r>
            <a:r>
              <a:rPr lang="cs-CZ" dirty="0"/>
              <a:t> </a:t>
            </a:r>
            <a:r>
              <a:rPr lang="cs-CZ" dirty="0" err="1"/>
              <a:t>chronic</a:t>
            </a:r>
            <a:r>
              <a:rPr lang="cs-CZ" dirty="0"/>
              <a:t>... </a:t>
            </a:r>
            <a:r>
              <a:rPr lang="cs-CZ" dirty="0" err="1"/>
              <a:t>dent</a:t>
            </a:r>
            <a:r>
              <a:rPr lang="cs-CZ" dirty="0"/>
              <a:t>... </a:t>
            </a:r>
            <a:r>
              <a:rPr lang="cs-CZ" dirty="0" err="1"/>
              <a:t>incisiv</a:t>
            </a:r>
            <a:r>
              <a:rPr lang="cs-CZ" dirty="0"/>
              <a:t>... </a:t>
            </a:r>
            <a:r>
              <a:rPr lang="cs-CZ" dirty="0" err="1"/>
              <a:t>propter</a:t>
            </a:r>
            <a:r>
              <a:rPr lang="cs-CZ" dirty="0"/>
              <a:t> </a:t>
            </a:r>
            <a:r>
              <a:rPr lang="cs-CZ" dirty="0" err="1"/>
              <a:t>cari</a:t>
            </a:r>
            <a:r>
              <a:rPr lang="cs-CZ" dirty="0"/>
              <a:t>... </a:t>
            </a:r>
            <a:r>
              <a:rPr lang="cs-CZ" dirty="0" err="1"/>
              <a:t>profund</a:t>
            </a:r>
            <a:r>
              <a:rPr lang="cs-CZ" dirty="0"/>
              <a:t>...</a:t>
            </a:r>
          </a:p>
          <a:p>
            <a:r>
              <a:rPr lang="cs-CZ" dirty="0" err="1"/>
              <a:t>mors</a:t>
            </a:r>
            <a:r>
              <a:rPr lang="cs-CZ" dirty="0"/>
              <a:t> post part... </a:t>
            </a:r>
            <a:r>
              <a:rPr lang="cs-CZ" dirty="0" err="1"/>
              <a:t>praematur</a:t>
            </a:r>
            <a:r>
              <a:rPr lang="cs-CZ" dirty="0"/>
              <a:t>...</a:t>
            </a:r>
          </a:p>
          <a:p>
            <a:r>
              <a:rPr lang="cs-CZ" dirty="0" err="1"/>
              <a:t>fractura</a:t>
            </a:r>
            <a:r>
              <a:rPr lang="cs-CZ" dirty="0"/>
              <a:t> </a:t>
            </a:r>
            <a:r>
              <a:rPr lang="cs-CZ" dirty="0" err="1"/>
              <a:t>apert</a:t>
            </a:r>
            <a:r>
              <a:rPr lang="cs-CZ" dirty="0"/>
              <a:t>... genus... </a:t>
            </a:r>
            <a:r>
              <a:rPr lang="cs-CZ" dirty="0" err="1"/>
              <a:t>sinistr</a:t>
            </a:r>
            <a:r>
              <a:rPr lang="cs-CZ" dirty="0"/>
              <a:t>...</a:t>
            </a:r>
          </a:p>
          <a:p>
            <a:r>
              <a:rPr lang="cs-CZ" dirty="0" err="1"/>
              <a:t>vulner</a:t>
            </a:r>
            <a:r>
              <a:rPr lang="cs-CZ" dirty="0"/>
              <a:t>... </a:t>
            </a:r>
            <a:r>
              <a:rPr lang="cs-CZ" dirty="0" err="1"/>
              <a:t>punct</a:t>
            </a:r>
            <a:r>
              <a:rPr lang="cs-CZ" dirty="0"/>
              <a:t>... </a:t>
            </a:r>
            <a:r>
              <a:rPr lang="cs-CZ" dirty="0" err="1"/>
              <a:t>thorac</a:t>
            </a:r>
            <a:r>
              <a:rPr lang="cs-CZ" dirty="0"/>
              <a:t>...</a:t>
            </a:r>
          </a:p>
          <a:p>
            <a:r>
              <a:rPr lang="cs-CZ" dirty="0" err="1"/>
              <a:t>abscessus</a:t>
            </a:r>
            <a:r>
              <a:rPr lang="cs-CZ" dirty="0"/>
              <a:t> </a:t>
            </a:r>
            <a:r>
              <a:rPr lang="cs-CZ" dirty="0" err="1"/>
              <a:t>meat</a:t>
            </a:r>
            <a:r>
              <a:rPr lang="cs-CZ" dirty="0"/>
              <a:t>... </a:t>
            </a:r>
            <a:r>
              <a:rPr lang="cs-CZ" dirty="0" err="1"/>
              <a:t>acustic</a:t>
            </a:r>
            <a:r>
              <a:rPr lang="cs-CZ" dirty="0"/>
              <a:t>... </a:t>
            </a:r>
            <a:r>
              <a:rPr lang="cs-CZ" dirty="0" err="1"/>
              <a:t>extern</a:t>
            </a:r>
            <a:r>
              <a:rPr lang="cs-CZ" dirty="0"/>
              <a:t>...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83968" y="634067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Unit 6, </a:t>
            </a:r>
            <a:r>
              <a:rPr lang="cs-CZ" dirty="0" err="1"/>
              <a:t>task</a:t>
            </a:r>
            <a:r>
              <a:rPr lang="cs-CZ" dirty="0"/>
              <a:t> 9</a:t>
            </a:r>
          </a:p>
        </p:txBody>
      </p:sp>
    </p:spTree>
    <p:extLst>
      <p:ext uri="{BB962C8B-B14F-4D97-AF65-F5344CB8AC3E}">
        <p14:creationId xmlns:p14="http://schemas.microsoft.com/office/powerpoint/2010/main" val="729398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228600"/>
            <a:ext cx="8856984" cy="89614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0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ADJECTIVES of 3</a:t>
            </a:r>
            <a:r>
              <a:rPr lang="en-US" sz="3000" b="1" baseline="30000" dirty="0">
                <a:solidFill>
                  <a:srgbClr val="BC0000"/>
                </a:solidFill>
                <a:latin typeface="Minion Pro Med" panose="02040503050201020203" pitchFamily="18" charset="0"/>
              </a:rPr>
              <a:t>RD</a:t>
            </a:r>
            <a:r>
              <a:rPr lang="en-US" sz="30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 DECLENSION</a:t>
            </a:r>
            <a:br>
              <a:rPr lang="cs-CZ" sz="3000" b="1" dirty="0">
                <a:solidFill>
                  <a:srgbClr val="BC0000"/>
                </a:solidFill>
                <a:latin typeface="Minion Pro Med" panose="02040503050201020203" pitchFamily="18" charset="0"/>
              </a:rPr>
            </a:br>
            <a:r>
              <a:rPr lang="en-US" sz="30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/DICTIONARY ENTRY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4572000"/>
          </a:xfrm>
          <a:noFill/>
        </p:spPr>
        <p:txBody>
          <a:bodyPr>
            <a:normAutofit/>
          </a:bodyPr>
          <a:lstStyle/>
          <a:p>
            <a:r>
              <a:rPr lang="en-US" dirty="0">
                <a:latin typeface="Minion Pro Med" panose="02040503050201020203" pitchFamily="18" charset="0"/>
              </a:rPr>
              <a:t>ADJECTIVES OF 1</a:t>
            </a:r>
            <a:r>
              <a:rPr lang="en-US" baseline="30000" dirty="0">
                <a:latin typeface="Minion Pro Med" panose="02040503050201020203" pitchFamily="18" charset="0"/>
              </a:rPr>
              <a:t>st</a:t>
            </a:r>
            <a:r>
              <a:rPr lang="en-US" dirty="0">
                <a:latin typeface="Minion Pro Med" panose="02040503050201020203" pitchFamily="18" charset="0"/>
              </a:rPr>
              <a:t> and 2</a:t>
            </a:r>
            <a:r>
              <a:rPr lang="en-US" baseline="30000" dirty="0">
                <a:latin typeface="Minion Pro Med" panose="02040503050201020203" pitchFamily="18" charset="0"/>
              </a:rPr>
              <a:t>nd</a:t>
            </a:r>
            <a:r>
              <a:rPr lang="en-US" dirty="0">
                <a:latin typeface="Minion Pro Med" panose="02040503050201020203" pitchFamily="18" charset="0"/>
              </a:rPr>
              <a:t> DECLENSION          </a:t>
            </a:r>
          </a:p>
          <a:p>
            <a:pPr marL="0" indent="0">
              <a:buNone/>
            </a:pPr>
            <a:r>
              <a:rPr lang="en-US" dirty="0">
                <a:latin typeface="Minion Pro Med" panose="02040503050201020203" pitchFamily="18" charset="0"/>
              </a:rPr>
              <a:t>    </a:t>
            </a:r>
            <a:r>
              <a:rPr lang="en-US" dirty="0" err="1">
                <a:latin typeface="Minion Pro Med" panose="02040503050201020203" pitchFamily="18" charset="0"/>
              </a:rPr>
              <a:t>alb</a:t>
            </a:r>
            <a:r>
              <a:rPr lang="en-US" dirty="0" err="1">
                <a:solidFill>
                  <a:srgbClr val="3366FF"/>
                </a:solidFill>
                <a:latin typeface="Minion Pro Med" panose="02040503050201020203" pitchFamily="18" charset="0"/>
              </a:rPr>
              <a:t>us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Minion Pro Med" panose="02040503050201020203" pitchFamily="18" charset="0"/>
              </a:rPr>
              <a:t>a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Minion Pro Med" panose="02040503050201020203" pitchFamily="18" charset="0"/>
              </a:rPr>
              <a:t>um</a:t>
            </a:r>
            <a:r>
              <a:rPr lang="en-US" dirty="0">
                <a:latin typeface="Minion Pro Med" panose="02040503050201020203" pitchFamily="18" charset="0"/>
              </a:rPr>
              <a:t>// </a:t>
            </a:r>
            <a:r>
              <a:rPr lang="en-US" dirty="0" err="1">
                <a:latin typeface="Minion Pro Med" panose="02040503050201020203" pitchFamily="18" charset="0"/>
              </a:rPr>
              <a:t>nig</a:t>
            </a:r>
            <a:r>
              <a:rPr lang="en-US" dirty="0" err="1">
                <a:solidFill>
                  <a:srgbClr val="3366FF"/>
                </a:solidFill>
                <a:latin typeface="Minion Pro Med" panose="02040503050201020203" pitchFamily="18" charset="0"/>
              </a:rPr>
              <a:t>er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Minion Pro Med" panose="02040503050201020203" pitchFamily="18" charset="0"/>
              </a:rPr>
              <a:t>a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Minion Pro Med" panose="02040503050201020203" pitchFamily="18" charset="0"/>
              </a:rPr>
              <a:t>um</a:t>
            </a:r>
            <a:endParaRPr lang="cs-CZ" dirty="0">
              <a:solidFill>
                <a:srgbClr val="00B050"/>
              </a:solidFill>
              <a:latin typeface="Minion Pro Med" panose="02040503050201020203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99CC66"/>
              </a:solidFill>
              <a:latin typeface="Minion Pro Med" panose="02040503050201020203" pitchFamily="18" charset="0"/>
            </a:endParaRPr>
          </a:p>
          <a:p>
            <a:r>
              <a:rPr lang="en-US" dirty="0">
                <a:latin typeface="Minion Pro Med" panose="02040503050201020203" pitchFamily="18" charset="0"/>
              </a:rPr>
              <a:t>ADJECTIVES OF 3</a:t>
            </a:r>
            <a:r>
              <a:rPr lang="en-US" baseline="30000" dirty="0">
                <a:latin typeface="Minion Pro Med" panose="02040503050201020203" pitchFamily="18" charset="0"/>
              </a:rPr>
              <a:t>rd</a:t>
            </a:r>
            <a:r>
              <a:rPr lang="en-US" dirty="0">
                <a:latin typeface="Minion Pro Med" panose="02040503050201020203" pitchFamily="18" charset="0"/>
              </a:rPr>
              <a:t> DECLENSION                          </a:t>
            </a:r>
          </a:p>
          <a:p>
            <a:pPr marL="0" indent="0">
              <a:buNone/>
            </a:pPr>
            <a:r>
              <a:rPr lang="en-US" dirty="0">
                <a:latin typeface="Minion Pro Med" panose="02040503050201020203" pitchFamily="18" charset="0"/>
              </a:rPr>
              <a:t>    ac</a:t>
            </a:r>
            <a:r>
              <a:rPr lang="en-US" dirty="0">
                <a:solidFill>
                  <a:srgbClr val="3366FF"/>
                </a:solidFill>
                <a:latin typeface="Minion Pro Med" panose="02040503050201020203" pitchFamily="18" charset="0"/>
              </a:rPr>
              <a:t>er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dirty="0">
                <a:solidFill>
                  <a:srgbClr val="FF0000"/>
                </a:solidFill>
                <a:latin typeface="Minion Pro Med" panose="02040503050201020203" pitchFamily="18" charset="0"/>
              </a:rPr>
              <a:t>is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Minion Pro Med" panose="02040503050201020203" pitchFamily="18" charset="0"/>
              </a:rPr>
              <a:t>e</a:t>
            </a:r>
            <a:r>
              <a:rPr lang="en-US" dirty="0">
                <a:latin typeface="Minion Pro Med" panose="02040503050201020203" pitchFamily="18" charset="0"/>
              </a:rPr>
              <a:t>// </a:t>
            </a:r>
            <a:r>
              <a:rPr lang="en-US" dirty="0" err="1">
                <a:latin typeface="Minion Pro Med" panose="02040503050201020203" pitchFamily="18" charset="0"/>
              </a:rPr>
              <a:t>brev</a:t>
            </a:r>
            <a:r>
              <a:rPr lang="en-US" dirty="0" err="1">
                <a:solidFill>
                  <a:srgbClr val="3366FF"/>
                </a:solidFill>
                <a:latin typeface="Minion Pro Med" panose="02040503050201020203" pitchFamily="18" charset="0"/>
              </a:rPr>
              <a:t>i</a:t>
            </a:r>
            <a:r>
              <a:rPr lang="en-US" dirty="0" err="1">
                <a:solidFill>
                  <a:srgbClr val="FF0000"/>
                </a:solidFill>
                <a:latin typeface="Minion Pro Med" panose="02040503050201020203" pitchFamily="18" charset="0"/>
              </a:rPr>
              <a:t>s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dirty="0">
                <a:solidFill>
                  <a:srgbClr val="00B050"/>
                </a:solidFill>
                <a:latin typeface="Minion Pro Med" panose="02040503050201020203" pitchFamily="18" charset="0"/>
              </a:rPr>
              <a:t>e</a:t>
            </a:r>
            <a:r>
              <a:rPr lang="en-US" dirty="0">
                <a:latin typeface="Minion Pro Med" panose="02040503050201020203" pitchFamily="18" charset="0"/>
              </a:rPr>
              <a:t>// simp</a:t>
            </a:r>
            <a:r>
              <a:rPr lang="en-US" dirty="0">
                <a:solidFill>
                  <a:srgbClr val="3366FF"/>
                </a:solidFill>
                <a:latin typeface="Minion Pro Med" panose="02040503050201020203" pitchFamily="18" charset="0"/>
              </a:rPr>
              <a:t>l</a:t>
            </a:r>
            <a:r>
              <a:rPr lang="en-US" dirty="0">
                <a:solidFill>
                  <a:srgbClr val="FF0000"/>
                </a:solidFill>
                <a:latin typeface="Minion Pro Med" panose="02040503050201020203" pitchFamily="18" charset="0"/>
              </a:rPr>
              <a:t>e</a:t>
            </a:r>
            <a:r>
              <a:rPr lang="en-US" dirty="0">
                <a:solidFill>
                  <a:srgbClr val="00B050"/>
                </a:solidFill>
                <a:latin typeface="Minion Pro Med" panose="02040503050201020203" pitchFamily="18" charset="0"/>
              </a:rPr>
              <a:t>x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dirty="0" err="1">
                <a:latin typeface="Minion Pro Med" panose="02040503050201020203" pitchFamily="18" charset="0"/>
              </a:rPr>
              <a:t>cis</a:t>
            </a:r>
            <a:r>
              <a:rPr lang="en-US" dirty="0">
                <a:latin typeface="Minion Pro Med" panose="02040503050201020203" pitchFamily="18" charset="0"/>
              </a:rPr>
              <a:t>   </a:t>
            </a:r>
          </a:p>
          <a:p>
            <a:pPr marL="0" indent="0">
              <a:buNone/>
            </a:pPr>
            <a:r>
              <a:rPr lang="en-US" dirty="0">
                <a:latin typeface="Minion Pro Med" panose="02040503050201020203" pitchFamily="18" charset="0"/>
              </a:rPr>
              <a:t>  </a:t>
            </a:r>
          </a:p>
          <a:p>
            <a:r>
              <a:rPr lang="en-US" b="1" dirty="0">
                <a:solidFill>
                  <a:srgbClr val="FF0000"/>
                </a:solidFill>
                <a:latin typeface="Minion Pro Med" panose="02040503050201020203" pitchFamily="18" charset="0"/>
              </a:rPr>
              <a:t>3</a:t>
            </a:r>
            <a:r>
              <a:rPr lang="en-US" dirty="0">
                <a:latin typeface="Minion Pro Med" panose="02040503050201020203" pitchFamily="18" charset="0"/>
              </a:rPr>
              <a:t> : </a:t>
            </a:r>
            <a:r>
              <a:rPr lang="en-US" b="1" dirty="0">
                <a:latin typeface="Minion Pro Med" panose="02040503050201020203" pitchFamily="18" charset="0"/>
              </a:rPr>
              <a:t>–ER</a:t>
            </a:r>
            <a:r>
              <a:rPr lang="en-US" dirty="0">
                <a:latin typeface="Minion Pro Med" panose="02040503050201020203" pitchFamily="18" charset="0"/>
              </a:rPr>
              <a:t> 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Minion Pro Med" panose="02040503050201020203" pitchFamily="18" charset="0"/>
              </a:rPr>
              <a:t>M</a:t>
            </a:r>
            <a:r>
              <a:rPr lang="en-US" dirty="0">
                <a:latin typeface="Minion Pro Med" panose="02040503050201020203" pitchFamily="18" charset="0"/>
              </a:rPr>
              <a:t>), </a:t>
            </a:r>
            <a:r>
              <a:rPr lang="en-US" b="1" dirty="0">
                <a:latin typeface="Minion Pro Med" panose="02040503050201020203" pitchFamily="18" charset="0"/>
              </a:rPr>
              <a:t>-IS</a:t>
            </a:r>
            <a:r>
              <a:rPr lang="en-US" dirty="0">
                <a:latin typeface="Minion Pro Med" panose="02040503050201020203" pitchFamily="18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Minion Pro Med" panose="02040503050201020203" pitchFamily="18" charset="0"/>
              </a:rPr>
              <a:t>F</a:t>
            </a:r>
            <a:r>
              <a:rPr lang="en-US" dirty="0">
                <a:latin typeface="Minion Pro Med" panose="02040503050201020203" pitchFamily="18" charset="0"/>
              </a:rPr>
              <a:t>), </a:t>
            </a:r>
            <a:r>
              <a:rPr lang="en-US" b="1" dirty="0">
                <a:latin typeface="Minion Pro Med" panose="02040503050201020203" pitchFamily="18" charset="0"/>
              </a:rPr>
              <a:t>-E</a:t>
            </a:r>
            <a:r>
              <a:rPr lang="en-US" dirty="0">
                <a:latin typeface="Minion Pro Med" panose="02040503050201020203" pitchFamily="18" charset="0"/>
              </a:rPr>
              <a:t> (</a:t>
            </a:r>
            <a:r>
              <a:rPr lang="en-US" dirty="0">
                <a:solidFill>
                  <a:srgbClr val="00B050"/>
                </a:solidFill>
                <a:latin typeface="Minion Pro Med" panose="02040503050201020203" pitchFamily="18" charset="0"/>
              </a:rPr>
              <a:t>N</a:t>
            </a:r>
            <a:r>
              <a:rPr lang="en-US" dirty="0">
                <a:latin typeface="Minion Pro Med" panose="02040503050201020203" pitchFamily="18" charset="0"/>
              </a:rPr>
              <a:t>): </a:t>
            </a:r>
            <a:r>
              <a:rPr lang="en-US" dirty="0">
                <a:solidFill>
                  <a:srgbClr val="BC0000"/>
                </a:solidFill>
                <a:latin typeface="Minion Pro Med" panose="02040503050201020203" pitchFamily="18" charset="0"/>
              </a:rPr>
              <a:t>very rare in med.</a:t>
            </a:r>
            <a:r>
              <a:rPr lang="cs-CZ" dirty="0">
                <a:solidFill>
                  <a:srgbClr val="BC0000"/>
                </a:solidFill>
                <a:latin typeface="Minion Pro Med" panose="02040503050201020203" pitchFamily="18" charset="0"/>
              </a:rPr>
              <a:t> </a:t>
            </a:r>
            <a:r>
              <a:rPr lang="en-US" dirty="0">
                <a:solidFill>
                  <a:srgbClr val="BC0000"/>
                </a:solidFill>
                <a:latin typeface="Minion Pro Med" panose="02040503050201020203" pitchFamily="18" charset="0"/>
              </a:rPr>
              <a:t>terminology</a:t>
            </a:r>
          </a:p>
          <a:p>
            <a:r>
              <a:rPr lang="en-US" b="1" dirty="0">
                <a:solidFill>
                  <a:srgbClr val="FF0000"/>
                </a:solidFill>
                <a:latin typeface="Minion Pro Med" panose="02040503050201020203" pitchFamily="18" charset="0"/>
              </a:rPr>
              <a:t>2</a:t>
            </a:r>
            <a:r>
              <a:rPr lang="en-US" dirty="0">
                <a:latin typeface="Minion Pro Med" panose="02040503050201020203" pitchFamily="18" charset="0"/>
              </a:rPr>
              <a:t> : </a:t>
            </a:r>
            <a:r>
              <a:rPr lang="en-US" b="1" dirty="0">
                <a:solidFill>
                  <a:srgbClr val="000000"/>
                </a:solidFill>
                <a:latin typeface="Minion Pro Med" panose="02040503050201020203" pitchFamily="18" charset="0"/>
              </a:rPr>
              <a:t>-IS</a:t>
            </a:r>
            <a:r>
              <a:rPr lang="en-US" dirty="0">
                <a:latin typeface="Minion Pro Med" panose="02040503050201020203" pitchFamily="18" charset="0"/>
              </a:rPr>
              <a:t> 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Minion Pro Med" panose="02040503050201020203" pitchFamily="18" charset="0"/>
              </a:rPr>
              <a:t>M</a:t>
            </a:r>
            <a:r>
              <a:rPr lang="en-US" dirty="0">
                <a:latin typeface="Minion Pro Med" panose="02040503050201020203" pitchFamily="18" charset="0"/>
              </a:rPr>
              <a:t>+</a:t>
            </a:r>
            <a:r>
              <a:rPr lang="en-US" dirty="0">
                <a:solidFill>
                  <a:srgbClr val="FF0000"/>
                </a:solidFill>
                <a:latin typeface="Minion Pro Med" panose="02040503050201020203" pitchFamily="18" charset="0"/>
              </a:rPr>
              <a:t>F</a:t>
            </a:r>
            <a:r>
              <a:rPr lang="en-US" dirty="0">
                <a:latin typeface="Minion Pro Med" panose="02040503050201020203" pitchFamily="18" charset="0"/>
              </a:rPr>
              <a:t>), </a:t>
            </a:r>
            <a:r>
              <a:rPr lang="en-US" b="1" dirty="0">
                <a:solidFill>
                  <a:srgbClr val="000000"/>
                </a:solidFill>
                <a:latin typeface="Minion Pro Med" panose="02040503050201020203" pitchFamily="18" charset="0"/>
              </a:rPr>
              <a:t>-E</a:t>
            </a:r>
            <a:r>
              <a:rPr lang="en-US" dirty="0">
                <a:latin typeface="Minion Pro Med" panose="02040503050201020203" pitchFamily="18" charset="0"/>
              </a:rPr>
              <a:t> (</a:t>
            </a:r>
            <a:r>
              <a:rPr lang="en-US" dirty="0">
                <a:solidFill>
                  <a:srgbClr val="00B050"/>
                </a:solidFill>
                <a:latin typeface="Minion Pro Med" panose="02040503050201020203" pitchFamily="18" charset="0"/>
              </a:rPr>
              <a:t>N</a:t>
            </a:r>
            <a:r>
              <a:rPr lang="en-US" dirty="0">
                <a:latin typeface="Minion Pro Med" panose="02040503050201020203" pitchFamily="18" charset="0"/>
              </a:rPr>
              <a:t>): </a:t>
            </a:r>
            <a:r>
              <a:rPr lang="en-US" dirty="0">
                <a:solidFill>
                  <a:srgbClr val="BC0000"/>
                </a:solidFill>
                <a:latin typeface="Minion Pro Med" panose="02040503050201020203" pitchFamily="18" charset="0"/>
              </a:rPr>
              <a:t>extremely frequent</a:t>
            </a:r>
            <a:endParaRPr lang="en-US" i="1" dirty="0">
              <a:solidFill>
                <a:srgbClr val="BC0000"/>
              </a:solidFill>
              <a:latin typeface="Minion Pro Med" panose="02040503050201020203" pitchFamily="18" charset="0"/>
            </a:endParaRPr>
          </a:p>
          <a:p>
            <a:r>
              <a:rPr lang="en-US" b="1" dirty="0">
                <a:solidFill>
                  <a:srgbClr val="FF0000"/>
                </a:solidFill>
                <a:latin typeface="Minion Pro Med" panose="02040503050201020203" pitchFamily="18" charset="0"/>
              </a:rPr>
              <a:t>1 : </a:t>
            </a:r>
            <a:r>
              <a:rPr lang="en-US" b="1" dirty="0">
                <a:latin typeface="Minion Pro Med" panose="02040503050201020203" pitchFamily="18" charset="0"/>
              </a:rPr>
              <a:t>-X, -NS</a:t>
            </a:r>
            <a:r>
              <a:rPr lang="en-US" b="1" dirty="0">
                <a:solidFill>
                  <a:srgbClr val="FF0000"/>
                </a:solidFill>
                <a:latin typeface="Minion Pro Med" panose="02040503050201020203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Minion Pro Med" panose="02040503050201020203" pitchFamily="18" charset="0"/>
              </a:rPr>
              <a:t>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Minion Pro Med" panose="02040503050201020203" pitchFamily="18" charset="0"/>
              </a:rPr>
              <a:t>M</a:t>
            </a:r>
            <a:r>
              <a:rPr lang="en-US" dirty="0">
                <a:latin typeface="Minion Pro Med" panose="02040503050201020203" pitchFamily="18" charset="0"/>
              </a:rPr>
              <a:t>+</a:t>
            </a:r>
            <a:r>
              <a:rPr lang="en-US" dirty="0">
                <a:solidFill>
                  <a:srgbClr val="FF0000"/>
                </a:solidFill>
                <a:latin typeface="Minion Pro Med" panose="02040503050201020203" pitchFamily="18" charset="0"/>
              </a:rPr>
              <a:t>F</a:t>
            </a:r>
            <a:r>
              <a:rPr lang="en-US" dirty="0">
                <a:solidFill>
                  <a:srgbClr val="000000"/>
                </a:solidFill>
                <a:latin typeface="Minion Pro Med" panose="02040503050201020203" pitchFamily="18" charset="0"/>
              </a:rPr>
              <a:t>+</a:t>
            </a:r>
            <a:r>
              <a:rPr lang="en-US" dirty="0">
                <a:solidFill>
                  <a:srgbClr val="00B050"/>
                </a:solidFill>
                <a:latin typeface="Minion Pro Med" panose="02040503050201020203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Minion Pro Med" panose="02040503050201020203" pitchFamily="18" charset="0"/>
              </a:rPr>
              <a:t>): </a:t>
            </a:r>
            <a:r>
              <a:rPr lang="en-US" dirty="0">
                <a:solidFill>
                  <a:srgbClr val="BC0000"/>
                </a:solidFill>
                <a:latin typeface="Minion Pro Med" panose="02040503050201020203" pitchFamily="18" charset="0"/>
              </a:rPr>
              <a:t>some types are frequent</a:t>
            </a:r>
            <a:endParaRPr lang="en-US" b="1" dirty="0">
              <a:solidFill>
                <a:srgbClr val="BC0000"/>
              </a:solidFill>
              <a:latin typeface="Minion Pro Med" panose="02040503050201020203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16016" y="3546953"/>
            <a:ext cx="665238" cy="532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70000"/>
            </a:srgbClr>
          </a:solidFill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BC0000"/>
                </a:solidFill>
                <a:latin typeface="Minion Pro Med" panose="02040503050201020203" pitchFamily="18" charset="0"/>
              </a:rPr>
              <a:t>ADJECTIVES of 3</a:t>
            </a:r>
            <a:r>
              <a:rPr lang="en-US" b="1" baseline="30000" dirty="0">
                <a:solidFill>
                  <a:srgbClr val="BC0000"/>
                </a:solidFill>
                <a:latin typeface="Minion Pro Med" panose="02040503050201020203" pitchFamily="18" charset="0"/>
              </a:rPr>
              <a:t>RD</a:t>
            </a:r>
            <a:r>
              <a:rPr lang="en-US" b="1" dirty="0">
                <a:solidFill>
                  <a:srgbClr val="BC0000"/>
                </a:solidFill>
                <a:latin typeface="Minion Pro Med" panose="02040503050201020203" pitchFamily="18" charset="0"/>
              </a:rPr>
              <a:t> DECLENSION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rgbClr val="FF0000"/>
                </a:solidFill>
                <a:latin typeface="Minion Pro Med" panose="02040503050201020203" pitchFamily="18" charset="0"/>
              </a:rPr>
              <a:t>3 terminations</a:t>
            </a:r>
            <a:r>
              <a:rPr lang="en-US" sz="2800" dirty="0">
                <a:latin typeface="Minion Pro Med" panose="02040503050201020203" pitchFamily="18" charset="0"/>
              </a:rPr>
              <a:t> in nominative </a:t>
            </a:r>
            <a:r>
              <a:rPr lang="en-US" sz="2800" dirty="0" err="1">
                <a:latin typeface="Minion Pro Med" panose="02040503050201020203" pitchFamily="18" charset="0"/>
              </a:rPr>
              <a:t>sg</a:t>
            </a:r>
            <a:r>
              <a:rPr lang="en-US" sz="2800" dirty="0">
                <a:latin typeface="Minion Pro Med" panose="02040503050201020203" pitchFamily="18" charset="0"/>
              </a:rPr>
              <a:t>. which are always:</a:t>
            </a:r>
          </a:p>
          <a:p>
            <a:pPr marL="0" indent="0">
              <a:buNone/>
            </a:pPr>
            <a:r>
              <a:rPr lang="en-US" dirty="0">
                <a:latin typeface="Minion Pro Med" panose="02040503050201020203" pitchFamily="18" charset="0"/>
              </a:rPr>
              <a:t>					 </a:t>
            </a:r>
            <a:r>
              <a:rPr lang="en-US" b="1" dirty="0">
                <a:latin typeface="Minion Pro Med" panose="02040503050201020203" pitchFamily="18" charset="0"/>
              </a:rPr>
              <a:t>-ER</a:t>
            </a:r>
            <a:r>
              <a:rPr lang="en-US" dirty="0">
                <a:latin typeface="Minion Pro Med" panose="02040503050201020203" pitchFamily="18" charset="0"/>
              </a:rPr>
              <a:t> (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Minion Pro Med" panose="02040503050201020203" pitchFamily="18" charset="0"/>
              </a:rPr>
              <a:t>M</a:t>
            </a:r>
            <a:r>
              <a:rPr lang="en-US" dirty="0">
                <a:latin typeface="Minion Pro Med" panose="02040503050201020203" pitchFamily="18" charset="0"/>
              </a:rPr>
              <a:t>), </a:t>
            </a:r>
            <a:r>
              <a:rPr lang="en-US" b="1" dirty="0">
                <a:latin typeface="Minion Pro Med" panose="02040503050201020203" pitchFamily="18" charset="0"/>
              </a:rPr>
              <a:t>-IS</a:t>
            </a:r>
            <a:r>
              <a:rPr lang="en-US" dirty="0">
                <a:latin typeface="Minion Pro Med" panose="02040503050201020203" pitchFamily="18" charset="0"/>
              </a:rPr>
              <a:t> (</a:t>
            </a:r>
            <a:r>
              <a:rPr lang="en-US" dirty="0">
                <a:solidFill>
                  <a:srgbClr val="FF0000"/>
                </a:solidFill>
                <a:latin typeface="Minion Pro Med" panose="02040503050201020203" pitchFamily="18" charset="0"/>
              </a:rPr>
              <a:t>F</a:t>
            </a:r>
            <a:r>
              <a:rPr lang="en-US" dirty="0">
                <a:latin typeface="Minion Pro Med" panose="02040503050201020203" pitchFamily="18" charset="0"/>
              </a:rPr>
              <a:t>), </a:t>
            </a:r>
            <a:r>
              <a:rPr lang="en-US" b="1" dirty="0">
                <a:latin typeface="Minion Pro Med" panose="02040503050201020203" pitchFamily="18" charset="0"/>
              </a:rPr>
              <a:t>-E</a:t>
            </a:r>
            <a:r>
              <a:rPr lang="en-US" dirty="0">
                <a:latin typeface="Minion Pro Med" panose="02040503050201020203" pitchFamily="18" charset="0"/>
              </a:rPr>
              <a:t> (</a:t>
            </a:r>
            <a:r>
              <a:rPr lang="en-US" dirty="0">
                <a:solidFill>
                  <a:srgbClr val="00B050"/>
                </a:solidFill>
                <a:latin typeface="Minion Pro Med" panose="02040503050201020203" pitchFamily="18" charset="0"/>
              </a:rPr>
              <a:t>N</a:t>
            </a:r>
            <a:r>
              <a:rPr lang="en-US" dirty="0">
                <a:latin typeface="Minion Pro Med" panose="02040503050201020203" pitchFamily="18" charset="0"/>
              </a:rPr>
              <a:t>) </a:t>
            </a:r>
          </a:p>
          <a:p>
            <a:pPr marL="0" indent="0">
              <a:buNone/>
            </a:pPr>
            <a:endParaRPr lang="en-US" dirty="0">
              <a:latin typeface="Minion Pro Med" panose="02040503050201020203" pitchFamily="18" charset="0"/>
            </a:endParaRPr>
          </a:p>
          <a:p>
            <a:pPr marL="0" indent="0">
              <a:buNone/>
            </a:pPr>
            <a:r>
              <a:rPr lang="en-US" dirty="0">
                <a:latin typeface="Minion Pro Med" panose="02040503050201020203" pitchFamily="18" charset="0"/>
              </a:rPr>
              <a:t>e. g.: </a:t>
            </a:r>
          </a:p>
          <a:p>
            <a:r>
              <a:rPr lang="en-US" dirty="0" err="1">
                <a:latin typeface="Minion Pro Med" panose="02040503050201020203" pitchFamily="18" charset="0"/>
              </a:rPr>
              <a:t>bivent</a:t>
            </a:r>
            <a:r>
              <a:rPr lang="en-US" b="1" dirty="0" err="1">
                <a:latin typeface="Minion Pro Med" panose="02040503050201020203" pitchFamily="18" charset="0"/>
              </a:rPr>
              <a:t>er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b="1" dirty="0">
                <a:latin typeface="Minion Pro Med" panose="02040503050201020203" pitchFamily="18" charset="0"/>
              </a:rPr>
              <a:t>is</a:t>
            </a:r>
            <a:r>
              <a:rPr lang="en-US" dirty="0">
                <a:latin typeface="Minion Pro Med" panose="02040503050201020203" pitchFamily="18" charset="0"/>
              </a:rPr>
              <a:t>, </a:t>
            </a:r>
            <a:r>
              <a:rPr lang="en-US" b="1" dirty="0">
                <a:latin typeface="Minion Pro Med" panose="02040503050201020203" pitchFamily="18" charset="0"/>
              </a:rPr>
              <a:t>e</a:t>
            </a:r>
            <a:r>
              <a:rPr lang="en-US" i="1" dirty="0">
                <a:latin typeface="Minion Pro Med" panose="02040503050201020203" pitchFamily="18" charset="0"/>
              </a:rPr>
              <a:t>   having two bellies </a:t>
            </a:r>
          </a:p>
          <a:p>
            <a:pPr marL="0" indent="0">
              <a:buNone/>
            </a:pPr>
            <a:endParaRPr lang="en-US" b="1" i="1" dirty="0">
              <a:solidFill>
                <a:srgbClr val="FF0000"/>
              </a:solidFill>
              <a:latin typeface="Minion Pro Med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596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70000"/>
            </a:srgbClr>
          </a:solidFill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BC0000"/>
                </a:solidFill>
                <a:latin typeface="Minion Pro Med" panose="02040503050201020203" pitchFamily="18" charset="0"/>
              </a:rPr>
              <a:t>ADJECTIVES of 3</a:t>
            </a:r>
            <a:r>
              <a:rPr lang="en-US" b="1" baseline="30000" dirty="0">
                <a:solidFill>
                  <a:srgbClr val="BC0000"/>
                </a:solidFill>
                <a:latin typeface="Minion Pro Med" panose="02040503050201020203" pitchFamily="18" charset="0"/>
              </a:rPr>
              <a:t>RD</a:t>
            </a:r>
            <a:r>
              <a:rPr lang="en-US" b="1" dirty="0">
                <a:solidFill>
                  <a:srgbClr val="BC0000"/>
                </a:solidFill>
                <a:latin typeface="Minion Pro Med" panose="02040503050201020203" pitchFamily="18" charset="0"/>
              </a:rPr>
              <a:t> DECLENSION</a:t>
            </a:r>
            <a:endParaRPr lang="en-US" b="1" dirty="0">
              <a:latin typeface="Minion Pro Med" panose="02040503050201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1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2 terminations</a:t>
            </a:r>
            <a:r>
              <a:rPr lang="en-US" sz="4100" dirty="0">
                <a:solidFill>
                  <a:srgbClr val="BC0000"/>
                </a:solidFill>
                <a:latin typeface="Minion Pro Med" panose="02040503050201020203" pitchFamily="18" charset="0"/>
              </a:rPr>
              <a:t> </a:t>
            </a:r>
            <a:r>
              <a:rPr lang="en-US" sz="4100" dirty="0">
                <a:latin typeface="Minion Pro Med" panose="02040503050201020203" pitchFamily="18" charset="0"/>
              </a:rPr>
              <a:t>in nominative </a:t>
            </a:r>
            <a:r>
              <a:rPr lang="en-US" sz="4100" dirty="0" err="1">
                <a:latin typeface="Minion Pro Med" panose="02040503050201020203" pitchFamily="18" charset="0"/>
              </a:rPr>
              <a:t>sg</a:t>
            </a:r>
            <a:r>
              <a:rPr lang="en-US" sz="4100" dirty="0">
                <a:latin typeface="Minion Pro Med" panose="02040503050201020203" pitchFamily="18" charset="0"/>
              </a:rPr>
              <a:t>. which are always: </a:t>
            </a:r>
          </a:p>
          <a:p>
            <a:pPr marL="0" indent="0" algn="ctr">
              <a:buNone/>
            </a:pPr>
            <a:r>
              <a:rPr lang="en-US" sz="4100" b="1" dirty="0">
                <a:solidFill>
                  <a:srgbClr val="000000"/>
                </a:solidFill>
                <a:latin typeface="Minion Pro Med" panose="02040503050201020203" pitchFamily="18" charset="0"/>
              </a:rPr>
              <a:t>-IS</a:t>
            </a:r>
            <a:r>
              <a:rPr lang="en-US" sz="4100" dirty="0">
                <a:latin typeface="Minion Pro Med" panose="02040503050201020203" pitchFamily="18" charset="0"/>
              </a:rPr>
              <a:t> (</a:t>
            </a:r>
            <a:r>
              <a:rPr lang="en-US" sz="4100" dirty="0">
                <a:solidFill>
                  <a:schemeClr val="tx2">
                    <a:lumMod val="60000"/>
                    <a:lumOff val="40000"/>
                  </a:schemeClr>
                </a:solidFill>
                <a:latin typeface="Minion Pro Med" panose="02040503050201020203" pitchFamily="18" charset="0"/>
              </a:rPr>
              <a:t>M</a:t>
            </a:r>
            <a:r>
              <a:rPr lang="en-US" sz="4100" dirty="0">
                <a:latin typeface="Minion Pro Med" panose="02040503050201020203" pitchFamily="18" charset="0"/>
              </a:rPr>
              <a:t>+</a:t>
            </a:r>
            <a:r>
              <a:rPr lang="en-US" sz="4100" dirty="0">
                <a:solidFill>
                  <a:srgbClr val="FF0000"/>
                </a:solidFill>
                <a:latin typeface="Minion Pro Med" panose="02040503050201020203" pitchFamily="18" charset="0"/>
              </a:rPr>
              <a:t>F</a:t>
            </a:r>
            <a:r>
              <a:rPr lang="en-US" sz="4100" dirty="0">
                <a:latin typeface="Minion Pro Med" panose="02040503050201020203" pitchFamily="18" charset="0"/>
              </a:rPr>
              <a:t>), </a:t>
            </a:r>
            <a:r>
              <a:rPr lang="en-US" sz="4100" b="1" dirty="0">
                <a:solidFill>
                  <a:srgbClr val="000000"/>
                </a:solidFill>
                <a:latin typeface="Minion Pro Med" panose="02040503050201020203" pitchFamily="18" charset="0"/>
              </a:rPr>
              <a:t>-E</a:t>
            </a:r>
            <a:r>
              <a:rPr lang="en-US" sz="4100" dirty="0">
                <a:latin typeface="Minion Pro Med" panose="02040503050201020203" pitchFamily="18" charset="0"/>
              </a:rPr>
              <a:t> (</a:t>
            </a:r>
            <a:r>
              <a:rPr lang="en-US" sz="4100" dirty="0">
                <a:solidFill>
                  <a:srgbClr val="00B050"/>
                </a:solidFill>
                <a:latin typeface="Minion Pro Med" panose="02040503050201020203" pitchFamily="18" charset="0"/>
              </a:rPr>
              <a:t>N</a:t>
            </a:r>
            <a:r>
              <a:rPr lang="en-US" sz="4100" dirty="0">
                <a:latin typeface="Minion Pro Med" panose="02040503050201020203" pitchFamily="18" charset="0"/>
              </a:rPr>
              <a:t>) : </a:t>
            </a:r>
            <a:endParaRPr lang="en-US" dirty="0">
              <a:latin typeface="Minion Pro Med" panose="02040503050201020203" pitchFamily="18" charset="0"/>
            </a:endParaRPr>
          </a:p>
          <a:p>
            <a:r>
              <a:rPr lang="en-US" sz="2900" dirty="0" err="1">
                <a:latin typeface="Minion Pro Med" panose="02040503050201020203" pitchFamily="18" charset="0"/>
              </a:rPr>
              <a:t>Underived</a:t>
            </a:r>
            <a:r>
              <a:rPr lang="en-US" sz="2900" dirty="0">
                <a:latin typeface="Minion Pro Med" panose="02040503050201020203" pitchFamily="18" charset="0"/>
              </a:rPr>
              <a:t> adjectives like: 	</a:t>
            </a:r>
          </a:p>
          <a:p>
            <a:pPr marL="457200" lvl="1" indent="0">
              <a:buNone/>
            </a:pPr>
            <a:r>
              <a:rPr lang="en-US" sz="2900" dirty="0">
                <a:latin typeface="Minion Pro Med" panose="02040503050201020203" pitchFamily="18" charset="0"/>
              </a:rPr>
              <a:t>brev</a:t>
            </a:r>
            <a:r>
              <a:rPr lang="en-US" sz="2900" b="1" dirty="0">
                <a:latin typeface="Minion Pro Med" panose="02040503050201020203" pitchFamily="18" charset="0"/>
              </a:rPr>
              <a:t>is</a:t>
            </a:r>
            <a:r>
              <a:rPr lang="en-US" sz="2900" dirty="0">
                <a:latin typeface="Minion Pro Med" panose="02040503050201020203" pitchFamily="18" charset="0"/>
              </a:rPr>
              <a:t>, </a:t>
            </a:r>
            <a:r>
              <a:rPr lang="en-US" sz="2900" b="1" dirty="0">
                <a:latin typeface="Minion Pro Med" panose="02040503050201020203" pitchFamily="18" charset="0"/>
              </a:rPr>
              <a:t>e</a:t>
            </a:r>
            <a:r>
              <a:rPr lang="en-US" sz="2900" dirty="0">
                <a:latin typeface="Minion Pro Med" panose="02040503050201020203" pitchFamily="18" charset="0"/>
              </a:rPr>
              <a:t> </a:t>
            </a:r>
            <a:r>
              <a:rPr lang="en-US" sz="2900" i="1" dirty="0">
                <a:latin typeface="Minion Pro Med" panose="02040503050201020203" pitchFamily="18" charset="0"/>
              </a:rPr>
              <a:t>short</a:t>
            </a:r>
            <a:r>
              <a:rPr lang="en-US" sz="2900" dirty="0">
                <a:latin typeface="Minion Pro Med" panose="02040503050201020203" pitchFamily="18" charset="0"/>
              </a:rPr>
              <a:t>;</a:t>
            </a:r>
            <a:r>
              <a:rPr lang="en-US" sz="2900" i="1" dirty="0">
                <a:latin typeface="Minion Pro Med" panose="02040503050201020203" pitchFamily="18" charset="0"/>
              </a:rPr>
              <a:t> </a:t>
            </a:r>
            <a:r>
              <a:rPr lang="cs-CZ" sz="2900" i="1" dirty="0">
                <a:latin typeface="Minion Pro Med" panose="02040503050201020203" pitchFamily="18" charset="0"/>
              </a:rPr>
              <a:t>	</a:t>
            </a:r>
            <a:r>
              <a:rPr lang="en-US" sz="2900" dirty="0">
                <a:latin typeface="Minion Pro Med" panose="02040503050201020203" pitchFamily="18" charset="0"/>
              </a:rPr>
              <a:t>grav</a:t>
            </a:r>
            <a:r>
              <a:rPr lang="en-US" sz="2900" b="1" dirty="0">
                <a:latin typeface="Minion Pro Med" panose="02040503050201020203" pitchFamily="18" charset="0"/>
              </a:rPr>
              <a:t>is</a:t>
            </a:r>
            <a:r>
              <a:rPr lang="en-US" sz="2900" dirty="0">
                <a:latin typeface="Minion Pro Med" panose="02040503050201020203" pitchFamily="18" charset="0"/>
              </a:rPr>
              <a:t>, </a:t>
            </a:r>
            <a:r>
              <a:rPr lang="en-US" sz="2900" b="1" dirty="0">
                <a:latin typeface="Minion Pro Med" panose="02040503050201020203" pitchFamily="18" charset="0"/>
              </a:rPr>
              <a:t>e</a:t>
            </a:r>
            <a:r>
              <a:rPr lang="en-US" sz="2900" dirty="0">
                <a:latin typeface="Minion Pro Med" panose="02040503050201020203" pitchFamily="18" charset="0"/>
              </a:rPr>
              <a:t>  </a:t>
            </a:r>
            <a:r>
              <a:rPr lang="en-US" sz="2900" i="1" dirty="0">
                <a:latin typeface="Minion Pro Med" panose="02040503050201020203" pitchFamily="18" charset="0"/>
              </a:rPr>
              <a:t>heavy, difficult</a:t>
            </a:r>
          </a:p>
          <a:p>
            <a:pPr marL="457200" lvl="1" indent="0">
              <a:buNone/>
            </a:pPr>
            <a:r>
              <a:rPr lang="en-US" sz="2900" dirty="0">
                <a:latin typeface="Minion Pro Med" panose="02040503050201020203" pitchFamily="18" charset="0"/>
              </a:rPr>
              <a:t>lev</a:t>
            </a:r>
            <a:r>
              <a:rPr lang="en-US" sz="2900" b="1" dirty="0">
                <a:latin typeface="Minion Pro Med" panose="02040503050201020203" pitchFamily="18" charset="0"/>
              </a:rPr>
              <a:t>is</a:t>
            </a:r>
            <a:r>
              <a:rPr lang="en-US" sz="2900" dirty="0">
                <a:latin typeface="Minion Pro Med" panose="02040503050201020203" pitchFamily="18" charset="0"/>
              </a:rPr>
              <a:t>, </a:t>
            </a:r>
            <a:r>
              <a:rPr lang="en-US" sz="2900" b="1" dirty="0">
                <a:latin typeface="Minion Pro Med" panose="02040503050201020203" pitchFamily="18" charset="0"/>
              </a:rPr>
              <a:t>e</a:t>
            </a:r>
            <a:r>
              <a:rPr lang="en-US" sz="2900" dirty="0">
                <a:latin typeface="Minion Pro Med" panose="02040503050201020203" pitchFamily="18" charset="0"/>
              </a:rPr>
              <a:t> </a:t>
            </a:r>
            <a:r>
              <a:rPr lang="cs-CZ" sz="2900" dirty="0">
                <a:latin typeface="Minion Pro Med" panose="02040503050201020203" pitchFamily="18" charset="0"/>
              </a:rPr>
              <a:t> </a:t>
            </a:r>
            <a:r>
              <a:rPr lang="en-US" sz="2900" i="1" dirty="0">
                <a:latin typeface="Minion Pro Med" panose="02040503050201020203" pitchFamily="18" charset="0"/>
              </a:rPr>
              <a:t>light</a:t>
            </a:r>
            <a:r>
              <a:rPr lang="en-US" sz="2900" dirty="0">
                <a:latin typeface="Minion Pro Med" panose="02040503050201020203" pitchFamily="18" charset="0"/>
              </a:rPr>
              <a:t>;</a:t>
            </a:r>
            <a:r>
              <a:rPr lang="en-US" sz="2900" i="1" dirty="0">
                <a:latin typeface="Minion Pro Med" panose="02040503050201020203" pitchFamily="18" charset="0"/>
              </a:rPr>
              <a:t>  </a:t>
            </a:r>
            <a:r>
              <a:rPr lang="cs-CZ" sz="2900" i="1" dirty="0">
                <a:latin typeface="Minion Pro Med" panose="02040503050201020203" pitchFamily="18" charset="0"/>
              </a:rPr>
              <a:t>	</a:t>
            </a:r>
            <a:r>
              <a:rPr lang="en-US" sz="2900" i="1" dirty="0">
                <a:latin typeface="Minion Pro Med" panose="02040503050201020203" pitchFamily="18" charset="0"/>
              </a:rPr>
              <a:t> </a:t>
            </a:r>
            <a:r>
              <a:rPr lang="en-US" sz="2900" dirty="0">
                <a:latin typeface="Minion Pro Med" panose="02040503050201020203" pitchFamily="18" charset="0"/>
              </a:rPr>
              <a:t>tenu</a:t>
            </a:r>
            <a:r>
              <a:rPr lang="en-US" sz="2900" b="1" dirty="0">
                <a:latin typeface="Minion Pro Med" panose="02040503050201020203" pitchFamily="18" charset="0"/>
              </a:rPr>
              <a:t>is</a:t>
            </a:r>
            <a:r>
              <a:rPr lang="en-US" sz="2900" dirty="0">
                <a:latin typeface="Minion Pro Med" panose="02040503050201020203" pitchFamily="18" charset="0"/>
              </a:rPr>
              <a:t>, </a:t>
            </a:r>
            <a:r>
              <a:rPr lang="en-US" sz="2900" b="1" dirty="0">
                <a:latin typeface="Minion Pro Med" panose="02040503050201020203" pitchFamily="18" charset="0"/>
              </a:rPr>
              <a:t>e</a:t>
            </a:r>
            <a:r>
              <a:rPr lang="en-US" sz="2900" dirty="0">
                <a:latin typeface="Minion Pro Med" panose="02040503050201020203" pitchFamily="18" charset="0"/>
              </a:rPr>
              <a:t>  </a:t>
            </a:r>
            <a:r>
              <a:rPr lang="en-US" sz="2900" i="1" dirty="0">
                <a:latin typeface="Minion Pro Med" panose="02040503050201020203" pitchFamily="18" charset="0"/>
              </a:rPr>
              <a:t>thin, slender</a:t>
            </a:r>
          </a:p>
          <a:p>
            <a:r>
              <a:rPr lang="en-US" sz="2900" dirty="0">
                <a:latin typeface="Minion Pro Med" panose="02040503050201020203" pitchFamily="18" charset="0"/>
              </a:rPr>
              <a:t>Derived adjectives ending on </a:t>
            </a:r>
            <a:r>
              <a:rPr lang="en-US" sz="29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-</a:t>
            </a:r>
            <a:r>
              <a:rPr lang="en-US" sz="2900" b="1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alis</a:t>
            </a:r>
            <a:r>
              <a:rPr lang="en-US" sz="29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, e/-</a:t>
            </a:r>
            <a:r>
              <a:rPr lang="en-US" sz="2900" b="1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aris</a:t>
            </a:r>
            <a:r>
              <a:rPr lang="en-US" sz="29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, e</a:t>
            </a:r>
            <a:r>
              <a:rPr lang="en-US" sz="2900" b="1" dirty="0">
                <a:latin typeface="Minion Pro Med" panose="02040503050201020203" pitchFamily="18" charset="0"/>
              </a:rPr>
              <a:t>     </a:t>
            </a:r>
          </a:p>
          <a:p>
            <a:pPr marL="457200" lvl="1" indent="0">
              <a:buNone/>
            </a:pPr>
            <a:r>
              <a:rPr lang="en-US" sz="2900" dirty="0" err="1">
                <a:latin typeface="Minion Pro Med" panose="02040503050201020203" pitchFamily="18" charset="0"/>
              </a:rPr>
              <a:t>cranialis</a:t>
            </a:r>
            <a:r>
              <a:rPr lang="en-US" sz="2900" dirty="0">
                <a:latin typeface="Minion Pro Med" panose="02040503050201020203" pitchFamily="18" charset="0"/>
              </a:rPr>
              <a:t>, e; </a:t>
            </a:r>
            <a:r>
              <a:rPr lang="en-US" sz="2900" dirty="0" err="1">
                <a:latin typeface="Minion Pro Med" panose="02040503050201020203" pitchFamily="18" charset="0"/>
              </a:rPr>
              <a:t>muscularis</a:t>
            </a:r>
            <a:r>
              <a:rPr lang="en-US" sz="2900" dirty="0">
                <a:latin typeface="Minion Pro Med" panose="02040503050201020203" pitchFamily="18" charset="0"/>
              </a:rPr>
              <a:t>, e</a:t>
            </a:r>
          </a:p>
          <a:p>
            <a:pPr marL="457200" lvl="1" indent="0">
              <a:buNone/>
            </a:pPr>
            <a:r>
              <a:rPr lang="en-US" sz="29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(means relation, pertaining to </a:t>
            </a:r>
            <a:r>
              <a:rPr lang="en-US" sz="2900" dirty="0">
                <a:solidFill>
                  <a:srgbClr val="BC0000"/>
                </a:solidFill>
                <a:latin typeface="Minion Pro Med" panose="02040503050201020203" pitchFamily="18" charset="0"/>
              </a:rPr>
              <a:t>or </a:t>
            </a:r>
            <a:r>
              <a:rPr lang="en-US" sz="29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belonging to)</a:t>
            </a:r>
            <a:r>
              <a:rPr lang="en-US" sz="2900" dirty="0">
                <a:latin typeface="Minion Pro Med" panose="02040503050201020203" pitchFamily="18" charset="0"/>
              </a:rPr>
              <a:t> </a:t>
            </a:r>
          </a:p>
          <a:p>
            <a:r>
              <a:rPr lang="en-US" sz="2900" dirty="0">
                <a:latin typeface="Minion Pro Med" panose="02040503050201020203" pitchFamily="18" charset="0"/>
              </a:rPr>
              <a:t>Derived adjectives ending on </a:t>
            </a:r>
            <a:r>
              <a:rPr lang="en-US" sz="29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-</a:t>
            </a:r>
            <a:r>
              <a:rPr lang="en-US" sz="2900" b="1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bilis</a:t>
            </a:r>
            <a:r>
              <a:rPr lang="en-US" sz="29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, e</a:t>
            </a:r>
            <a:r>
              <a:rPr lang="en-US" sz="2900" dirty="0">
                <a:solidFill>
                  <a:srgbClr val="BC0000"/>
                </a:solidFill>
                <a:latin typeface="Minion Pro Med" panose="02040503050201020203" pitchFamily="18" charset="0"/>
              </a:rPr>
              <a:t>                   </a:t>
            </a:r>
          </a:p>
          <a:p>
            <a:pPr marL="457200" lvl="1" indent="0">
              <a:buNone/>
            </a:pPr>
            <a:r>
              <a:rPr lang="en-US" sz="2900" dirty="0" err="1">
                <a:solidFill>
                  <a:srgbClr val="000000"/>
                </a:solidFill>
                <a:latin typeface="Minion Pro Med" panose="02040503050201020203" pitchFamily="18" charset="0"/>
              </a:rPr>
              <a:t>operabilis</a:t>
            </a:r>
            <a:r>
              <a:rPr lang="en-US" sz="2900" dirty="0">
                <a:solidFill>
                  <a:srgbClr val="000000"/>
                </a:solidFill>
                <a:latin typeface="Minion Pro Med" panose="02040503050201020203" pitchFamily="18" charset="0"/>
              </a:rPr>
              <a:t>, e</a:t>
            </a:r>
            <a:r>
              <a:rPr lang="en-US" sz="2900" dirty="0">
                <a:latin typeface="Minion Pro Med" panose="02040503050201020203" pitchFamily="18" charset="0"/>
              </a:rPr>
              <a:t>; </a:t>
            </a:r>
            <a:r>
              <a:rPr lang="en-US" sz="2900" dirty="0" err="1">
                <a:latin typeface="Minion Pro Med" panose="02040503050201020203" pitchFamily="18" charset="0"/>
              </a:rPr>
              <a:t>mobilis</a:t>
            </a:r>
            <a:r>
              <a:rPr lang="en-US" sz="2900" dirty="0">
                <a:latin typeface="Minion Pro Med" panose="02040503050201020203" pitchFamily="18" charset="0"/>
              </a:rPr>
              <a:t>, e</a:t>
            </a:r>
          </a:p>
          <a:p>
            <a:pPr marL="457200" lvl="1" indent="0">
              <a:buNone/>
            </a:pPr>
            <a:r>
              <a:rPr lang="en-US" sz="29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(means capable or susceptible of a specified action)</a:t>
            </a:r>
            <a:r>
              <a:rPr lang="en-US" sz="2900" dirty="0">
                <a:latin typeface="Minion Pro Med" panose="02040503050201020203" pitchFamily="18" charset="0"/>
              </a:rPr>
              <a:t> </a:t>
            </a:r>
            <a:endParaRPr lang="en-US" sz="2900" dirty="0">
              <a:solidFill>
                <a:srgbClr val="BC0000"/>
              </a:solidFill>
              <a:latin typeface="Minion Pro Med" panose="02040503050201020203" pitchFamily="18" charset="0"/>
            </a:endParaRPr>
          </a:p>
          <a:p>
            <a:r>
              <a:rPr lang="en-US" sz="2900" dirty="0">
                <a:latin typeface="Minion Pro Med" panose="02040503050201020203" pitchFamily="18" charset="0"/>
              </a:rPr>
              <a:t>Derived adjectives </a:t>
            </a:r>
            <a:r>
              <a:rPr lang="en-US" sz="2900" dirty="0">
                <a:solidFill>
                  <a:srgbClr val="000000"/>
                </a:solidFill>
                <a:latin typeface="Minion Pro Med" panose="02040503050201020203" pitchFamily="18" charset="0"/>
              </a:rPr>
              <a:t>ending on</a:t>
            </a:r>
            <a:r>
              <a:rPr lang="en-US" sz="2900" b="1" dirty="0">
                <a:solidFill>
                  <a:srgbClr val="FF0000"/>
                </a:solidFill>
                <a:latin typeface="Minion Pro Med" panose="02040503050201020203" pitchFamily="18" charset="0"/>
              </a:rPr>
              <a:t> </a:t>
            </a:r>
            <a:r>
              <a:rPr lang="en-US" sz="29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-</a:t>
            </a:r>
            <a:r>
              <a:rPr lang="en-US" sz="2900" b="1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formis</a:t>
            </a:r>
            <a:r>
              <a:rPr lang="en-US" sz="29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, e        </a:t>
            </a:r>
          </a:p>
          <a:p>
            <a:pPr lvl="1"/>
            <a:r>
              <a:rPr lang="en-US" sz="2900" dirty="0" err="1">
                <a:solidFill>
                  <a:srgbClr val="000000"/>
                </a:solidFill>
                <a:latin typeface="Minion Pro Med" panose="02040503050201020203" pitchFamily="18" charset="0"/>
              </a:rPr>
              <a:t>pisiformis</a:t>
            </a:r>
            <a:r>
              <a:rPr lang="en-US" sz="2900" dirty="0">
                <a:solidFill>
                  <a:srgbClr val="000000"/>
                </a:solidFill>
                <a:latin typeface="Minion Pro Med" panose="02040503050201020203" pitchFamily="18" charset="0"/>
              </a:rPr>
              <a:t>, e</a:t>
            </a:r>
            <a:r>
              <a:rPr lang="en-US" sz="2900" dirty="0">
                <a:latin typeface="Minion Pro Med" panose="02040503050201020203" pitchFamily="18" charset="0"/>
              </a:rPr>
              <a:t>;</a:t>
            </a:r>
            <a:r>
              <a:rPr lang="en-US" sz="2900" dirty="0">
                <a:solidFill>
                  <a:srgbClr val="000000"/>
                </a:solidFill>
                <a:latin typeface="Minion Pro Med" panose="02040503050201020203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Minion Pro Med" panose="02040503050201020203" pitchFamily="18" charset="0"/>
              </a:rPr>
              <a:t>vermiformis</a:t>
            </a:r>
            <a:r>
              <a:rPr lang="en-US" sz="2900" dirty="0">
                <a:solidFill>
                  <a:srgbClr val="000000"/>
                </a:solidFill>
                <a:latin typeface="Minion Pro Med" panose="02040503050201020203" pitchFamily="18" charset="0"/>
              </a:rPr>
              <a:t>, e</a:t>
            </a:r>
          </a:p>
          <a:p>
            <a:pPr marL="457200" lvl="1" indent="0">
              <a:buNone/>
            </a:pPr>
            <a:r>
              <a:rPr lang="en-US" sz="29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(means shaped like, similar to, </a:t>
            </a:r>
            <a:r>
              <a:rPr lang="en-US" sz="2900" dirty="0">
                <a:solidFill>
                  <a:srgbClr val="BC0000"/>
                </a:solidFill>
                <a:latin typeface="Minion Pro Med" panose="02040503050201020203" pitchFamily="18" charset="0"/>
              </a:rPr>
              <a:t>Latin equivalent to Greek </a:t>
            </a:r>
          </a:p>
          <a:p>
            <a:pPr marL="457200" lvl="1" indent="0">
              <a:buNone/>
            </a:pPr>
            <a:r>
              <a:rPr lang="en-US" sz="2900" dirty="0">
                <a:solidFill>
                  <a:srgbClr val="BC0000"/>
                </a:solidFill>
                <a:latin typeface="Minion Pro Med" panose="02040503050201020203" pitchFamily="18" charset="0"/>
              </a:rPr>
              <a:t>ending </a:t>
            </a:r>
            <a:r>
              <a:rPr lang="en-US" sz="29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-</a:t>
            </a:r>
            <a:r>
              <a:rPr lang="en-US" sz="2900" i="1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oideus</a:t>
            </a:r>
            <a:r>
              <a:rPr lang="en-US" sz="29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, a, um)</a:t>
            </a:r>
            <a:r>
              <a:rPr lang="en-US" sz="2900" dirty="0">
                <a:latin typeface="Minion Pro Med" panose="020405030502010202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303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ADJECTIVES of 3</a:t>
            </a:r>
            <a:r>
              <a:rPr lang="en-US" sz="2000" b="1" baseline="30000" dirty="0">
                <a:solidFill>
                  <a:srgbClr val="BC0000"/>
                </a:solidFill>
                <a:latin typeface="Minion Pro Med" panose="02040503050201020203" pitchFamily="18" charset="0"/>
              </a:rPr>
              <a:t>RD</a:t>
            </a:r>
            <a:r>
              <a:rPr lang="en-US" sz="20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 DECLENSION</a:t>
            </a:r>
            <a:endParaRPr lang="en-US" sz="2000" b="1" dirty="0">
              <a:latin typeface="Minion Pro Med" panose="020405030502010202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626160" cy="48542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100" b="1" dirty="0">
                <a:solidFill>
                  <a:srgbClr val="BC0000"/>
                </a:solidFill>
                <a:latin typeface="Minion Pro Med" panose="02040503050201020203" pitchFamily="18" charset="0"/>
              </a:rPr>
              <a:t>1 termination </a:t>
            </a:r>
            <a:r>
              <a:rPr lang="en-US" sz="4100" dirty="0">
                <a:latin typeface="Minion Pro Med" panose="02040503050201020203" pitchFamily="18" charset="0"/>
              </a:rPr>
              <a:t>in nominative </a:t>
            </a:r>
            <a:r>
              <a:rPr lang="en-US" sz="4100" dirty="0" err="1">
                <a:latin typeface="Minion Pro Med" panose="02040503050201020203" pitchFamily="18" charset="0"/>
              </a:rPr>
              <a:t>sg</a:t>
            </a:r>
            <a:r>
              <a:rPr lang="en-US" sz="4100" dirty="0">
                <a:latin typeface="Minion Pro Med" panose="02040503050201020203" pitchFamily="18" charset="0"/>
              </a:rPr>
              <a:t>. which </a:t>
            </a:r>
            <a:r>
              <a:rPr lang="en-US" sz="4100" dirty="0">
                <a:solidFill>
                  <a:srgbClr val="BC0000"/>
                </a:solidFill>
                <a:latin typeface="Minion Pro Med" panose="02040503050201020203" pitchFamily="18" charset="0"/>
              </a:rPr>
              <a:t>usually</a:t>
            </a:r>
            <a:r>
              <a:rPr lang="en-US" sz="4100" dirty="0">
                <a:latin typeface="Minion Pro Med" panose="02040503050201020203" pitchFamily="18" charset="0"/>
              </a:rPr>
              <a:t> is:</a:t>
            </a:r>
            <a:r>
              <a:rPr lang="en-US" sz="4100" b="1" dirty="0">
                <a:solidFill>
                  <a:srgbClr val="FF0000"/>
                </a:solidFill>
                <a:latin typeface="Minion Pro Med" panose="02040503050201020203" pitchFamily="18" charset="0"/>
              </a:rPr>
              <a:t> </a:t>
            </a:r>
          </a:p>
          <a:p>
            <a:pPr marL="0" indent="0">
              <a:buNone/>
            </a:pPr>
            <a:r>
              <a:rPr lang="en-US" sz="4100" b="1" dirty="0">
                <a:solidFill>
                  <a:srgbClr val="FF0000"/>
                </a:solidFill>
                <a:latin typeface="Minion Pro Med" panose="02040503050201020203" pitchFamily="18" charset="0"/>
              </a:rPr>
              <a:t>			</a:t>
            </a:r>
            <a:r>
              <a:rPr lang="en-US" sz="4100" b="1" dirty="0">
                <a:latin typeface="Minion Pro Med" panose="02040503050201020203" pitchFamily="18" charset="0"/>
              </a:rPr>
              <a:t>-X, -NS</a:t>
            </a:r>
            <a:r>
              <a:rPr lang="en-US" sz="4100" b="1" dirty="0">
                <a:solidFill>
                  <a:srgbClr val="FF0000"/>
                </a:solidFill>
                <a:latin typeface="Minion Pro Med" panose="02040503050201020203" pitchFamily="18" charset="0"/>
              </a:rPr>
              <a:t> </a:t>
            </a:r>
            <a:r>
              <a:rPr lang="en-US" sz="4100" dirty="0">
                <a:solidFill>
                  <a:srgbClr val="000000"/>
                </a:solidFill>
                <a:latin typeface="Minion Pro Med" panose="02040503050201020203" pitchFamily="18" charset="0"/>
              </a:rPr>
              <a:t>(</a:t>
            </a:r>
            <a:r>
              <a:rPr lang="en-US" sz="4100" dirty="0">
                <a:solidFill>
                  <a:schemeClr val="tx2">
                    <a:lumMod val="60000"/>
                    <a:lumOff val="40000"/>
                  </a:schemeClr>
                </a:solidFill>
                <a:latin typeface="Minion Pro Med" panose="02040503050201020203" pitchFamily="18" charset="0"/>
              </a:rPr>
              <a:t>M</a:t>
            </a:r>
            <a:r>
              <a:rPr lang="en-US" sz="4100" dirty="0">
                <a:latin typeface="Minion Pro Med" panose="02040503050201020203" pitchFamily="18" charset="0"/>
              </a:rPr>
              <a:t>+</a:t>
            </a:r>
            <a:r>
              <a:rPr lang="en-US" sz="4100" dirty="0">
                <a:solidFill>
                  <a:srgbClr val="FF0000"/>
                </a:solidFill>
                <a:latin typeface="Minion Pro Med" panose="02040503050201020203" pitchFamily="18" charset="0"/>
              </a:rPr>
              <a:t>F</a:t>
            </a:r>
            <a:r>
              <a:rPr lang="en-US" sz="4100" dirty="0">
                <a:solidFill>
                  <a:srgbClr val="000000"/>
                </a:solidFill>
                <a:latin typeface="Minion Pro Med" panose="02040503050201020203" pitchFamily="18" charset="0"/>
              </a:rPr>
              <a:t>+</a:t>
            </a:r>
            <a:r>
              <a:rPr lang="en-US" sz="4100" dirty="0">
                <a:solidFill>
                  <a:srgbClr val="00B050"/>
                </a:solidFill>
                <a:latin typeface="Minion Pro Med" panose="02040503050201020203" pitchFamily="18" charset="0"/>
              </a:rPr>
              <a:t>N</a:t>
            </a:r>
            <a:r>
              <a:rPr lang="en-US" sz="4100" dirty="0">
                <a:solidFill>
                  <a:srgbClr val="000000"/>
                </a:solidFill>
                <a:latin typeface="Minion Pro Med" panose="02040503050201020203" pitchFamily="18" charset="0"/>
              </a:rPr>
              <a:t>) </a:t>
            </a:r>
          </a:p>
          <a:p>
            <a:pPr marL="0" indent="0">
              <a:buNone/>
            </a:pPr>
            <a:r>
              <a:rPr lang="en-US" sz="4100" dirty="0">
                <a:solidFill>
                  <a:srgbClr val="000000"/>
                </a:solidFill>
                <a:latin typeface="Minion Pro Med" panose="02040503050201020203" pitchFamily="18" charset="0"/>
              </a:rPr>
              <a:t>	</a:t>
            </a:r>
            <a:r>
              <a:rPr lang="en-US" sz="4100" dirty="0">
                <a:solidFill>
                  <a:srgbClr val="BC0000"/>
                </a:solidFill>
                <a:latin typeface="Minion Pro Med" panose="02040503050201020203" pitchFamily="18" charset="0"/>
              </a:rPr>
              <a:t>always accompanied with the genitive ending</a:t>
            </a:r>
          </a:p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latin typeface="Minion Pro Med" panose="02040503050201020203" pitchFamily="18" charset="0"/>
            </a:endParaRPr>
          </a:p>
          <a:p>
            <a:r>
              <a:rPr lang="en-US" sz="4000" dirty="0" err="1">
                <a:solidFill>
                  <a:srgbClr val="000000"/>
                </a:solidFill>
                <a:latin typeface="Minion Pro Med" panose="02040503050201020203" pitchFamily="18" charset="0"/>
              </a:rPr>
              <a:t>Underived</a:t>
            </a:r>
            <a:r>
              <a:rPr lang="en-US" sz="4000" dirty="0">
                <a:solidFill>
                  <a:srgbClr val="000000"/>
                </a:solidFill>
                <a:latin typeface="Minion Pro Med" panose="02040503050201020203" pitchFamily="18" charset="0"/>
              </a:rPr>
              <a:t> adjectives like: </a:t>
            </a:r>
          </a:p>
          <a:p>
            <a:pPr lvl="1"/>
            <a:r>
              <a:rPr lang="en-US" sz="4000" dirty="0" err="1">
                <a:solidFill>
                  <a:srgbClr val="000000"/>
                </a:solidFill>
                <a:latin typeface="Minion Pro Med" panose="02040503050201020203" pitchFamily="18" charset="0"/>
              </a:rPr>
              <a:t>recens</a:t>
            </a:r>
            <a:r>
              <a:rPr lang="en-US" sz="4000" dirty="0">
                <a:solidFill>
                  <a:srgbClr val="000000"/>
                </a:solidFill>
                <a:latin typeface="Minion Pro Med" panose="02040503050201020203" pitchFamily="18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Minion Pro Med" panose="02040503050201020203" pitchFamily="18" charset="0"/>
              </a:rPr>
              <a:t>recentis</a:t>
            </a:r>
            <a:r>
              <a:rPr lang="en-US" sz="4000" dirty="0">
                <a:solidFill>
                  <a:srgbClr val="000000"/>
                </a:solidFill>
                <a:latin typeface="Minion Pro Med" panose="02040503050201020203" pitchFamily="18" charset="0"/>
              </a:rPr>
              <a:t>  </a:t>
            </a:r>
            <a:r>
              <a:rPr lang="en-US" sz="4000" i="1" dirty="0">
                <a:solidFill>
                  <a:srgbClr val="000000"/>
                </a:solidFill>
                <a:latin typeface="Minion Pro Med" panose="02040503050201020203" pitchFamily="18" charset="0"/>
              </a:rPr>
              <a:t>recent, new</a:t>
            </a:r>
            <a:r>
              <a:rPr lang="en-US" sz="4000" dirty="0">
                <a:latin typeface="Minion Pro Med" panose="02040503050201020203" pitchFamily="18" charset="0"/>
              </a:rPr>
              <a:t>;</a:t>
            </a:r>
            <a:r>
              <a:rPr lang="en-US" sz="4000" i="1" dirty="0">
                <a:solidFill>
                  <a:srgbClr val="000000"/>
                </a:solidFill>
                <a:latin typeface="Minion Pro Med" panose="02040503050201020203" pitchFamily="18" charset="0"/>
              </a:rPr>
              <a:t> </a:t>
            </a:r>
          </a:p>
          <a:p>
            <a:pPr lvl="1"/>
            <a:r>
              <a:rPr lang="en-US" sz="4000" dirty="0" err="1">
                <a:solidFill>
                  <a:srgbClr val="000000"/>
                </a:solidFill>
                <a:latin typeface="Minion Pro Med" panose="02040503050201020203" pitchFamily="18" charset="0"/>
              </a:rPr>
              <a:t>latens</a:t>
            </a:r>
            <a:r>
              <a:rPr lang="en-US" sz="4000" dirty="0">
                <a:solidFill>
                  <a:srgbClr val="000000"/>
                </a:solidFill>
                <a:latin typeface="Minion Pro Med" panose="02040503050201020203" pitchFamily="18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Minion Pro Med" panose="02040503050201020203" pitchFamily="18" charset="0"/>
              </a:rPr>
              <a:t>latentis</a:t>
            </a:r>
            <a:r>
              <a:rPr lang="en-US" sz="4000" i="1" dirty="0">
                <a:solidFill>
                  <a:srgbClr val="000000"/>
                </a:solidFill>
                <a:latin typeface="Minion Pro Med" panose="02040503050201020203" pitchFamily="18" charset="0"/>
              </a:rPr>
              <a:t>    latent, not manifested</a:t>
            </a:r>
            <a:endParaRPr lang="cs-CZ" sz="4000" i="1" dirty="0">
              <a:solidFill>
                <a:srgbClr val="000000"/>
              </a:solidFill>
              <a:latin typeface="Minion Pro Med" panose="02040503050201020203" pitchFamily="18" charset="0"/>
            </a:endParaRPr>
          </a:p>
          <a:p>
            <a:pPr lvl="1"/>
            <a:endParaRPr lang="en-US" sz="4000" dirty="0">
              <a:solidFill>
                <a:srgbClr val="000000"/>
              </a:solidFill>
              <a:latin typeface="Minion Pro Med" panose="02040503050201020203" pitchFamily="18" charset="0"/>
            </a:endParaRPr>
          </a:p>
          <a:p>
            <a:r>
              <a:rPr lang="en-US" sz="4000" dirty="0">
                <a:latin typeface="Minion Pro Med" panose="02040503050201020203" pitchFamily="18" charset="0"/>
              </a:rPr>
              <a:t>Derived adjectives ending   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-plex, </a:t>
            </a:r>
            <a:r>
              <a:rPr lang="en-US" sz="4000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plicis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          </a:t>
            </a:r>
            <a:r>
              <a:rPr lang="en-US" sz="40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(refers to number, multiplicity)</a:t>
            </a:r>
            <a:r>
              <a:rPr lang="en-US" sz="4000" dirty="0">
                <a:latin typeface="Minion Pro Med" panose="02040503050201020203" pitchFamily="18" charset="0"/>
              </a:rPr>
              <a:t> </a:t>
            </a:r>
            <a:endParaRPr lang="en-US" sz="4000" i="1" dirty="0">
              <a:solidFill>
                <a:srgbClr val="000000"/>
              </a:solidFill>
              <a:latin typeface="Minion Pro Med" panose="02040503050201020203" pitchFamily="18" charset="0"/>
            </a:endParaRPr>
          </a:p>
          <a:p>
            <a:pPr lvl="1"/>
            <a:r>
              <a:rPr lang="en-US" sz="4000" i="1" dirty="0">
                <a:solidFill>
                  <a:srgbClr val="000000"/>
                </a:solidFill>
                <a:latin typeface="Minion Pro Med" panose="02040503050201020203" pitchFamily="18" charset="0"/>
              </a:rPr>
              <a:t>simplex, cis</a:t>
            </a:r>
            <a:r>
              <a:rPr lang="en-US" sz="4000" i="1" dirty="0">
                <a:latin typeface="Minion Pro Med" panose="02040503050201020203" pitchFamily="18" charset="0"/>
              </a:rPr>
              <a:t>; </a:t>
            </a:r>
            <a:r>
              <a:rPr lang="en-US" sz="4000" i="1" dirty="0">
                <a:solidFill>
                  <a:srgbClr val="000000"/>
                </a:solidFill>
                <a:latin typeface="Minion Pro Med" panose="02040503050201020203" pitchFamily="18" charset="0"/>
              </a:rPr>
              <a:t>duplex, cis</a:t>
            </a:r>
            <a:endParaRPr lang="cs-CZ" sz="4000" i="1" dirty="0">
              <a:solidFill>
                <a:srgbClr val="000000"/>
              </a:solidFill>
              <a:latin typeface="Minion Pro Med" panose="02040503050201020203" pitchFamily="18" charset="0"/>
            </a:endParaRPr>
          </a:p>
          <a:p>
            <a:endParaRPr lang="cs-CZ" sz="4000" i="1" dirty="0">
              <a:solidFill>
                <a:srgbClr val="000000"/>
              </a:solidFill>
              <a:latin typeface="Minion Pro Med" panose="02040503050201020203" pitchFamily="18" charset="0"/>
            </a:endParaRPr>
          </a:p>
          <a:p>
            <a:r>
              <a:rPr lang="en-US" sz="4000" dirty="0">
                <a:latin typeface="Minion Pro Med" panose="02040503050201020203" pitchFamily="18" charset="0"/>
              </a:rPr>
              <a:t>Derived adjectives ending on 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-ceps, </a:t>
            </a:r>
            <a:r>
              <a:rPr lang="en-US" sz="4000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cipitis</a:t>
            </a:r>
            <a:r>
              <a:rPr lang="cs-CZ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	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 </a:t>
            </a:r>
            <a:r>
              <a:rPr lang="en-US" sz="40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(refers to head-like </a:t>
            </a:r>
            <a:r>
              <a:rPr lang="en-US" sz="4000" i="1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strucutres</a:t>
            </a:r>
            <a:r>
              <a:rPr lang="en-US" sz="40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)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             </a:t>
            </a:r>
          </a:p>
          <a:p>
            <a:pPr lvl="1"/>
            <a:r>
              <a:rPr lang="en-US" sz="4000" i="1" dirty="0">
                <a:solidFill>
                  <a:srgbClr val="000000"/>
                </a:solidFill>
                <a:latin typeface="Minion Pro Med" panose="02040503050201020203" pitchFamily="18" charset="0"/>
              </a:rPr>
              <a:t>biceps, </a:t>
            </a:r>
            <a:r>
              <a:rPr lang="en-US" sz="4000" i="1" dirty="0" err="1">
                <a:solidFill>
                  <a:srgbClr val="000000"/>
                </a:solidFill>
                <a:latin typeface="Minion Pro Med" panose="02040503050201020203" pitchFamily="18" charset="0"/>
              </a:rPr>
              <a:t>bicipitis</a:t>
            </a:r>
            <a:endParaRPr lang="en-US" sz="4000" i="1" dirty="0">
              <a:solidFill>
                <a:srgbClr val="000000"/>
              </a:solidFill>
              <a:latin typeface="Minion Pro Med" panose="02040503050201020203" pitchFamily="18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40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			</a:t>
            </a:r>
            <a:endParaRPr lang="en-US" sz="4000" i="1" dirty="0">
              <a:solidFill>
                <a:srgbClr val="000000"/>
              </a:solidFill>
              <a:latin typeface="Minion Pro Med" panose="02040503050201020203" pitchFamily="18" charset="0"/>
            </a:endParaRPr>
          </a:p>
          <a:p>
            <a:r>
              <a:rPr lang="en-US" sz="4000" dirty="0">
                <a:solidFill>
                  <a:srgbClr val="000000"/>
                </a:solidFill>
                <a:latin typeface="Minion Pro Med" panose="02040503050201020203" pitchFamily="18" charset="0"/>
              </a:rPr>
              <a:t>Originally participles having meaning of action ending on 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-</a:t>
            </a:r>
            <a:r>
              <a:rPr lang="en-US" sz="4000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ans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, antis </a:t>
            </a:r>
            <a:r>
              <a:rPr lang="en-US" sz="4000" dirty="0">
                <a:solidFill>
                  <a:srgbClr val="000000"/>
                </a:solidFill>
                <a:latin typeface="Minion Pro Med" panose="02040503050201020203" pitchFamily="18" charset="0"/>
              </a:rPr>
              <a:t>and 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-</a:t>
            </a:r>
            <a:r>
              <a:rPr lang="en-US" sz="4000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ens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, </a:t>
            </a:r>
            <a:r>
              <a:rPr lang="en-US" sz="4000" dirty="0" err="1">
                <a:solidFill>
                  <a:srgbClr val="BC0000"/>
                </a:solidFill>
                <a:latin typeface="Minion Pro Med" panose="02040503050201020203" pitchFamily="18" charset="0"/>
              </a:rPr>
              <a:t>entis</a:t>
            </a:r>
            <a:r>
              <a:rPr lang="en-US" sz="4000" dirty="0">
                <a:solidFill>
                  <a:srgbClr val="BC0000"/>
                </a:solidFill>
                <a:latin typeface="Minion Pro Med" panose="02040503050201020203" pitchFamily="18" charset="0"/>
              </a:rPr>
              <a:t>  			            </a:t>
            </a:r>
            <a:r>
              <a:rPr lang="en-US" sz="4000" i="1" dirty="0">
                <a:solidFill>
                  <a:srgbClr val="BC0000"/>
                </a:solidFill>
                <a:latin typeface="Minion Pro Med" panose="02040503050201020203" pitchFamily="18" charset="0"/>
              </a:rPr>
              <a:t> </a:t>
            </a:r>
          </a:p>
          <a:p>
            <a:pPr lvl="1"/>
            <a:r>
              <a:rPr lang="en-US" sz="4000" i="1" dirty="0" err="1">
                <a:latin typeface="Minion Pro Med" panose="02040503050201020203" pitchFamily="18" charset="0"/>
              </a:rPr>
              <a:t>migrans</a:t>
            </a:r>
            <a:r>
              <a:rPr lang="en-US" sz="4000" i="1" dirty="0">
                <a:latin typeface="Minion Pro Med" panose="02040503050201020203" pitchFamily="18" charset="0"/>
              </a:rPr>
              <a:t>, antis; </a:t>
            </a:r>
            <a:r>
              <a:rPr lang="en-US" sz="4000" i="1" dirty="0" err="1">
                <a:latin typeface="Minion Pro Med" panose="02040503050201020203" pitchFamily="18" charset="0"/>
              </a:rPr>
              <a:t>ascendes</a:t>
            </a:r>
            <a:r>
              <a:rPr lang="en-US" sz="4000" i="1" dirty="0">
                <a:latin typeface="Minion Pro Med" panose="02040503050201020203" pitchFamily="18" charset="0"/>
              </a:rPr>
              <a:t>, </a:t>
            </a:r>
            <a:r>
              <a:rPr lang="en-US" sz="4000" i="1" dirty="0" err="1">
                <a:latin typeface="Minion Pro Med" panose="02040503050201020203" pitchFamily="18" charset="0"/>
              </a:rPr>
              <a:t>entis</a:t>
            </a:r>
            <a:endParaRPr lang="en-US" sz="4000" dirty="0">
              <a:solidFill>
                <a:srgbClr val="BC0000"/>
              </a:solidFill>
              <a:latin typeface="Minion Pro Med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44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222</TotalTime>
  <Words>532</Words>
  <Application>Microsoft Office PowerPoint</Application>
  <PresentationFormat>Předvádění na obrazovce (4:3)</PresentationFormat>
  <Paragraphs>207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4" baseType="lpstr">
      <vt:lpstr>ＭＳ Ｐゴシック</vt:lpstr>
      <vt:lpstr>Calibri</vt:lpstr>
      <vt:lpstr>Cambria</vt:lpstr>
      <vt:lpstr>Century Schoolbook</vt:lpstr>
      <vt:lpstr>Georgia</vt:lpstr>
      <vt:lpstr>Minion Pro Med</vt:lpstr>
      <vt:lpstr>Times New Roman</vt:lpstr>
      <vt:lpstr>Wingdings</vt:lpstr>
      <vt:lpstr>Wingdings 2</vt:lpstr>
      <vt:lpstr>Wingdings 3</vt:lpstr>
      <vt:lpstr>Administrativní</vt:lpstr>
      <vt:lpstr>Revision</vt:lpstr>
      <vt:lpstr>Identify the case; add the correct form of adjective</vt:lpstr>
      <vt:lpstr>Form phrases from words in boxes and translate them into English</vt:lpstr>
      <vt:lpstr>Form phrases from words in boxes and translate them into English</vt:lpstr>
      <vt:lpstr>Fill in correct endings</vt:lpstr>
      <vt:lpstr>ADJECTIVES of 3RD DECLENSION /DICTIONARY ENTRY</vt:lpstr>
      <vt:lpstr>ADJECTIVES of 3RD DECLENSION</vt:lpstr>
      <vt:lpstr>ADJECTIVES of 3RD DECLENSION</vt:lpstr>
      <vt:lpstr>ADJECTIVES of 3RD DECLENSION</vt:lpstr>
      <vt:lpstr>Prezentace aplikace PowerPoint</vt:lpstr>
      <vt:lpstr>Prezentace aplikace PowerPoint</vt:lpstr>
      <vt:lpstr>Prezentace aplikace PowerPoint</vt:lpstr>
      <vt:lpstr>Derive adjectives using endings -alis, e or -aris, e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</dc:title>
  <dc:creator>Ševčíková Tereza</dc:creator>
  <cp:lastModifiedBy>Pavel Ševčík</cp:lastModifiedBy>
  <cp:revision>16</cp:revision>
  <dcterms:created xsi:type="dcterms:W3CDTF">2015-12-02T15:46:11Z</dcterms:created>
  <dcterms:modified xsi:type="dcterms:W3CDTF">2016-12-04T17:32:55Z</dcterms:modified>
</cp:coreProperties>
</file>