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3" r:id="rId3"/>
    <p:sldId id="274" r:id="rId4"/>
    <p:sldId id="272" r:id="rId5"/>
    <p:sldId id="275" r:id="rId6"/>
    <p:sldId id="266" r:id="rId7"/>
    <p:sldId id="264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6A3"/>
    <a:srgbClr val="60BA8E"/>
    <a:srgbClr val="E0371B"/>
    <a:srgbClr val="FAF39C"/>
    <a:srgbClr val="E6A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66" y="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8A3D-EEBA-9F47-8943-6643BE437533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B31A8-ECCF-8C40-BF5E-75046187B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9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Abdominalis</a:t>
            </a:r>
            <a:r>
              <a:rPr lang="en-US" dirty="0"/>
              <a:t>//</a:t>
            </a:r>
            <a:r>
              <a:rPr lang="en-US" dirty="0" err="1"/>
              <a:t>vertebralis</a:t>
            </a:r>
            <a:r>
              <a:rPr lang="en-US" dirty="0"/>
              <a:t>//</a:t>
            </a:r>
            <a:r>
              <a:rPr lang="en-US" dirty="0" err="1"/>
              <a:t>vestibulocochlearis</a:t>
            </a:r>
            <a:r>
              <a:rPr lang="en-US" dirty="0"/>
              <a:t>//</a:t>
            </a:r>
            <a:r>
              <a:rPr lang="en-US" dirty="0" err="1"/>
              <a:t>immobilis</a:t>
            </a:r>
            <a:r>
              <a:rPr lang="en-US" dirty="0"/>
              <a:t>//</a:t>
            </a:r>
            <a:r>
              <a:rPr lang="en-US" dirty="0" err="1"/>
              <a:t>progrediens</a:t>
            </a:r>
            <a:r>
              <a:rPr lang="en-US" dirty="0"/>
              <a:t>/</a:t>
            </a:r>
            <a:r>
              <a:rPr lang="en-US" dirty="0" err="1"/>
              <a:t>pectoralis</a:t>
            </a:r>
            <a:r>
              <a:rPr lang="en-US" dirty="0"/>
              <a:t>// </a:t>
            </a:r>
            <a:r>
              <a:rPr lang="en-US" dirty="0" err="1"/>
              <a:t>suprarenalis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B31A8-ECCF-8C40-BF5E-75046187B4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4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capsulitis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B31A8-ECCF-8C40-BF5E-75046187B4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5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1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4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9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2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0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5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1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6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C2C0-E743-B343-8C21-A69BFDA5F34B}" type="datetimeFigureOut">
              <a:rPr lang="en-US" smtClean="0"/>
              <a:t>12/11/2016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Adjectives of the 3</a:t>
            </a:r>
            <a:r>
              <a:rPr lang="en-US" baseline="30000" dirty="0">
                <a:latin typeface="Cambria"/>
                <a:cs typeface="Cambria"/>
              </a:rPr>
              <a:t>rd</a:t>
            </a:r>
            <a:r>
              <a:rPr lang="en-US" dirty="0">
                <a:latin typeface="Cambria"/>
                <a:cs typeface="Cambria"/>
              </a:rPr>
              <a:t> declension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73340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Find mistake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72" y="1600200"/>
            <a:ext cx="8229600" cy="4525963"/>
          </a:xfrm>
        </p:spPr>
        <p:txBody>
          <a:bodyPr/>
          <a:lstStyle/>
          <a:p>
            <a:r>
              <a:rPr lang="en-US" dirty="0" err="1">
                <a:latin typeface="Cambria"/>
                <a:cs typeface="Cambria"/>
              </a:rPr>
              <a:t>Musculi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levatores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costarum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brevium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Glandulae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suprarenale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Vena </a:t>
            </a:r>
            <a:r>
              <a:rPr lang="en-US" dirty="0" err="1">
                <a:latin typeface="Cambria"/>
                <a:cs typeface="Cambria"/>
              </a:rPr>
              <a:t>iliaca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communa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Organum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vestibulocochlearis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Trauma gravis </a:t>
            </a:r>
            <a:r>
              <a:rPr lang="en-US" dirty="0" err="1">
                <a:latin typeface="Cambria"/>
                <a:cs typeface="Cambria"/>
              </a:rPr>
              <a:t>articulationis</a:t>
            </a:r>
            <a:r>
              <a:rPr lang="en-US" dirty="0">
                <a:latin typeface="Cambria"/>
                <a:cs typeface="Cambria"/>
              </a:rPr>
              <a:t> genus </a:t>
            </a:r>
            <a:r>
              <a:rPr lang="en-US" dirty="0" err="1">
                <a:latin typeface="Cambria"/>
                <a:cs typeface="Cambria"/>
              </a:rPr>
              <a:t>sinistri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Therapia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urocystitidis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gravidis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Ramus communicant cum </a:t>
            </a:r>
            <a:r>
              <a:rPr lang="en-US" dirty="0" err="1">
                <a:latin typeface="Cambria"/>
                <a:cs typeface="Cambria"/>
              </a:rPr>
              <a:t>nervi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ulnari</a:t>
            </a:r>
            <a:endParaRPr lang="en-US" dirty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75268" y="2156896"/>
            <a:ext cx="1434138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98120" y="2736296"/>
            <a:ext cx="2179443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84229" y="3305629"/>
            <a:ext cx="1686801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67160" y="5637704"/>
            <a:ext cx="240387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15147" y="3874077"/>
            <a:ext cx="3411917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63782" y="5637704"/>
            <a:ext cx="95331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07574" y="4476257"/>
            <a:ext cx="95331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77563" y="5012745"/>
            <a:ext cx="1347424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24328" y="1604966"/>
            <a:ext cx="136247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Cambria"/>
                <a:cs typeface="Cambria"/>
              </a:rPr>
              <a:t>breves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10510" y="2195314"/>
            <a:ext cx="24731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Cambria"/>
                <a:cs typeface="Cambria"/>
              </a:rPr>
              <a:t>suprarenales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71691" y="2774714"/>
            <a:ext cx="20122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Cambria"/>
                <a:cs typeface="Cambria"/>
              </a:rPr>
              <a:t>communis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63449" y="3348541"/>
            <a:ext cx="34892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Cambria"/>
                <a:cs typeface="Cambria"/>
              </a:rPr>
              <a:t>vestibulocochleare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81789" y="3895092"/>
            <a:ext cx="11645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mbria"/>
                <a:cs typeface="Cambria"/>
              </a:rPr>
              <a:t>grave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61856" y="4485440"/>
            <a:ext cx="12546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mbria"/>
                <a:cs typeface="Cambria"/>
              </a:rPr>
              <a:t>gravis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53105" y="5735234"/>
            <a:ext cx="29339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Cambria"/>
                <a:cs typeface="Cambria"/>
              </a:rPr>
              <a:t>communicans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9275" y="5703398"/>
            <a:ext cx="12081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Cambria"/>
                <a:cs typeface="Cambria"/>
              </a:rPr>
              <a:t>nervo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9952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243641" y="1333982"/>
            <a:ext cx="2689568" cy="51224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mbria"/>
                <a:cs typeface="Cambria"/>
              </a:rPr>
              <a:t>Connect adjective with different nouns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457" y="1600200"/>
            <a:ext cx="8773117" cy="4525963"/>
          </a:xfrm>
        </p:spPr>
        <p:txBody>
          <a:bodyPr>
            <a:normAutofit/>
          </a:bodyPr>
          <a:lstStyle/>
          <a:p>
            <a:r>
              <a:rPr lang="cs-CZ" sz="2400" dirty="0" err="1">
                <a:latin typeface="Cambria"/>
                <a:cs typeface="Cambria"/>
              </a:rPr>
              <a:t>pars</a:t>
            </a:r>
            <a:r>
              <a:rPr lang="cs-CZ" sz="2400" dirty="0">
                <a:latin typeface="Cambria"/>
                <a:cs typeface="Cambria"/>
              </a:rPr>
              <a:t>, ostium, </a:t>
            </a:r>
            <a:r>
              <a:rPr lang="cs-CZ" sz="2400" dirty="0" err="1">
                <a:latin typeface="Cambria"/>
                <a:cs typeface="Cambria"/>
              </a:rPr>
              <a:t>regiones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ramus</a:t>
            </a:r>
            <a:r>
              <a:rPr lang="cs-CZ" sz="2400" dirty="0">
                <a:latin typeface="Cambria"/>
                <a:cs typeface="Cambria"/>
              </a:rPr>
              <a:t>, aorta 		</a:t>
            </a:r>
            <a:r>
              <a:rPr lang="cs-CZ" sz="2400" b="1" dirty="0">
                <a:latin typeface="Cambria"/>
                <a:cs typeface="Cambria"/>
              </a:rPr>
              <a:t>+ </a:t>
            </a:r>
            <a:r>
              <a:rPr lang="cs-CZ" sz="2400" b="1" dirty="0" err="1">
                <a:latin typeface="Cambria"/>
                <a:cs typeface="Cambria"/>
              </a:rPr>
              <a:t>abdominalis</a:t>
            </a:r>
            <a:r>
              <a:rPr lang="cs-CZ" sz="2400" b="1" dirty="0">
                <a:latin typeface="Cambria"/>
                <a:cs typeface="Cambria"/>
              </a:rPr>
              <a:t>, e </a:t>
            </a:r>
          </a:p>
          <a:p>
            <a:pPr marL="0" indent="0">
              <a:buNone/>
            </a:pPr>
            <a:endParaRPr lang="cs-CZ" sz="2400" b="1" dirty="0">
              <a:latin typeface="Cambria"/>
              <a:cs typeface="Cambria"/>
            </a:endParaRPr>
          </a:p>
          <a:p>
            <a:r>
              <a:rPr lang="cs-CZ" sz="2400" dirty="0" err="1">
                <a:latin typeface="Cambria"/>
                <a:cs typeface="Cambria"/>
              </a:rPr>
              <a:t>regio</a:t>
            </a:r>
            <a:r>
              <a:rPr lang="cs-CZ" sz="2400" dirty="0">
                <a:latin typeface="Cambria"/>
                <a:cs typeface="Cambria"/>
              </a:rPr>
              <a:t>, nervi, </a:t>
            </a:r>
            <a:r>
              <a:rPr lang="cs-CZ" sz="2400" dirty="0" err="1">
                <a:latin typeface="Cambria"/>
                <a:cs typeface="Cambria"/>
              </a:rPr>
              <a:t>arteria</a:t>
            </a:r>
            <a:r>
              <a:rPr lang="cs-CZ" sz="2400" dirty="0">
                <a:latin typeface="Cambria"/>
                <a:cs typeface="Cambria"/>
              </a:rPr>
              <a:t>, corpus, </a:t>
            </a:r>
            <a:r>
              <a:rPr lang="cs-CZ" sz="2400" dirty="0" err="1">
                <a:latin typeface="Cambria"/>
                <a:cs typeface="Cambria"/>
              </a:rPr>
              <a:t>rami</a:t>
            </a:r>
            <a:r>
              <a:rPr lang="cs-CZ" sz="2400" dirty="0">
                <a:latin typeface="Cambria"/>
                <a:cs typeface="Cambria"/>
              </a:rPr>
              <a:t>	       	</a:t>
            </a:r>
            <a:r>
              <a:rPr lang="cs-CZ" sz="2400" b="1" dirty="0">
                <a:latin typeface="Cambria"/>
                <a:cs typeface="Cambria"/>
              </a:rPr>
              <a:t>+ </a:t>
            </a:r>
            <a:r>
              <a:rPr lang="cs-CZ" sz="2400" b="1" dirty="0" err="1">
                <a:latin typeface="Cambria"/>
                <a:cs typeface="Cambria"/>
              </a:rPr>
              <a:t>perinealis</a:t>
            </a:r>
            <a:r>
              <a:rPr lang="cs-CZ" sz="2400" b="1" dirty="0">
                <a:latin typeface="Cambria"/>
                <a:cs typeface="Cambria"/>
              </a:rPr>
              <a:t>, e</a:t>
            </a:r>
          </a:p>
          <a:p>
            <a:pPr marL="0" indent="0">
              <a:buNone/>
            </a:pPr>
            <a:endParaRPr lang="cs-CZ" sz="2400" b="1" dirty="0">
              <a:latin typeface="Cambria"/>
              <a:cs typeface="Cambria"/>
            </a:endParaRPr>
          </a:p>
          <a:p>
            <a:r>
              <a:rPr lang="cs-CZ" sz="2400" dirty="0" err="1">
                <a:latin typeface="Cambria"/>
                <a:cs typeface="Cambria"/>
              </a:rPr>
              <a:t>crista</a:t>
            </a:r>
            <a:r>
              <a:rPr lang="cs-CZ" sz="2400" dirty="0">
                <a:latin typeface="Cambria"/>
                <a:cs typeface="Cambria"/>
              </a:rPr>
              <a:t>,  </a:t>
            </a:r>
            <a:r>
              <a:rPr lang="cs-CZ" sz="2400" dirty="0" err="1">
                <a:latin typeface="Cambria"/>
                <a:cs typeface="Cambria"/>
              </a:rPr>
              <a:t>glandulae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musculi</a:t>
            </a:r>
            <a:r>
              <a:rPr lang="cs-CZ" sz="2400" dirty="0">
                <a:latin typeface="Cambria"/>
                <a:cs typeface="Cambria"/>
              </a:rPr>
              <a:t>					</a:t>
            </a:r>
            <a:r>
              <a:rPr lang="cs-CZ" sz="2400" b="1" dirty="0">
                <a:latin typeface="Cambria"/>
                <a:cs typeface="Cambria"/>
              </a:rPr>
              <a:t>+ </a:t>
            </a:r>
            <a:r>
              <a:rPr lang="cs-CZ" sz="2400" b="1" dirty="0" err="1">
                <a:latin typeface="Cambria"/>
                <a:cs typeface="Cambria"/>
              </a:rPr>
              <a:t>urethralis</a:t>
            </a:r>
            <a:r>
              <a:rPr lang="cs-CZ" sz="2400" b="1" dirty="0">
                <a:latin typeface="Cambria"/>
                <a:cs typeface="Cambria"/>
              </a:rPr>
              <a:t>, e</a:t>
            </a:r>
          </a:p>
          <a:p>
            <a:pPr marL="0" indent="0">
              <a:buNone/>
            </a:pPr>
            <a:endParaRPr lang="cs-CZ" sz="2400" b="1" dirty="0">
              <a:latin typeface="Cambria"/>
              <a:cs typeface="Cambria"/>
            </a:endParaRPr>
          </a:p>
          <a:p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segmenta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canalis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venae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foramina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nuclei</a:t>
            </a:r>
            <a:r>
              <a:rPr lang="cs-CZ" sz="2400" dirty="0">
                <a:latin typeface="Cambria"/>
                <a:cs typeface="Cambria"/>
              </a:rPr>
              <a:t>	</a:t>
            </a:r>
            <a:r>
              <a:rPr lang="cs-CZ" sz="2400" b="1" dirty="0">
                <a:latin typeface="Cambria"/>
                <a:cs typeface="Cambria"/>
              </a:rPr>
              <a:t>+ </a:t>
            </a:r>
            <a:r>
              <a:rPr lang="cs-CZ" sz="2400" b="1" dirty="0" err="1">
                <a:latin typeface="Cambria"/>
                <a:cs typeface="Cambria"/>
              </a:rPr>
              <a:t>sacralis</a:t>
            </a:r>
            <a:r>
              <a:rPr lang="cs-CZ" sz="2400" b="1" dirty="0">
                <a:latin typeface="Cambria"/>
                <a:cs typeface="Cambria"/>
              </a:rPr>
              <a:t>, e</a:t>
            </a:r>
          </a:p>
          <a:p>
            <a:endParaRPr lang="cs-CZ" sz="2400" b="1" dirty="0">
              <a:latin typeface="Cambria"/>
              <a:cs typeface="Cambria"/>
            </a:endParaRPr>
          </a:p>
          <a:p>
            <a:endParaRPr lang="cs-CZ" sz="2400" b="1" dirty="0">
              <a:latin typeface="Cambria"/>
              <a:cs typeface="Cambria"/>
            </a:endParaRPr>
          </a:p>
          <a:p>
            <a:endParaRPr lang="cs-CZ" sz="2400" dirty="0">
              <a:latin typeface="Cambria"/>
              <a:cs typeface="Cambria"/>
            </a:endParaRPr>
          </a:p>
          <a:p>
            <a:endParaRPr lang="cs-CZ" sz="2400" dirty="0">
              <a:latin typeface="Cambria"/>
              <a:cs typeface="Cambria"/>
            </a:endParaRPr>
          </a:p>
          <a:p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0482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Connect noun with different type of adjectives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895614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ischiadicus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mbria"/>
                          <a:cs typeface="Cambria"/>
                        </a:rPr>
                        <a:t>tuber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parietalis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</a:t>
                      </a:r>
                      <a:r>
                        <a:rPr lang="en-US" sz="2400" baseline="0" dirty="0">
                          <a:latin typeface="Cambria"/>
                          <a:cs typeface="Cambria"/>
                        </a:rPr>
                        <a:t>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longus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mbria"/>
                          <a:cs typeface="Cambria"/>
                        </a:rPr>
                        <a:t>caput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brevis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lentus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mbria"/>
                          <a:cs typeface="Cambria"/>
                        </a:rPr>
                        <a:t>sepsis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puerperalis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induratus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mbria"/>
                          <a:cs typeface="Cambria"/>
                        </a:rPr>
                        <a:t>hepar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mobilis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crassus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mbria"/>
                          <a:cs typeface="Cambria"/>
                        </a:rPr>
                        <a:t>intestinum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tenuis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cysticus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mbria"/>
                          <a:cs typeface="Cambria"/>
                        </a:rPr>
                        <a:t>ren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migrans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antis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complicatus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mbria"/>
                          <a:cs typeface="Cambria"/>
                        </a:rPr>
                        <a:t>fractura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/>
                          <a:cs typeface="Cambria"/>
                        </a:rPr>
                        <a:t>simplex, </a:t>
                      </a:r>
                      <a:r>
                        <a:rPr lang="en-US" sz="2400" dirty="0" err="1">
                          <a:latin typeface="Cambria"/>
                          <a:cs typeface="Cambria"/>
                        </a:rPr>
                        <a:t>cis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acutus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mbria"/>
                          <a:cs typeface="Cambria"/>
                        </a:rPr>
                        <a:t>urocystitis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catarrhalis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magnus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</a:t>
                      </a:r>
                      <a:r>
                        <a:rPr lang="en-US" sz="2400" baseline="0" dirty="0">
                          <a:latin typeface="Cambria"/>
                          <a:cs typeface="Cambria"/>
                        </a:rPr>
                        <a:t>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mbria"/>
                          <a:cs typeface="Cambria"/>
                        </a:rPr>
                        <a:t>musculus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/>
                          <a:cs typeface="Cambria"/>
                        </a:rPr>
                        <a:t>biceps, </a:t>
                      </a:r>
                      <a:r>
                        <a:rPr lang="en-US" sz="2400" dirty="0" err="1">
                          <a:latin typeface="Cambria"/>
                          <a:cs typeface="Cambria"/>
                        </a:rPr>
                        <a:t>pitis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transversus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mbria"/>
                          <a:cs typeface="Cambria"/>
                        </a:rPr>
                        <a:t>colon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ascendens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</a:t>
                      </a:r>
                      <a:r>
                        <a:rPr lang="en-US" sz="2400" dirty="0" err="1">
                          <a:latin typeface="Cambria"/>
                          <a:cs typeface="Cambria"/>
                        </a:rPr>
                        <a:t>entis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medius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mbria"/>
                          <a:cs typeface="Cambria"/>
                        </a:rPr>
                        <a:t>pars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cranialis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2572167" y="167548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68900" y="167548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87942" y="206862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76787" y="206862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03717" y="25642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37075" y="25642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11109" y="304447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751499" y="304447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340342" y="356739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637075" y="343761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611604" y="396053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00453" y="396053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187942" y="4431814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252850" y="4431814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803716" y="492271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559386" y="492271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550546" y="531585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50068" y="531585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572167" y="57871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252850" y="57871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16405" y="6236260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444962" y="6236260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6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mbria"/>
                <a:cs typeface="Cambria"/>
              </a:rPr>
              <a:t>Join the same noun with two different adjectives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897388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centralis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mbria"/>
                          <a:cs typeface="Cambria"/>
                        </a:rPr>
                        <a:t>canalis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opticus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ischiadicus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mbria"/>
                          <a:cs typeface="Cambria"/>
                        </a:rPr>
                        <a:t>tuber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frontalis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tenuis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mbria"/>
                          <a:cs typeface="Cambria"/>
                        </a:rPr>
                        <a:t>intestinum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crassus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/>
                          <a:cs typeface="Cambria"/>
                        </a:rPr>
                        <a:t>rectus, a,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mbria"/>
                          <a:cs typeface="Cambria"/>
                        </a:rPr>
                        <a:t>musculus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/>
                          <a:cs typeface="Cambria"/>
                        </a:rPr>
                        <a:t>biceps, </a:t>
                      </a:r>
                      <a:r>
                        <a:rPr lang="en-US" sz="2400" dirty="0" err="1">
                          <a:latin typeface="Cambria"/>
                          <a:cs typeface="Cambria"/>
                        </a:rPr>
                        <a:t>pitis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ascendens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mbria"/>
                          <a:cs typeface="Cambria"/>
                        </a:rPr>
                        <a:t>colon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transversus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thyroideus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mbria"/>
                          <a:cs typeface="Cambria"/>
                        </a:rPr>
                        <a:t>glandula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suprarenalis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biliaris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mbria"/>
                          <a:cs typeface="Cambria"/>
                        </a:rPr>
                        <a:t>vesica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felleus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longus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mbria"/>
                          <a:cs typeface="Cambria"/>
                        </a:rPr>
                        <a:t>caput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brevis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solaris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mbria"/>
                          <a:cs typeface="Cambria"/>
                        </a:rPr>
                        <a:t>eczema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/>
                          <a:cs typeface="Cambria"/>
                        </a:rPr>
                        <a:t>ruber</a:t>
                      </a:r>
                      <a:r>
                        <a:rPr lang="en-US" sz="2400" dirty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1997324" y="160020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67049" y="160020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07939" y="209999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94336" y="209999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160578" y="251693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94336" y="2599334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67049" y="301627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09707" y="301627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86897" y="343322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120846" y="343322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60578" y="392856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674930" y="392856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813216" y="434551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2704" y="434551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48277" y="480588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631940" y="481673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160578" y="529805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674930" y="529805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8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300" y="0"/>
            <a:ext cx="4839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8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mbria"/>
                <a:cs typeface="Cambria"/>
              </a:rPr>
              <a:t>Name bones of skull, use nouns as hints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1611796"/>
            <a:ext cx="5969000" cy="4648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94783" y="2131393"/>
            <a:ext cx="2153478" cy="35339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Paries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etis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m.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12835" y="4492489"/>
            <a:ext cx="2153478" cy="35339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Occiput, </a:t>
            </a:r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itis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n.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9409" y="3529498"/>
            <a:ext cx="2153478" cy="35339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Tempus, </a:t>
            </a:r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oris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n.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7409" y="2484784"/>
            <a:ext cx="2153478" cy="353391"/>
          </a:xfrm>
          <a:prstGeom prst="rect">
            <a:avLst/>
          </a:prstGeom>
          <a:solidFill>
            <a:srgbClr val="FAF39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Frons, </a:t>
            </a:r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frontis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f.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0766" y="2910514"/>
            <a:ext cx="2153478" cy="353391"/>
          </a:xfrm>
          <a:prstGeom prst="rect">
            <a:avLst/>
          </a:prstGeom>
          <a:solidFill>
            <a:srgbClr val="E6ABC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Sphen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5547" y="3319673"/>
            <a:ext cx="2153478" cy="353391"/>
          </a:xfrm>
          <a:prstGeom prst="rect">
            <a:avLst/>
          </a:prstGeom>
          <a:solidFill>
            <a:srgbClr val="E0371B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Ethmos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9530" y="3706193"/>
            <a:ext cx="2153478" cy="353391"/>
          </a:xfrm>
          <a:prstGeom prst="rect">
            <a:avLst/>
          </a:prstGeom>
          <a:solidFill>
            <a:srgbClr val="60BA8E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Nasus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m.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3634" y="4194313"/>
            <a:ext cx="2153478" cy="353391"/>
          </a:xfrm>
          <a:prstGeom prst="rect">
            <a:avLst/>
          </a:prstGeom>
          <a:solidFill>
            <a:srgbClr val="CFB6A3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Lacrima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ae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f.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20591" y="5227989"/>
            <a:ext cx="2153478" cy="353391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Zygon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5547" y="5493032"/>
            <a:ext cx="2153478" cy="3533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4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7628"/>
            <a:ext cx="8229600" cy="1143000"/>
          </a:xfrm>
        </p:spPr>
        <p:txBody>
          <a:bodyPr/>
          <a:lstStyle/>
          <a:p>
            <a:r>
              <a:rPr lang="en-US" dirty="0">
                <a:latin typeface="Cambria"/>
                <a:cs typeface="Cambria"/>
              </a:rPr>
              <a:t>Fill in the missing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158"/>
            <a:ext cx="8229600" cy="4525963"/>
          </a:xfrm>
        </p:spPr>
        <p:txBody>
          <a:bodyPr>
            <a:normAutofit/>
          </a:bodyPr>
          <a:lstStyle/>
          <a:p>
            <a:pPr marL="273050" indent="-273050">
              <a:buFont typeface="+mj-lt"/>
              <a:buAutoNum type="arabicPeriod"/>
            </a:pPr>
            <a:r>
              <a:rPr lang="en-US" sz="2200" dirty="0">
                <a:latin typeface="Cambria"/>
                <a:cs typeface="Cambria"/>
              </a:rPr>
              <a:t>The space in the body below the chest is </a:t>
            </a:r>
            <a:r>
              <a:rPr lang="en-US" sz="2200" i="1" dirty="0" err="1">
                <a:solidFill>
                  <a:srgbClr val="FF0000"/>
                </a:solidFill>
                <a:latin typeface="Cambria"/>
                <a:cs typeface="Cambria"/>
              </a:rPr>
              <a:t>cavitas</a:t>
            </a:r>
            <a:r>
              <a:rPr lang="en-US" sz="2200" i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>
                <a:latin typeface="Cambria"/>
                <a:cs typeface="Cambria"/>
              </a:rPr>
              <a:t>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>
                <a:latin typeface="Cambria"/>
                <a:cs typeface="Cambria"/>
              </a:rPr>
              <a:t>Channel formed of the holes in the </a:t>
            </a:r>
            <a:r>
              <a:rPr lang="en-US" sz="2200" dirty="0" err="1">
                <a:latin typeface="Cambria"/>
                <a:cs typeface="Cambria"/>
              </a:rPr>
              <a:t>centre</a:t>
            </a:r>
            <a:r>
              <a:rPr lang="en-US" sz="2200" dirty="0">
                <a:latin typeface="Cambria"/>
                <a:cs typeface="Cambria"/>
              </a:rPr>
              <a:t> of each vertebra, through which the spinal cord passes is </a:t>
            </a:r>
            <a:r>
              <a:rPr lang="en-US" sz="2200" i="1" dirty="0" err="1">
                <a:solidFill>
                  <a:srgbClr val="FF0000"/>
                </a:solidFill>
                <a:latin typeface="Cambria"/>
                <a:cs typeface="Cambria"/>
              </a:rPr>
              <a:t>canalis</a:t>
            </a:r>
            <a:r>
              <a:rPr lang="en-US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>
                <a:latin typeface="Cambria"/>
                <a:cs typeface="Cambria"/>
              </a:rPr>
              <a:t>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>
                <a:latin typeface="Cambria"/>
                <a:cs typeface="Cambria"/>
              </a:rPr>
              <a:t>The eight cranial nerve which governs hearing and balance is </a:t>
            </a:r>
            <a:r>
              <a:rPr lang="en-US" sz="2200" i="1" dirty="0" err="1">
                <a:solidFill>
                  <a:srgbClr val="FF0000"/>
                </a:solidFill>
                <a:latin typeface="Cambria"/>
                <a:cs typeface="Cambria"/>
              </a:rPr>
              <a:t>nervus</a:t>
            </a:r>
            <a:r>
              <a:rPr lang="en-US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>
                <a:latin typeface="Cambria"/>
                <a:cs typeface="Cambria"/>
              </a:rPr>
              <a:t>____________________.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>
                <a:latin typeface="Cambria"/>
                <a:cs typeface="Cambria"/>
              </a:rPr>
              <a:t>Patient that is unable to move/walk is </a:t>
            </a:r>
            <a:r>
              <a:rPr lang="en-US" sz="2200" i="1" dirty="0" err="1">
                <a:solidFill>
                  <a:srgbClr val="FF0000"/>
                </a:solidFill>
                <a:latin typeface="Cambria"/>
                <a:cs typeface="Cambria"/>
              </a:rPr>
              <a:t>patiens</a:t>
            </a:r>
            <a:r>
              <a:rPr lang="en-US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>
                <a:latin typeface="Cambria"/>
                <a:cs typeface="Cambria"/>
              </a:rPr>
              <a:t>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>
                <a:latin typeface="Cambria"/>
                <a:cs typeface="Cambria"/>
              </a:rPr>
              <a:t>Disease which develops all the time is </a:t>
            </a:r>
            <a:r>
              <a:rPr lang="en-US" sz="2200" i="1" dirty="0" err="1">
                <a:solidFill>
                  <a:srgbClr val="FF0000"/>
                </a:solidFill>
                <a:latin typeface="Cambria"/>
                <a:cs typeface="Cambria"/>
              </a:rPr>
              <a:t>morbus</a:t>
            </a:r>
            <a:r>
              <a:rPr lang="en-US" sz="2200" i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>
                <a:latin typeface="Cambria"/>
                <a:cs typeface="Cambria"/>
              </a:rPr>
              <a:t>____________________.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>
                <a:latin typeface="Cambria"/>
                <a:cs typeface="Cambria"/>
              </a:rPr>
              <a:t>One of the two muscles which lie across the chest is </a:t>
            </a:r>
            <a:r>
              <a:rPr lang="en-US" sz="2200" i="1" dirty="0" err="1">
                <a:solidFill>
                  <a:srgbClr val="FF0000"/>
                </a:solidFill>
                <a:latin typeface="Cambria"/>
                <a:cs typeface="Cambria"/>
              </a:rPr>
              <a:t>musculus</a:t>
            </a:r>
            <a:r>
              <a:rPr lang="en-US" sz="2200" i="1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>
                <a:latin typeface="Cambria"/>
                <a:cs typeface="Cambria"/>
              </a:rPr>
              <a:t>________________________.</a:t>
            </a:r>
            <a:endParaRPr lang="en-US" sz="2200" dirty="0">
              <a:latin typeface="Cambria"/>
              <a:cs typeface="Cambria"/>
            </a:endParaRPr>
          </a:p>
          <a:p>
            <a:pPr marL="273050" indent="-273050">
              <a:buFont typeface="+mj-lt"/>
              <a:buAutoNum type="arabicPeriod"/>
            </a:pPr>
            <a:r>
              <a:rPr lang="en-US" sz="2200" dirty="0">
                <a:latin typeface="Cambria"/>
                <a:cs typeface="Cambria"/>
              </a:rPr>
              <a:t>One of the two endocrine glands at the top of the kidneys is </a:t>
            </a:r>
            <a:r>
              <a:rPr lang="en-US" sz="2200" i="1" dirty="0" err="1">
                <a:solidFill>
                  <a:srgbClr val="FF0000"/>
                </a:solidFill>
                <a:latin typeface="Cambria"/>
                <a:cs typeface="Cambria"/>
              </a:rPr>
              <a:t>glandula</a:t>
            </a:r>
            <a:r>
              <a:rPr lang="en-US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>
                <a:latin typeface="Cambria"/>
                <a:cs typeface="Cambria"/>
              </a:rPr>
              <a:t>_______________________ .</a:t>
            </a:r>
            <a:endParaRPr lang="en-US" sz="2200" i="1" dirty="0">
              <a:latin typeface="Cambria"/>
              <a:cs typeface="Cambr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9376" y="5469223"/>
            <a:ext cx="1893939" cy="4868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Cambria"/>
                <a:cs typeface="Cambria"/>
              </a:rPr>
              <a:t>Pectoralis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2965" y="6222722"/>
            <a:ext cx="1893939" cy="48687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Cambria"/>
                <a:cs typeface="Cambria"/>
              </a:rPr>
              <a:t>Immobilis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</a:p>
        </p:txBody>
      </p:sp>
      <p:sp>
        <p:nvSpPr>
          <p:cNvPr id="6" name="Rectangle 5"/>
          <p:cNvSpPr/>
          <p:nvPr/>
        </p:nvSpPr>
        <p:spPr>
          <a:xfrm>
            <a:off x="548472" y="6222722"/>
            <a:ext cx="2551389" cy="48687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FFFFFF"/>
                </a:solidFill>
                <a:latin typeface="Cambria"/>
                <a:cs typeface="Cambria"/>
              </a:rPr>
              <a:t>Progrediens</a:t>
            </a:r>
            <a:r>
              <a:rPr lang="en-US" sz="2000" dirty="0">
                <a:solidFill>
                  <a:srgbClr val="FFFFFF"/>
                </a:solidFill>
                <a:latin typeface="Cambria"/>
                <a:cs typeface="Cambria"/>
              </a:rPr>
              <a:t>, </a:t>
            </a:r>
            <a:r>
              <a:rPr lang="en-US" sz="2000" dirty="0" err="1">
                <a:solidFill>
                  <a:srgbClr val="FFFFFF"/>
                </a:solidFill>
                <a:latin typeface="Cambria"/>
                <a:cs typeface="Cambria"/>
              </a:rPr>
              <a:t>entis</a:t>
            </a:r>
            <a:endParaRPr lang="en-US" sz="20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64835" y="5469223"/>
            <a:ext cx="1893939" cy="486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Cambria"/>
                <a:cs typeface="Cambria"/>
              </a:rPr>
              <a:t>Vertebralis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</a:p>
        </p:txBody>
      </p:sp>
      <p:sp>
        <p:nvSpPr>
          <p:cNvPr id="8" name="Rectangle 7"/>
          <p:cNvSpPr/>
          <p:nvPr/>
        </p:nvSpPr>
        <p:spPr>
          <a:xfrm>
            <a:off x="4717846" y="5469223"/>
            <a:ext cx="1893939" cy="48687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ambria"/>
                <a:cs typeface="Cambria"/>
              </a:rPr>
              <a:t>Abdominalis</a:t>
            </a:r>
            <a:r>
              <a:rPr lang="en-US" sz="2000" dirty="0">
                <a:solidFill>
                  <a:schemeClr val="tx1"/>
                </a:solidFill>
                <a:latin typeface="Cambria"/>
                <a:cs typeface="Cambria"/>
              </a:rPr>
              <a:t>, e</a:t>
            </a:r>
          </a:p>
        </p:txBody>
      </p:sp>
      <p:sp>
        <p:nvSpPr>
          <p:cNvPr id="9" name="Rectangle 8"/>
          <p:cNvSpPr/>
          <p:nvPr/>
        </p:nvSpPr>
        <p:spPr>
          <a:xfrm>
            <a:off x="5774011" y="6222722"/>
            <a:ext cx="2607989" cy="486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Cambria"/>
                <a:cs typeface="Cambria"/>
              </a:rPr>
              <a:t>Vestibulocochlearis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07082" y="5469223"/>
            <a:ext cx="1893939" cy="4868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Cambria"/>
                <a:cs typeface="Cambria"/>
              </a:rPr>
              <a:t>Suprarenalis</a:t>
            </a:r>
            <a:r>
              <a:rPr lang="en-US" sz="2000" dirty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</a:p>
        </p:txBody>
      </p:sp>
    </p:spTree>
    <p:extLst>
      <p:ext uri="{BB962C8B-B14F-4D97-AF65-F5344CB8AC3E}">
        <p14:creationId xmlns:p14="http://schemas.microsoft.com/office/powerpoint/2010/main" val="80726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0.19688 -0.67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-3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3727 L 0.45416 -0.54954 " pathEditMode="relative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-0.39115 -0.546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66" y="-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0.32986 -0.5229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-2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0.63889 -0.4486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4" y="-2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3704 L 0.08282 -0.20972 " pathEditMode="relative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3704 L -0.51822 -0.10347 " pathEditMode="relative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Fill in the logical opposite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ambria"/>
                <a:cs typeface="Cambria"/>
              </a:rPr>
              <a:t>Dentes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lactei</a:t>
            </a:r>
            <a:r>
              <a:rPr lang="en-US" sz="2400" dirty="0">
                <a:latin typeface="Cambria"/>
                <a:cs typeface="Cambria"/>
              </a:rPr>
              <a:t> 						&lt;&gt;  _______________</a:t>
            </a:r>
          </a:p>
          <a:p>
            <a:r>
              <a:rPr lang="en-US" sz="2400" dirty="0" err="1">
                <a:latin typeface="Cambria"/>
                <a:cs typeface="Cambria"/>
              </a:rPr>
              <a:t>Arcus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dentalis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maxillaris</a:t>
            </a:r>
            <a:r>
              <a:rPr lang="en-US" sz="2400" dirty="0">
                <a:latin typeface="Cambria"/>
                <a:cs typeface="Cambria"/>
              </a:rPr>
              <a:t> 			&lt;&gt;  _______________</a:t>
            </a:r>
          </a:p>
          <a:p>
            <a:r>
              <a:rPr lang="en-US" sz="2400" dirty="0" err="1">
                <a:latin typeface="Cambria"/>
                <a:cs typeface="Cambria"/>
              </a:rPr>
              <a:t>Facies</a:t>
            </a:r>
            <a:r>
              <a:rPr lang="en-US" sz="2400" dirty="0">
                <a:latin typeface="Cambria"/>
                <a:cs typeface="Cambria"/>
              </a:rPr>
              <a:t> digitalis </a:t>
            </a:r>
            <a:r>
              <a:rPr lang="en-US" sz="2400" dirty="0" err="1">
                <a:latin typeface="Cambria"/>
                <a:cs typeface="Cambria"/>
              </a:rPr>
              <a:t>dorsalis</a:t>
            </a:r>
            <a:r>
              <a:rPr lang="en-US" sz="2400" dirty="0">
                <a:latin typeface="Cambria"/>
                <a:cs typeface="Cambria"/>
              </a:rPr>
              <a:t> 			&lt;&gt;  _______________</a:t>
            </a:r>
          </a:p>
          <a:p>
            <a:r>
              <a:rPr lang="en-US" sz="2400" dirty="0" err="1">
                <a:latin typeface="Cambria"/>
                <a:cs typeface="Cambria"/>
              </a:rPr>
              <a:t>Ligamentum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palpebrale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laterale</a:t>
            </a:r>
            <a:r>
              <a:rPr lang="en-US" sz="2400" dirty="0">
                <a:latin typeface="Cambria"/>
                <a:cs typeface="Cambria"/>
              </a:rPr>
              <a:t> &lt;&gt;  _______________</a:t>
            </a:r>
          </a:p>
          <a:p>
            <a:r>
              <a:rPr lang="en-US" sz="2400" dirty="0" err="1">
                <a:latin typeface="Cambria"/>
                <a:cs typeface="Cambria"/>
              </a:rPr>
              <a:t>Fractura</a:t>
            </a:r>
            <a:r>
              <a:rPr lang="en-US" sz="2400" dirty="0">
                <a:latin typeface="Cambria"/>
                <a:cs typeface="Cambria"/>
              </a:rPr>
              <a:t> malleoli </a:t>
            </a:r>
            <a:r>
              <a:rPr lang="en-US" sz="2400" dirty="0" err="1">
                <a:latin typeface="Cambria"/>
                <a:cs typeface="Cambria"/>
              </a:rPr>
              <a:t>medialis</a:t>
            </a:r>
            <a:r>
              <a:rPr lang="en-US" sz="2400" dirty="0">
                <a:latin typeface="Cambria"/>
                <a:cs typeface="Cambria"/>
              </a:rPr>
              <a:t> 		&lt;&gt;  _______________</a:t>
            </a:r>
          </a:p>
          <a:p>
            <a:r>
              <a:rPr lang="en-US" sz="2400" dirty="0">
                <a:latin typeface="Cambria"/>
                <a:cs typeface="Cambria"/>
              </a:rPr>
              <a:t>Caries </a:t>
            </a:r>
            <a:r>
              <a:rPr lang="en-US" sz="2400" dirty="0" err="1">
                <a:latin typeface="Cambria"/>
                <a:cs typeface="Cambria"/>
              </a:rPr>
              <a:t>profunda</a:t>
            </a:r>
            <a:r>
              <a:rPr lang="en-US" sz="2400" dirty="0">
                <a:latin typeface="Cambria"/>
                <a:cs typeface="Cambria"/>
              </a:rPr>
              <a:t> 					&lt;&gt;  _______________</a:t>
            </a:r>
          </a:p>
          <a:p>
            <a:r>
              <a:rPr lang="en-US" sz="2400" dirty="0" err="1">
                <a:latin typeface="Cambria"/>
                <a:cs typeface="Cambria"/>
              </a:rPr>
              <a:t>Os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longum</a:t>
            </a:r>
            <a:r>
              <a:rPr lang="en-US" sz="2400" dirty="0">
                <a:latin typeface="Cambria"/>
                <a:cs typeface="Cambria"/>
              </a:rPr>
              <a:t> 							&lt;&gt;  _______________</a:t>
            </a:r>
          </a:p>
          <a:p>
            <a:r>
              <a:rPr lang="en-US" sz="2400" dirty="0" err="1">
                <a:latin typeface="Cambria"/>
                <a:cs typeface="Cambria"/>
              </a:rPr>
              <a:t>Ulcus</a:t>
            </a:r>
            <a:r>
              <a:rPr lang="en-US" sz="2400" dirty="0">
                <a:latin typeface="Cambria"/>
                <a:cs typeface="Cambria"/>
              </a:rPr>
              <a:t> durum 						&lt;&gt;  _______________</a:t>
            </a:r>
          </a:p>
          <a:p>
            <a:r>
              <a:rPr lang="en-US" sz="2400" dirty="0" err="1">
                <a:latin typeface="Cambria"/>
                <a:cs typeface="Cambria"/>
              </a:rPr>
              <a:t>Fractura</a:t>
            </a:r>
            <a:r>
              <a:rPr lang="en-US" sz="2400" dirty="0">
                <a:latin typeface="Cambria"/>
                <a:cs typeface="Cambria"/>
              </a:rPr>
              <a:t> simplex 					&lt;&gt;  _______________</a:t>
            </a:r>
          </a:p>
          <a:p>
            <a:r>
              <a:rPr lang="en-US" sz="2400" dirty="0">
                <a:latin typeface="Cambria"/>
                <a:cs typeface="Cambria"/>
              </a:rPr>
              <a:t>Pars </a:t>
            </a:r>
            <a:r>
              <a:rPr lang="en-US" sz="2400" dirty="0" err="1">
                <a:latin typeface="Cambria"/>
                <a:cs typeface="Cambria"/>
              </a:rPr>
              <a:t>lateralis</a:t>
            </a:r>
            <a:r>
              <a:rPr lang="en-US" sz="2400" dirty="0">
                <a:latin typeface="Cambria"/>
                <a:cs typeface="Cambria"/>
              </a:rPr>
              <a:t> 						&lt;&gt;  _______________</a:t>
            </a:r>
          </a:p>
          <a:p>
            <a:endParaRPr lang="en-US" sz="2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7808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Form anatomical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063"/>
            <a:ext cx="9144000" cy="4525963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Cambria"/>
                <a:cs typeface="Cambria"/>
              </a:rPr>
              <a:t>Caries + dens (pl.) + </a:t>
            </a:r>
            <a:r>
              <a:rPr lang="en-US" sz="2200" dirty="0" err="1">
                <a:latin typeface="Cambria"/>
                <a:cs typeface="Cambria"/>
              </a:rPr>
              <a:t>permanens</a:t>
            </a:r>
            <a:r>
              <a:rPr lang="en-US" sz="2200" dirty="0">
                <a:latin typeface="Cambria"/>
                <a:cs typeface="Cambria"/>
              </a:rPr>
              <a:t>, </a:t>
            </a:r>
            <a:r>
              <a:rPr lang="en-US" sz="2200" dirty="0" err="1">
                <a:latin typeface="Cambria"/>
                <a:cs typeface="Cambria"/>
              </a:rPr>
              <a:t>entis</a:t>
            </a:r>
            <a:endParaRPr lang="en-US" sz="2200" dirty="0">
              <a:latin typeface="Cambria"/>
              <a:cs typeface="Cambria"/>
            </a:endParaRPr>
          </a:p>
          <a:p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Rete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articularis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cubitus</a:t>
            </a:r>
            <a:endParaRPr lang="en-US" sz="2200" dirty="0">
              <a:solidFill>
                <a:srgbClr val="0000FF"/>
              </a:solidFill>
              <a:latin typeface="Cambria"/>
              <a:cs typeface="Cambria"/>
            </a:endParaRPr>
          </a:p>
          <a:p>
            <a:r>
              <a:rPr lang="en-US" sz="2200" dirty="0">
                <a:latin typeface="Cambria"/>
                <a:cs typeface="Cambria"/>
              </a:rPr>
              <a:t>In + </a:t>
            </a:r>
            <a:r>
              <a:rPr lang="en-US" sz="2200" dirty="0" err="1">
                <a:latin typeface="Cambria"/>
                <a:cs typeface="Cambria"/>
              </a:rPr>
              <a:t>canalis</a:t>
            </a:r>
            <a:r>
              <a:rPr lang="en-US" sz="2200" dirty="0">
                <a:latin typeface="Cambria"/>
                <a:cs typeface="Cambria"/>
              </a:rPr>
              <a:t> + </a:t>
            </a:r>
            <a:r>
              <a:rPr lang="en-US" sz="2200" dirty="0" err="1">
                <a:latin typeface="Cambria"/>
                <a:cs typeface="Cambria"/>
              </a:rPr>
              <a:t>centralis</a:t>
            </a:r>
            <a:r>
              <a:rPr lang="en-US" sz="2200" dirty="0">
                <a:latin typeface="Cambria"/>
                <a:cs typeface="Cambria"/>
              </a:rPr>
              <a:t>, e + medulla + </a:t>
            </a:r>
            <a:r>
              <a:rPr lang="en-US" sz="2200" dirty="0" err="1">
                <a:latin typeface="Cambria"/>
                <a:cs typeface="Cambria"/>
              </a:rPr>
              <a:t>spinalis</a:t>
            </a:r>
            <a:r>
              <a:rPr lang="en-US" sz="2200" dirty="0">
                <a:latin typeface="Cambria"/>
                <a:cs typeface="Cambria"/>
              </a:rPr>
              <a:t>, e</a:t>
            </a:r>
          </a:p>
          <a:p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Tuber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frontalis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os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frontalis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, e</a:t>
            </a:r>
          </a:p>
          <a:p>
            <a:r>
              <a:rPr lang="en-US" sz="2200" dirty="0" err="1">
                <a:latin typeface="Cambria"/>
                <a:cs typeface="Cambria"/>
              </a:rPr>
              <a:t>Operatio</a:t>
            </a:r>
            <a:r>
              <a:rPr lang="en-US" sz="2200" dirty="0">
                <a:latin typeface="Cambria"/>
                <a:cs typeface="Cambria"/>
              </a:rPr>
              <a:t> + pars + </a:t>
            </a:r>
            <a:r>
              <a:rPr lang="en-US" sz="2200" dirty="0" err="1">
                <a:latin typeface="Cambria"/>
                <a:cs typeface="Cambria"/>
              </a:rPr>
              <a:t>descendens</a:t>
            </a:r>
            <a:r>
              <a:rPr lang="en-US" sz="2200" dirty="0">
                <a:latin typeface="Cambria"/>
                <a:cs typeface="Cambria"/>
              </a:rPr>
              <a:t>, </a:t>
            </a:r>
            <a:r>
              <a:rPr lang="en-US" sz="2200" dirty="0" err="1">
                <a:latin typeface="Cambria"/>
                <a:cs typeface="Cambria"/>
              </a:rPr>
              <a:t>entis</a:t>
            </a:r>
            <a:r>
              <a:rPr lang="en-US" sz="2200" dirty="0">
                <a:latin typeface="Cambria"/>
                <a:cs typeface="Cambria"/>
              </a:rPr>
              <a:t> + et + </a:t>
            </a:r>
            <a:r>
              <a:rPr lang="en-US" sz="2200" dirty="0" err="1">
                <a:latin typeface="Cambria"/>
                <a:cs typeface="Cambria"/>
              </a:rPr>
              <a:t>ascendens</a:t>
            </a:r>
            <a:r>
              <a:rPr lang="en-US" sz="2200" dirty="0">
                <a:latin typeface="Cambria"/>
                <a:cs typeface="Cambria"/>
              </a:rPr>
              <a:t>, </a:t>
            </a:r>
            <a:r>
              <a:rPr lang="en-US" sz="2200" dirty="0" err="1">
                <a:latin typeface="Cambria"/>
                <a:cs typeface="Cambria"/>
              </a:rPr>
              <a:t>entis</a:t>
            </a:r>
            <a:r>
              <a:rPr lang="en-US" sz="2200" dirty="0">
                <a:latin typeface="Cambria"/>
                <a:cs typeface="Cambria"/>
              </a:rPr>
              <a:t> + duodenum</a:t>
            </a:r>
          </a:p>
          <a:p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Capsula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articularis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humerus</a:t>
            </a:r>
            <a:endParaRPr lang="en-US" sz="2200" dirty="0">
              <a:solidFill>
                <a:srgbClr val="0000FF"/>
              </a:solidFill>
              <a:latin typeface="Cambria"/>
              <a:cs typeface="Cambria"/>
            </a:endParaRPr>
          </a:p>
          <a:p>
            <a:r>
              <a:rPr lang="en-US" sz="2200" dirty="0" err="1">
                <a:latin typeface="Cambria"/>
                <a:cs typeface="Cambria"/>
              </a:rPr>
              <a:t>Processus</a:t>
            </a:r>
            <a:r>
              <a:rPr lang="en-US" sz="2200" dirty="0">
                <a:latin typeface="Cambria"/>
                <a:cs typeface="Cambria"/>
              </a:rPr>
              <a:t> (pl.) + vertebra (pl.) + </a:t>
            </a:r>
            <a:r>
              <a:rPr lang="en-US" sz="2200" dirty="0" err="1">
                <a:latin typeface="Cambria"/>
                <a:cs typeface="Cambria"/>
              </a:rPr>
              <a:t>columna</a:t>
            </a:r>
            <a:r>
              <a:rPr lang="en-US" sz="2200" dirty="0">
                <a:latin typeface="Cambria"/>
                <a:cs typeface="Cambria"/>
              </a:rPr>
              <a:t> + </a:t>
            </a:r>
            <a:r>
              <a:rPr lang="en-US" sz="2200" dirty="0" err="1">
                <a:latin typeface="Cambria"/>
                <a:cs typeface="Cambria"/>
              </a:rPr>
              <a:t>vertebralis</a:t>
            </a:r>
            <a:r>
              <a:rPr lang="en-US" sz="2200" dirty="0">
                <a:latin typeface="Cambria"/>
                <a:cs typeface="Cambria"/>
              </a:rPr>
              <a:t>, e</a:t>
            </a:r>
          </a:p>
          <a:p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Ruptura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musculus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 + biceps,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pitis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 + brachium</a:t>
            </a:r>
          </a:p>
          <a:p>
            <a:r>
              <a:rPr lang="en-US" sz="2200" dirty="0" err="1">
                <a:latin typeface="Cambria"/>
                <a:cs typeface="Cambria"/>
              </a:rPr>
              <a:t>Septem</a:t>
            </a:r>
            <a:r>
              <a:rPr lang="en-US" sz="2200" dirty="0">
                <a:latin typeface="Cambria"/>
                <a:cs typeface="Cambria"/>
              </a:rPr>
              <a:t> (7) + </a:t>
            </a:r>
            <a:r>
              <a:rPr lang="en-US" sz="2200" dirty="0" err="1">
                <a:latin typeface="Cambria"/>
                <a:cs typeface="Cambria"/>
              </a:rPr>
              <a:t>ligamentum</a:t>
            </a:r>
            <a:r>
              <a:rPr lang="en-US" sz="2200" dirty="0">
                <a:latin typeface="Cambria"/>
                <a:cs typeface="Cambria"/>
              </a:rPr>
              <a:t> (pl.) + </a:t>
            </a:r>
            <a:r>
              <a:rPr lang="en-US" sz="2200" dirty="0" err="1">
                <a:latin typeface="Cambria"/>
                <a:cs typeface="Cambria"/>
              </a:rPr>
              <a:t>teres</a:t>
            </a:r>
            <a:r>
              <a:rPr lang="en-US" sz="2200" dirty="0">
                <a:latin typeface="Cambria"/>
                <a:cs typeface="Cambria"/>
              </a:rPr>
              <a:t> (pl.) + corpus + </a:t>
            </a:r>
            <a:r>
              <a:rPr lang="en-US" sz="2200" dirty="0" err="1">
                <a:latin typeface="Cambria"/>
                <a:cs typeface="Cambria"/>
              </a:rPr>
              <a:t>humanus</a:t>
            </a:r>
            <a:r>
              <a:rPr lang="en-US" sz="2200" dirty="0">
                <a:latin typeface="Cambria"/>
                <a:cs typeface="Cambria"/>
              </a:rPr>
              <a:t>, a, um</a:t>
            </a:r>
          </a:p>
          <a:p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Tunica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mucosus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, a, um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intestinum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>
                <a:solidFill>
                  <a:srgbClr val="0000FF"/>
                </a:solidFill>
                <a:latin typeface="Cambria"/>
                <a:cs typeface="Cambria"/>
              </a:rPr>
              <a:t>tenuis</a:t>
            </a:r>
            <a:r>
              <a:rPr lang="en-US" sz="2200" dirty="0">
                <a:solidFill>
                  <a:srgbClr val="0000FF"/>
                </a:solidFill>
                <a:latin typeface="Cambria"/>
                <a:cs typeface="Cambria"/>
              </a:rPr>
              <a:t>, e</a:t>
            </a:r>
          </a:p>
          <a:p>
            <a:r>
              <a:rPr lang="en-US" sz="2200" dirty="0">
                <a:latin typeface="Cambria"/>
                <a:cs typeface="Cambria"/>
              </a:rPr>
              <a:t>Vena + </a:t>
            </a:r>
            <a:r>
              <a:rPr lang="en-US" sz="2200" dirty="0" err="1">
                <a:latin typeface="Cambria"/>
                <a:cs typeface="Cambria"/>
              </a:rPr>
              <a:t>comitans</a:t>
            </a:r>
            <a:r>
              <a:rPr lang="en-US" sz="2200" dirty="0">
                <a:latin typeface="Cambria"/>
                <a:cs typeface="Cambria"/>
              </a:rPr>
              <a:t>, antis + </a:t>
            </a:r>
            <a:r>
              <a:rPr lang="en-US" sz="2200" dirty="0" err="1">
                <a:latin typeface="Cambria"/>
                <a:cs typeface="Cambria"/>
              </a:rPr>
              <a:t>nervus</a:t>
            </a:r>
            <a:r>
              <a:rPr lang="en-US" sz="2200" dirty="0">
                <a:latin typeface="Cambria"/>
                <a:cs typeface="Cambria"/>
              </a:rPr>
              <a:t> + </a:t>
            </a:r>
            <a:r>
              <a:rPr lang="en-US" sz="2200" dirty="0" err="1">
                <a:latin typeface="Cambria"/>
                <a:cs typeface="Cambria"/>
              </a:rPr>
              <a:t>hypoglossus</a:t>
            </a:r>
            <a:r>
              <a:rPr lang="en-US" sz="2200" dirty="0">
                <a:latin typeface="Cambria"/>
                <a:cs typeface="Cambria"/>
              </a:rPr>
              <a:t>, a, um</a:t>
            </a:r>
          </a:p>
        </p:txBody>
      </p:sp>
    </p:spTree>
    <p:extLst>
      <p:ext uri="{BB962C8B-B14F-4D97-AF65-F5344CB8AC3E}">
        <p14:creationId xmlns:p14="http://schemas.microsoft.com/office/powerpoint/2010/main" val="185202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3065</TotalTime>
  <Words>576</Words>
  <Application>Microsoft Office PowerPoint</Application>
  <PresentationFormat>Předvádění na obrazovce (4:3)</PresentationFormat>
  <Paragraphs>142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Adjectives of the 3rd declension</vt:lpstr>
      <vt:lpstr>Connect adjective with different nouns</vt:lpstr>
      <vt:lpstr>Connect noun with different type of adjectives</vt:lpstr>
      <vt:lpstr>Join the same noun with two different adjectives</vt:lpstr>
      <vt:lpstr>Prezentace aplikace PowerPoint</vt:lpstr>
      <vt:lpstr>Name bones of skull, use nouns as hints</vt:lpstr>
      <vt:lpstr>Fill in the missing term</vt:lpstr>
      <vt:lpstr>Fill in the logical opposite</vt:lpstr>
      <vt:lpstr>Form anatomical terms</vt:lpstr>
      <vt:lpstr>Find mistake</vt:lpstr>
    </vt:vector>
  </TitlesOfParts>
  <Company>Hokkaido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Pepina Artimová</dc:creator>
  <cp:lastModifiedBy>Pavel Ševčík</cp:lastModifiedBy>
  <cp:revision>37</cp:revision>
  <dcterms:created xsi:type="dcterms:W3CDTF">2014-02-24T08:26:07Z</dcterms:created>
  <dcterms:modified xsi:type="dcterms:W3CDTF">2016-12-11T19:07:39Z</dcterms:modified>
</cp:coreProperties>
</file>