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58" r:id="rId4"/>
    <p:sldId id="259" r:id="rId5"/>
    <p:sldId id="260" r:id="rId6"/>
    <p:sldId id="278" r:id="rId7"/>
    <p:sldId id="279" r:id="rId8"/>
    <p:sldId id="264" r:id="rId9"/>
    <p:sldId id="261" r:id="rId10"/>
    <p:sldId id="281" r:id="rId11"/>
    <p:sldId id="282" r:id="rId12"/>
    <p:sldId id="283" r:id="rId13"/>
    <p:sldId id="262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84" r:id="rId25"/>
    <p:sldId id="285" r:id="rId26"/>
    <p:sldId id="286" r:id="rId27"/>
    <p:sldId id="275" r:id="rId28"/>
    <p:sldId id="277" r:id="rId2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 showGuides="1">
      <p:cViewPr varScale="1">
        <p:scale>
          <a:sx n="120" d="100"/>
          <a:sy n="120" d="100"/>
        </p:scale>
        <p:origin x="70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9F750-A49E-4A16-8919-7E1C7E826B3A}" type="datetimeFigureOut">
              <a:rPr lang="cs-CZ"/>
              <a:pPr>
                <a:defRPr/>
              </a:pPr>
              <a:t>7.4.2016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701B8-CEC1-4D2B-9F38-337BF6678A1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026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748FF-84A6-43C6-8FFC-F251F3A5EEA9}" type="datetimeFigureOut">
              <a:rPr lang="cs-CZ"/>
              <a:pPr>
                <a:defRPr/>
              </a:pPr>
              <a:t>7.4.2016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50331-C7B9-4364-9741-47541DAB193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328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91740-2943-4CFA-9407-4373D0A1E316}" type="datetimeFigureOut">
              <a:rPr lang="cs-CZ"/>
              <a:pPr>
                <a:defRPr/>
              </a:pPr>
              <a:t>7.4.2016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2A61F-1C6C-4030-A463-485E6742A9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0364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51041-15B3-4B6B-B447-E25F8A65CE04}" type="datetimeFigureOut">
              <a:rPr lang="cs-CZ"/>
              <a:pPr>
                <a:defRPr/>
              </a:pPr>
              <a:t>7.4.2016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704EB-A7B6-47DC-9C07-B9703C4F443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602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5A54D-A2C2-443C-B44A-CFD80476E05C}" type="datetimeFigureOut">
              <a:rPr lang="cs-CZ"/>
              <a:pPr>
                <a:defRPr/>
              </a:pPr>
              <a:t>7.4.2016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ED8D9-2623-4946-993D-E8336BB218F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4325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288AE-5D5D-4E3B-8867-7F969F2CC10A}" type="datetimeFigureOut">
              <a:rPr lang="cs-CZ"/>
              <a:pPr>
                <a:defRPr/>
              </a:pPr>
              <a:t>7.4.2016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992FD-1500-4768-B9EE-851979DCB2C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93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5128F-68AC-4658-BD06-D8AEF18A6E2A}" type="datetimeFigureOut">
              <a:rPr lang="cs-CZ"/>
              <a:pPr>
                <a:defRPr/>
              </a:pPr>
              <a:t>7.4.2016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E024A-A2A9-4723-A6A2-F5000D7CA9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257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69500-0766-499F-A82A-ED8046933345}" type="datetimeFigureOut">
              <a:rPr lang="cs-CZ"/>
              <a:pPr>
                <a:defRPr/>
              </a:pPr>
              <a:t>7.4.2016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44E12-C85A-46A6-8688-059562D211C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606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5F5EE-C52E-47AA-8F7D-E87257AFAE65}" type="datetimeFigureOut">
              <a:rPr lang="cs-CZ"/>
              <a:pPr>
                <a:defRPr/>
              </a:pPr>
              <a:t>7.4.2016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88B0A2-F430-45B3-A110-5902874A0F2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655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9E60D-2E91-47A0-B77D-F8A3BB20AE35}" type="datetimeFigureOut">
              <a:rPr lang="cs-CZ"/>
              <a:pPr>
                <a:defRPr/>
              </a:pPr>
              <a:t>7.4.2016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BEC86-C37B-4593-A9A5-89AC73B4C60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4304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56D87-9F1D-4324-85B0-8FAE4F01F046}" type="datetimeFigureOut">
              <a:rPr lang="cs-CZ"/>
              <a:pPr>
                <a:defRPr/>
              </a:pPr>
              <a:t>7.4.2016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BA239-39A6-4DDC-9DEA-942605C6884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934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B051E-64D4-4109-9A49-AC10F6371888}" type="datetimeFigureOut">
              <a:rPr lang="cs-CZ"/>
              <a:pPr>
                <a:defRPr/>
              </a:pPr>
              <a:t>7.4.2016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195EA8A-6779-4555-A7D0-75CE54D5434B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3"/>
          <p:cNvSpPr txBox="1">
            <a:spLocks noChangeArrowheads="1"/>
          </p:cNvSpPr>
          <p:nvPr/>
        </p:nvSpPr>
        <p:spPr bwMode="auto">
          <a:xfrm>
            <a:off x="2484438" y="1916113"/>
            <a:ext cx="44640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4400">
                <a:latin typeface="Tahoma" panose="020B0604030504040204" pitchFamily="34" charset="0"/>
              </a:rPr>
              <a:t>Epithelial tissue</a:t>
            </a:r>
            <a:endParaRPr lang="en-US" altLang="cs-CZ" sz="4400">
              <a:latin typeface="Tahoma" panose="020B0604030504040204" pitchFamily="34" charset="0"/>
            </a:endParaRPr>
          </a:p>
        </p:txBody>
      </p:sp>
      <p:sp>
        <p:nvSpPr>
          <p:cNvPr id="13315" name="Text Box 36"/>
          <p:cNvSpPr txBox="1">
            <a:spLocks noChangeArrowheads="1"/>
          </p:cNvSpPr>
          <p:nvPr/>
        </p:nvSpPr>
        <p:spPr bwMode="auto">
          <a:xfrm>
            <a:off x="2952750" y="4664075"/>
            <a:ext cx="32035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600">
                <a:solidFill>
                  <a:srgbClr val="000000"/>
                </a:solidFill>
              </a:rPr>
              <a:t>Dept. Histology and Embryology </a:t>
            </a:r>
          </a:p>
          <a:p>
            <a:pPr algn="ctr"/>
            <a:r>
              <a:rPr lang="cs-CZ" altLang="cs-CZ" sz="1600">
                <a:solidFill>
                  <a:srgbClr val="000000"/>
                </a:solidFill>
              </a:rPr>
              <a:t>Faculty of Medicine MU</a:t>
            </a:r>
          </a:p>
          <a:p>
            <a:pPr algn="ctr"/>
            <a:r>
              <a:rPr lang="cs-CZ" altLang="cs-CZ" sz="1600">
                <a:solidFill>
                  <a:srgbClr val="000000"/>
                </a:solidFill>
              </a:rPr>
              <a:t>  </a:t>
            </a:r>
          </a:p>
          <a:p>
            <a:pPr algn="ctr"/>
            <a:r>
              <a:rPr lang="cs-CZ" altLang="cs-CZ" sz="1600"/>
              <a:t>pvanhara@med.muni.cz</a:t>
            </a:r>
          </a:p>
        </p:txBody>
      </p:sp>
      <p:sp>
        <p:nvSpPr>
          <p:cNvPr id="13316" name="Rectangle 37"/>
          <p:cNvSpPr>
            <a:spLocks noChangeArrowheads="1"/>
          </p:cNvSpPr>
          <p:nvPr/>
        </p:nvSpPr>
        <p:spPr bwMode="auto">
          <a:xfrm>
            <a:off x="2987675" y="3644900"/>
            <a:ext cx="2700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cs-CZ" altLang="cs-CZ" b="1">
                <a:solidFill>
                  <a:srgbClr val="000000"/>
                </a:solidFill>
                <a:latin typeface="Tahoma" panose="020B0604030504040204" pitchFamily="34" charset="0"/>
              </a:rPr>
              <a:t>Petr Vaňhara, PhD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07504" y="227583"/>
            <a:ext cx="276845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900">
                <a:latin typeface="Calibri" panose="020F0502020204030204" pitchFamily="34" charset="0"/>
              </a:rPr>
              <a:t>Langerhans islets</a:t>
            </a:r>
          </a:p>
        </p:txBody>
      </p:sp>
      <p:pic>
        <p:nvPicPr>
          <p:cNvPr id="36870" name="Picture 6" descr="http://upload.wikimedia.org/wikipedia/commons/e/e1/Mouse_islet_LM_SolimenaL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769" y="1556792"/>
            <a:ext cx="3014663" cy="30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File:Langerhanssche Ins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33056"/>
            <a:ext cx="3125787" cy="271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6" name="Picture 12" descr="14192066-drawing-of-a-pancreatic-islet-of-langerhans-showing-the-alpha-beta-and-delta-hormone-producing-ce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4" y="3140968"/>
            <a:ext cx="2790562" cy="244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File:Adrenal gland (cortex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1784350"/>
            <a:ext cx="4386263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File:Gray11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9" y="836712"/>
            <a:ext cx="35528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107950" y="38100"/>
            <a:ext cx="2385653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900">
                <a:latin typeface="Calibri" panose="020F0502020204030204" pitchFamily="34" charset="0"/>
              </a:rPr>
              <a:t>Adrenal cortex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260350"/>
            <a:ext cx="5780493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900">
                <a:latin typeface="Calibri" panose="020F0502020204030204" pitchFamily="34" charset="0"/>
              </a:rPr>
              <a:t>Adenohypophysis – anterior pituitary</a:t>
            </a:r>
          </a:p>
        </p:txBody>
      </p:sp>
      <p:pic>
        <p:nvPicPr>
          <p:cNvPr id="38918" name="Picture 6" descr="ENDO0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48006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Anterior Pituitary 100X magnific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7479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rath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9344"/>
            <a:ext cx="4186882" cy="117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4968875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k-SK" altLang="cs-CZ" b="1">
                <a:latin typeface="Calibri" panose="020F0502020204030204" pitchFamily="34" charset="0"/>
              </a:rPr>
              <a:t>Reticular epithelium</a:t>
            </a:r>
          </a:p>
          <a:p>
            <a:pPr>
              <a:spcBef>
                <a:spcPct val="50000"/>
              </a:spcBef>
            </a:pPr>
            <a:r>
              <a:rPr lang="sk-SK" altLang="cs-CZ">
                <a:latin typeface="Calibri" panose="020F0502020204030204" pitchFamily="34" charset="0"/>
              </a:rPr>
              <a:t>(Thymus)</a:t>
            </a:r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250825" y="188913"/>
            <a:ext cx="6481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k-SK" altLang="cs-CZ" sz="2900">
                <a:latin typeface="Calibri" panose="020F0502020204030204" pitchFamily="34" charset="0"/>
              </a:rPr>
              <a:t>Classification of epithelial tissues</a:t>
            </a:r>
            <a:endParaRPr lang="cs-CZ" altLang="cs-CZ" sz="2900">
              <a:latin typeface="Calibri" panose="020F0502020204030204" pitchFamily="34" charset="0"/>
            </a:endParaRPr>
          </a:p>
        </p:txBody>
      </p:sp>
      <p:pic>
        <p:nvPicPr>
          <p:cNvPr id="2150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33845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75150"/>
            <a:ext cx="33845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28800"/>
            <a:ext cx="4634880" cy="299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72763"/>
          </a:xfrm>
        </p:spPr>
        <p:txBody>
          <a:bodyPr/>
          <a:lstStyle/>
          <a:p>
            <a:pPr eaLnBrk="1" hangingPunct="1"/>
            <a:r>
              <a:rPr lang="sk-SK" altLang="cs-CZ" sz="2900" b="1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Epithelium may posses </a:t>
            </a:r>
            <a:r>
              <a:rPr lang="sk-SK" altLang="cs-CZ" sz="2900" b="1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lang="sk-SK" altLang="cs-CZ" sz="2900" b="1"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function</a:t>
            </a:r>
            <a:endParaRPr lang="cs-CZ" altLang="cs-CZ" sz="1800" b="1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36006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k-SK" altLang="cs-CZ" sz="2400" smtClean="0"/>
              <a:t>Process </a:t>
            </a:r>
            <a:r>
              <a:rPr lang="sk-SK" altLang="cs-CZ" sz="2400" smtClean="0"/>
              <a:t>of secretion:</a:t>
            </a:r>
            <a:endParaRPr lang="cs-CZ" altLang="cs-CZ" sz="2400" smtClean="0"/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66058"/>
            <a:ext cx="7711238" cy="353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8313" y="936326"/>
            <a:ext cx="4572001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altLang="cs-CZ" b="1"/>
              <a:t>Glandular </a:t>
            </a:r>
            <a:r>
              <a:rPr lang="sk-SK" altLang="cs-CZ" b="1" smtClean="0"/>
              <a:t>epithelium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18856" cy="777875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k-SK" sz="2900" dirty="0" err="1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Glandular</a:t>
            </a:r>
            <a:r>
              <a:rPr lang="sk-SK" sz="2900" dirty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sk-SK" sz="2900" dirty="0" err="1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epithelium</a:t>
            </a:r>
            <a:endParaRPr lang="cs-CZ" sz="2900" dirty="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sk-SK" altLang="cs-CZ" sz="1800" b="1" smtClean="0"/>
              <a:t>Single cell</a:t>
            </a:r>
          </a:p>
          <a:p>
            <a:pPr lvl="1" eaLnBrk="1" hangingPunct="1"/>
            <a:r>
              <a:rPr lang="sk-SK" altLang="cs-CZ" sz="1800" smtClean="0"/>
              <a:t>Goblet</a:t>
            </a:r>
          </a:p>
          <a:p>
            <a:pPr lvl="1" eaLnBrk="1" hangingPunct="1"/>
            <a:r>
              <a:rPr lang="sk-SK" altLang="cs-CZ" sz="1800" smtClean="0"/>
              <a:t>Enteroendocrine</a:t>
            </a:r>
            <a:endParaRPr lang="cs-CZ" altLang="cs-CZ" sz="1800" smtClean="0"/>
          </a:p>
        </p:txBody>
      </p:sp>
      <p:pic>
        <p:nvPicPr>
          <p:cNvPr id="23555" name="Picture 4" descr="Epitelová tkáň - 20 Pohárkové buňky - sché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05000"/>
            <a:ext cx="3005138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716338"/>
            <a:ext cx="3641725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Epitelová tkáň - 22 Poh"/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938213"/>
            <a:ext cx="4430712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395288" y="188913"/>
            <a:ext cx="238601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sk-SK" altLang="cs-CZ" sz="2900">
                <a:latin typeface="Calibri" panose="020F0502020204030204" pitchFamily="34" charset="0"/>
              </a:rPr>
              <a:t>Goblet cells</a:t>
            </a:r>
            <a:endParaRPr lang="cs-CZ" altLang="cs-CZ" sz="2900">
              <a:latin typeface="Calibri" panose="020F0502020204030204" pitchFamily="34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8100" y="1125538"/>
            <a:ext cx="442436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-"/>
            </a:pPr>
            <a:r>
              <a:rPr lang="en-US" altLang="cs-CZ" sz="1600">
                <a:latin typeface="Calibri" panose="020F0502020204030204" pitchFamily="34" charset="0"/>
              </a:rPr>
              <a:t>Mainly respiratory and intestinal tract</a:t>
            </a:r>
          </a:p>
          <a:p>
            <a:pPr lvl="1">
              <a:spcBef>
                <a:spcPct val="20000"/>
              </a:spcBef>
              <a:buFontTx/>
              <a:buChar char="-"/>
            </a:pPr>
            <a:r>
              <a:rPr lang="en-US" altLang="cs-CZ" sz="1600">
                <a:latin typeface="Calibri" panose="020F0502020204030204" pitchFamily="34" charset="0"/>
              </a:rPr>
              <a:t>Produce mucus = viscous fluid composed of electrolytes and highly glycosylated glycoproteins (mucins)</a:t>
            </a:r>
          </a:p>
          <a:p>
            <a:pPr lvl="1">
              <a:spcBef>
                <a:spcPct val="20000"/>
              </a:spcBef>
              <a:buFontTx/>
              <a:buChar char="-"/>
            </a:pPr>
            <a:r>
              <a:rPr lang="en-US" altLang="cs-CZ" sz="1600">
                <a:latin typeface="Calibri" panose="020F0502020204030204" pitchFamily="34" charset="0"/>
              </a:rPr>
              <a:t>Protection agains mechanic shear or chemical damage</a:t>
            </a:r>
          </a:p>
          <a:p>
            <a:pPr lvl="1">
              <a:spcBef>
                <a:spcPct val="20000"/>
              </a:spcBef>
              <a:buFontTx/>
              <a:buChar char="-"/>
            </a:pPr>
            <a:r>
              <a:rPr lang="en-US" altLang="cs-CZ" sz="1600">
                <a:latin typeface="Calibri" panose="020F0502020204030204" pitchFamily="34" charset="0"/>
              </a:rPr>
              <a:t>Trapping and elimination of particular matter</a:t>
            </a:r>
          </a:p>
          <a:p>
            <a:pPr lvl="1">
              <a:spcBef>
                <a:spcPct val="20000"/>
              </a:spcBef>
              <a:buFontTx/>
              <a:buChar char="-"/>
            </a:pPr>
            <a:r>
              <a:rPr lang="en-US" altLang="cs-CZ" sz="1600">
                <a:latin typeface="Calibri" panose="020F0502020204030204" pitchFamily="34" charset="0"/>
              </a:rPr>
              <a:t>Secretion by secretory granules constitutive or stimulated</a:t>
            </a:r>
          </a:p>
          <a:p>
            <a:pPr lvl="1">
              <a:spcBef>
                <a:spcPct val="20000"/>
              </a:spcBef>
              <a:buFontTx/>
              <a:buChar char="-"/>
            </a:pPr>
            <a:r>
              <a:rPr lang="en-US" altLang="cs-CZ" sz="1600">
                <a:latin typeface="Calibri" panose="020F0502020204030204" pitchFamily="34" charset="0"/>
              </a:rPr>
              <a:t>After secretion mucus expands extremely – more than 500-fold in 20ms</a:t>
            </a:r>
          </a:p>
          <a:p>
            <a:pPr lvl="1">
              <a:spcBef>
                <a:spcPct val="20000"/>
              </a:spcBef>
              <a:buFontTx/>
              <a:buChar char="-"/>
            </a:pPr>
            <a:r>
              <a:rPr lang="en-US" altLang="cs-CZ" sz="1600">
                <a:latin typeface="Calibri" panose="020F0502020204030204" pitchFamily="34" charset="0"/>
              </a:rPr>
              <a:t>Dramatic changes in hydration and ionic charge</a:t>
            </a:r>
          </a:p>
          <a:p>
            <a:pPr lvl="1">
              <a:spcBef>
                <a:spcPct val="20000"/>
              </a:spcBef>
              <a:buFontTx/>
              <a:buChar char="-"/>
            </a:pPr>
            <a:r>
              <a:rPr lang="en-US" altLang="cs-CZ" sz="1600">
                <a:latin typeface="Calibri" panose="020F0502020204030204" pitchFamily="34" charset="0"/>
              </a:rPr>
              <a:t>Chronic bronchitis or cystic  fibrosis – hyperplasia or metaplasia of goblet cells</a:t>
            </a:r>
          </a:p>
          <a:p>
            <a:pPr lvl="1">
              <a:spcBef>
                <a:spcPct val="20000"/>
              </a:spcBef>
              <a:buFontTx/>
              <a:buChar char="-"/>
            </a:pPr>
            <a:endParaRPr lang="en-US" altLang="cs-CZ" sz="1600">
              <a:latin typeface="Calibri" panose="020F0502020204030204" pitchFamily="34" charset="0"/>
            </a:endParaRPr>
          </a:p>
          <a:p>
            <a:pPr lvl="1">
              <a:spcBef>
                <a:spcPct val="20000"/>
              </a:spcBef>
              <a:buFontTx/>
              <a:buChar char="-"/>
            </a:pPr>
            <a:endParaRPr lang="en-US" altLang="cs-CZ" sz="1600">
              <a:latin typeface="Calibri" panose="020F0502020204030204" pitchFamily="34" charset="0"/>
            </a:endParaRPr>
          </a:p>
        </p:txBody>
      </p:sp>
      <p:pic>
        <p:nvPicPr>
          <p:cNvPr id="24580" name="Picture 2" descr="http://www.vivo.colostate.edu/hbooks/pathphys/misc_topics/goblet_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149725"/>
            <a:ext cx="190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52413"/>
            <a:ext cx="6011862" cy="6351587"/>
          </a:xfrm>
        </p:spPr>
        <p:txBody>
          <a:bodyPr/>
          <a:lstStyle/>
          <a:p>
            <a:pPr eaLnBrk="1" hangingPunct="1"/>
            <a:r>
              <a:rPr lang="en-US" altLang="cs-CZ" sz="2900">
                <a:latin typeface="Calibri" panose="020F0502020204030204" pitchFamily="34" charset="0"/>
                <a:cs typeface="Arial" panose="020B0604020202020204" pitchFamily="34" charset="0"/>
              </a:rPr>
              <a:t>Multicellular</a:t>
            </a:r>
            <a:r>
              <a:rPr lang="cs-CZ" altLang="cs-CZ" sz="2900">
                <a:latin typeface="Calibri" panose="020F0502020204030204" pitchFamily="34" charset="0"/>
                <a:cs typeface="Arial" panose="020B0604020202020204" pitchFamily="34" charset="0"/>
              </a:rPr>
              <a:t> glands</a:t>
            </a:r>
            <a:endParaRPr lang="en-US" altLang="cs-CZ" sz="29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cs-CZ" sz="1800" b="1" smtClean="0">
                <a:latin typeface="Arial" panose="020B0604020202020204" pitchFamily="34" charset="0"/>
              </a:rPr>
              <a:t>Endoepithelial</a:t>
            </a:r>
            <a:endParaRPr lang="cs-CZ" altLang="cs-CZ" sz="1800" b="1" smtClean="0">
              <a:latin typeface="Arial" panose="020B0604020202020204" pitchFamily="34" charset="0"/>
            </a:endParaRPr>
          </a:p>
          <a:p>
            <a:pPr lvl="1" eaLnBrk="1" hangingPunct="1">
              <a:buFontTx/>
              <a:buNone/>
            </a:pPr>
            <a:endParaRPr lang="en-US" altLang="cs-CZ" sz="1800" smtClean="0">
              <a:latin typeface="Arial" panose="020B0604020202020204" pitchFamily="34" charset="0"/>
            </a:endParaRPr>
          </a:p>
          <a:p>
            <a:pPr lvl="1" eaLnBrk="1" hangingPunct="1"/>
            <a:r>
              <a:rPr lang="en-US" altLang="cs-CZ" sz="1800" b="1" smtClean="0">
                <a:latin typeface="Arial" panose="020B0604020202020204" pitchFamily="34" charset="0"/>
              </a:rPr>
              <a:t>Exoepithelial</a:t>
            </a:r>
          </a:p>
          <a:p>
            <a:pPr lvl="2" eaLnBrk="1" hangingPunct="1"/>
            <a:r>
              <a:rPr lang="en-US" altLang="cs-CZ" sz="1600" b="1" smtClean="0">
                <a:latin typeface="Arial" panose="020B0604020202020204" pitchFamily="34" charset="0"/>
              </a:rPr>
              <a:t>Shape of secretion part</a:t>
            </a:r>
          </a:p>
          <a:p>
            <a:pPr lvl="3" eaLnBrk="1" hangingPunct="1"/>
            <a:r>
              <a:rPr lang="en-US" altLang="cs-CZ" sz="1600" smtClean="0">
                <a:latin typeface="Arial" panose="020B0604020202020204" pitchFamily="34" charset="0"/>
              </a:rPr>
              <a:t>Alveolar</a:t>
            </a:r>
          </a:p>
          <a:p>
            <a:pPr lvl="3" eaLnBrk="1" hangingPunct="1"/>
            <a:r>
              <a:rPr lang="en-US" altLang="cs-CZ" sz="1600" smtClean="0">
                <a:latin typeface="Arial" panose="020B0604020202020204" pitchFamily="34" charset="0"/>
              </a:rPr>
              <a:t>Tubulous</a:t>
            </a:r>
          </a:p>
          <a:p>
            <a:pPr lvl="3" eaLnBrk="1" hangingPunct="1"/>
            <a:r>
              <a:rPr lang="en-US" altLang="cs-CZ" sz="1600" smtClean="0">
                <a:latin typeface="Arial" panose="020B0604020202020204" pitchFamily="34" charset="0"/>
              </a:rPr>
              <a:t>Tuboalveolar</a:t>
            </a:r>
          </a:p>
          <a:p>
            <a:pPr lvl="2" eaLnBrk="1" hangingPunct="1"/>
            <a:r>
              <a:rPr lang="en-US" altLang="cs-CZ" sz="1600" b="1" smtClean="0">
                <a:latin typeface="Arial" panose="020B0604020202020204" pitchFamily="34" charset="0"/>
              </a:rPr>
              <a:t>Branching</a:t>
            </a:r>
          </a:p>
          <a:p>
            <a:pPr lvl="3" eaLnBrk="1" hangingPunct="1"/>
            <a:r>
              <a:rPr lang="en-US" altLang="cs-CZ" sz="1600" smtClean="0">
                <a:latin typeface="Arial" panose="020B0604020202020204" pitchFamily="34" charset="0"/>
              </a:rPr>
              <a:t>Simple</a:t>
            </a:r>
          </a:p>
          <a:p>
            <a:pPr lvl="3" eaLnBrk="1" hangingPunct="1"/>
            <a:r>
              <a:rPr lang="en-US" altLang="cs-CZ" sz="1600" smtClean="0">
                <a:latin typeface="Arial" panose="020B0604020202020204" pitchFamily="34" charset="0"/>
              </a:rPr>
              <a:t>Branched</a:t>
            </a:r>
          </a:p>
          <a:p>
            <a:pPr lvl="3" eaLnBrk="1" hangingPunct="1"/>
            <a:r>
              <a:rPr lang="en-US" altLang="cs-CZ" sz="1600" smtClean="0">
                <a:latin typeface="Arial" panose="020B0604020202020204" pitchFamily="34" charset="0"/>
              </a:rPr>
              <a:t>Compound</a:t>
            </a:r>
          </a:p>
          <a:p>
            <a:pPr lvl="2" eaLnBrk="1" hangingPunct="1"/>
            <a:r>
              <a:rPr lang="en-US" altLang="cs-CZ" sz="1600" b="1" smtClean="0">
                <a:latin typeface="Arial" panose="020B0604020202020204" pitchFamily="34" charset="0"/>
              </a:rPr>
              <a:t>Secretion</a:t>
            </a:r>
          </a:p>
          <a:p>
            <a:pPr lvl="3" eaLnBrk="1" hangingPunct="1"/>
            <a:r>
              <a:rPr lang="en-US" altLang="cs-CZ" sz="1600" smtClean="0">
                <a:latin typeface="Arial" panose="020B0604020202020204" pitchFamily="34" charset="0"/>
              </a:rPr>
              <a:t>Mucous</a:t>
            </a:r>
          </a:p>
          <a:p>
            <a:pPr lvl="3" eaLnBrk="1" hangingPunct="1"/>
            <a:r>
              <a:rPr lang="en-US" altLang="cs-CZ" sz="1600" smtClean="0">
                <a:latin typeface="Arial" panose="020B0604020202020204" pitchFamily="34" charset="0"/>
              </a:rPr>
              <a:t>Serous</a:t>
            </a:r>
          </a:p>
          <a:p>
            <a:pPr lvl="3" eaLnBrk="1" hangingPunct="1"/>
            <a:r>
              <a:rPr lang="en-US" altLang="cs-CZ" sz="1600" smtClean="0">
                <a:latin typeface="Arial" panose="020B0604020202020204" pitchFamily="34" charset="0"/>
              </a:rPr>
              <a:t>Compound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88975"/>
            <a:ext cx="5616575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233863"/>
            <a:ext cx="59055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-66675"/>
            <a:ext cx="208756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-19050" y="260350"/>
            <a:ext cx="6011863" cy="635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cs-CZ" sz="2900">
                <a:latin typeface="Calibri" panose="020F0502020204030204" pitchFamily="34" charset="0"/>
              </a:rPr>
              <a:t>Multicellular</a:t>
            </a:r>
            <a:r>
              <a:rPr lang="cs-CZ" altLang="cs-CZ" sz="2900">
                <a:latin typeface="Calibri" panose="020F0502020204030204" pitchFamily="34" charset="0"/>
              </a:rPr>
              <a:t> glands</a:t>
            </a:r>
            <a:endParaRPr lang="en-US" altLang="cs-CZ" sz="2900">
              <a:latin typeface="Calibri" panose="020F0502020204030204" pitchFamily="34" charset="0"/>
            </a:endParaRP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cs-CZ" b="1"/>
              <a:t>Endoepithelial</a:t>
            </a:r>
            <a:endParaRPr lang="cs-CZ" altLang="cs-CZ" b="1"/>
          </a:p>
          <a:p>
            <a:pPr lvl="1">
              <a:spcBef>
                <a:spcPct val="20000"/>
              </a:spcBef>
            </a:pPr>
            <a:endParaRPr lang="en-US" altLang="cs-CZ"/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cs-CZ" b="1"/>
              <a:t>Exoepithelial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cs-CZ" sz="1600" b="1"/>
              <a:t>Shape of secretion part</a:t>
            </a:r>
          </a:p>
          <a:p>
            <a:pPr lvl="3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cs-CZ" sz="1600"/>
              <a:t>Alveolar</a:t>
            </a:r>
          </a:p>
          <a:p>
            <a:pPr lvl="3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cs-CZ" sz="1600"/>
              <a:t>Tubulous</a:t>
            </a:r>
          </a:p>
          <a:p>
            <a:pPr lvl="3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cs-CZ" sz="1600"/>
              <a:t>Tuboalveolar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cs-CZ" sz="1600" b="1"/>
              <a:t>Branching</a:t>
            </a:r>
          </a:p>
          <a:p>
            <a:pPr lvl="3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cs-CZ" sz="1600"/>
              <a:t>Simple</a:t>
            </a:r>
          </a:p>
          <a:p>
            <a:pPr lvl="3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cs-CZ" sz="1600"/>
              <a:t>Branched</a:t>
            </a:r>
          </a:p>
          <a:p>
            <a:pPr lvl="3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cs-CZ" sz="1600"/>
              <a:t>Compound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cs-CZ" sz="1600" b="1"/>
              <a:t>Secretion</a:t>
            </a:r>
          </a:p>
          <a:p>
            <a:pPr lvl="3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cs-CZ" sz="1600"/>
              <a:t>Mucous</a:t>
            </a:r>
          </a:p>
          <a:p>
            <a:pPr lvl="3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cs-CZ" sz="1600"/>
              <a:t>Serous</a:t>
            </a:r>
          </a:p>
          <a:p>
            <a:pPr lvl="3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cs-CZ" sz="1600"/>
              <a:t>Compound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4114800" cy="719137"/>
          </a:xfrm>
        </p:spPr>
        <p:txBody>
          <a:bodyPr/>
          <a:lstStyle/>
          <a:p>
            <a:pPr algn="l" eaLnBrk="1" hangingPunct="1">
              <a:spcBef>
                <a:spcPct val="50000"/>
              </a:spcBef>
            </a:pPr>
            <a:r>
              <a:rPr lang="sk-SK" altLang="cs-CZ" sz="290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Mucous glands</a:t>
            </a:r>
            <a:endParaRPr lang="cs-CZ" altLang="cs-CZ" sz="290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341438"/>
            <a:ext cx="5351462" cy="50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163513" y="158750"/>
            <a:ext cx="61372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cs-CZ" sz="2900">
                <a:latin typeface="Calibri" panose="020F0502020204030204" pitchFamily="34" charset="0"/>
              </a:rPr>
              <a:t>General characteristics of epithelium</a:t>
            </a:r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179388" y="765175"/>
            <a:ext cx="792162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cs-CZ" sz="1600"/>
              <a:t> Lining of cavities or interfaces of open space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cs-CZ" sz="1600"/>
              <a:t> Inner linings of vessels – endothelia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cs-CZ" sz="1600"/>
              <a:t> Visceral and parietal mesothelium – lining of pleura, peritoneum, pericardium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cs-CZ" sz="1600"/>
              <a:t> Clusters or cords of cells with secreting function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cs-CZ" sz="1600"/>
              <a:t> Resorpti</a:t>
            </a:r>
            <a:r>
              <a:rPr lang="cs-CZ" altLang="cs-CZ" sz="1600"/>
              <a:t>ve</a:t>
            </a:r>
            <a:r>
              <a:rPr lang="en-US" altLang="cs-CZ" sz="1600"/>
              <a:t>, sensory or simply protective functions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endParaRPr lang="en-US" altLang="cs-CZ" sz="160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altLang="cs-CZ" sz="160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altLang="cs-CZ" sz="160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altLang="cs-CZ" sz="1600"/>
          </a:p>
        </p:txBody>
      </p:sp>
      <p:pic>
        <p:nvPicPr>
          <p:cNvPr id="35852" name="Picture 12" descr="gal753_t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92896"/>
            <a:ext cx="54737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43000"/>
            <a:ext cx="70008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 txBox="1">
            <a:spLocks noChangeArrowheads="1"/>
          </p:cNvSpPr>
          <p:nvPr/>
        </p:nvSpPr>
        <p:spPr bwMode="auto">
          <a:xfrm>
            <a:off x="250825" y="188913"/>
            <a:ext cx="411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k-SK" altLang="cs-CZ" sz="2900">
                <a:latin typeface="Calibri" panose="020F0502020204030204" pitchFamily="34" charset="0"/>
              </a:rPr>
              <a:t>Mucous glands</a:t>
            </a:r>
            <a:endParaRPr lang="cs-CZ" altLang="cs-CZ" sz="29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-53974"/>
            <a:ext cx="3886200" cy="1143000"/>
          </a:xfrm>
        </p:spPr>
        <p:txBody>
          <a:bodyPr/>
          <a:lstStyle/>
          <a:p>
            <a:pPr algn="l" eaLnBrk="1" hangingPunct="1">
              <a:spcBef>
                <a:spcPct val="50000"/>
              </a:spcBef>
            </a:pPr>
            <a:r>
              <a:rPr lang="sk-SK" altLang="cs-CZ" sz="290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Serous glands</a:t>
            </a:r>
            <a:endParaRPr lang="cs-CZ" altLang="cs-CZ" sz="290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352901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74775"/>
            <a:ext cx="316865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341438"/>
            <a:ext cx="5380038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 descr="Epitelová tkáň - 31 Smíšená žláza"/>
          <p:cNvPicPr>
            <a:picLocks noChangeAspect="1" noChangeArrowheads="1"/>
          </p:cNvPicPr>
          <p:nvPr/>
        </p:nvPicPr>
        <p:blipFill>
          <a:blip r:embed="rId2">
            <a:lum bright="-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762000"/>
            <a:ext cx="542448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90500"/>
            <a:ext cx="3733800" cy="11430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320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Compound glands</a:t>
            </a:r>
            <a:r>
              <a:rPr lang="cs-CZ" sz="2400" smtClean="0"/>
              <a:t/>
            </a:r>
            <a:br>
              <a:rPr lang="cs-CZ" sz="2400" smtClean="0"/>
            </a:br>
            <a:r>
              <a:rPr lang="cs-CZ" sz="2400" smtClean="0"/>
              <a:t/>
            </a:r>
            <a:br>
              <a:rPr lang="cs-CZ" sz="2400" smtClean="0"/>
            </a:br>
            <a:r>
              <a:rPr lang="cs-CZ" sz="2400" smtClean="0"/>
              <a:t>- </a:t>
            </a:r>
            <a:r>
              <a:rPr lang="cs-CZ" sz="1800" smtClean="0"/>
              <a:t>both serous </a:t>
            </a:r>
            <a:r>
              <a:rPr lang="cs-CZ" sz="1800" smtClean="0"/>
              <a:t>and </a:t>
            </a:r>
            <a:r>
              <a:rPr lang="cs-CZ" sz="1800" smtClean="0"/>
              <a:t>mucous component</a:t>
            </a:r>
            <a:endParaRPr lang="cs-CZ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4"/>
          <p:cNvGrpSpPr>
            <a:grpSpLocks/>
          </p:cNvGrpSpPr>
          <p:nvPr/>
        </p:nvGrpSpPr>
        <p:grpSpPr bwMode="auto">
          <a:xfrm>
            <a:off x="533400" y="381000"/>
            <a:ext cx="8077200" cy="6096000"/>
            <a:chOff x="672" y="720"/>
            <a:chExt cx="4413" cy="2880"/>
          </a:xfrm>
        </p:grpSpPr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" y="720"/>
              <a:ext cx="4410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47" name="Line 3"/>
            <p:cNvSpPr>
              <a:spLocks noChangeShapeType="1"/>
            </p:cNvSpPr>
            <p:nvPr/>
          </p:nvSpPr>
          <p:spPr bwMode="auto">
            <a:xfrm flipV="1">
              <a:off x="672" y="1584"/>
              <a:ext cx="672" cy="91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0163" y="58738"/>
            <a:ext cx="31781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sk-SK" sz="1800" b="1" dirty="0" err="1">
                <a:latin typeface="Arial" panose="020B0604020202020204" pitchFamily="34" charset="0"/>
              </a:rPr>
              <a:t>Respiratory</a:t>
            </a:r>
            <a:r>
              <a:rPr lang="sk-SK" sz="1800" b="1" dirty="0">
                <a:latin typeface="Arial" panose="020B0604020202020204" pitchFamily="34" charset="0"/>
              </a:rPr>
              <a:t>  </a:t>
            </a:r>
            <a:r>
              <a:rPr lang="sk-SK" sz="1800" b="1" dirty="0" err="1">
                <a:latin typeface="Arial" panose="020B0604020202020204" pitchFamily="34" charset="0"/>
              </a:rPr>
              <a:t>epithelium</a:t>
            </a:r>
            <a:endParaRPr lang="cs-CZ" sz="1800" b="1" dirty="0">
              <a:latin typeface="Arial" panose="020B0604020202020204" pitchFamily="34" charset="0"/>
            </a:endParaRPr>
          </a:p>
        </p:txBody>
      </p:sp>
      <p:sp>
        <p:nvSpPr>
          <p:cNvPr id="75781" name="Rectangle 3"/>
          <p:cNvSpPr>
            <a:spLocks noChangeArrowheads="1"/>
          </p:cNvSpPr>
          <p:nvPr/>
        </p:nvSpPr>
        <p:spPr bwMode="auto">
          <a:xfrm>
            <a:off x="0" y="836613"/>
            <a:ext cx="8229600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sk-SK" sz="1600" b="1">
                <a:latin typeface="Arial" panose="020B0604020202020204" pitchFamily="34" charset="0"/>
              </a:rPr>
              <a:t>Respiratory passages</a:t>
            </a:r>
          </a:p>
          <a:p>
            <a:pPr lvl="1" eaLnBrk="1" hangingPunct="1"/>
            <a:r>
              <a:rPr lang="sk-SK" sz="1600">
                <a:latin typeface="Arial" panose="020B0604020202020204" pitchFamily="34" charset="0"/>
              </a:rPr>
              <a:t>Moisten, protect against injury and pathogen</a:t>
            </a:r>
          </a:p>
          <a:p>
            <a:pPr lvl="1" eaLnBrk="1" hangingPunct="1"/>
            <a:r>
              <a:rPr lang="sk-SK" sz="1600">
                <a:latin typeface="Arial" panose="020B0604020202020204" pitchFamily="34" charset="0"/>
              </a:rPr>
              <a:t>Remove particles by „mucociliary escalator“</a:t>
            </a:r>
          </a:p>
          <a:p>
            <a:pPr lvl="1" eaLnBrk="1" hangingPunct="1"/>
            <a:r>
              <a:rPr lang="sk-SK" sz="1600">
                <a:latin typeface="Arial" panose="020B0604020202020204" pitchFamily="34" charset="0"/>
              </a:rPr>
              <a:t>Pseudostratified columanr epithelim with cilia</a:t>
            </a:r>
          </a:p>
          <a:p>
            <a:pPr lvl="1" eaLnBrk="1" hangingPunct="1"/>
            <a:r>
              <a:rPr lang="sk-SK" sz="1600">
                <a:latin typeface="Arial" panose="020B0604020202020204" pitchFamily="34" charset="0"/>
              </a:rPr>
              <a:t>Basal cells- epithelium renewal</a:t>
            </a:r>
            <a:endParaRPr lang="cs-CZ" sz="1600">
              <a:latin typeface="Arial" panose="020B0604020202020204" pitchFamily="34" charset="0"/>
            </a:endParaRPr>
          </a:p>
        </p:txBody>
      </p:sp>
      <p:pic>
        <p:nvPicPr>
          <p:cNvPr id="75783" name="Picture 7" descr="slid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62388"/>
            <a:ext cx="4284662" cy="278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4" name="Rectangle 3"/>
          <p:cNvSpPr>
            <a:spLocks noChangeArrowheads="1"/>
          </p:cNvSpPr>
          <p:nvPr/>
        </p:nvSpPr>
        <p:spPr bwMode="auto">
          <a:xfrm>
            <a:off x="87313" y="2952750"/>
            <a:ext cx="82296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sk-SK" sz="1600" b="1">
                <a:latin typeface="Arial" panose="020B0604020202020204" pitchFamily="34" charset="0"/>
              </a:rPr>
              <a:t>Alveolar epitheithelium</a:t>
            </a:r>
          </a:p>
          <a:p>
            <a:pPr lvl="1" eaLnBrk="1" hangingPunct="1"/>
            <a:r>
              <a:rPr lang="sk-SK" sz="1600">
                <a:latin typeface="Arial" panose="020B0604020202020204" pitchFamily="34" charset="0"/>
              </a:rPr>
              <a:t>Gas exchange</a:t>
            </a:r>
          </a:p>
          <a:p>
            <a:pPr lvl="1" eaLnBrk="1" hangingPunct="1"/>
            <a:r>
              <a:rPr lang="sk-SK" sz="1600">
                <a:latin typeface="Arial" panose="020B0604020202020204" pitchFamily="34" charset="0"/>
              </a:rPr>
              <a:t>Respiratory bronchiols, alveolar passages and alveoli</a:t>
            </a:r>
          </a:p>
          <a:p>
            <a:pPr lvl="1" eaLnBrk="1" hangingPunct="1"/>
            <a:r>
              <a:rPr lang="sk-SK" sz="1600">
                <a:latin typeface="Arial" panose="020B0604020202020204" pitchFamily="34" charset="0"/>
              </a:rPr>
              <a:t>Type I and II pneumocytes</a:t>
            </a:r>
            <a:endParaRPr lang="cs-CZ" sz="1600">
              <a:latin typeface="Arial" panose="020B0604020202020204" pitchFamily="34" charset="0"/>
            </a:endParaRPr>
          </a:p>
        </p:txBody>
      </p:sp>
      <p:pic>
        <p:nvPicPr>
          <p:cNvPr id="75786" name="Picture 10" descr="alveoli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365625"/>
            <a:ext cx="2857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20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0163" y="58738"/>
            <a:ext cx="31781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sk-SK" sz="1800" b="1" dirty="0" err="1">
                <a:latin typeface="Arial" panose="020B0604020202020204" pitchFamily="34" charset="0"/>
              </a:rPr>
              <a:t>Sensory</a:t>
            </a:r>
            <a:r>
              <a:rPr lang="sk-SK" sz="1800" b="1" dirty="0">
                <a:latin typeface="Arial" panose="020B0604020202020204" pitchFamily="34" charset="0"/>
              </a:rPr>
              <a:t>  </a:t>
            </a:r>
            <a:r>
              <a:rPr lang="sk-SK" sz="1800" b="1" dirty="0" err="1">
                <a:latin typeface="Arial" panose="020B0604020202020204" pitchFamily="34" charset="0"/>
              </a:rPr>
              <a:t>epithelium</a:t>
            </a:r>
            <a:endParaRPr lang="cs-CZ" sz="1800" b="1" dirty="0">
              <a:latin typeface="Arial" panose="020B0604020202020204" pitchFamily="34" charset="0"/>
            </a:endParaRPr>
          </a:p>
        </p:txBody>
      </p:sp>
      <p:sp>
        <p:nvSpPr>
          <p:cNvPr id="74757" name="Rectangle 3"/>
          <p:cNvSpPr>
            <a:spLocks noChangeArrowheads="1"/>
          </p:cNvSpPr>
          <p:nvPr/>
        </p:nvSpPr>
        <p:spPr bwMode="auto">
          <a:xfrm>
            <a:off x="0" y="836613"/>
            <a:ext cx="8229600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/>
            <a:r>
              <a:rPr lang="sk-SK" sz="1600">
                <a:latin typeface="Arial" panose="020B0604020202020204" pitchFamily="34" charset="0"/>
              </a:rPr>
              <a:t>Supportive and sensory cells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sk-SK" sz="1600" b="1">
                <a:latin typeface="Arial" panose="020B0604020202020204" pitchFamily="34" charset="0"/>
              </a:rPr>
              <a:t>Primary sensory cells</a:t>
            </a:r>
            <a:r>
              <a:rPr lang="sk-SK" sz="1600">
                <a:latin typeface="Arial" panose="020B0604020202020204" pitchFamily="34" charset="0"/>
              </a:rPr>
              <a:t> – directly convert stimulus to membrane potential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sk-SK" sz="1600">
                <a:latin typeface="Arial" panose="020B0604020202020204" pitchFamily="34" charset="0"/>
              </a:rPr>
              <a:t>Receptory region, body, axonal process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sk-SK" sz="1600">
                <a:latin typeface="Arial" panose="020B0604020202020204" pitchFamily="34" charset="0"/>
              </a:rPr>
              <a:t>Nasal epithelium (regio olfactoria nasi), rods and cones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sk-SK" sz="1600">
              <a:latin typeface="Arial" panose="020B0604020202020204" pitchFamily="34" charset="0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sk-SK" sz="1600" b="1">
                <a:latin typeface="Arial" panose="020B0604020202020204" pitchFamily="34" charset="0"/>
              </a:rPr>
              <a:t>Secondary sensory cells</a:t>
            </a:r>
            <a:r>
              <a:rPr lang="sk-SK" sz="1600">
                <a:latin typeface="Arial" panose="020B0604020202020204" pitchFamily="34" charset="0"/>
              </a:rPr>
              <a:t> 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sk-SK" sz="1600">
                <a:latin typeface="Arial" panose="020B0604020202020204" pitchFamily="34" charset="0"/>
              </a:rPr>
              <a:t>Receptory region and body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sk-SK" sz="1600">
                <a:latin typeface="Arial" panose="020B0604020202020204" pitchFamily="34" charset="0"/>
              </a:rPr>
              <a:t>Signal is trasnimtted by adjacent neurons ending on secondary sensory cell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sk-SK" sz="1600">
                <a:latin typeface="Arial" panose="020B0604020202020204" pitchFamily="34" charset="0"/>
              </a:rPr>
              <a:t>Taste buds, vestibulocochlear appartus</a:t>
            </a:r>
            <a:endParaRPr lang="cs-CZ" sz="1600">
              <a:latin typeface="Arial" panose="020B0604020202020204" pitchFamily="34" charset="0"/>
            </a:endParaRPr>
          </a:p>
        </p:txBody>
      </p:sp>
      <p:pic>
        <p:nvPicPr>
          <p:cNvPr id="74761" name="Picture 9" descr="imag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127375" cy="330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3" name="Picture 11" descr="TasteB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590925"/>
            <a:ext cx="2327275" cy="31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8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0163" y="58738"/>
            <a:ext cx="31781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sk-SK" sz="1800" b="1" dirty="0" err="1">
                <a:latin typeface="Arial" panose="020B0604020202020204" pitchFamily="34" charset="0"/>
              </a:rPr>
              <a:t>Myoepithelium</a:t>
            </a:r>
            <a:endParaRPr lang="cs-CZ" sz="1800" b="1" dirty="0">
              <a:latin typeface="Arial" panose="020B0604020202020204" pitchFamily="34" charset="0"/>
            </a:endParaRPr>
          </a:p>
        </p:txBody>
      </p:sp>
      <p:sp>
        <p:nvSpPr>
          <p:cNvPr id="76805" name="Rectangle 3"/>
          <p:cNvSpPr>
            <a:spLocks noChangeArrowheads="1"/>
          </p:cNvSpPr>
          <p:nvPr/>
        </p:nvSpPr>
        <p:spPr bwMode="auto">
          <a:xfrm>
            <a:off x="0" y="836613"/>
            <a:ext cx="8229600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/>
            <a:r>
              <a:rPr lang="sk-SK" sz="1600">
                <a:latin typeface="Arial" panose="020B0604020202020204" pitchFamily="34" charset="0"/>
              </a:rPr>
              <a:t>Star-like or spindle cells</a:t>
            </a:r>
          </a:p>
          <a:p>
            <a:pPr lvl="1" eaLnBrk="1" hangingPunct="1"/>
            <a:r>
              <a:rPr lang="sk-SK" sz="1600">
                <a:latin typeface="Arial" panose="020B0604020202020204" pitchFamily="34" charset="0"/>
              </a:rPr>
              <a:t>Connected by nexus and desmosomes</a:t>
            </a:r>
          </a:p>
          <a:p>
            <a:pPr lvl="1" eaLnBrk="1" hangingPunct="1"/>
            <a:r>
              <a:rPr lang="sk-SK" sz="1600">
                <a:latin typeface="Arial" panose="020B0604020202020204" pitchFamily="34" charset="0"/>
              </a:rPr>
              <a:t>Actin microfilaments, myosin and tropomysoin</a:t>
            </a:r>
          </a:p>
          <a:p>
            <a:pPr lvl="1" eaLnBrk="1" hangingPunct="1"/>
            <a:r>
              <a:rPr lang="sk-SK" sz="1600">
                <a:latin typeface="Arial" panose="020B0604020202020204" pitchFamily="34" charset="0"/>
              </a:rPr>
              <a:t>Contraction</a:t>
            </a:r>
          </a:p>
          <a:p>
            <a:pPr lvl="1" eaLnBrk="1" hangingPunct="1"/>
            <a:r>
              <a:rPr lang="sk-SK" sz="1600">
                <a:latin typeface="Arial" panose="020B0604020202020204" pitchFamily="34" charset="0"/>
              </a:rPr>
              <a:t>Sweat and salivary glands – enhance secretion</a:t>
            </a:r>
          </a:p>
        </p:txBody>
      </p:sp>
      <p:pic>
        <p:nvPicPr>
          <p:cNvPr id="76807" name="Picture 7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781300"/>
            <a:ext cx="419100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9" name="Picture 9" descr="File:Testicle-histology-bo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7200"/>
            <a:ext cx="46863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55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84" name="Group 16"/>
          <p:cNvGrpSpPr>
            <a:grpSpLocks/>
          </p:cNvGrpSpPr>
          <p:nvPr/>
        </p:nvGrpSpPr>
        <p:grpSpPr bwMode="auto">
          <a:xfrm>
            <a:off x="0" y="-63500"/>
            <a:ext cx="8216900" cy="2895600"/>
            <a:chOff x="0" y="-40"/>
            <a:chExt cx="5176" cy="1824"/>
          </a:xfrm>
        </p:grpSpPr>
        <p:sp>
          <p:nvSpPr>
            <p:cNvPr id="32769" name="Rectangle 2"/>
            <p:cNvSpPr txBox="1">
              <a:spLocks noChangeArrowheads="1"/>
            </p:cNvSpPr>
            <p:nvPr/>
          </p:nvSpPr>
          <p:spPr bwMode="auto">
            <a:xfrm>
              <a:off x="0" y="-40"/>
              <a:ext cx="3969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cs-CZ" sz="2900">
                  <a:latin typeface="Calibri" panose="020F0502020204030204" pitchFamily="34" charset="0"/>
                </a:rPr>
                <a:t>Clinical correlations - Metaplasia</a:t>
              </a:r>
            </a:p>
          </p:txBody>
        </p:sp>
        <p:pic>
          <p:nvPicPr>
            <p:cNvPr id="32770" name="Picture 4"/>
            <p:cNvPicPr>
              <a:picLocks noChangeAspect="1" noChangeArrowheads="1"/>
            </p:cNvPicPr>
            <p:nvPr/>
          </p:nvPicPr>
          <p:blipFill>
            <a:blip r:embed="rId2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373"/>
              <a:ext cx="3115" cy="1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1" name="Text Box 5"/>
            <p:cNvSpPr txBox="1">
              <a:spLocks noChangeArrowheads="1"/>
            </p:cNvSpPr>
            <p:nvPr/>
          </p:nvSpPr>
          <p:spPr bwMode="auto">
            <a:xfrm>
              <a:off x="2559" y="625"/>
              <a:ext cx="261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cs-CZ">
                  <a:latin typeface="Calibri" panose="020F0502020204030204" pitchFamily="34" charset="0"/>
                </a:rPr>
                <a:t>Squamous metaplasia of the uterine cervix</a:t>
              </a:r>
            </a:p>
          </p:txBody>
        </p:sp>
        <p:sp>
          <p:nvSpPr>
            <p:cNvPr id="32773" name="Text Box 7"/>
            <p:cNvSpPr txBox="1">
              <a:spLocks noChangeArrowheads="1"/>
            </p:cNvSpPr>
            <p:nvPr/>
          </p:nvSpPr>
          <p:spPr bwMode="auto">
            <a:xfrm>
              <a:off x="3189" y="942"/>
              <a:ext cx="11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cs-CZ">
                  <a:latin typeface="Calibri" panose="020F0502020204030204" pitchFamily="34" charset="0"/>
                </a:rPr>
                <a:t>Simple columnar</a:t>
              </a:r>
            </a:p>
          </p:txBody>
        </p:sp>
        <p:sp>
          <p:nvSpPr>
            <p:cNvPr id="32774" name="Text Box 8"/>
            <p:cNvSpPr txBox="1">
              <a:spLocks noChangeArrowheads="1"/>
            </p:cNvSpPr>
            <p:nvPr/>
          </p:nvSpPr>
          <p:spPr bwMode="auto">
            <a:xfrm>
              <a:off x="884" y="510"/>
              <a:ext cx="1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cs-CZ">
                  <a:latin typeface="Calibri" panose="020F0502020204030204" pitchFamily="34" charset="0"/>
                </a:rPr>
                <a:t>Stratified squamous</a:t>
              </a:r>
            </a:p>
          </p:txBody>
        </p:sp>
      </p:grpSp>
      <p:sp>
        <p:nvSpPr>
          <p:cNvPr id="32777" name="Rectangle 2"/>
          <p:cNvSpPr txBox="1">
            <a:spLocks noChangeArrowheads="1"/>
          </p:cNvSpPr>
          <p:nvPr/>
        </p:nvSpPr>
        <p:spPr bwMode="auto">
          <a:xfrm>
            <a:off x="0" y="923925"/>
            <a:ext cx="89900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900">
                <a:latin typeface="Calibri" panose="020F0502020204030204" pitchFamily="34" charset="0"/>
              </a:rPr>
              <a:t>Clinical correlations – Epithelial to mesenchymal transition</a:t>
            </a:r>
          </a:p>
        </p:txBody>
      </p:sp>
      <p:pic>
        <p:nvPicPr>
          <p:cNvPr id="32779" name="Picture 11" descr="em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87513"/>
            <a:ext cx="4248150" cy="269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1" name="Picture 13" descr="nrc1549-f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4" b="5917"/>
          <a:stretch>
            <a:fillRect/>
          </a:stretch>
        </p:blipFill>
        <p:spPr bwMode="auto">
          <a:xfrm>
            <a:off x="307975" y="4508500"/>
            <a:ext cx="4418013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3" name="Picture 15" descr="Oral_cancer_%281%29_squamous_cell_carcinoma_histopatholog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695575"/>
            <a:ext cx="3576638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5559425" y="3813175"/>
            <a:ext cx="5715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900" b="1"/>
              <a:t>Cancer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/>
      <p:bldP spid="3278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ovéPole 1"/>
          <p:cNvSpPr txBox="1">
            <a:spLocks noChangeArrowheads="1"/>
          </p:cNvSpPr>
          <p:nvPr/>
        </p:nvSpPr>
        <p:spPr bwMode="auto">
          <a:xfrm>
            <a:off x="2035175" y="1306513"/>
            <a:ext cx="4857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cs-CZ" sz="3600">
                <a:latin typeface="Calibri" panose="020F0502020204030204" pitchFamily="34" charset="0"/>
              </a:rPr>
              <a:t>Thank you for attention</a:t>
            </a:r>
            <a:endParaRPr lang="en-US" altLang="cs-CZ" sz="2800">
              <a:latin typeface="Calibri" panose="020F0502020204030204" pitchFamily="34" charset="0"/>
            </a:endParaRPr>
          </a:p>
        </p:txBody>
      </p:sp>
      <p:sp>
        <p:nvSpPr>
          <p:cNvPr id="34818" name="TextovéPole 2"/>
          <p:cNvSpPr txBox="1">
            <a:spLocks noChangeArrowheads="1"/>
          </p:cNvSpPr>
          <p:nvPr/>
        </p:nvSpPr>
        <p:spPr bwMode="auto">
          <a:xfrm>
            <a:off x="3228615" y="2457438"/>
            <a:ext cx="24708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cs-CZ">
                <a:latin typeface="+mn-lt"/>
              </a:rPr>
              <a:t>pvanhara@med.muni.cz</a:t>
            </a:r>
          </a:p>
        </p:txBody>
      </p:sp>
      <p:pic>
        <p:nvPicPr>
          <p:cNvPr id="34819" name="Picture 4" descr="m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4187825"/>
            <a:ext cx="1185862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4039393"/>
            <a:ext cx="1893887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2915816" y="2804203"/>
            <a:ext cx="3502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u="sng">
                <a:solidFill>
                  <a:srgbClr val="0000B0"/>
                </a:solidFill>
                <a:latin typeface="Calibri" panose="020F0502020204030204" pitchFamily="34" charset="0"/>
              </a:rPr>
              <a:t>http</a:t>
            </a:r>
            <a:r>
              <a:rPr lang="cs-CZ" altLang="cs-CZ" u="sng">
                <a:solidFill>
                  <a:srgbClr val="0000B0"/>
                </a:solidFill>
                <a:latin typeface="Calibri" panose="020F0502020204030204" pitchFamily="34" charset="0"/>
              </a:rPr>
              <a:t>://</a:t>
            </a:r>
            <a:r>
              <a:rPr lang="cs-CZ" altLang="cs-CZ" u="sng" smtClean="0">
                <a:solidFill>
                  <a:srgbClr val="0000B0"/>
                </a:solidFill>
                <a:latin typeface="Calibri" panose="020F0502020204030204" pitchFamily="34" charset="0"/>
              </a:rPr>
              <a:t>www.med.muni.cz/histology</a:t>
            </a:r>
            <a:endParaRPr lang="cs-CZ" altLang="cs-CZ" u="sng">
              <a:solidFill>
                <a:srgbClr val="0000B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ChangeArrowheads="1"/>
          </p:cNvSpPr>
          <p:nvPr/>
        </p:nvSpPr>
        <p:spPr bwMode="auto">
          <a:xfrm>
            <a:off x="179388" y="2616200"/>
            <a:ext cx="4897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cs-CZ" sz="1600"/>
              <a:t> Typical morphology and cell connections </a:t>
            </a:r>
          </a:p>
        </p:txBody>
      </p:sp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163513" y="158750"/>
            <a:ext cx="61372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cs-CZ" sz="2900">
                <a:latin typeface="Calibri" panose="020F0502020204030204" pitchFamily="34" charset="0"/>
              </a:rPr>
              <a:t>General characteristics of epithelium</a:t>
            </a: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179388" y="765175"/>
            <a:ext cx="8785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cs-CZ" sz="1600"/>
              <a:t> Avascular (without blood supply) – nutrition by diffusion from a highly vascular and innervated area of loose connective tissue (</a:t>
            </a:r>
            <a:r>
              <a:rPr lang="en-US" altLang="cs-CZ" sz="1600" i="1"/>
              <a:t>lamina propria</a:t>
            </a:r>
            <a:r>
              <a:rPr lang="en-US" altLang="cs-CZ" sz="1600"/>
              <a:t>) just below the basement membrane</a:t>
            </a: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179388" y="1768475"/>
            <a:ext cx="7921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cs-CZ" sz="1600"/>
              <a:t> Highly cellular – cohesive sheet or groups of cells with no or little extracellular matrix  </a:t>
            </a:r>
          </a:p>
        </p:txBody>
      </p:sp>
      <p:pic>
        <p:nvPicPr>
          <p:cNvPr id="1434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3076575"/>
            <a:ext cx="246697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95688"/>
            <a:ext cx="3132138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Rectangle 5"/>
          <p:cNvSpPr>
            <a:spLocks noChangeArrowheads="1"/>
          </p:cNvSpPr>
          <p:nvPr/>
        </p:nvSpPr>
        <p:spPr bwMode="auto">
          <a:xfrm>
            <a:off x="163513" y="158750"/>
            <a:ext cx="5722079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cs-CZ" sz="2900">
                <a:latin typeface="Calibri" panose="020F0502020204030204" pitchFamily="34" charset="0"/>
              </a:rPr>
              <a:t>General characteristics of epithelium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250825" y="188913"/>
            <a:ext cx="3814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cs-CZ" sz="2900">
                <a:latin typeface="Calibri" panose="020F0502020204030204" pitchFamily="34" charset="0"/>
              </a:rPr>
              <a:t>Basement membrane</a:t>
            </a:r>
          </a:p>
        </p:txBody>
      </p:sp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468313" y="1125538"/>
            <a:ext cx="4173537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cs-CZ" sz="1600">
                <a:latin typeface="Calibri" panose="020F0502020204030204" pitchFamily="34" charset="0"/>
              </a:rPr>
              <a:t>Attachment of epithelium to underlying tissues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cs-CZ" sz="1600">
                <a:latin typeface="Calibri" panose="020F0502020204030204" pitchFamily="34" charset="0"/>
              </a:rPr>
              <a:t>Selective filter barrier between epithelial and connective tissue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cs-CZ" sz="1600">
                <a:latin typeface="Calibri" panose="020F0502020204030204" pitchFamily="34" charset="0"/>
              </a:rPr>
              <a:t>Communication, differentiation</a:t>
            </a:r>
            <a:endParaRPr lang="en-US" altLang="cs-CZ" sz="1600" i="1">
              <a:latin typeface="Calibri" panose="020F0502020204030204" pitchFamily="34" charset="0"/>
            </a:endParaRP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56013"/>
            <a:ext cx="3906838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05263"/>
            <a:ext cx="4535488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2627313" y="6381750"/>
            <a:ext cx="525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cs-CZ">
                <a:latin typeface="Calibri" panose="020F0502020204030204" pitchFamily="34" charset="0"/>
              </a:rPr>
              <a:t>PAS</a:t>
            </a:r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250825" y="6381750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cs-CZ">
                <a:latin typeface="Calibri" panose="020F0502020204030204" pitchFamily="34" charset="0"/>
              </a:rPr>
              <a:t>HE</a:t>
            </a:r>
          </a:p>
        </p:txBody>
      </p:sp>
      <p:pic>
        <p:nvPicPr>
          <p:cNvPr id="153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693738"/>
            <a:ext cx="40005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stevegallik.org/sites/histologyolm.stevegallik.org/images/SiCuEpi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5373688"/>
            <a:ext cx="18256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3588"/>
            <a:ext cx="4464050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765175"/>
            <a:ext cx="4267200" cy="30194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2051050" y="1555750"/>
            <a:ext cx="1081088" cy="15827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cs-CZ">
              <a:latin typeface="Calibri" panose="020F0502020204030204" pitchFamily="34" charset="0"/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250825" y="188913"/>
            <a:ext cx="6481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cs-CZ" sz="2900">
                <a:latin typeface="Calibri" panose="020F0502020204030204" pitchFamily="34" charset="0"/>
              </a:rPr>
              <a:t>Basement membrane </a:t>
            </a:r>
          </a:p>
        </p:txBody>
      </p:sp>
      <p:sp>
        <p:nvSpPr>
          <p:cNvPr id="16390" name="Obdélník 6"/>
          <p:cNvSpPr>
            <a:spLocks noChangeArrowheads="1"/>
          </p:cNvSpPr>
          <p:nvPr/>
        </p:nvSpPr>
        <p:spPr bwMode="auto">
          <a:xfrm>
            <a:off x="107950" y="4213225"/>
            <a:ext cx="457200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cs-CZ" sz="1600">
                <a:latin typeface="Calibri" panose="020F0502020204030204" pitchFamily="34" charset="0"/>
              </a:rPr>
              <a:t>Two basic layers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cs-CZ" sz="1600">
                <a:latin typeface="Calibri" panose="020F0502020204030204" pitchFamily="34" charset="0"/>
              </a:rPr>
              <a:t>lamina basalis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cs-CZ" sz="1600">
                <a:latin typeface="Calibri" panose="020F0502020204030204" pitchFamily="34" charset="0"/>
              </a:rPr>
              <a:t>lamina densa, 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cs-CZ" sz="1600">
                <a:latin typeface="Calibri" panose="020F0502020204030204" pitchFamily="34" charset="0"/>
              </a:rPr>
              <a:t>lamina rara ext. et int.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cs-CZ" sz="1600">
                <a:latin typeface="Calibri" panose="020F0502020204030204" pitchFamily="34" charset="0"/>
              </a:rPr>
              <a:t>lamina fibroreticularis</a:t>
            </a:r>
          </a:p>
        </p:txBody>
      </p:sp>
      <p:pic>
        <p:nvPicPr>
          <p:cNvPr id="1639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873500"/>
            <a:ext cx="4267200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6"/>
          <p:cNvSpPr>
            <a:spLocks noChangeArrowheads="1"/>
          </p:cNvSpPr>
          <p:nvPr/>
        </p:nvSpPr>
        <p:spPr bwMode="auto">
          <a:xfrm>
            <a:off x="250825" y="188913"/>
            <a:ext cx="6481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cs-CZ" sz="2900">
                <a:latin typeface="Calibri" panose="020F0502020204030204" pitchFamily="34" charset="0"/>
              </a:rPr>
              <a:t>Basement membrane </a:t>
            </a:r>
          </a:p>
        </p:txBody>
      </p:sp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468313" y="1125538"/>
            <a:ext cx="4173537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cs-CZ" sz="1600">
                <a:latin typeface="Calibri" panose="020F0502020204030204" pitchFamily="34" charset="0"/>
              </a:rPr>
              <a:t>Glycosaminoglycans – heparansulphate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cs-CZ" sz="1600">
                <a:latin typeface="Calibri" panose="020F0502020204030204" pitchFamily="34" charset="0"/>
              </a:rPr>
              <a:t>Laminin, collagen III, IV, VI</a:t>
            </a:r>
          </a:p>
        </p:txBody>
      </p:sp>
      <p:pic>
        <p:nvPicPr>
          <p:cNvPr id="174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05038"/>
            <a:ext cx="8650288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"/>
          <p:cNvSpPr>
            <a:spLocks noChangeArrowheads="1"/>
          </p:cNvSpPr>
          <p:nvPr/>
        </p:nvSpPr>
        <p:spPr bwMode="auto">
          <a:xfrm>
            <a:off x="250825" y="188913"/>
            <a:ext cx="6481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cs-CZ" sz="2900">
                <a:latin typeface="Calibri" panose="020F0502020204030204" pitchFamily="34" charset="0"/>
              </a:rPr>
              <a:t>Basement membrane </a:t>
            </a:r>
          </a:p>
        </p:txBody>
      </p:sp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468313" y="1125538"/>
            <a:ext cx="417353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cs-CZ" sz="1600" b="1">
                <a:latin typeface="Calibri" panose="020F0502020204030204" pitchFamily="34" charset="0"/>
              </a:rPr>
              <a:t>Tissue specific distribution</a:t>
            </a:r>
          </a:p>
          <a:p>
            <a:pPr>
              <a:spcBef>
                <a:spcPct val="20000"/>
              </a:spcBef>
              <a:buFontTx/>
              <a:buChar char="-"/>
            </a:pPr>
            <a:r>
              <a:rPr lang="en-US" altLang="cs-CZ" sz="1600">
                <a:latin typeface="Calibri" panose="020F0502020204030204" pitchFamily="34" charset="0"/>
              </a:rPr>
              <a:t>Descemet’s  membrane (under endothelial layer of cornea)</a:t>
            </a:r>
          </a:p>
          <a:p>
            <a:pPr>
              <a:spcBef>
                <a:spcPct val="20000"/>
              </a:spcBef>
              <a:buFontTx/>
              <a:buChar char="-"/>
            </a:pPr>
            <a:r>
              <a:rPr lang="en-US" altLang="cs-CZ" sz="1600">
                <a:latin typeface="Calibri" panose="020F0502020204030204" pitchFamily="34" charset="0"/>
              </a:rPr>
              <a:t>Glomerular basement membrane (Bowman capsule)</a:t>
            </a:r>
          </a:p>
          <a:p>
            <a:pPr>
              <a:spcBef>
                <a:spcPct val="20000"/>
              </a:spcBef>
              <a:buFontTx/>
              <a:buChar char="-"/>
            </a:pPr>
            <a:r>
              <a:rPr lang="en-US" altLang="cs-CZ" sz="1600">
                <a:latin typeface="Calibri" panose="020F0502020204030204" pitchFamily="34" charset="0"/>
              </a:rPr>
              <a:t>part of Bruch’s membrane in retina</a:t>
            </a:r>
            <a:endParaRPr lang="cs-CZ" altLang="cs-CZ" sz="1600"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FontTx/>
              <a:buChar char="-"/>
            </a:pPr>
            <a:r>
              <a:rPr lang="cs-CZ" altLang="cs-CZ" sz="1600">
                <a:latin typeface="Calibri" panose="020F0502020204030204" pitchFamily="34" charset="0"/>
              </a:rPr>
              <a:t>….</a:t>
            </a:r>
            <a:endParaRPr lang="en-US" altLang="cs-CZ" sz="1600">
              <a:latin typeface="Calibri" panose="020F050202020403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8313" y="3429000"/>
            <a:ext cx="48244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  <a:cs typeface="+mn-cs"/>
              </a:rPr>
              <a:t>Pathology example</a:t>
            </a:r>
            <a:r>
              <a:rPr lang="cs-CZ" sz="1600" b="1" dirty="0">
                <a:latin typeface="+mn-lt"/>
                <a:cs typeface="+mn-cs"/>
              </a:rPr>
              <a:t>- </a:t>
            </a:r>
            <a:r>
              <a:rPr lang="en-US" sz="1600" b="1" dirty="0">
                <a:latin typeface="+mn-lt"/>
                <a:cs typeface="+mn-cs"/>
              </a:rPr>
              <a:t>Membranous </a:t>
            </a:r>
            <a:r>
              <a:rPr lang="en-US" sz="1600" b="1" dirty="0" err="1">
                <a:latin typeface="+mn-lt"/>
                <a:cs typeface="+mn-cs"/>
              </a:rPr>
              <a:t>glomerulonephritis</a:t>
            </a:r>
            <a:endParaRPr lang="cs-CZ" sz="1600" b="1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1600" dirty="0">
                <a:latin typeface="+mn-lt"/>
                <a:cs typeface="+mn-cs"/>
              </a:rPr>
              <a:t> </a:t>
            </a:r>
            <a:r>
              <a:rPr lang="en-US" sz="1600" dirty="0">
                <a:latin typeface="+mn-lt"/>
                <a:cs typeface="+mn-cs"/>
              </a:rPr>
              <a:t>circulating antibodies bind to </a:t>
            </a:r>
            <a:r>
              <a:rPr lang="en-US" sz="1600" dirty="0" err="1">
                <a:latin typeface="+mn-lt"/>
                <a:cs typeface="+mn-cs"/>
              </a:rPr>
              <a:t>glomerular</a:t>
            </a:r>
            <a:r>
              <a:rPr lang="en-US" sz="1600" dirty="0">
                <a:latin typeface="+mn-lt"/>
                <a:cs typeface="+mn-cs"/>
              </a:rPr>
              <a:t> basement me</a:t>
            </a:r>
            <a:r>
              <a:rPr lang="cs-CZ" sz="1600" dirty="0">
                <a:latin typeface="+mn-lt"/>
                <a:cs typeface="+mn-cs"/>
              </a:rPr>
              <a:t>m</a:t>
            </a:r>
            <a:r>
              <a:rPr lang="en-US" sz="1600" dirty="0" err="1">
                <a:latin typeface="+mn-lt"/>
                <a:cs typeface="+mn-cs"/>
              </a:rPr>
              <a:t>brane</a:t>
            </a:r>
            <a:r>
              <a:rPr lang="en-US" sz="1600" dirty="0">
                <a:latin typeface="+mn-lt"/>
                <a:cs typeface="+mn-cs"/>
              </a:rPr>
              <a:t> </a:t>
            </a:r>
            <a:endParaRPr lang="cs-CZ" sz="16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1600" dirty="0">
                <a:latin typeface="+mn-lt"/>
                <a:cs typeface="+mn-cs"/>
              </a:rPr>
              <a:t> </a:t>
            </a:r>
            <a:r>
              <a:rPr lang="en-US" sz="1600" dirty="0">
                <a:latin typeface="+mn-lt"/>
                <a:cs typeface="+mn-cs"/>
              </a:rPr>
              <a:t>complement (C5b-C9) complex forms and attacks </a:t>
            </a:r>
            <a:r>
              <a:rPr lang="en-US" sz="1600" dirty="0" err="1">
                <a:latin typeface="+mn-lt"/>
                <a:cs typeface="+mn-cs"/>
              </a:rPr>
              <a:t>glomerular</a:t>
            </a:r>
            <a:r>
              <a:rPr lang="en-US" sz="1600" dirty="0">
                <a:latin typeface="+mn-lt"/>
                <a:cs typeface="+mn-cs"/>
              </a:rPr>
              <a:t> epithelial cells</a:t>
            </a:r>
            <a:endParaRPr lang="cs-CZ" sz="16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1600" dirty="0">
                <a:latin typeface="+mn-lt"/>
                <a:cs typeface="+mn-cs"/>
              </a:rPr>
              <a:t> </a:t>
            </a:r>
            <a:r>
              <a:rPr lang="en-US" sz="1600" dirty="0">
                <a:latin typeface="+mn-lt"/>
                <a:cs typeface="+mn-cs"/>
              </a:rPr>
              <a:t>filtration barrier is compromised</a:t>
            </a:r>
            <a:endParaRPr lang="cs-CZ" sz="16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sz="1600" dirty="0">
                <a:latin typeface="+mn-lt"/>
                <a:cs typeface="+mn-cs"/>
              </a:rPr>
              <a:t> </a:t>
            </a:r>
            <a:r>
              <a:rPr lang="en-US" sz="1600" dirty="0" err="1">
                <a:latin typeface="+mn-lt"/>
                <a:cs typeface="+mn-cs"/>
              </a:rPr>
              <a:t>proteinuria</a:t>
            </a:r>
            <a:r>
              <a:rPr lang="en-US" sz="1600" dirty="0">
                <a:latin typeface="+mn-lt"/>
                <a:cs typeface="+mn-cs"/>
              </a:rPr>
              <a:t>, edema, </a:t>
            </a:r>
            <a:r>
              <a:rPr lang="cs-CZ" sz="1600" dirty="0" err="1">
                <a:latin typeface="+mn-lt"/>
                <a:cs typeface="+mn-cs"/>
              </a:rPr>
              <a:t>hematouria</a:t>
            </a:r>
            <a:r>
              <a:rPr lang="cs-CZ" sz="1600" dirty="0">
                <a:latin typeface="+mn-lt"/>
                <a:cs typeface="+mn-cs"/>
              </a:rPr>
              <a:t>, </a:t>
            </a:r>
            <a:r>
              <a:rPr lang="en-US" sz="1600" dirty="0">
                <a:latin typeface="+mn-lt"/>
                <a:cs typeface="+mn-cs"/>
              </a:rPr>
              <a:t>renal failure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  <a:cs typeface="+mn-cs"/>
            </a:endParaRPr>
          </a:p>
        </p:txBody>
      </p:sp>
      <p:pic>
        <p:nvPicPr>
          <p:cNvPr id="18436" name="Picture 4" descr="http://www.ndt-educational.org/images/p2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63" y="1304925"/>
            <a:ext cx="342423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ferrario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076700"/>
            <a:ext cx="34163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866775"/>
            <a:ext cx="828040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250825" y="188913"/>
            <a:ext cx="6481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k-SK" altLang="cs-CZ" sz="2900">
                <a:latin typeface="Calibri" panose="020F0502020204030204" pitchFamily="34" charset="0"/>
              </a:rPr>
              <a:t>Classification of epithelial tissues</a:t>
            </a:r>
            <a:endParaRPr lang="cs-CZ" altLang="cs-CZ" sz="2900">
              <a:latin typeface="Calibri" panose="020F0502020204030204" pitchFamily="34" charset="0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03213" y="2009775"/>
            <a:ext cx="7159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/>
              <a:t>Vessels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908175" y="1735138"/>
            <a:ext cx="647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/>
              <a:t>Kidney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3635375" y="1460500"/>
            <a:ext cx="758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/>
              <a:t>Intestine</a:t>
            </a: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0" y="3290888"/>
            <a:ext cx="16525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/>
              <a:t>Respiratory passages</a:t>
            </a: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4572000" y="2479675"/>
            <a:ext cx="104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/>
              <a:t>Skin</a:t>
            </a:r>
          </a:p>
          <a:p>
            <a:r>
              <a:rPr lang="cs-CZ" altLang="cs-CZ" sz="1200"/>
              <a:t>Oesophagus</a:t>
            </a: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1019175" y="6092825"/>
            <a:ext cx="5730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/>
              <a:t>Ducts</a:t>
            </a:r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2411413" y="5818188"/>
            <a:ext cx="10128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/>
              <a:t>Urinary tract</a:t>
            </a:r>
          </a:p>
        </p:txBody>
      </p:sp>
      <p:sp>
        <p:nvSpPr>
          <p:cNvPr id="19466" name="Text Box 3"/>
          <p:cNvSpPr txBox="1">
            <a:spLocks noChangeArrowheads="1"/>
          </p:cNvSpPr>
          <p:nvPr/>
        </p:nvSpPr>
        <p:spPr bwMode="auto">
          <a:xfrm>
            <a:off x="250825" y="981075"/>
            <a:ext cx="426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k-SK" altLang="cs-CZ" sz="1600" b="1"/>
              <a:t>Covering epithelium</a:t>
            </a:r>
            <a:endParaRPr lang="cs-CZ" altLang="cs-CZ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Trávící systém III - 1 Játra - sché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"/>
          <a:stretch>
            <a:fillRect/>
          </a:stretch>
        </p:blipFill>
        <p:spPr bwMode="auto">
          <a:xfrm>
            <a:off x="250825" y="2205038"/>
            <a:ext cx="3808413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05263"/>
            <a:ext cx="3360737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4968875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k-SK" altLang="cs-CZ" b="1">
                <a:latin typeface="Calibri" panose="020F0502020204030204" pitchFamily="34" charset="0"/>
              </a:rPr>
              <a:t>Trabecular epithelium</a:t>
            </a:r>
          </a:p>
          <a:p>
            <a:pPr>
              <a:spcBef>
                <a:spcPct val="50000"/>
              </a:spcBef>
            </a:pPr>
            <a:r>
              <a:rPr lang="sk-SK" altLang="cs-CZ">
                <a:latin typeface="Calibri" panose="020F0502020204030204" pitchFamily="34" charset="0"/>
              </a:rPr>
              <a:t>(Liver)</a:t>
            </a:r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250825" y="188913"/>
            <a:ext cx="6481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k-SK" altLang="cs-CZ" sz="2900">
                <a:latin typeface="Calibri" panose="020F0502020204030204" pitchFamily="34" charset="0"/>
              </a:rPr>
              <a:t>Classification of epithelial tissues</a:t>
            </a:r>
            <a:endParaRPr lang="cs-CZ" altLang="cs-CZ" sz="2900">
              <a:latin typeface="Calibri" panose="020F0502020204030204" pitchFamily="34" charset="0"/>
            </a:endParaRPr>
          </a:p>
        </p:txBody>
      </p:sp>
      <p:pic>
        <p:nvPicPr>
          <p:cNvPr id="2048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765175"/>
            <a:ext cx="3357562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2008</TotalTime>
  <Words>581</Words>
  <Application>Microsoft Office PowerPoint</Application>
  <PresentationFormat>Předvádění na obrazovce (4:3)</PresentationFormat>
  <Paragraphs>152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5" baseType="lpstr">
      <vt:lpstr>Arial</vt:lpstr>
      <vt:lpstr>Calibri</vt:lpstr>
      <vt:lpstr>Tahoma</vt:lpstr>
      <vt:lpstr>Segoe Print</vt:lpstr>
      <vt:lpstr>Wingdings</vt:lpstr>
      <vt:lpstr>Times New Roman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Epithelium may posses a function</vt:lpstr>
      <vt:lpstr>Glandular epithelium</vt:lpstr>
      <vt:lpstr>Prezentace aplikace PowerPoint</vt:lpstr>
      <vt:lpstr>Prezentace aplikace PowerPoint</vt:lpstr>
      <vt:lpstr>Prezentace aplikace PowerPoint</vt:lpstr>
      <vt:lpstr>Mucous glands</vt:lpstr>
      <vt:lpstr>Prezentace aplikace PowerPoint</vt:lpstr>
      <vt:lpstr>Serous glands</vt:lpstr>
      <vt:lpstr>Compound glands  - both serous and mucous component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Petr Vanhara</dc:creator>
  <cp:lastModifiedBy>Petr</cp:lastModifiedBy>
  <cp:revision>21</cp:revision>
  <dcterms:created xsi:type="dcterms:W3CDTF">2012-03-10T13:01:11Z</dcterms:created>
  <dcterms:modified xsi:type="dcterms:W3CDTF">2016-04-07T06:28:40Z</dcterms:modified>
</cp:coreProperties>
</file>