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sldIdLst>
    <p:sldId id="257" r:id="rId2"/>
    <p:sldId id="258" r:id="rId3"/>
    <p:sldId id="292" r:id="rId4"/>
    <p:sldId id="259" r:id="rId5"/>
    <p:sldId id="294" r:id="rId6"/>
    <p:sldId id="272" r:id="rId7"/>
    <p:sldId id="260" r:id="rId8"/>
    <p:sldId id="261" r:id="rId9"/>
    <p:sldId id="265" r:id="rId10"/>
    <p:sldId id="297" r:id="rId11"/>
    <p:sldId id="267" r:id="rId12"/>
    <p:sldId id="312" r:id="rId13"/>
    <p:sldId id="269" r:id="rId14"/>
    <p:sldId id="268" r:id="rId15"/>
    <p:sldId id="274" r:id="rId16"/>
    <p:sldId id="271" r:id="rId17"/>
    <p:sldId id="305" r:id="rId18"/>
    <p:sldId id="313" r:id="rId19"/>
    <p:sldId id="314" r:id="rId20"/>
    <p:sldId id="316" r:id="rId21"/>
    <p:sldId id="276" r:id="rId22"/>
    <p:sldId id="318" r:id="rId23"/>
    <p:sldId id="325" r:id="rId24"/>
    <p:sldId id="306" r:id="rId25"/>
    <p:sldId id="321" r:id="rId26"/>
    <p:sldId id="333" r:id="rId27"/>
    <p:sldId id="334" r:id="rId28"/>
    <p:sldId id="335" r:id="rId29"/>
    <p:sldId id="336" r:id="rId30"/>
    <p:sldId id="337" r:id="rId31"/>
    <p:sldId id="338" r:id="rId32"/>
    <p:sldId id="278" r:id="rId33"/>
    <p:sldId id="279" r:id="rId34"/>
    <p:sldId id="280" r:id="rId35"/>
    <p:sldId id="281" r:id="rId36"/>
    <p:sldId id="282" r:id="rId37"/>
    <p:sldId id="283" r:id="rId38"/>
    <p:sldId id="284" r:id="rId39"/>
    <p:sldId id="285" r:id="rId40"/>
    <p:sldId id="286" r:id="rId41"/>
    <p:sldId id="287" r:id="rId42"/>
    <p:sldId id="323" r:id="rId43"/>
    <p:sldId id="288" r:id="rId44"/>
    <p:sldId id="289" r:id="rId45"/>
    <p:sldId id="332" r:id="rId46"/>
    <p:sldId id="290" r:id="rId47"/>
    <p:sldId id="291" r:id="rId48"/>
    <p:sldId id="324" r:id="rId49"/>
    <p:sldId id="311" r:id="rId50"/>
    <p:sldId id="327" r:id="rId51"/>
    <p:sldId id="328" r:id="rId52"/>
    <p:sldId id="326" r:id="rId53"/>
    <p:sldId id="331" r:id="rId54"/>
    <p:sldId id="330" r:id="rId55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521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Střední styl 2 – zvýraznění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D5ABB26-0587-4C30-8999-92F81FD0307C}" styleName="Bez stylu, bez mřížky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5" autoAdjust="0"/>
    <p:restoredTop sz="94660"/>
  </p:normalViewPr>
  <p:slideViewPr>
    <p:cSldViewPr snapToGrid="0" showGuides="1">
      <p:cViewPr varScale="1">
        <p:scale>
          <a:sx n="127" d="100"/>
          <a:sy n="127" d="100"/>
        </p:scale>
        <p:origin x="948" y="114"/>
      </p:cViewPr>
      <p:guideLst>
        <p:guide orient="horz" pos="3521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E16C4-8F42-414D-822B-399EC32310B7}" type="datetimeFigureOut">
              <a:rPr lang="en-US" smtClean="0"/>
              <a:t>4/21/2016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4FDB7A-1B8E-42CA-8988-BF01FB94BA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8723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E16C4-8F42-414D-822B-399EC32310B7}" type="datetimeFigureOut">
              <a:rPr lang="en-US" smtClean="0"/>
              <a:t>4/21/2016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4FDB7A-1B8E-42CA-8988-BF01FB94BA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3165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E16C4-8F42-414D-822B-399EC32310B7}" type="datetimeFigureOut">
              <a:rPr lang="en-US" smtClean="0"/>
              <a:t>4/21/2016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4FDB7A-1B8E-42CA-8988-BF01FB94BA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6737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E16C4-8F42-414D-822B-399EC32310B7}" type="datetimeFigureOut">
              <a:rPr lang="en-US" smtClean="0"/>
              <a:t>4/21/2016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4FDB7A-1B8E-42CA-8988-BF01FB94BA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2765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E16C4-8F42-414D-822B-399EC32310B7}" type="datetimeFigureOut">
              <a:rPr lang="en-US" smtClean="0"/>
              <a:t>4/21/2016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4FDB7A-1B8E-42CA-8988-BF01FB94BA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1404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E16C4-8F42-414D-822B-399EC32310B7}" type="datetimeFigureOut">
              <a:rPr lang="en-US" smtClean="0"/>
              <a:t>4/21/2016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4FDB7A-1B8E-42CA-8988-BF01FB94BA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0094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E16C4-8F42-414D-822B-399EC32310B7}" type="datetimeFigureOut">
              <a:rPr lang="en-US" smtClean="0"/>
              <a:t>4/21/2016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4FDB7A-1B8E-42CA-8988-BF01FB94BA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6053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E16C4-8F42-414D-822B-399EC32310B7}" type="datetimeFigureOut">
              <a:rPr lang="en-US" smtClean="0"/>
              <a:t>4/21/2016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4FDB7A-1B8E-42CA-8988-BF01FB94BA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7207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E16C4-8F42-414D-822B-399EC32310B7}" type="datetimeFigureOut">
              <a:rPr lang="en-US" smtClean="0"/>
              <a:t>4/21/2016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4FDB7A-1B8E-42CA-8988-BF01FB94BA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2919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E16C4-8F42-414D-822B-399EC32310B7}" type="datetimeFigureOut">
              <a:rPr lang="en-US" smtClean="0"/>
              <a:t>4/21/2016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4FDB7A-1B8E-42CA-8988-BF01FB94BA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89708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E16C4-8F42-414D-822B-399EC32310B7}" type="datetimeFigureOut">
              <a:rPr lang="en-US" smtClean="0"/>
              <a:t>4/21/2016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4FDB7A-1B8E-42CA-8988-BF01FB94BA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4321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9E16C4-8F42-414D-822B-399EC32310B7}" type="datetimeFigureOut">
              <a:rPr lang="en-US" smtClean="0"/>
              <a:t>4/21/2016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4FDB7A-1B8E-42CA-8988-BF01FB94BA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976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hyperlink" Target="http://highered.mheducation.com/sites/0072495855/student_view0/chapter10/animation__breakdown_of_atp_and_cross-bridge_movement_during_muscle_contraction.html" TargetMode="Externa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gif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emf"/><Relationship Id="rId4" Type="http://schemas.openxmlformats.org/officeDocument/2006/relationships/image" Target="../media/image5.emf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hyperlink" Target="http://upload.wikimedia.org/wikipedia/commons/3/31/Purkinje_fibers.jpg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4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gif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4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7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hyperlink" Target="https://www.youtube.com/watch?v=b1WD564sjWw" TargetMode="Externa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med.muni.cz/histol/MedAtlas_2/img_1024x768/OH_img6-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810"/>
          <a:stretch/>
        </p:blipFill>
        <p:spPr bwMode="auto">
          <a:xfrm>
            <a:off x="0" y="0"/>
            <a:ext cx="614386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864250" y="831465"/>
            <a:ext cx="3152165" cy="2387600"/>
          </a:xfrm>
        </p:spPr>
        <p:txBody>
          <a:bodyPr>
            <a:normAutofit/>
          </a:bodyPr>
          <a:lstStyle/>
          <a:p>
            <a:pPr algn="r"/>
            <a:r>
              <a:rPr lang="cs-CZ" altLang="cs-CZ" sz="4400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Muscle</a:t>
            </a:r>
            <a:r>
              <a:rPr lang="cs-CZ" altLang="cs-CZ" sz="44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altLang="cs-CZ" sz="4400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tissue</a:t>
            </a:r>
            <a:endParaRPr lang="cs-CZ" altLang="cs-CZ" sz="4400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Text Box 36"/>
          <p:cNvSpPr txBox="1">
            <a:spLocks noChangeArrowheads="1"/>
          </p:cNvSpPr>
          <p:nvPr/>
        </p:nvSpPr>
        <p:spPr bwMode="auto">
          <a:xfrm>
            <a:off x="6159926" y="4977245"/>
            <a:ext cx="3132137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sz="1600" dirty="0" err="1">
                <a:solidFill>
                  <a:srgbClr val="000000"/>
                </a:solidFill>
              </a:rPr>
              <a:t>Dept</a:t>
            </a:r>
            <a:r>
              <a:rPr lang="cs-CZ" sz="1600" dirty="0">
                <a:solidFill>
                  <a:srgbClr val="000000"/>
                </a:solidFill>
              </a:rPr>
              <a:t>. Histology </a:t>
            </a:r>
            <a:r>
              <a:rPr lang="en-US" sz="1600" dirty="0">
                <a:solidFill>
                  <a:srgbClr val="000000"/>
                </a:solidFill>
              </a:rPr>
              <a:t>&amp;</a:t>
            </a:r>
            <a:r>
              <a:rPr lang="cs-CZ" sz="1600" dirty="0">
                <a:solidFill>
                  <a:srgbClr val="000000"/>
                </a:solidFill>
              </a:rPr>
              <a:t> </a:t>
            </a:r>
            <a:r>
              <a:rPr lang="cs-CZ" sz="1600" dirty="0" smtClean="0">
                <a:solidFill>
                  <a:srgbClr val="000000"/>
                </a:solidFill>
              </a:rPr>
              <a:t>Embryology </a:t>
            </a:r>
            <a:endParaRPr lang="cs-CZ" sz="1600" dirty="0">
              <a:solidFill>
                <a:srgbClr val="000000"/>
              </a:solidFill>
            </a:endParaRPr>
          </a:p>
          <a:p>
            <a:pPr eaLnBrk="1" hangingPunct="1"/>
            <a:r>
              <a:rPr lang="cs-CZ" sz="1600" dirty="0" err="1">
                <a:solidFill>
                  <a:srgbClr val="000000"/>
                </a:solidFill>
              </a:rPr>
              <a:t>Faculty</a:t>
            </a:r>
            <a:r>
              <a:rPr lang="cs-CZ" sz="1600" dirty="0">
                <a:solidFill>
                  <a:srgbClr val="000000"/>
                </a:solidFill>
              </a:rPr>
              <a:t> </a:t>
            </a:r>
            <a:r>
              <a:rPr lang="cs-CZ" sz="1600" dirty="0" err="1">
                <a:solidFill>
                  <a:srgbClr val="000000"/>
                </a:solidFill>
              </a:rPr>
              <a:t>of</a:t>
            </a:r>
            <a:r>
              <a:rPr lang="cs-CZ" sz="1600" dirty="0">
                <a:solidFill>
                  <a:srgbClr val="000000"/>
                </a:solidFill>
              </a:rPr>
              <a:t> </a:t>
            </a:r>
            <a:r>
              <a:rPr lang="cs-CZ" sz="1600" dirty="0" err="1">
                <a:solidFill>
                  <a:srgbClr val="000000"/>
                </a:solidFill>
              </a:rPr>
              <a:t>Medicine</a:t>
            </a:r>
            <a:r>
              <a:rPr lang="cs-CZ" sz="1600" dirty="0">
                <a:solidFill>
                  <a:srgbClr val="000000"/>
                </a:solidFill>
              </a:rPr>
              <a:t> MU</a:t>
            </a:r>
          </a:p>
          <a:p>
            <a:pPr eaLnBrk="1" hangingPunct="1"/>
            <a:r>
              <a:rPr lang="cs-CZ" sz="1600" dirty="0">
                <a:solidFill>
                  <a:srgbClr val="000000"/>
                </a:solidFill>
              </a:rPr>
              <a:t>  </a:t>
            </a:r>
          </a:p>
          <a:p>
            <a:pPr eaLnBrk="1" hangingPunct="1"/>
            <a:r>
              <a:rPr lang="cs-CZ" sz="1600" dirty="0"/>
              <a:t>pvanhara@med.muni.cz</a:t>
            </a:r>
          </a:p>
        </p:txBody>
      </p:sp>
      <p:sp>
        <p:nvSpPr>
          <p:cNvPr id="7" name="Rectangle 37"/>
          <p:cNvSpPr>
            <a:spLocks noChangeArrowheads="1"/>
          </p:cNvSpPr>
          <p:nvPr/>
        </p:nvSpPr>
        <p:spPr bwMode="auto">
          <a:xfrm>
            <a:off x="6232951" y="4327957"/>
            <a:ext cx="270033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b="1" dirty="0">
                <a:solidFill>
                  <a:srgbClr val="000000"/>
                </a:solidFill>
                <a:latin typeface="Tahoma" panose="020B0604030504040204" pitchFamily="34" charset="0"/>
              </a:rPr>
              <a:t>Petr Vaňhara, PhD</a:t>
            </a:r>
          </a:p>
        </p:txBody>
      </p:sp>
    </p:spTree>
    <p:extLst>
      <p:ext uri="{BB962C8B-B14F-4D97-AF65-F5344CB8AC3E}">
        <p14:creationId xmlns:p14="http://schemas.microsoft.com/office/powerpoint/2010/main" val="698619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5" name="Text Box 15"/>
          <p:cNvSpPr txBox="1">
            <a:spLocks noChangeArrowheads="1"/>
          </p:cNvSpPr>
          <p:nvPr/>
        </p:nvSpPr>
        <p:spPr bwMode="auto">
          <a:xfrm>
            <a:off x="7715946" y="1053896"/>
            <a:ext cx="1376467" cy="7155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350"/>
              <a:t>T-tubule</a:t>
            </a:r>
          </a:p>
          <a:p>
            <a:r>
              <a:rPr lang="cs-CZ" altLang="cs-CZ" sz="1350"/>
              <a:t>terminal cisterna</a:t>
            </a:r>
          </a:p>
          <a:p>
            <a:r>
              <a:rPr lang="cs-CZ" altLang="cs-CZ" sz="1350"/>
              <a:t>mitochondria</a:t>
            </a:r>
          </a:p>
        </p:txBody>
      </p:sp>
      <p:sp>
        <p:nvSpPr>
          <p:cNvPr id="51233" name="Text Box 33"/>
          <p:cNvSpPr txBox="1">
            <a:spLocks noChangeArrowheads="1"/>
          </p:cNvSpPr>
          <p:nvPr/>
        </p:nvSpPr>
        <p:spPr bwMode="auto">
          <a:xfrm>
            <a:off x="8008581" y="4020065"/>
            <a:ext cx="1874211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cs-CZ" altLang="cs-CZ" sz="1400" dirty="0"/>
              <a:t> </a:t>
            </a:r>
            <a:r>
              <a:rPr lang="cs-CZ" altLang="cs-CZ" sz="1400" dirty="0" err="1"/>
              <a:t>myofibrils</a:t>
            </a:r>
            <a:endParaRPr lang="cs-CZ" altLang="cs-CZ" sz="1400" dirty="0"/>
          </a:p>
        </p:txBody>
      </p:sp>
      <p:grpSp>
        <p:nvGrpSpPr>
          <p:cNvPr id="2" name="Skupina 1"/>
          <p:cNvGrpSpPr/>
          <p:nvPr/>
        </p:nvGrpSpPr>
        <p:grpSpPr>
          <a:xfrm>
            <a:off x="2203092" y="980440"/>
            <a:ext cx="6129339" cy="5143500"/>
            <a:chOff x="1143000" y="857250"/>
            <a:chExt cx="6129339" cy="5143500"/>
          </a:xfrm>
        </p:grpSpPr>
        <p:pic>
          <p:nvPicPr>
            <p:cNvPr id="51209" name="Picture 9" descr="SR-Myofibrils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3000" y="857250"/>
              <a:ext cx="5535216" cy="5143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1210" name="Line 10"/>
            <p:cNvSpPr>
              <a:spLocks noChangeShapeType="1"/>
            </p:cNvSpPr>
            <p:nvPr/>
          </p:nvSpPr>
          <p:spPr bwMode="auto">
            <a:xfrm flipV="1">
              <a:off x="1547814" y="5264944"/>
              <a:ext cx="702469" cy="323850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51211" name="Line 11"/>
            <p:cNvSpPr>
              <a:spLocks noChangeShapeType="1"/>
            </p:cNvSpPr>
            <p:nvPr/>
          </p:nvSpPr>
          <p:spPr bwMode="auto">
            <a:xfrm flipV="1">
              <a:off x="2087167" y="5264944"/>
              <a:ext cx="702469" cy="323850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51212" name="Line 12"/>
            <p:cNvSpPr>
              <a:spLocks noChangeShapeType="1"/>
            </p:cNvSpPr>
            <p:nvPr/>
          </p:nvSpPr>
          <p:spPr bwMode="auto">
            <a:xfrm flipV="1">
              <a:off x="3600451" y="5264944"/>
              <a:ext cx="702469" cy="323850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51213" name="Line 13"/>
            <p:cNvSpPr>
              <a:spLocks noChangeShapeType="1"/>
            </p:cNvSpPr>
            <p:nvPr/>
          </p:nvSpPr>
          <p:spPr bwMode="auto">
            <a:xfrm flipV="1">
              <a:off x="4193382" y="5264944"/>
              <a:ext cx="702469" cy="323850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51214" name="Line 14"/>
            <p:cNvSpPr>
              <a:spLocks noChangeShapeType="1"/>
            </p:cNvSpPr>
            <p:nvPr/>
          </p:nvSpPr>
          <p:spPr bwMode="auto">
            <a:xfrm>
              <a:off x="6354366" y="1052513"/>
              <a:ext cx="270272" cy="0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51216" name="Line 16"/>
            <p:cNvSpPr>
              <a:spLocks noChangeShapeType="1"/>
            </p:cNvSpPr>
            <p:nvPr/>
          </p:nvSpPr>
          <p:spPr bwMode="auto">
            <a:xfrm flipV="1">
              <a:off x="1763317" y="4563666"/>
              <a:ext cx="702469" cy="323850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51217" name="Line 17"/>
            <p:cNvSpPr>
              <a:spLocks noChangeShapeType="1"/>
            </p:cNvSpPr>
            <p:nvPr/>
          </p:nvSpPr>
          <p:spPr bwMode="auto">
            <a:xfrm flipV="1">
              <a:off x="2033589" y="1322785"/>
              <a:ext cx="702469" cy="323850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51218" name="Line 18"/>
            <p:cNvSpPr>
              <a:spLocks noChangeShapeType="1"/>
            </p:cNvSpPr>
            <p:nvPr/>
          </p:nvSpPr>
          <p:spPr bwMode="auto">
            <a:xfrm flipV="1">
              <a:off x="3492105" y="1376363"/>
              <a:ext cx="702469" cy="323850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51219" name="Line 19"/>
            <p:cNvSpPr>
              <a:spLocks noChangeShapeType="1"/>
            </p:cNvSpPr>
            <p:nvPr/>
          </p:nvSpPr>
          <p:spPr bwMode="auto">
            <a:xfrm flipV="1">
              <a:off x="4193382" y="1322785"/>
              <a:ext cx="702469" cy="323850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51220" name="Line 20"/>
            <p:cNvSpPr>
              <a:spLocks noChangeShapeType="1"/>
            </p:cNvSpPr>
            <p:nvPr/>
          </p:nvSpPr>
          <p:spPr bwMode="auto">
            <a:xfrm flipV="1">
              <a:off x="3924301" y="2619375"/>
              <a:ext cx="432197" cy="215504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51222" name="Line 22"/>
            <p:cNvSpPr>
              <a:spLocks noChangeShapeType="1"/>
            </p:cNvSpPr>
            <p:nvPr/>
          </p:nvSpPr>
          <p:spPr bwMode="auto">
            <a:xfrm flipH="1" flipV="1">
              <a:off x="4518423" y="2619375"/>
              <a:ext cx="377428" cy="161925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51223" name="Line 23"/>
            <p:cNvSpPr>
              <a:spLocks noChangeShapeType="1"/>
            </p:cNvSpPr>
            <p:nvPr/>
          </p:nvSpPr>
          <p:spPr bwMode="auto">
            <a:xfrm flipV="1">
              <a:off x="4463653" y="1970486"/>
              <a:ext cx="432197" cy="215503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51224" name="Line 24"/>
            <p:cNvSpPr>
              <a:spLocks noChangeShapeType="1"/>
            </p:cNvSpPr>
            <p:nvPr/>
          </p:nvSpPr>
          <p:spPr bwMode="auto">
            <a:xfrm flipV="1">
              <a:off x="2087166" y="4131469"/>
              <a:ext cx="432197" cy="215504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51225" name="Line 25"/>
            <p:cNvSpPr>
              <a:spLocks noChangeShapeType="1"/>
            </p:cNvSpPr>
            <p:nvPr/>
          </p:nvSpPr>
          <p:spPr bwMode="auto">
            <a:xfrm flipH="1" flipV="1">
              <a:off x="5057775" y="2025254"/>
              <a:ext cx="377429" cy="161925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51226" name="Line 26"/>
            <p:cNvSpPr>
              <a:spLocks noChangeShapeType="1"/>
            </p:cNvSpPr>
            <p:nvPr/>
          </p:nvSpPr>
          <p:spPr bwMode="auto">
            <a:xfrm flipH="1" flipV="1">
              <a:off x="2789636" y="4185047"/>
              <a:ext cx="377428" cy="161925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51228" name="Line 28"/>
            <p:cNvSpPr>
              <a:spLocks noChangeShapeType="1"/>
            </p:cNvSpPr>
            <p:nvPr/>
          </p:nvSpPr>
          <p:spPr bwMode="auto">
            <a:xfrm>
              <a:off x="6354366" y="1269206"/>
              <a:ext cx="270272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51229" name="Line 29"/>
            <p:cNvSpPr>
              <a:spLocks noChangeShapeType="1"/>
            </p:cNvSpPr>
            <p:nvPr/>
          </p:nvSpPr>
          <p:spPr bwMode="auto">
            <a:xfrm flipV="1">
              <a:off x="1871664" y="3050381"/>
              <a:ext cx="702469" cy="323850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51230" name="Line 30"/>
            <p:cNvSpPr>
              <a:spLocks noChangeShapeType="1"/>
            </p:cNvSpPr>
            <p:nvPr/>
          </p:nvSpPr>
          <p:spPr bwMode="auto">
            <a:xfrm flipH="1" flipV="1">
              <a:off x="5975749" y="2564606"/>
              <a:ext cx="1296590" cy="124301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51231" name="Line 31"/>
            <p:cNvSpPr>
              <a:spLocks noChangeShapeType="1"/>
            </p:cNvSpPr>
            <p:nvPr/>
          </p:nvSpPr>
          <p:spPr bwMode="auto">
            <a:xfrm flipH="1" flipV="1">
              <a:off x="6192441" y="3590926"/>
              <a:ext cx="1079897" cy="21669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51232" name="Line 32"/>
            <p:cNvSpPr>
              <a:spLocks noChangeShapeType="1"/>
            </p:cNvSpPr>
            <p:nvPr/>
          </p:nvSpPr>
          <p:spPr bwMode="auto">
            <a:xfrm flipH="1">
              <a:off x="6084095" y="3807619"/>
              <a:ext cx="1188244" cy="48577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51234" name="Oval 34"/>
            <p:cNvSpPr>
              <a:spLocks noChangeArrowheads="1"/>
            </p:cNvSpPr>
            <p:nvPr/>
          </p:nvSpPr>
          <p:spPr bwMode="auto">
            <a:xfrm>
              <a:off x="3113486" y="2888458"/>
              <a:ext cx="1458515" cy="270272"/>
            </a:xfrm>
            <a:prstGeom prst="ellips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51235" name="Oval 35"/>
            <p:cNvSpPr>
              <a:spLocks noChangeArrowheads="1"/>
            </p:cNvSpPr>
            <p:nvPr/>
          </p:nvSpPr>
          <p:spPr bwMode="auto">
            <a:xfrm>
              <a:off x="4895851" y="2834879"/>
              <a:ext cx="1026319" cy="323850"/>
            </a:xfrm>
            <a:prstGeom prst="ellips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51236" name="Oval 36"/>
            <p:cNvSpPr>
              <a:spLocks noChangeArrowheads="1"/>
            </p:cNvSpPr>
            <p:nvPr/>
          </p:nvSpPr>
          <p:spPr bwMode="auto">
            <a:xfrm>
              <a:off x="6300788" y="1431133"/>
              <a:ext cx="323850" cy="107156"/>
            </a:xfrm>
            <a:prstGeom prst="ellips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51237" name="Oval 37"/>
            <p:cNvSpPr>
              <a:spLocks noChangeArrowheads="1"/>
            </p:cNvSpPr>
            <p:nvPr/>
          </p:nvSpPr>
          <p:spPr bwMode="auto">
            <a:xfrm rot="-1003069">
              <a:off x="1601391" y="3752851"/>
              <a:ext cx="323850" cy="702469"/>
            </a:xfrm>
            <a:prstGeom prst="ellips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51239" name="Oval 39"/>
            <p:cNvSpPr>
              <a:spLocks noChangeArrowheads="1"/>
            </p:cNvSpPr>
            <p:nvPr/>
          </p:nvSpPr>
          <p:spPr bwMode="auto">
            <a:xfrm rot="-363707">
              <a:off x="1439466" y="2676525"/>
              <a:ext cx="270272" cy="971550"/>
            </a:xfrm>
            <a:prstGeom prst="ellips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51240" name="Line 40"/>
            <p:cNvSpPr>
              <a:spLocks noChangeShapeType="1"/>
            </p:cNvSpPr>
            <p:nvPr/>
          </p:nvSpPr>
          <p:spPr bwMode="auto">
            <a:xfrm flipH="1">
              <a:off x="4787505" y="4563667"/>
              <a:ext cx="2431256" cy="21550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51241" name="Line 41"/>
            <p:cNvSpPr>
              <a:spLocks noChangeShapeType="1"/>
            </p:cNvSpPr>
            <p:nvPr/>
          </p:nvSpPr>
          <p:spPr bwMode="auto">
            <a:xfrm flipH="1" flipV="1">
              <a:off x="5219701" y="4346973"/>
              <a:ext cx="1999060" cy="21669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51242" name="Line 42"/>
            <p:cNvSpPr>
              <a:spLocks noChangeShapeType="1"/>
            </p:cNvSpPr>
            <p:nvPr/>
          </p:nvSpPr>
          <p:spPr bwMode="auto">
            <a:xfrm flipH="1" flipV="1">
              <a:off x="5274469" y="4131470"/>
              <a:ext cx="377429" cy="26908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51243" name="Line 43"/>
            <p:cNvSpPr>
              <a:spLocks noChangeShapeType="1"/>
            </p:cNvSpPr>
            <p:nvPr/>
          </p:nvSpPr>
          <p:spPr bwMode="auto">
            <a:xfrm flipH="1">
              <a:off x="5166122" y="4400551"/>
              <a:ext cx="485775" cy="10834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51245" name="Line 45"/>
            <p:cNvSpPr>
              <a:spLocks noChangeShapeType="1"/>
            </p:cNvSpPr>
            <p:nvPr/>
          </p:nvSpPr>
          <p:spPr bwMode="auto">
            <a:xfrm flipH="1">
              <a:off x="6300787" y="2294335"/>
              <a:ext cx="70127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350"/>
            </a:p>
          </p:txBody>
        </p:sp>
      </p:grpSp>
      <p:sp>
        <p:nvSpPr>
          <p:cNvPr id="51246" name="Text Box 46"/>
          <p:cNvSpPr txBox="1">
            <a:spLocks noChangeArrowheads="1"/>
          </p:cNvSpPr>
          <p:nvPr/>
        </p:nvSpPr>
        <p:spPr bwMode="auto">
          <a:xfrm>
            <a:off x="7910946" y="2378273"/>
            <a:ext cx="2069479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cs-CZ" altLang="cs-CZ" sz="1400" dirty="0"/>
              <a:t> </a:t>
            </a:r>
            <a:r>
              <a:rPr lang="cs-CZ" altLang="cs-CZ" sz="1400" dirty="0" err="1" smtClean="0"/>
              <a:t>sarcolemma</a:t>
            </a:r>
            <a:endParaRPr lang="cs-CZ" altLang="cs-CZ" sz="1400" dirty="0"/>
          </a:p>
        </p:txBody>
      </p:sp>
      <p:sp>
        <p:nvSpPr>
          <p:cNvPr id="37" name="Nadpis 1"/>
          <p:cNvSpPr txBox="1">
            <a:spLocks/>
          </p:cNvSpPr>
          <p:nvPr/>
        </p:nvSpPr>
        <p:spPr>
          <a:xfrm>
            <a:off x="105799" y="86124"/>
            <a:ext cx="8932403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dirty="0" err="1" smtClean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Ultrastructure</a:t>
            </a:r>
            <a:r>
              <a:rPr lang="cs-CZ" sz="4000" dirty="0" smtClean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sz="4000" dirty="0" err="1" smtClean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of</a:t>
            </a:r>
            <a:r>
              <a:rPr lang="cs-CZ" sz="4000" dirty="0" smtClean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sz="4000" dirty="0" err="1" smtClean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rhabdomyocyte</a:t>
            </a:r>
            <a:endParaRPr lang="en-US" sz="4000" dirty="0"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8" name="Text Box 10"/>
          <p:cNvSpPr txBox="1">
            <a:spLocks noChangeArrowheads="1"/>
          </p:cNvSpPr>
          <p:nvPr/>
        </p:nvSpPr>
        <p:spPr bwMode="auto">
          <a:xfrm>
            <a:off x="173408" y="977890"/>
            <a:ext cx="2593181" cy="3539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cs-CZ" sz="1600" b="1" dirty="0" err="1"/>
              <a:t>Sarcolemme</a:t>
            </a:r>
            <a:r>
              <a:rPr lang="en-US" altLang="cs-CZ" sz="1600" dirty="0"/>
              <a:t> + </a:t>
            </a:r>
            <a:r>
              <a:rPr lang="en-US" altLang="cs-CZ" sz="1600" b="1" dirty="0"/>
              <a:t>t-tubules</a:t>
            </a:r>
            <a:r>
              <a:rPr lang="en-US" altLang="cs-CZ" sz="1600" dirty="0"/>
              <a:t>,</a:t>
            </a:r>
          </a:p>
          <a:p>
            <a:endParaRPr lang="en-US" altLang="cs-CZ" sz="1600" u="sng" dirty="0"/>
          </a:p>
          <a:p>
            <a:r>
              <a:rPr lang="cs-CZ" altLang="cs-CZ" sz="1600" b="1" dirty="0" smtClean="0"/>
              <a:t>S</a:t>
            </a:r>
            <a:r>
              <a:rPr lang="en-US" altLang="cs-CZ" sz="1600" b="1" dirty="0" err="1" smtClean="0"/>
              <a:t>arcoplasm</a:t>
            </a:r>
            <a:r>
              <a:rPr lang="en-US" altLang="cs-CZ" sz="1600" dirty="0"/>
              <a:t>:</a:t>
            </a:r>
          </a:p>
          <a:p>
            <a:r>
              <a:rPr lang="en-US" altLang="cs-CZ" sz="1600" dirty="0"/>
              <a:t>Nuclei, </a:t>
            </a:r>
          </a:p>
          <a:p>
            <a:r>
              <a:rPr lang="en-US" altLang="cs-CZ" sz="1600" dirty="0"/>
              <a:t>Mitochondria,</a:t>
            </a:r>
          </a:p>
          <a:p>
            <a:r>
              <a:rPr lang="en-US" altLang="cs-CZ" sz="1600" dirty="0"/>
              <a:t>Golgi apparatus,</a:t>
            </a:r>
          </a:p>
          <a:p>
            <a:r>
              <a:rPr lang="en-US" altLang="cs-CZ" sz="1600" dirty="0"/>
              <a:t>Glycogen </a:t>
            </a:r>
            <a:r>
              <a:rPr lang="en-US" altLang="cs-CZ" sz="1600" dirty="0" smtClean="0"/>
              <a:t>(</a:t>
            </a:r>
            <a:r>
              <a:rPr lang="en-US" altLang="cs-CZ" sz="1600" dirty="0" smtClean="0">
                <a:sym typeface="Symbol" panose="05050102010706020507" pitchFamily="18" charset="2"/>
              </a:rPr>
              <a:t></a:t>
            </a:r>
            <a:r>
              <a:rPr lang="cs-CZ" altLang="cs-CZ" sz="1600" dirty="0" smtClean="0">
                <a:sym typeface="Symbol" panose="05050102010706020507" pitchFamily="18" charset="2"/>
              </a:rPr>
              <a:t> </a:t>
            </a:r>
            <a:r>
              <a:rPr lang="en-US" altLang="cs-CZ" sz="1600" dirty="0" smtClean="0"/>
              <a:t>granules</a:t>
            </a:r>
            <a:r>
              <a:rPr lang="en-US" altLang="cs-CZ" sz="1600" dirty="0"/>
              <a:t>)</a:t>
            </a:r>
          </a:p>
          <a:p>
            <a:endParaRPr lang="en-US" altLang="cs-CZ" sz="1600" dirty="0"/>
          </a:p>
          <a:p>
            <a:r>
              <a:rPr lang="en-US" altLang="cs-CZ" sz="1600" b="1" dirty="0"/>
              <a:t>Sarcoplasmic reticulum</a:t>
            </a:r>
            <a:r>
              <a:rPr lang="en-US" altLang="cs-CZ" sz="1600" dirty="0"/>
              <a:t> </a:t>
            </a:r>
          </a:p>
          <a:p>
            <a:r>
              <a:rPr lang="en-US" altLang="cs-CZ" sz="1600" dirty="0"/>
              <a:t>(smooth ER) – </a:t>
            </a:r>
            <a:r>
              <a:rPr lang="en-US" altLang="cs-CZ" sz="1600" dirty="0" smtClean="0"/>
              <a:t>reservoir</a:t>
            </a:r>
            <a:r>
              <a:rPr lang="cs-CZ" altLang="cs-CZ" sz="1600" dirty="0" smtClean="0"/>
              <a:t> </a:t>
            </a:r>
            <a:r>
              <a:rPr lang="en-US" altLang="cs-CZ" sz="1600" dirty="0" smtClean="0"/>
              <a:t>of </a:t>
            </a:r>
            <a:r>
              <a:rPr lang="en-US" altLang="cs-CZ" sz="1600" dirty="0"/>
              <a:t>Ca</a:t>
            </a:r>
            <a:r>
              <a:rPr lang="en-US" altLang="cs-CZ" sz="1600" baseline="30000" dirty="0"/>
              <a:t>2+</a:t>
            </a:r>
          </a:p>
          <a:p>
            <a:endParaRPr lang="en-US" altLang="cs-CZ" sz="1600" dirty="0"/>
          </a:p>
          <a:p>
            <a:r>
              <a:rPr lang="en-US" altLang="cs-CZ" sz="1600" b="1" dirty="0"/>
              <a:t>Myofibrils</a:t>
            </a:r>
            <a:r>
              <a:rPr lang="en-US" altLang="cs-CZ" sz="1600" dirty="0"/>
              <a:t> (parallel to the</a:t>
            </a:r>
          </a:p>
          <a:p>
            <a:r>
              <a:rPr lang="en-US" altLang="cs-CZ" sz="1600" dirty="0"/>
              <a:t>length of the muscle fiber)</a:t>
            </a:r>
          </a:p>
        </p:txBody>
      </p:sp>
      <p:sp>
        <p:nvSpPr>
          <p:cNvPr id="51244" name="Text Box 44"/>
          <p:cNvSpPr txBox="1">
            <a:spLocks noChangeArrowheads="1"/>
          </p:cNvSpPr>
          <p:nvPr/>
        </p:nvSpPr>
        <p:spPr bwMode="auto">
          <a:xfrm>
            <a:off x="7100111" y="5673842"/>
            <a:ext cx="2110146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1400" dirty="0" err="1"/>
              <a:t>tubules</a:t>
            </a:r>
            <a:r>
              <a:rPr lang="cs-CZ" altLang="cs-CZ" sz="1400" dirty="0"/>
              <a:t> </a:t>
            </a:r>
            <a:r>
              <a:rPr lang="cs-CZ" altLang="cs-CZ" sz="1400" dirty="0" smtClean="0"/>
              <a:t>+ </a:t>
            </a:r>
            <a:r>
              <a:rPr lang="cs-CZ" altLang="cs-CZ" sz="1400" dirty="0" err="1" smtClean="0"/>
              <a:t>cisternae</a:t>
            </a:r>
            <a:r>
              <a:rPr lang="cs-CZ" altLang="cs-CZ" sz="1400" dirty="0" smtClean="0"/>
              <a:t> </a:t>
            </a:r>
            <a:r>
              <a:rPr lang="cs-CZ" altLang="cs-CZ" sz="1400" dirty="0" err="1" smtClean="0"/>
              <a:t>of</a:t>
            </a:r>
            <a:r>
              <a:rPr lang="cs-CZ" altLang="cs-CZ" sz="1400" dirty="0" smtClean="0"/>
              <a:t> </a:t>
            </a:r>
            <a:r>
              <a:rPr lang="cs-CZ" altLang="cs-CZ" sz="1400" dirty="0" err="1"/>
              <a:t>sER</a:t>
            </a:r>
            <a:endParaRPr lang="cs-CZ" altLang="cs-CZ" sz="1400" dirty="0"/>
          </a:p>
        </p:txBody>
      </p:sp>
    </p:spTree>
    <p:extLst>
      <p:ext uri="{BB962C8B-B14F-4D97-AF65-F5344CB8AC3E}">
        <p14:creationId xmlns:p14="http://schemas.microsoft.com/office/powerpoint/2010/main" val="854250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ChangeArrowheads="1"/>
          </p:cNvSpPr>
          <p:nvPr>
            <p:ph type="title"/>
          </p:nvPr>
        </p:nvSpPr>
        <p:spPr>
          <a:xfrm>
            <a:off x="223876" y="145930"/>
            <a:ext cx="6172200" cy="457200"/>
          </a:xfrm>
        </p:spPr>
        <p:txBody>
          <a:bodyPr>
            <a:noAutofit/>
          </a:bodyPr>
          <a:lstStyle/>
          <a:p>
            <a:r>
              <a:rPr lang="en-US" altLang="cs-CZ" sz="4000" dirty="0">
                <a:latin typeface="+mn-lt"/>
              </a:rPr>
              <a:t>Myofibrils</a:t>
            </a:r>
            <a:r>
              <a:rPr lang="en-US" altLang="cs-CZ" sz="4000" dirty="0">
                <a:effectLst/>
                <a:latin typeface="+mn-lt"/>
              </a:rPr>
              <a:t> </a:t>
            </a:r>
          </a:p>
        </p:txBody>
      </p:sp>
      <p:sp>
        <p:nvSpPr>
          <p:cNvPr id="99331" name="Rectangle 3"/>
          <p:cNvSpPr>
            <a:spLocks noGrp="1" noChangeArrowheads="1"/>
          </p:cNvSpPr>
          <p:nvPr>
            <p:ph idx="1"/>
          </p:nvPr>
        </p:nvSpPr>
        <p:spPr>
          <a:xfrm>
            <a:off x="155863" y="780549"/>
            <a:ext cx="6172200" cy="730856"/>
          </a:xfrm>
        </p:spPr>
        <p:txBody>
          <a:bodyPr/>
          <a:lstStyle/>
          <a:p>
            <a:pPr>
              <a:buClr>
                <a:schemeClr val="tx1"/>
              </a:buClr>
              <a:buFont typeface="Symbol" panose="05050102010706020507" pitchFamily="18" charset="2"/>
              <a:buChar char="-"/>
            </a:pPr>
            <a:r>
              <a:rPr lang="en-US" altLang="cs-CZ" sz="1650" dirty="0">
                <a:latin typeface="Arial" panose="020B0604020202020204" pitchFamily="34" charset="0"/>
              </a:rPr>
              <a:t>elongated structures [Ø 0.5 – 1.5 </a:t>
            </a:r>
            <a:r>
              <a:rPr lang="en-US" altLang="cs-CZ" sz="1650" dirty="0">
                <a:latin typeface="Arial" panose="020B0604020202020204" pitchFamily="34" charset="0"/>
                <a:sym typeface="Symbol" panose="05050102010706020507" pitchFamily="18" charset="2"/>
              </a:rPr>
              <a:t>]</a:t>
            </a:r>
            <a:r>
              <a:rPr lang="en-US" altLang="cs-CZ" sz="1650" dirty="0">
                <a:latin typeface="Arial" panose="020B0604020202020204" pitchFamily="34" charset="0"/>
              </a:rPr>
              <a:t> in sarcoplasm of muscle </a:t>
            </a:r>
            <a:r>
              <a:rPr lang="en-US" altLang="cs-CZ" sz="1650" dirty="0" smtClean="0">
                <a:latin typeface="Arial" panose="020B0604020202020204" pitchFamily="34" charset="0"/>
              </a:rPr>
              <a:t>fiber </a:t>
            </a:r>
            <a:r>
              <a:rPr lang="en-US" altLang="cs-CZ" sz="1650" dirty="0">
                <a:latin typeface="Arial" panose="020B0604020202020204" pitchFamily="34" charset="0"/>
              </a:rPr>
              <a:t>oriented </a:t>
            </a:r>
            <a:r>
              <a:rPr lang="cs-CZ" altLang="cs-CZ" sz="1650" dirty="0" smtClean="0">
                <a:latin typeface="Arial" panose="020B0604020202020204" pitchFamily="34" charset="0"/>
              </a:rPr>
              <a:t>in </a:t>
            </a:r>
            <a:r>
              <a:rPr lang="en-US" altLang="cs-CZ" sz="1650" dirty="0" smtClean="0">
                <a:latin typeface="Arial" panose="020B0604020202020204" pitchFamily="34" charset="0"/>
              </a:rPr>
              <a:t>parallel </a:t>
            </a:r>
            <a:r>
              <a:rPr lang="en-US" altLang="cs-CZ" sz="1650" dirty="0">
                <a:latin typeface="Arial" panose="020B0604020202020204" pitchFamily="34" charset="0"/>
              </a:rPr>
              <a:t>to the length of the fiber, </a:t>
            </a:r>
          </a:p>
        </p:txBody>
      </p:sp>
      <p:pic>
        <p:nvPicPr>
          <p:cNvPr id="99339" name="Picture 11" descr="MuscleSarcomer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11"/>
          <a:stretch/>
        </p:blipFill>
        <p:spPr bwMode="auto">
          <a:xfrm>
            <a:off x="294724" y="2042891"/>
            <a:ext cx="3604701" cy="1551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223876" y="4446330"/>
            <a:ext cx="5037063" cy="1941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tx1"/>
              </a:buClr>
              <a:buFont typeface="Symbol" panose="05050102010706020507" pitchFamily="18" charset="2"/>
              <a:buChar char="-"/>
            </a:pPr>
            <a:r>
              <a:rPr lang="cs-CZ" altLang="cs-CZ" sz="1800" dirty="0" smtClean="0">
                <a:latin typeface="Arial" panose="020B0604020202020204" pitchFamily="34" charset="0"/>
              </a:rPr>
              <a:t>Actin + </a:t>
            </a:r>
            <a:r>
              <a:rPr lang="cs-CZ" altLang="cs-CZ" sz="1800" dirty="0" err="1" smtClean="0">
                <a:latin typeface="Arial" panose="020B0604020202020204" pitchFamily="34" charset="0"/>
              </a:rPr>
              <a:t>myosin</a:t>
            </a:r>
            <a:r>
              <a:rPr lang="cs-CZ" altLang="cs-CZ" sz="1800" dirty="0" smtClean="0">
                <a:latin typeface="Arial" panose="020B0604020202020204" pitchFamily="34" charset="0"/>
              </a:rPr>
              <a:t> </a:t>
            </a:r>
            <a:r>
              <a:rPr lang="cs-CZ" altLang="cs-CZ" sz="1800" dirty="0" err="1" smtClean="0">
                <a:latin typeface="Arial" panose="020B0604020202020204" pitchFamily="34" charset="0"/>
              </a:rPr>
              <a:t>myofilaments</a:t>
            </a:r>
            <a:endParaRPr lang="cs-CZ" altLang="cs-CZ" sz="1800" dirty="0" smtClean="0">
              <a:latin typeface="Arial" panose="020B0604020202020204" pitchFamily="34" charset="0"/>
            </a:endParaRPr>
          </a:p>
          <a:p>
            <a:pPr>
              <a:buClr>
                <a:schemeClr val="tx1"/>
              </a:buClr>
              <a:buFont typeface="Symbol" panose="05050102010706020507" pitchFamily="18" charset="2"/>
              <a:buChar char="-"/>
            </a:pPr>
            <a:r>
              <a:rPr lang="cs-CZ" altLang="cs-CZ" sz="1800" dirty="0" err="1" smtClean="0">
                <a:latin typeface="Arial" panose="020B0604020202020204" pitchFamily="34" charset="0"/>
              </a:rPr>
              <a:t>Sarcomere</a:t>
            </a:r>
            <a:endParaRPr lang="cs-CZ" altLang="cs-CZ" sz="1800" dirty="0" smtClean="0">
              <a:latin typeface="Arial" panose="020B0604020202020204" pitchFamily="34" charset="0"/>
            </a:endParaRPr>
          </a:p>
          <a:p>
            <a:pPr>
              <a:buClr>
                <a:schemeClr val="tx1"/>
              </a:buClr>
              <a:buFont typeface="Symbol" panose="05050102010706020507" pitchFamily="18" charset="2"/>
              <a:buChar char="-"/>
            </a:pPr>
            <a:r>
              <a:rPr lang="cs-CZ" altLang="cs-CZ" sz="1800" dirty="0" smtClean="0">
                <a:latin typeface="Arial" panose="020B0604020202020204" pitchFamily="34" charset="0"/>
              </a:rPr>
              <a:t>Z-line</a:t>
            </a:r>
          </a:p>
          <a:p>
            <a:pPr>
              <a:buClr>
                <a:schemeClr val="tx1"/>
              </a:buClr>
              <a:buFont typeface="Symbol" panose="05050102010706020507" pitchFamily="18" charset="2"/>
              <a:buChar char="-"/>
            </a:pPr>
            <a:r>
              <a:rPr lang="cs-CZ" altLang="cs-CZ" sz="1800" dirty="0" smtClean="0">
                <a:latin typeface="Arial" panose="020B0604020202020204" pitchFamily="34" charset="0"/>
              </a:rPr>
              <a:t>M-line and H-</a:t>
            </a:r>
            <a:r>
              <a:rPr lang="cs-CZ" altLang="cs-CZ" sz="1800" dirty="0" err="1" smtClean="0">
                <a:latin typeface="Arial" panose="020B0604020202020204" pitchFamily="34" charset="0"/>
              </a:rPr>
              <a:t>zone</a:t>
            </a:r>
            <a:endParaRPr lang="cs-CZ" altLang="cs-CZ" sz="1800" dirty="0" smtClean="0">
              <a:latin typeface="Arial" panose="020B0604020202020204" pitchFamily="34" charset="0"/>
            </a:endParaRPr>
          </a:p>
          <a:p>
            <a:pPr>
              <a:buClr>
                <a:schemeClr val="tx1"/>
              </a:buClr>
              <a:buFont typeface="Symbol" panose="05050102010706020507" pitchFamily="18" charset="2"/>
              <a:buChar char="-"/>
            </a:pPr>
            <a:r>
              <a:rPr lang="cs-CZ" altLang="cs-CZ" sz="1800" dirty="0" smtClean="0">
                <a:latin typeface="Arial" panose="020B0604020202020204" pitchFamily="34" charset="0"/>
              </a:rPr>
              <a:t>I-band, A-band</a:t>
            </a:r>
            <a:endParaRPr lang="cs-CZ" altLang="cs-CZ" sz="1800" dirty="0">
              <a:latin typeface="Arial" panose="020B0604020202020204" pitchFamily="34" charset="0"/>
            </a:endParaRPr>
          </a:p>
        </p:txBody>
      </p:sp>
      <p:pic>
        <p:nvPicPr>
          <p:cNvPr id="7" name="Picture 4" descr="muscle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63177" y="1863274"/>
            <a:ext cx="4381500" cy="489507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Picture 5" descr="myogeo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18962" y="5354605"/>
            <a:ext cx="1344215" cy="1371600"/>
          </a:xfrm>
          <a:prstGeom prst="rect">
            <a:avLst/>
          </a:prstGeo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38698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apbrwww5.apsu.edu/thompsonj/Anatomy%20&amp;%20Physiology/2010/2010%20Exam%20Reviews/Exam%203%20Review/09-03bc_skelemusfi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1338" y="943684"/>
            <a:ext cx="7885755" cy="5914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223876" y="145930"/>
            <a:ext cx="6172200" cy="4572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sz="4000" dirty="0" err="1" smtClean="0">
                <a:latin typeface="+mn-lt"/>
              </a:rPr>
              <a:t>Sarcomere</a:t>
            </a:r>
            <a:endParaRPr lang="en-US" altLang="cs-CZ" sz="4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97504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9" name="Picture 3" descr="Imag108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47812" y="1308439"/>
            <a:ext cx="6048375" cy="4104084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6500" name="Freeform 4"/>
          <p:cNvSpPr>
            <a:spLocks/>
          </p:cNvSpPr>
          <p:nvPr/>
        </p:nvSpPr>
        <p:spPr bwMode="auto">
          <a:xfrm>
            <a:off x="2681288" y="3306308"/>
            <a:ext cx="215503" cy="816769"/>
          </a:xfrm>
          <a:custGeom>
            <a:avLst/>
            <a:gdLst>
              <a:gd name="T0" fmla="*/ 80 w 181"/>
              <a:gd name="T1" fmla="*/ 0 h 686"/>
              <a:gd name="T2" fmla="*/ 135 w 181"/>
              <a:gd name="T3" fmla="*/ 64 h 686"/>
              <a:gd name="T4" fmla="*/ 90 w 181"/>
              <a:gd name="T5" fmla="*/ 101 h 686"/>
              <a:gd name="T6" fmla="*/ 172 w 181"/>
              <a:gd name="T7" fmla="*/ 147 h 686"/>
              <a:gd name="T8" fmla="*/ 90 w 181"/>
              <a:gd name="T9" fmla="*/ 183 h 686"/>
              <a:gd name="T10" fmla="*/ 71 w 181"/>
              <a:gd name="T11" fmla="*/ 202 h 686"/>
              <a:gd name="T12" fmla="*/ 144 w 181"/>
              <a:gd name="T13" fmla="*/ 238 h 686"/>
              <a:gd name="T14" fmla="*/ 135 w 181"/>
              <a:gd name="T15" fmla="*/ 266 h 686"/>
              <a:gd name="T16" fmla="*/ 80 w 181"/>
              <a:gd name="T17" fmla="*/ 284 h 686"/>
              <a:gd name="T18" fmla="*/ 144 w 181"/>
              <a:gd name="T19" fmla="*/ 311 h 686"/>
              <a:gd name="T20" fmla="*/ 163 w 181"/>
              <a:gd name="T21" fmla="*/ 330 h 686"/>
              <a:gd name="T22" fmla="*/ 108 w 181"/>
              <a:gd name="T23" fmla="*/ 384 h 686"/>
              <a:gd name="T24" fmla="*/ 71 w 181"/>
              <a:gd name="T25" fmla="*/ 421 h 686"/>
              <a:gd name="T26" fmla="*/ 90 w 181"/>
              <a:gd name="T27" fmla="*/ 439 h 686"/>
              <a:gd name="T28" fmla="*/ 108 w 181"/>
              <a:gd name="T29" fmla="*/ 458 h 686"/>
              <a:gd name="T30" fmla="*/ 163 w 181"/>
              <a:gd name="T31" fmla="*/ 476 h 686"/>
              <a:gd name="T32" fmla="*/ 117 w 181"/>
              <a:gd name="T33" fmla="*/ 512 h 686"/>
              <a:gd name="T34" fmla="*/ 99 w 181"/>
              <a:gd name="T35" fmla="*/ 531 h 686"/>
              <a:gd name="T36" fmla="*/ 71 w 181"/>
              <a:gd name="T37" fmla="*/ 540 h 686"/>
              <a:gd name="T38" fmla="*/ 172 w 181"/>
              <a:gd name="T39" fmla="*/ 567 h 686"/>
              <a:gd name="T40" fmla="*/ 163 w 181"/>
              <a:gd name="T41" fmla="*/ 595 h 686"/>
              <a:gd name="T42" fmla="*/ 108 w 181"/>
              <a:gd name="T43" fmla="*/ 613 h 686"/>
              <a:gd name="T44" fmla="*/ 90 w 181"/>
              <a:gd name="T45" fmla="*/ 640 h 686"/>
              <a:gd name="T46" fmla="*/ 144 w 181"/>
              <a:gd name="T47" fmla="*/ 659 h 686"/>
              <a:gd name="T48" fmla="*/ 154 w 181"/>
              <a:gd name="T49" fmla="*/ 686 h 6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81" h="686">
                <a:moveTo>
                  <a:pt x="80" y="0"/>
                </a:moveTo>
                <a:cubicBezTo>
                  <a:pt x="117" y="13"/>
                  <a:pt x="123" y="28"/>
                  <a:pt x="135" y="64"/>
                </a:cubicBezTo>
                <a:cubicBezTo>
                  <a:pt x="122" y="78"/>
                  <a:pt x="97" y="83"/>
                  <a:pt x="90" y="101"/>
                </a:cubicBezTo>
                <a:cubicBezTo>
                  <a:pt x="74" y="140"/>
                  <a:pt x="160" y="145"/>
                  <a:pt x="172" y="147"/>
                </a:cubicBezTo>
                <a:cubicBezTo>
                  <a:pt x="142" y="157"/>
                  <a:pt x="120" y="173"/>
                  <a:pt x="90" y="183"/>
                </a:cubicBezTo>
                <a:cubicBezTo>
                  <a:pt x="84" y="189"/>
                  <a:pt x="71" y="193"/>
                  <a:pt x="71" y="202"/>
                </a:cubicBezTo>
                <a:cubicBezTo>
                  <a:pt x="71" y="229"/>
                  <a:pt x="144" y="238"/>
                  <a:pt x="144" y="238"/>
                </a:cubicBezTo>
                <a:cubicBezTo>
                  <a:pt x="141" y="247"/>
                  <a:pt x="143" y="260"/>
                  <a:pt x="135" y="266"/>
                </a:cubicBezTo>
                <a:cubicBezTo>
                  <a:pt x="119" y="277"/>
                  <a:pt x="80" y="284"/>
                  <a:pt x="80" y="284"/>
                </a:cubicBezTo>
                <a:cubicBezTo>
                  <a:pt x="22" y="323"/>
                  <a:pt x="59" y="289"/>
                  <a:pt x="144" y="311"/>
                </a:cubicBezTo>
                <a:cubicBezTo>
                  <a:pt x="153" y="313"/>
                  <a:pt x="157" y="324"/>
                  <a:pt x="163" y="330"/>
                </a:cubicBezTo>
                <a:cubicBezTo>
                  <a:pt x="151" y="365"/>
                  <a:pt x="143" y="372"/>
                  <a:pt x="108" y="384"/>
                </a:cubicBezTo>
                <a:cubicBezTo>
                  <a:pt x="96" y="397"/>
                  <a:pt x="71" y="404"/>
                  <a:pt x="71" y="421"/>
                </a:cubicBezTo>
                <a:cubicBezTo>
                  <a:pt x="71" y="430"/>
                  <a:pt x="84" y="433"/>
                  <a:pt x="90" y="439"/>
                </a:cubicBezTo>
                <a:cubicBezTo>
                  <a:pt x="96" y="445"/>
                  <a:pt x="100" y="454"/>
                  <a:pt x="108" y="458"/>
                </a:cubicBezTo>
                <a:cubicBezTo>
                  <a:pt x="125" y="467"/>
                  <a:pt x="163" y="476"/>
                  <a:pt x="163" y="476"/>
                </a:cubicBezTo>
                <a:cubicBezTo>
                  <a:pt x="146" y="526"/>
                  <a:pt x="168" y="486"/>
                  <a:pt x="117" y="512"/>
                </a:cubicBezTo>
                <a:cubicBezTo>
                  <a:pt x="109" y="516"/>
                  <a:pt x="106" y="526"/>
                  <a:pt x="99" y="531"/>
                </a:cubicBezTo>
                <a:cubicBezTo>
                  <a:pt x="91" y="536"/>
                  <a:pt x="80" y="537"/>
                  <a:pt x="71" y="540"/>
                </a:cubicBezTo>
                <a:cubicBezTo>
                  <a:pt x="0" y="587"/>
                  <a:pt x="67" y="534"/>
                  <a:pt x="172" y="567"/>
                </a:cubicBezTo>
                <a:cubicBezTo>
                  <a:pt x="181" y="570"/>
                  <a:pt x="171" y="589"/>
                  <a:pt x="163" y="595"/>
                </a:cubicBezTo>
                <a:cubicBezTo>
                  <a:pt x="147" y="606"/>
                  <a:pt x="108" y="613"/>
                  <a:pt x="108" y="613"/>
                </a:cubicBezTo>
                <a:cubicBezTo>
                  <a:pt x="102" y="622"/>
                  <a:pt x="83" y="631"/>
                  <a:pt x="90" y="640"/>
                </a:cubicBezTo>
                <a:cubicBezTo>
                  <a:pt x="102" y="655"/>
                  <a:pt x="144" y="659"/>
                  <a:pt x="144" y="659"/>
                </a:cubicBezTo>
                <a:cubicBezTo>
                  <a:pt x="147" y="668"/>
                  <a:pt x="154" y="686"/>
                  <a:pt x="154" y="686"/>
                </a:cubicBezTo>
              </a:path>
            </a:pathLst>
          </a:custGeom>
          <a:noFill/>
          <a:ln w="57150" cmpd="sng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106501" name="Freeform 5"/>
          <p:cNvSpPr>
            <a:spLocks/>
          </p:cNvSpPr>
          <p:nvPr/>
        </p:nvSpPr>
        <p:spPr bwMode="auto">
          <a:xfrm>
            <a:off x="6299596" y="3306308"/>
            <a:ext cx="215504" cy="816769"/>
          </a:xfrm>
          <a:custGeom>
            <a:avLst/>
            <a:gdLst>
              <a:gd name="T0" fmla="*/ 80 w 181"/>
              <a:gd name="T1" fmla="*/ 0 h 686"/>
              <a:gd name="T2" fmla="*/ 135 w 181"/>
              <a:gd name="T3" fmla="*/ 64 h 686"/>
              <a:gd name="T4" fmla="*/ 90 w 181"/>
              <a:gd name="T5" fmla="*/ 101 h 686"/>
              <a:gd name="T6" fmla="*/ 172 w 181"/>
              <a:gd name="T7" fmla="*/ 147 h 686"/>
              <a:gd name="T8" fmla="*/ 90 w 181"/>
              <a:gd name="T9" fmla="*/ 183 h 686"/>
              <a:gd name="T10" fmla="*/ 71 w 181"/>
              <a:gd name="T11" fmla="*/ 202 h 686"/>
              <a:gd name="T12" fmla="*/ 144 w 181"/>
              <a:gd name="T13" fmla="*/ 238 h 686"/>
              <a:gd name="T14" fmla="*/ 135 w 181"/>
              <a:gd name="T15" fmla="*/ 266 h 686"/>
              <a:gd name="T16" fmla="*/ 80 w 181"/>
              <a:gd name="T17" fmla="*/ 284 h 686"/>
              <a:gd name="T18" fmla="*/ 144 w 181"/>
              <a:gd name="T19" fmla="*/ 311 h 686"/>
              <a:gd name="T20" fmla="*/ 163 w 181"/>
              <a:gd name="T21" fmla="*/ 330 h 686"/>
              <a:gd name="T22" fmla="*/ 108 w 181"/>
              <a:gd name="T23" fmla="*/ 384 h 686"/>
              <a:gd name="T24" fmla="*/ 71 w 181"/>
              <a:gd name="T25" fmla="*/ 421 h 686"/>
              <a:gd name="T26" fmla="*/ 90 w 181"/>
              <a:gd name="T27" fmla="*/ 439 h 686"/>
              <a:gd name="T28" fmla="*/ 108 w 181"/>
              <a:gd name="T29" fmla="*/ 458 h 686"/>
              <a:gd name="T30" fmla="*/ 163 w 181"/>
              <a:gd name="T31" fmla="*/ 476 h 686"/>
              <a:gd name="T32" fmla="*/ 117 w 181"/>
              <a:gd name="T33" fmla="*/ 512 h 686"/>
              <a:gd name="T34" fmla="*/ 99 w 181"/>
              <a:gd name="T35" fmla="*/ 531 h 686"/>
              <a:gd name="T36" fmla="*/ 71 w 181"/>
              <a:gd name="T37" fmla="*/ 540 h 686"/>
              <a:gd name="T38" fmla="*/ 172 w 181"/>
              <a:gd name="T39" fmla="*/ 567 h 686"/>
              <a:gd name="T40" fmla="*/ 163 w 181"/>
              <a:gd name="T41" fmla="*/ 595 h 686"/>
              <a:gd name="T42" fmla="*/ 108 w 181"/>
              <a:gd name="T43" fmla="*/ 613 h 686"/>
              <a:gd name="T44" fmla="*/ 90 w 181"/>
              <a:gd name="T45" fmla="*/ 640 h 686"/>
              <a:gd name="T46" fmla="*/ 144 w 181"/>
              <a:gd name="T47" fmla="*/ 659 h 686"/>
              <a:gd name="T48" fmla="*/ 154 w 181"/>
              <a:gd name="T49" fmla="*/ 686 h 6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81" h="686">
                <a:moveTo>
                  <a:pt x="80" y="0"/>
                </a:moveTo>
                <a:cubicBezTo>
                  <a:pt x="117" y="13"/>
                  <a:pt x="123" y="28"/>
                  <a:pt x="135" y="64"/>
                </a:cubicBezTo>
                <a:cubicBezTo>
                  <a:pt x="122" y="78"/>
                  <a:pt x="97" y="83"/>
                  <a:pt x="90" y="101"/>
                </a:cubicBezTo>
                <a:cubicBezTo>
                  <a:pt x="74" y="140"/>
                  <a:pt x="160" y="145"/>
                  <a:pt x="172" y="147"/>
                </a:cubicBezTo>
                <a:cubicBezTo>
                  <a:pt x="142" y="157"/>
                  <a:pt x="120" y="173"/>
                  <a:pt x="90" y="183"/>
                </a:cubicBezTo>
                <a:cubicBezTo>
                  <a:pt x="84" y="189"/>
                  <a:pt x="71" y="193"/>
                  <a:pt x="71" y="202"/>
                </a:cubicBezTo>
                <a:cubicBezTo>
                  <a:pt x="71" y="229"/>
                  <a:pt x="144" y="238"/>
                  <a:pt x="144" y="238"/>
                </a:cubicBezTo>
                <a:cubicBezTo>
                  <a:pt x="141" y="247"/>
                  <a:pt x="143" y="260"/>
                  <a:pt x="135" y="266"/>
                </a:cubicBezTo>
                <a:cubicBezTo>
                  <a:pt x="119" y="277"/>
                  <a:pt x="80" y="284"/>
                  <a:pt x="80" y="284"/>
                </a:cubicBezTo>
                <a:cubicBezTo>
                  <a:pt x="22" y="323"/>
                  <a:pt x="59" y="289"/>
                  <a:pt x="144" y="311"/>
                </a:cubicBezTo>
                <a:cubicBezTo>
                  <a:pt x="153" y="313"/>
                  <a:pt x="157" y="324"/>
                  <a:pt x="163" y="330"/>
                </a:cubicBezTo>
                <a:cubicBezTo>
                  <a:pt x="151" y="365"/>
                  <a:pt x="143" y="372"/>
                  <a:pt x="108" y="384"/>
                </a:cubicBezTo>
                <a:cubicBezTo>
                  <a:pt x="96" y="397"/>
                  <a:pt x="71" y="404"/>
                  <a:pt x="71" y="421"/>
                </a:cubicBezTo>
                <a:cubicBezTo>
                  <a:pt x="71" y="430"/>
                  <a:pt x="84" y="433"/>
                  <a:pt x="90" y="439"/>
                </a:cubicBezTo>
                <a:cubicBezTo>
                  <a:pt x="96" y="445"/>
                  <a:pt x="100" y="454"/>
                  <a:pt x="108" y="458"/>
                </a:cubicBezTo>
                <a:cubicBezTo>
                  <a:pt x="125" y="467"/>
                  <a:pt x="163" y="476"/>
                  <a:pt x="163" y="476"/>
                </a:cubicBezTo>
                <a:cubicBezTo>
                  <a:pt x="146" y="526"/>
                  <a:pt x="168" y="486"/>
                  <a:pt x="117" y="512"/>
                </a:cubicBezTo>
                <a:cubicBezTo>
                  <a:pt x="109" y="516"/>
                  <a:pt x="106" y="526"/>
                  <a:pt x="99" y="531"/>
                </a:cubicBezTo>
                <a:cubicBezTo>
                  <a:pt x="91" y="536"/>
                  <a:pt x="80" y="537"/>
                  <a:pt x="71" y="540"/>
                </a:cubicBezTo>
                <a:cubicBezTo>
                  <a:pt x="0" y="587"/>
                  <a:pt x="67" y="534"/>
                  <a:pt x="172" y="567"/>
                </a:cubicBezTo>
                <a:cubicBezTo>
                  <a:pt x="181" y="570"/>
                  <a:pt x="171" y="589"/>
                  <a:pt x="163" y="595"/>
                </a:cubicBezTo>
                <a:cubicBezTo>
                  <a:pt x="147" y="606"/>
                  <a:pt x="108" y="613"/>
                  <a:pt x="108" y="613"/>
                </a:cubicBezTo>
                <a:cubicBezTo>
                  <a:pt x="102" y="622"/>
                  <a:pt x="83" y="631"/>
                  <a:pt x="90" y="640"/>
                </a:cubicBezTo>
                <a:cubicBezTo>
                  <a:pt x="102" y="655"/>
                  <a:pt x="144" y="659"/>
                  <a:pt x="144" y="659"/>
                </a:cubicBezTo>
                <a:cubicBezTo>
                  <a:pt x="147" y="668"/>
                  <a:pt x="154" y="686"/>
                  <a:pt x="154" y="686"/>
                </a:cubicBezTo>
              </a:path>
            </a:pathLst>
          </a:custGeom>
          <a:noFill/>
          <a:ln w="57150" cmpd="sng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106502" name="Line 6"/>
          <p:cNvSpPr>
            <a:spLocks noChangeShapeType="1"/>
          </p:cNvSpPr>
          <p:nvPr/>
        </p:nvSpPr>
        <p:spPr bwMode="auto">
          <a:xfrm>
            <a:off x="4625577" y="3359886"/>
            <a:ext cx="0" cy="756047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106503" name="Line 7"/>
          <p:cNvSpPr>
            <a:spLocks noChangeShapeType="1"/>
          </p:cNvSpPr>
          <p:nvPr/>
        </p:nvSpPr>
        <p:spPr bwMode="auto">
          <a:xfrm>
            <a:off x="3490913" y="3468232"/>
            <a:ext cx="2268140" cy="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106504" name="Line 8"/>
          <p:cNvSpPr>
            <a:spLocks noChangeShapeType="1"/>
          </p:cNvSpPr>
          <p:nvPr/>
        </p:nvSpPr>
        <p:spPr bwMode="auto">
          <a:xfrm>
            <a:off x="3490913" y="3738504"/>
            <a:ext cx="2268140" cy="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106505" name="Line 9"/>
          <p:cNvSpPr>
            <a:spLocks noChangeShapeType="1"/>
          </p:cNvSpPr>
          <p:nvPr/>
        </p:nvSpPr>
        <p:spPr bwMode="auto">
          <a:xfrm>
            <a:off x="3490913" y="4007585"/>
            <a:ext cx="2268140" cy="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106506" name="Line 10"/>
          <p:cNvSpPr>
            <a:spLocks noChangeShapeType="1"/>
          </p:cNvSpPr>
          <p:nvPr/>
        </p:nvSpPr>
        <p:spPr bwMode="auto">
          <a:xfrm>
            <a:off x="2843213" y="3359885"/>
            <a:ext cx="1296590" cy="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106507" name="Line 11"/>
          <p:cNvSpPr>
            <a:spLocks noChangeShapeType="1"/>
          </p:cNvSpPr>
          <p:nvPr/>
        </p:nvSpPr>
        <p:spPr bwMode="auto">
          <a:xfrm>
            <a:off x="2843213" y="3576579"/>
            <a:ext cx="1296590" cy="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106508" name="Line 12"/>
          <p:cNvSpPr>
            <a:spLocks noChangeShapeType="1"/>
          </p:cNvSpPr>
          <p:nvPr/>
        </p:nvSpPr>
        <p:spPr bwMode="auto">
          <a:xfrm>
            <a:off x="5166121" y="3576579"/>
            <a:ext cx="1296591" cy="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106509" name="Line 13"/>
          <p:cNvSpPr>
            <a:spLocks noChangeShapeType="1"/>
          </p:cNvSpPr>
          <p:nvPr/>
        </p:nvSpPr>
        <p:spPr bwMode="auto">
          <a:xfrm>
            <a:off x="5111352" y="3359885"/>
            <a:ext cx="1296591" cy="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106510" name="Line 14"/>
          <p:cNvSpPr>
            <a:spLocks noChangeShapeType="1"/>
          </p:cNvSpPr>
          <p:nvPr/>
        </p:nvSpPr>
        <p:spPr bwMode="auto">
          <a:xfrm>
            <a:off x="2897982" y="3900429"/>
            <a:ext cx="1296590" cy="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106511" name="Line 15"/>
          <p:cNvSpPr>
            <a:spLocks noChangeShapeType="1"/>
          </p:cNvSpPr>
          <p:nvPr/>
        </p:nvSpPr>
        <p:spPr bwMode="auto">
          <a:xfrm>
            <a:off x="5166121" y="3900429"/>
            <a:ext cx="1296591" cy="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106512" name="Text Box 16"/>
          <p:cNvSpPr txBox="1">
            <a:spLocks noChangeArrowheads="1"/>
          </p:cNvSpPr>
          <p:nvPr/>
        </p:nvSpPr>
        <p:spPr bwMode="auto">
          <a:xfrm>
            <a:off x="1439466" y="4224280"/>
            <a:ext cx="6318647" cy="123495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cs-CZ" altLang="cs-CZ" sz="1350"/>
          </a:p>
          <a:p>
            <a:pPr>
              <a:spcBef>
                <a:spcPct val="50000"/>
              </a:spcBef>
            </a:pPr>
            <a:endParaRPr lang="cs-CZ" altLang="cs-CZ" sz="1350"/>
          </a:p>
          <a:p>
            <a:pPr>
              <a:spcBef>
                <a:spcPct val="50000"/>
              </a:spcBef>
            </a:pPr>
            <a:endParaRPr lang="cs-CZ" altLang="cs-CZ" sz="1350"/>
          </a:p>
          <a:p>
            <a:pPr>
              <a:spcBef>
                <a:spcPct val="50000"/>
              </a:spcBef>
            </a:pPr>
            <a:r>
              <a:rPr lang="cs-CZ" altLang="cs-CZ" sz="1350"/>
              <a:t>                                               </a:t>
            </a:r>
          </a:p>
        </p:txBody>
      </p:sp>
      <p:sp>
        <p:nvSpPr>
          <p:cNvPr id="106513" name="Rectangle 17"/>
          <p:cNvSpPr>
            <a:spLocks noChangeArrowheads="1"/>
          </p:cNvSpPr>
          <p:nvPr/>
        </p:nvSpPr>
        <p:spPr bwMode="auto">
          <a:xfrm>
            <a:off x="3167063" y="1253670"/>
            <a:ext cx="1134665" cy="485775"/>
          </a:xfrm>
          <a:prstGeom prst="rect">
            <a:avLst/>
          </a:prstGeom>
          <a:noFill/>
          <a:ln w="57150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106514" name="Rectangle 18"/>
          <p:cNvSpPr>
            <a:spLocks noChangeArrowheads="1"/>
          </p:cNvSpPr>
          <p:nvPr/>
        </p:nvSpPr>
        <p:spPr bwMode="auto">
          <a:xfrm>
            <a:off x="5004197" y="1253670"/>
            <a:ext cx="1079897" cy="485775"/>
          </a:xfrm>
          <a:prstGeom prst="rect">
            <a:avLst/>
          </a:prstGeom>
          <a:noFill/>
          <a:ln w="5715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106515" name="Line 19"/>
          <p:cNvSpPr>
            <a:spLocks noChangeShapeType="1"/>
          </p:cNvSpPr>
          <p:nvPr/>
        </p:nvSpPr>
        <p:spPr bwMode="auto">
          <a:xfrm>
            <a:off x="2843213" y="4115932"/>
            <a:ext cx="1296590" cy="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106516" name="Line 20"/>
          <p:cNvSpPr>
            <a:spLocks noChangeShapeType="1"/>
          </p:cNvSpPr>
          <p:nvPr/>
        </p:nvSpPr>
        <p:spPr bwMode="auto">
          <a:xfrm>
            <a:off x="5166121" y="4115932"/>
            <a:ext cx="1296591" cy="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106517" name="Line 21"/>
          <p:cNvSpPr>
            <a:spLocks noChangeShapeType="1"/>
          </p:cNvSpPr>
          <p:nvPr/>
        </p:nvSpPr>
        <p:spPr bwMode="auto">
          <a:xfrm>
            <a:off x="3490912" y="4170702"/>
            <a:ext cx="0" cy="431006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106518" name="Line 22"/>
          <p:cNvSpPr>
            <a:spLocks noChangeShapeType="1"/>
          </p:cNvSpPr>
          <p:nvPr/>
        </p:nvSpPr>
        <p:spPr bwMode="auto">
          <a:xfrm>
            <a:off x="5760243" y="4170702"/>
            <a:ext cx="0" cy="431006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106519" name="Line 23"/>
          <p:cNvSpPr>
            <a:spLocks noChangeShapeType="1"/>
          </p:cNvSpPr>
          <p:nvPr/>
        </p:nvSpPr>
        <p:spPr bwMode="auto">
          <a:xfrm>
            <a:off x="3490913" y="4601707"/>
            <a:ext cx="2269331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106520" name="Text Box 24"/>
          <p:cNvSpPr txBox="1">
            <a:spLocks noChangeArrowheads="1"/>
          </p:cNvSpPr>
          <p:nvPr/>
        </p:nvSpPr>
        <p:spPr bwMode="auto">
          <a:xfrm>
            <a:off x="4246958" y="4656476"/>
            <a:ext cx="810816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1350" b="1"/>
              <a:t>A–band</a:t>
            </a:r>
            <a:r>
              <a:rPr lang="cs-CZ" altLang="cs-CZ" sz="1350"/>
              <a:t> </a:t>
            </a:r>
          </a:p>
        </p:txBody>
      </p:sp>
      <p:sp>
        <p:nvSpPr>
          <p:cNvPr id="106521" name="Line 25"/>
          <p:cNvSpPr>
            <a:spLocks noChangeShapeType="1"/>
          </p:cNvSpPr>
          <p:nvPr/>
        </p:nvSpPr>
        <p:spPr bwMode="auto">
          <a:xfrm>
            <a:off x="7163990" y="4170702"/>
            <a:ext cx="0" cy="269081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106522" name="Line 26"/>
          <p:cNvSpPr>
            <a:spLocks noChangeShapeType="1"/>
          </p:cNvSpPr>
          <p:nvPr/>
        </p:nvSpPr>
        <p:spPr bwMode="auto">
          <a:xfrm>
            <a:off x="5760243" y="4439782"/>
            <a:ext cx="140374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106523" name="Text Box 27"/>
          <p:cNvSpPr txBox="1">
            <a:spLocks noChangeArrowheads="1"/>
          </p:cNvSpPr>
          <p:nvPr/>
        </p:nvSpPr>
        <p:spPr bwMode="auto">
          <a:xfrm>
            <a:off x="6084093" y="4473120"/>
            <a:ext cx="756047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350" b="1"/>
              <a:t>I–band </a:t>
            </a:r>
          </a:p>
        </p:txBody>
      </p:sp>
      <p:sp>
        <p:nvSpPr>
          <p:cNvPr id="106524" name="Line 28"/>
          <p:cNvSpPr>
            <a:spLocks noChangeShapeType="1"/>
          </p:cNvSpPr>
          <p:nvPr/>
        </p:nvSpPr>
        <p:spPr bwMode="auto">
          <a:xfrm>
            <a:off x="2843212" y="4170702"/>
            <a:ext cx="0" cy="269081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106525" name="Line 29"/>
          <p:cNvSpPr>
            <a:spLocks noChangeShapeType="1"/>
          </p:cNvSpPr>
          <p:nvPr/>
        </p:nvSpPr>
        <p:spPr bwMode="auto">
          <a:xfrm>
            <a:off x="2843212" y="4439782"/>
            <a:ext cx="6477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106526" name="Text Box 30"/>
          <p:cNvSpPr txBox="1">
            <a:spLocks noChangeArrowheads="1"/>
          </p:cNvSpPr>
          <p:nvPr/>
        </p:nvSpPr>
        <p:spPr bwMode="auto">
          <a:xfrm>
            <a:off x="2789633" y="4473121"/>
            <a:ext cx="647700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350" b="1">
                <a:cs typeface="Arial" panose="020B0604020202020204" pitchFamily="34" charset="0"/>
              </a:rPr>
              <a:t>    </a:t>
            </a:r>
            <a:r>
              <a:rPr lang="en-US" altLang="cs-CZ" sz="1350" b="1">
                <a:cs typeface="Arial" panose="020B0604020202020204" pitchFamily="34" charset="0"/>
              </a:rPr>
              <a:t>½</a:t>
            </a:r>
            <a:r>
              <a:rPr lang="cs-CZ" altLang="cs-CZ" sz="1350" b="1">
                <a:cs typeface="Arial" panose="020B0604020202020204" pitchFamily="34" charset="0"/>
              </a:rPr>
              <a:t>       I-band</a:t>
            </a:r>
            <a:endParaRPr lang="en-US" altLang="cs-CZ" sz="1350" b="1">
              <a:cs typeface="Arial" panose="020B0604020202020204" pitchFamily="34" charset="0"/>
            </a:endParaRPr>
          </a:p>
        </p:txBody>
      </p:sp>
      <p:sp>
        <p:nvSpPr>
          <p:cNvPr id="106527" name="Oval 31"/>
          <p:cNvSpPr>
            <a:spLocks noChangeArrowheads="1"/>
          </p:cNvSpPr>
          <p:nvPr/>
        </p:nvSpPr>
        <p:spPr bwMode="auto">
          <a:xfrm>
            <a:off x="2519362" y="1253670"/>
            <a:ext cx="485775" cy="485775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106528" name="Oval 32"/>
          <p:cNvSpPr>
            <a:spLocks noChangeArrowheads="1"/>
          </p:cNvSpPr>
          <p:nvPr/>
        </p:nvSpPr>
        <p:spPr bwMode="auto">
          <a:xfrm rot="-185189">
            <a:off x="4410074" y="1253670"/>
            <a:ext cx="485775" cy="485775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106529" name="Oval 33"/>
          <p:cNvSpPr>
            <a:spLocks noChangeArrowheads="1"/>
          </p:cNvSpPr>
          <p:nvPr/>
        </p:nvSpPr>
        <p:spPr bwMode="auto">
          <a:xfrm rot="-185189">
            <a:off x="6191250" y="1256051"/>
            <a:ext cx="540544" cy="485775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106530" name="Line 34"/>
          <p:cNvSpPr>
            <a:spLocks noChangeShapeType="1"/>
          </p:cNvSpPr>
          <p:nvPr/>
        </p:nvSpPr>
        <p:spPr bwMode="auto">
          <a:xfrm>
            <a:off x="4463652" y="4062355"/>
            <a:ext cx="0" cy="27027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106531" name="Line 35"/>
          <p:cNvSpPr>
            <a:spLocks noChangeShapeType="1"/>
          </p:cNvSpPr>
          <p:nvPr/>
        </p:nvSpPr>
        <p:spPr bwMode="auto">
          <a:xfrm>
            <a:off x="4787502" y="4062355"/>
            <a:ext cx="0" cy="27027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106532" name="Line 36"/>
          <p:cNvSpPr>
            <a:spLocks noChangeShapeType="1"/>
          </p:cNvSpPr>
          <p:nvPr/>
        </p:nvSpPr>
        <p:spPr bwMode="auto">
          <a:xfrm>
            <a:off x="4463652" y="4332626"/>
            <a:ext cx="3238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106533" name="Text Box 37"/>
          <p:cNvSpPr txBox="1">
            <a:spLocks noChangeArrowheads="1"/>
          </p:cNvSpPr>
          <p:nvPr/>
        </p:nvSpPr>
        <p:spPr bwMode="auto">
          <a:xfrm>
            <a:off x="4246958" y="4293335"/>
            <a:ext cx="757238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350"/>
              <a:t>  H-zone</a:t>
            </a: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0" name="Rectangle 2"/>
          <p:cNvSpPr txBox="1">
            <a:spLocks noChangeArrowheads="1"/>
          </p:cNvSpPr>
          <p:nvPr/>
        </p:nvSpPr>
        <p:spPr>
          <a:xfrm>
            <a:off x="223876" y="145930"/>
            <a:ext cx="6172200" cy="4572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sz="4000" dirty="0" err="1" smtClean="0">
                <a:latin typeface="+mn-lt"/>
              </a:rPr>
              <a:t>Sarcomere</a:t>
            </a:r>
            <a:endParaRPr lang="en-US" altLang="cs-CZ" sz="4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01768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3" name="Picture 5" descr="sarcomere-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32973"/>
            <a:ext cx="9144000" cy="6125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33CC33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2"/>
          <p:cNvSpPr txBox="1">
            <a:spLocks noChangeArrowheads="1"/>
          </p:cNvSpPr>
          <p:nvPr/>
        </p:nvSpPr>
        <p:spPr>
          <a:xfrm>
            <a:off x="223876" y="145930"/>
            <a:ext cx="6172200" cy="4572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sz="4000" dirty="0" err="1" smtClean="0">
                <a:latin typeface="+mn-lt"/>
              </a:rPr>
              <a:t>Sarcomere</a:t>
            </a:r>
            <a:endParaRPr lang="en-US" altLang="cs-CZ" sz="4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16689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95656"/>
            <a:ext cx="7883174" cy="455612"/>
          </a:xfrm>
        </p:spPr>
        <p:txBody>
          <a:bodyPr>
            <a:noAutofit/>
          </a:bodyPr>
          <a:lstStyle/>
          <a:p>
            <a:r>
              <a:rPr lang="en-US" altLang="cs-CZ" sz="4000" dirty="0" smtClean="0">
                <a:latin typeface="+mn-lt"/>
              </a:rPr>
              <a:t>Sarcoplasmic reticulum, t-tubule</a:t>
            </a:r>
            <a:endParaRPr lang="en-US" altLang="cs-CZ" sz="4000" dirty="0">
              <a:latin typeface="+mn-lt"/>
            </a:endParaRPr>
          </a:p>
        </p:txBody>
      </p:sp>
      <p:pic>
        <p:nvPicPr>
          <p:cNvPr id="105475" name="Picture 3" descr="179"/>
          <p:cNvPicPr>
            <a:picLocks noGrp="1" noChangeAspect="1" noChangeArrowheads="1"/>
          </p:cNvPicPr>
          <p:nvPr>
            <p:ph type="body" sz="half" idx="4294967295"/>
          </p:nvPr>
        </p:nvPicPr>
        <p:blipFill>
          <a:blip r:embed="rId2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73" t="8064" r="21637" b="11551"/>
          <a:stretch>
            <a:fillRect/>
          </a:stretch>
        </p:blipFill>
        <p:spPr>
          <a:xfrm>
            <a:off x="332510" y="883250"/>
            <a:ext cx="1890713" cy="32400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5476" name="Picture 4" descr="019852403x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7519" y="795123"/>
            <a:ext cx="2050256" cy="3264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5477" name="Text Box 5"/>
          <p:cNvSpPr txBox="1">
            <a:spLocks noChangeArrowheads="1"/>
          </p:cNvSpPr>
          <p:nvPr/>
        </p:nvSpPr>
        <p:spPr bwMode="auto">
          <a:xfrm>
            <a:off x="6179166" y="2036303"/>
            <a:ext cx="1452563" cy="7155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cs-CZ" sz="1350" dirty="0" smtClean="0"/>
              <a:t>Terminal cisterna</a:t>
            </a:r>
          </a:p>
          <a:p>
            <a:r>
              <a:rPr lang="en-US" altLang="cs-CZ" sz="1350" dirty="0" smtClean="0"/>
              <a:t>T-tubule</a:t>
            </a:r>
          </a:p>
          <a:p>
            <a:r>
              <a:rPr lang="en-US" altLang="cs-CZ" sz="1350" dirty="0" smtClean="0"/>
              <a:t>Terminal cisterna</a:t>
            </a:r>
            <a:endParaRPr lang="en-US" altLang="cs-CZ" sz="1350" dirty="0"/>
          </a:p>
        </p:txBody>
      </p:sp>
      <p:sp>
        <p:nvSpPr>
          <p:cNvPr id="105481" name="AutoShape 9"/>
          <p:cNvSpPr>
            <a:spLocks/>
          </p:cNvSpPr>
          <p:nvPr/>
        </p:nvSpPr>
        <p:spPr bwMode="auto">
          <a:xfrm>
            <a:off x="7651971" y="2144650"/>
            <a:ext cx="54769" cy="485775"/>
          </a:xfrm>
          <a:prstGeom prst="rightBrace">
            <a:avLst>
              <a:gd name="adj1" fmla="val 73913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altLang="cs-CZ" sz="1350" dirty="0"/>
          </a:p>
        </p:txBody>
      </p:sp>
      <p:sp>
        <p:nvSpPr>
          <p:cNvPr id="105482" name="Text Box 10"/>
          <p:cNvSpPr txBox="1">
            <a:spLocks noChangeArrowheads="1"/>
          </p:cNvSpPr>
          <p:nvPr/>
        </p:nvSpPr>
        <p:spPr bwMode="auto">
          <a:xfrm>
            <a:off x="7799607" y="2252997"/>
            <a:ext cx="851297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cs-CZ" sz="1350" b="1" dirty="0" smtClean="0">
                <a:solidFill>
                  <a:srgbClr val="9900CC"/>
                </a:solidFill>
              </a:rPr>
              <a:t>TRIAD</a:t>
            </a:r>
            <a:endParaRPr lang="en-US" altLang="cs-CZ" sz="1350" b="1" dirty="0">
              <a:solidFill>
                <a:srgbClr val="9900CC"/>
              </a:solidFill>
            </a:endParaRPr>
          </a:p>
        </p:txBody>
      </p:sp>
      <p:sp>
        <p:nvSpPr>
          <p:cNvPr id="105483" name="Text Box 11"/>
          <p:cNvSpPr txBox="1">
            <a:spLocks noChangeArrowheads="1"/>
          </p:cNvSpPr>
          <p:nvPr/>
        </p:nvSpPr>
        <p:spPr bwMode="auto">
          <a:xfrm rot="10800000" flipV="1">
            <a:off x="404357" y="4531212"/>
            <a:ext cx="8369348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cs-CZ" dirty="0" smtClean="0"/>
              <a:t>communicating intracellular cavities around myofibrils, separated from cytosol</a:t>
            </a:r>
          </a:p>
          <a:p>
            <a:r>
              <a:rPr lang="en-US" altLang="cs-CZ" b="1" dirty="0" smtClean="0"/>
              <a:t>terminal cisternae</a:t>
            </a:r>
            <a:r>
              <a:rPr lang="en-US" altLang="cs-CZ" dirty="0" smtClean="0"/>
              <a:t> (“</a:t>
            </a:r>
            <a:r>
              <a:rPr lang="cs-CZ" altLang="cs-CZ" dirty="0" err="1" smtClean="0"/>
              <a:t>junction</a:t>
            </a:r>
            <a:r>
              <a:rPr lang="en-US" altLang="cs-CZ" dirty="0" smtClean="0"/>
              <a:t>”) and </a:t>
            </a:r>
            <a:r>
              <a:rPr lang="en-US" altLang="cs-CZ" b="1" dirty="0" smtClean="0"/>
              <a:t>longitudinal tubules </a:t>
            </a:r>
            <a:r>
              <a:rPr lang="en-US" altLang="cs-CZ" dirty="0" smtClean="0"/>
              <a:t>(“L”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system</a:t>
            </a:r>
            <a:r>
              <a:rPr lang="en-US" altLang="cs-CZ" dirty="0" smtClean="0"/>
              <a:t>).</a:t>
            </a:r>
          </a:p>
          <a:p>
            <a:r>
              <a:rPr lang="en-US" altLang="cs-CZ" dirty="0" smtClean="0"/>
              <a:t>reservoir of Ca ions</a:t>
            </a:r>
            <a:endParaRPr lang="en-US" altLang="cs-CZ" dirty="0"/>
          </a:p>
        </p:txBody>
      </p:sp>
      <p:sp>
        <p:nvSpPr>
          <p:cNvPr id="105484" name="Text Box 12"/>
          <p:cNvSpPr txBox="1">
            <a:spLocks noChangeArrowheads="1"/>
          </p:cNvSpPr>
          <p:nvPr/>
        </p:nvSpPr>
        <p:spPr bwMode="auto">
          <a:xfrm>
            <a:off x="404357" y="5732464"/>
            <a:ext cx="8246545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cs-CZ" b="1" dirty="0" smtClean="0"/>
              <a:t>T-tubule</a:t>
            </a:r>
            <a:r>
              <a:rPr lang="cs-CZ" altLang="cs-CZ" b="1" dirty="0" smtClean="0"/>
              <a:t>s</a:t>
            </a:r>
            <a:r>
              <a:rPr lang="en-US" altLang="cs-CZ" dirty="0" smtClean="0"/>
              <a:t> </a:t>
            </a:r>
            <a:r>
              <a:rPr lang="cs-CZ" altLang="cs-CZ" dirty="0" smtClean="0"/>
              <a:t>(</a:t>
            </a:r>
            <a:r>
              <a:rPr lang="en-US" altLang="cs-CZ" dirty="0" smtClean="0"/>
              <a:t>“T”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system</a:t>
            </a:r>
            <a:r>
              <a:rPr lang="cs-CZ" altLang="cs-CZ" dirty="0" smtClean="0"/>
              <a:t> </a:t>
            </a:r>
            <a:r>
              <a:rPr lang="en-US" altLang="cs-CZ" dirty="0" smtClean="0"/>
              <a:t>)</a:t>
            </a:r>
            <a:r>
              <a:rPr lang="cs-CZ" altLang="cs-CZ" dirty="0" smtClean="0"/>
              <a:t> are</a:t>
            </a:r>
            <a:r>
              <a:rPr lang="en-US" altLang="cs-CZ" dirty="0" smtClean="0"/>
              <a:t> invagination</a:t>
            </a:r>
            <a:r>
              <a:rPr lang="cs-CZ" altLang="cs-CZ" dirty="0" smtClean="0"/>
              <a:t>s</a:t>
            </a:r>
            <a:r>
              <a:rPr lang="en-US" altLang="cs-CZ" dirty="0" smtClean="0"/>
              <a:t> of sarcoplasm and </a:t>
            </a:r>
            <a:r>
              <a:rPr lang="cs-CZ" altLang="cs-CZ" dirty="0" err="1" smtClean="0"/>
              <a:t>bring</a:t>
            </a:r>
            <a:r>
              <a:rPr lang="cs-CZ" altLang="cs-CZ" dirty="0" smtClean="0"/>
              <a:t> </a:t>
            </a:r>
            <a:r>
              <a:rPr lang="en-US" altLang="cs-CZ" dirty="0" smtClean="0"/>
              <a:t>action potential to terminal cisternae change permeability of membrane for Ca ions</a:t>
            </a:r>
            <a:endParaRPr lang="cs-CZ" altLang="cs-CZ" dirty="0" smtClean="0"/>
          </a:p>
          <a:p>
            <a:endParaRPr lang="en-US" altLang="cs-CZ" dirty="0"/>
          </a:p>
        </p:txBody>
      </p:sp>
    </p:spTree>
    <p:extLst>
      <p:ext uri="{BB962C8B-B14F-4D97-AF65-F5344CB8AC3E}">
        <p14:creationId xmlns:p14="http://schemas.microsoft.com/office/powerpoint/2010/main" val="3587400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7" name="Picture 9" descr="emmode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857250"/>
            <a:ext cx="6858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0" y="95656"/>
            <a:ext cx="7883174" cy="4556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cs-CZ" sz="4000" smtClean="0">
                <a:latin typeface="+mn-lt"/>
              </a:rPr>
              <a:t>Sarcoplasmic reticulum, t-tubule</a:t>
            </a:r>
            <a:endParaRPr lang="en-US" altLang="cs-CZ" sz="4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31391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s-media-cache-ak0.pinimg.com/736x/13/d8/fb/13d8fb80fa4169d09365bbbdec8c07a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688" y="223942"/>
            <a:ext cx="7010400" cy="6496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6485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223876" y="145929"/>
            <a:ext cx="6172200" cy="63461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cs-CZ" sz="4000" dirty="0" smtClean="0">
                <a:latin typeface="+mn-lt"/>
              </a:rPr>
              <a:t>Thin myofilaments </a:t>
            </a:r>
            <a:endParaRPr lang="en-US" altLang="cs-CZ" sz="4000" dirty="0">
              <a:latin typeface="+mn-lt"/>
            </a:endParaRP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155863" y="780549"/>
            <a:ext cx="6172200" cy="73085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tx1"/>
              </a:buClr>
            </a:pPr>
            <a:r>
              <a:rPr lang="en-US" altLang="cs-CZ" sz="1800" b="1" dirty="0" err="1" smtClean="0">
                <a:latin typeface="Arial" panose="020B0604020202020204" pitchFamily="34" charset="0"/>
              </a:rPr>
              <a:t>Fibrilar</a:t>
            </a:r>
            <a:r>
              <a:rPr lang="en-US" altLang="cs-CZ" sz="1800" b="1" dirty="0" smtClean="0">
                <a:latin typeface="Arial" panose="020B0604020202020204" pitchFamily="34" charset="0"/>
              </a:rPr>
              <a:t> actin (</a:t>
            </a:r>
            <a:r>
              <a:rPr lang="en-US" altLang="cs-CZ" sz="1800" b="1" smtClean="0">
                <a:latin typeface="Arial" panose="020B0604020202020204" pitchFamily="34" charset="0"/>
              </a:rPr>
              <a:t>F-actin)</a:t>
            </a:r>
            <a:r>
              <a:rPr lang="cs-CZ" altLang="cs-CZ" sz="1800" b="1" smtClean="0">
                <a:latin typeface="Arial" panose="020B0604020202020204" pitchFamily="34" charset="0"/>
              </a:rPr>
              <a:t>,</a:t>
            </a:r>
            <a:r>
              <a:rPr lang="cs-CZ" altLang="cs-CZ" sz="1800">
                <a:latin typeface="Arial" panose="020B0604020202020204" pitchFamily="34" charset="0"/>
              </a:rPr>
              <a:t> (</a:t>
            </a:r>
            <a:r>
              <a:rPr lang="cs-CZ" altLang="cs-CZ" sz="1800">
                <a:latin typeface="Arial" panose="020B0604020202020204" pitchFamily="34" charset="0"/>
                <a:sym typeface="Symbol" panose="05050102010706020507" pitchFamily="18" charset="2"/>
              </a:rPr>
              <a:t> </a:t>
            </a:r>
            <a:r>
              <a:rPr lang="cs-CZ" altLang="cs-CZ" sz="1800">
                <a:latin typeface="Arial" panose="020B0604020202020204" pitchFamily="34" charset="0"/>
              </a:rPr>
              <a:t>7 nm, </a:t>
            </a:r>
            <a:r>
              <a:rPr lang="cs-CZ" altLang="cs-CZ" sz="1800">
                <a:latin typeface="Arial" panose="020B0604020202020204" pitchFamily="34" charset="0"/>
                <a:sym typeface="Symbol" panose="05050102010706020507" pitchFamily="18" charset="2"/>
              </a:rPr>
              <a:t></a:t>
            </a:r>
            <a:r>
              <a:rPr lang="cs-CZ" altLang="cs-CZ" sz="1800">
                <a:latin typeface="Arial" panose="020B0604020202020204" pitchFamily="34" charset="0"/>
              </a:rPr>
              <a:t>1 </a:t>
            </a:r>
            <a:r>
              <a:rPr lang="cs-CZ" altLang="cs-CZ" sz="1800">
                <a:latin typeface="Arial" panose="020B0604020202020204" pitchFamily="34" charset="0"/>
                <a:sym typeface="Symbol" panose="05050102010706020507" pitchFamily="18" charset="2"/>
              </a:rPr>
              <a:t>m)</a:t>
            </a:r>
            <a:endParaRPr lang="en-US" altLang="cs-CZ" sz="1400">
              <a:latin typeface="Arial" panose="020B0604020202020204" pitchFamily="34" charset="0"/>
            </a:endParaRPr>
          </a:p>
          <a:p>
            <a:pPr>
              <a:buClr>
                <a:schemeClr val="tx1"/>
              </a:buClr>
            </a:pPr>
            <a:endParaRPr lang="en-US" altLang="cs-CZ" sz="1650" b="1" dirty="0" smtClean="0">
              <a:latin typeface="Arial" panose="020B0604020202020204" pitchFamily="34" charset="0"/>
            </a:endParaRPr>
          </a:p>
          <a:p>
            <a:pPr>
              <a:buClr>
                <a:schemeClr val="tx1"/>
              </a:buClr>
            </a:pPr>
            <a:endParaRPr lang="en-US" altLang="cs-CZ" sz="1650" dirty="0">
              <a:latin typeface="Arial" panose="020B0604020202020204" pitchFamily="34" charset="0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0" y="3822502"/>
            <a:ext cx="8821883" cy="1941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tx1"/>
              </a:buClr>
            </a:pPr>
            <a:r>
              <a:rPr lang="en-US" altLang="cs-CZ" sz="1800" dirty="0" smtClean="0">
                <a:latin typeface="Arial" panose="020B0604020202020204" pitchFamily="34" charset="0"/>
              </a:rPr>
              <a:t>Tropomyosin – thin double helix in groove of actin double helix, spans 7 monomers of G-actin</a:t>
            </a:r>
          </a:p>
          <a:p>
            <a:pPr>
              <a:buClr>
                <a:schemeClr val="tx1"/>
              </a:buClr>
            </a:pPr>
            <a:r>
              <a:rPr lang="en-US" altLang="cs-CZ" sz="1800" dirty="0" smtClean="0">
                <a:latin typeface="Arial" panose="020B0604020202020204" pitchFamily="34" charset="0"/>
              </a:rPr>
              <a:t>Troponin – complex of 3 globular proteins</a:t>
            </a:r>
          </a:p>
          <a:p>
            <a:pPr lvl="1">
              <a:buClr>
                <a:schemeClr val="tx1"/>
              </a:buClr>
            </a:pPr>
            <a:r>
              <a:rPr lang="en-US" altLang="cs-CZ" sz="1400" dirty="0" err="1" smtClean="0">
                <a:latin typeface="Arial" panose="020B0604020202020204" pitchFamily="34" charset="0"/>
              </a:rPr>
              <a:t>TnT</a:t>
            </a:r>
            <a:r>
              <a:rPr lang="en-US" altLang="cs-CZ" sz="1400" dirty="0" smtClean="0">
                <a:latin typeface="Arial" panose="020B0604020202020204" pitchFamily="34" charset="0"/>
              </a:rPr>
              <a:t> (Troponin T) – binds tropomyosin</a:t>
            </a:r>
          </a:p>
          <a:p>
            <a:pPr lvl="1">
              <a:buClr>
                <a:schemeClr val="tx1"/>
              </a:buClr>
            </a:pPr>
            <a:r>
              <a:rPr lang="en-US" altLang="cs-CZ" sz="1400" dirty="0" err="1" smtClean="0">
                <a:latin typeface="Arial" panose="020B0604020202020204" pitchFamily="34" charset="0"/>
              </a:rPr>
              <a:t>TnC</a:t>
            </a:r>
            <a:r>
              <a:rPr lang="en-US" altLang="cs-CZ" sz="1400" dirty="0" smtClean="0">
                <a:latin typeface="Arial" panose="020B0604020202020204" pitchFamily="34" charset="0"/>
              </a:rPr>
              <a:t> (Troponin C) – binds calcium</a:t>
            </a:r>
          </a:p>
          <a:p>
            <a:pPr lvl="1">
              <a:buClr>
                <a:schemeClr val="tx1"/>
              </a:buClr>
            </a:pPr>
            <a:r>
              <a:rPr lang="en-US" altLang="cs-CZ" sz="1400" dirty="0" err="1" smtClean="0">
                <a:latin typeface="Arial" panose="020B0604020202020204" pitchFamily="34" charset="0"/>
              </a:rPr>
              <a:t>TnI</a:t>
            </a:r>
            <a:r>
              <a:rPr lang="en-US" altLang="cs-CZ" sz="1400" dirty="0" smtClean="0">
                <a:latin typeface="Arial" panose="020B0604020202020204" pitchFamily="34" charset="0"/>
              </a:rPr>
              <a:t> (Troponin I)  inhibits interaction between thick </a:t>
            </a:r>
          </a:p>
          <a:p>
            <a:pPr marL="457200" lvl="1" indent="0">
              <a:buClr>
                <a:schemeClr val="tx1"/>
              </a:buClr>
              <a:buNone/>
            </a:pPr>
            <a:r>
              <a:rPr lang="en-US" altLang="cs-CZ" sz="1400" dirty="0" smtClean="0">
                <a:latin typeface="Arial" panose="020B0604020202020204" pitchFamily="34" charset="0"/>
              </a:rPr>
              <a:t>and thin filaments</a:t>
            </a:r>
          </a:p>
        </p:txBody>
      </p:sp>
      <p:pic>
        <p:nvPicPr>
          <p:cNvPr id="2052" name="Picture 4" descr="Subversion of the actin cytoskeleton during viral infection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70" b="17737"/>
          <a:stretch/>
        </p:blipFill>
        <p:spPr bwMode="auto">
          <a:xfrm>
            <a:off x="223876" y="1246909"/>
            <a:ext cx="7620000" cy="2100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external image TN1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7636" y="4334556"/>
            <a:ext cx="4018290" cy="2507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54290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163.178.103.176/Tema1G/Grupos1/GermanT1/GATP20/e2_files/7no5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3140" y="1267520"/>
            <a:ext cx="4420860" cy="2413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223876" y="145929"/>
            <a:ext cx="6172200" cy="63461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cs-CZ" sz="4000" dirty="0" err="1" smtClean="0">
                <a:latin typeface="+mn-lt"/>
              </a:rPr>
              <a:t>Thi</a:t>
            </a:r>
            <a:r>
              <a:rPr lang="cs-CZ" altLang="cs-CZ" sz="4000" dirty="0" err="1" smtClean="0">
                <a:latin typeface="+mn-lt"/>
              </a:rPr>
              <a:t>ck</a:t>
            </a:r>
            <a:r>
              <a:rPr lang="en-US" altLang="cs-CZ" sz="4000" dirty="0" smtClean="0">
                <a:latin typeface="+mn-lt"/>
              </a:rPr>
              <a:t> myofilaments </a:t>
            </a:r>
            <a:endParaRPr lang="en-US" altLang="cs-CZ" sz="4000" dirty="0">
              <a:latin typeface="+mn-lt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155863" y="780549"/>
            <a:ext cx="6172200" cy="73085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tx1"/>
              </a:buClr>
            </a:pPr>
            <a:r>
              <a:rPr lang="cs-CZ" altLang="cs-CZ" sz="1650" b="1" dirty="0" err="1" smtClean="0">
                <a:latin typeface="Arial" panose="020B0604020202020204" pitchFamily="34" charset="0"/>
              </a:rPr>
              <a:t>Myosin</a:t>
            </a:r>
            <a:endParaRPr lang="en-US" altLang="cs-CZ" sz="1650" b="1" dirty="0" smtClean="0">
              <a:latin typeface="Arial" panose="020B0604020202020204" pitchFamily="34" charset="0"/>
            </a:endParaRPr>
          </a:p>
          <a:p>
            <a:pPr>
              <a:buClr>
                <a:schemeClr val="tx1"/>
              </a:buClr>
            </a:pPr>
            <a:endParaRPr lang="en-US" altLang="cs-CZ" sz="1650" dirty="0">
              <a:latin typeface="Arial" panose="020B0604020202020204" pitchFamily="34" charset="0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87849" y="1123386"/>
            <a:ext cx="6789043" cy="1941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tx1"/>
              </a:buClr>
              <a:buFontTx/>
              <a:buChar char="-"/>
            </a:pPr>
            <a:r>
              <a:rPr lang="cs-CZ" altLang="cs-CZ" sz="1800" dirty="0" err="1" smtClean="0">
                <a:latin typeface="Arial" panose="020B0604020202020204" pitchFamily="34" charset="0"/>
              </a:rPr>
              <a:t>Large</a:t>
            </a:r>
            <a:r>
              <a:rPr lang="cs-CZ" altLang="cs-CZ" sz="1800" dirty="0" smtClean="0">
                <a:latin typeface="Arial" panose="020B0604020202020204" pitchFamily="34" charset="0"/>
              </a:rPr>
              <a:t> polypeptide, golf </a:t>
            </a:r>
            <a:r>
              <a:rPr lang="cs-CZ" altLang="cs-CZ" sz="1800" err="1" smtClean="0">
                <a:latin typeface="Arial" panose="020B0604020202020204" pitchFamily="34" charset="0"/>
              </a:rPr>
              <a:t>stick</a:t>
            </a:r>
            <a:r>
              <a:rPr lang="cs-CZ" altLang="cs-CZ" sz="1800" smtClean="0">
                <a:latin typeface="Arial" panose="020B0604020202020204" pitchFamily="34" charset="0"/>
              </a:rPr>
              <a:t> </a:t>
            </a:r>
            <a:r>
              <a:rPr lang="cs-CZ" altLang="cs-CZ" sz="1800">
                <a:latin typeface="Arial" panose="020B0604020202020204" pitchFamily="34" charset="0"/>
              </a:rPr>
              <a:t>shape, (</a:t>
            </a:r>
            <a:r>
              <a:rPr lang="cs-CZ" altLang="cs-CZ" sz="1800">
                <a:latin typeface="Arial" panose="020B0604020202020204" pitchFamily="34" charset="0"/>
                <a:sym typeface="Symbol" panose="05050102010706020507" pitchFamily="18" charset="2"/>
              </a:rPr>
              <a:t> </a:t>
            </a:r>
            <a:r>
              <a:rPr lang="cs-CZ" altLang="cs-CZ" sz="1800">
                <a:latin typeface="Arial" panose="020B0604020202020204" pitchFamily="34" charset="0"/>
              </a:rPr>
              <a:t>15 nm, </a:t>
            </a:r>
            <a:r>
              <a:rPr lang="cs-CZ" altLang="cs-CZ" sz="1800">
                <a:latin typeface="Arial" panose="020B0604020202020204" pitchFamily="34" charset="0"/>
                <a:sym typeface="Symbol" panose="05050102010706020507" pitchFamily="18" charset="2"/>
              </a:rPr>
              <a:t></a:t>
            </a:r>
            <a:r>
              <a:rPr lang="cs-CZ" altLang="cs-CZ" sz="1800">
                <a:latin typeface="Arial" panose="020B0604020202020204" pitchFamily="34" charset="0"/>
              </a:rPr>
              <a:t>1,5 </a:t>
            </a:r>
            <a:r>
              <a:rPr lang="cs-CZ" altLang="cs-CZ" sz="1800">
                <a:latin typeface="Arial" panose="020B0604020202020204" pitchFamily="34" charset="0"/>
                <a:sym typeface="Symbol" panose="05050102010706020507" pitchFamily="18" charset="2"/>
              </a:rPr>
              <a:t>m)</a:t>
            </a:r>
            <a:endParaRPr lang="en-US" altLang="cs-CZ" sz="1400">
              <a:latin typeface="Arial" panose="020B0604020202020204" pitchFamily="34" charset="0"/>
            </a:endParaRPr>
          </a:p>
          <a:p>
            <a:pPr>
              <a:buClr>
                <a:schemeClr val="tx1"/>
              </a:buClr>
              <a:buFontTx/>
              <a:buChar char="-"/>
            </a:pPr>
            <a:r>
              <a:rPr lang="cs-CZ" altLang="cs-CZ" sz="1800" smtClean="0">
                <a:latin typeface="Arial" panose="020B0604020202020204" pitchFamily="34" charset="0"/>
              </a:rPr>
              <a:t>Bundles </a:t>
            </a:r>
            <a:r>
              <a:rPr lang="cs-CZ" altLang="cs-CZ" sz="1800" dirty="0" err="1" smtClean="0">
                <a:latin typeface="Arial" panose="020B0604020202020204" pitchFamily="34" charset="0"/>
              </a:rPr>
              <a:t>of</a:t>
            </a:r>
            <a:r>
              <a:rPr lang="cs-CZ" altLang="cs-CZ" sz="1800" dirty="0" smtClean="0">
                <a:latin typeface="Arial" panose="020B0604020202020204" pitchFamily="34" charset="0"/>
              </a:rPr>
              <a:t> </a:t>
            </a:r>
            <a:r>
              <a:rPr lang="cs-CZ" altLang="cs-CZ" sz="1800" dirty="0" err="1" smtClean="0">
                <a:latin typeface="Arial" panose="020B0604020202020204" pitchFamily="34" charset="0"/>
              </a:rPr>
              <a:t>myosin</a:t>
            </a:r>
            <a:r>
              <a:rPr lang="cs-CZ" altLang="cs-CZ" sz="1800" dirty="0" smtClean="0">
                <a:latin typeface="Arial" panose="020B0604020202020204" pitchFamily="34" charset="0"/>
              </a:rPr>
              <a:t> </a:t>
            </a:r>
            <a:r>
              <a:rPr lang="cs-CZ" altLang="cs-CZ" sz="1800" dirty="0" err="1" smtClean="0">
                <a:latin typeface="Arial" panose="020B0604020202020204" pitchFamily="34" charset="0"/>
              </a:rPr>
              <a:t>molecules</a:t>
            </a:r>
            <a:r>
              <a:rPr lang="cs-CZ" altLang="cs-CZ" sz="1800" dirty="0" smtClean="0">
                <a:latin typeface="Arial" panose="020B0604020202020204" pitchFamily="34" charset="0"/>
              </a:rPr>
              <a:t> </a:t>
            </a:r>
            <a:r>
              <a:rPr lang="cs-CZ" altLang="cs-CZ" sz="1800" dirty="0" err="1" smtClean="0">
                <a:latin typeface="Arial" panose="020B0604020202020204" pitchFamily="34" charset="0"/>
              </a:rPr>
              <a:t>form</a:t>
            </a:r>
            <a:r>
              <a:rPr lang="cs-CZ" altLang="cs-CZ" sz="1800" dirty="0" smtClean="0">
                <a:latin typeface="Arial" panose="020B0604020202020204" pitchFamily="34" charset="0"/>
              </a:rPr>
              <a:t> </a:t>
            </a:r>
            <a:r>
              <a:rPr lang="cs-CZ" altLang="cs-CZ" sz="1800" dirty="0" err="1" smtClean="0">
                <a:latin typeface="Arial" panose="020B0604020202020204" pitchFamily="34" charset="0"/>
              </a:rPr>
              <a:t>thick</a:t>
            </a:r>
            <a:r>
              <a:rPr lang="cs-CZ" altLang="cs-CZ" sz="1800" dirty="0" smtClean="0">
                <a:latin typeface="Arial" panose="020B0604020202020204" pitchFamily="34" charset="0"/>
              </a:rPr>
              <a:t> </a:t>
            </a:r>
            <a:r>
              <a:rPr lang="cs-CZ" altLang="cs-CZ" sz="1800" dirty="0" err="1" smtClean="0">
                <a:latin typeface="Arial" panose="020B0604020202020204" pitchFamily="34" charset="0"/>
              </a:rPr>
              <a:t>myofilament</a:t>
            </a:r>
            <a:endParaRPr lang="en-US" altLang="cs-CZ" sz="1400" dirty="0" smtClean="0">
              <a:latin typeface="Arial" panose="020B0604020202020204" pitchFamily="34" charset="0"/>
            </a:endParaRPr>
          </a:p>
        </p:txBody>
      </p:sp>
      <p:pic>
        <p:nvPicPr>
          <p:cNvPr id="4100" name="Picture 4" descr="http://www.aps.uoguelph.ca/~swatland/HTML10234/LEC11/PS50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50" y="2018619"/>
            <a:ext cx="4620962" cy="1717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s://cyhsanatomy1.wikispaces.com/file/view/image005.jpg/49897235/image005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65"/>
          <a:stretch/>
        </p:blipFill>
        <p:spPr bwMode="auto">
          <a:xfrm>
            <a:off x="0" y="3802853"/>
            <a:ext cx="5108549" cy="3050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19359" y="3574453"/>
            <a:ext cx="3514802" cy="3213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6777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106506" y="0"/>
            <a:ext cx="8930987" cy="785930"/>
          </a:xfrm>
        </p:spPr>
        <p:txBody>
          <a:bodyPr>
            <a:normAutofit/>
          </a:bodyPr>
          <a:lstStyle/>
          <a:p>
            <a:r>
              <a:rPr lang="en-US" altLang="cs-CZ" sz="4000" dirty="0" smtClean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General characteristic of muscle tissue</a:t>
            </a:r>
            <a:endParaRPr lang="en-US" altLang="cs-CZ" sz="4000" dirty="0"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303698" y="1515571"/>
            <a:ext cx="7886700" cy="4351338"/>
          </a:xfrm>
        </p:spPr>
        <p:txBody>
          <a:bodyPr/>
          <a:lstStyle/>
          <a:p>
            <a:pPr marL="0" indent="0">
              <a:buNone/>
            </a:pPr>
            <a:r>
              <a:rPr lang="cs-CZ" sz="2000" b="1" dirty="0" err="1" smtClean="0"/>
              <a:t>Hallmarks</a:t>
            </a:r>
            <a:endParaRPr lang="cs-CZ" sz="2000" b="1" dirty="0" smtClean="0"/>
          </a:p>
          <a:p>
            <a:pPr>
              <a:buFont typeface="Wingdings" panose="05000000000000000000" pitchFamily="2" charset="2"/>
              <a:buChar char="§"/>
            </a:pPr>
            <a:r>
              <a:rPr lang="cs-CZ" sz="2000" dirty="0" err="1" smtClean="0"/>
              <a:t>Unique</a:t>
            </a:r>
            <a:r>
              <a:rPr lang="cs-CZ" sz="2000" dirty="0" smtClean="0"/>
              <a:t> c</a:t>
            </a:r>
            <a:r>
              <a:rPr lang="en-US" sz="2000" dirty="0" smtClean="0"/>
              <a:t>ell architecture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000" dirty="0" smtClean="0"/>
              <a:t>Excitability and contraction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000" dirty="0" smtClean="0"/>
              <a:t>Mesodermal origin</a:t>
            </a:r>
          </a:p>
          <a:p>
            <a:pPr marL="0" indent="0">
              <a:buNone/>
            </a:pPr>
            <a:endParaRPr lang="en-US" sz="2000" dirty="0" smtClean="0"/>
          </a:p>
          <a:p>
            <a:pPr marL="0" indent="0">
              <a:buNone/>
            </a:pPr>
            <a:r>
              <a:rPr lang="en-US" sz="2000" b="1" dirty="0" smtClean="0"/>
              <a:t>Muscle tissue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000" dirty="0" smtClean="0"/>
              <a:t>Skeletal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000" dirty="0" smtClean="0"/>
              <a:t>Cardiac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000" dirty="0" smtClean="0"/>
              <a:t>Smooth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7" name="Picture 5" descr="image0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721153"/>
            <a:ext cx="4266009" cy="4145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1970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jonlieffmd.com/wp-content/uploads/2013/09/1-s2.0-S109727650900505X-gr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945" y="158762"/>
            <a:ext cx="2273563" cy="1828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upload.wikimedia.org/wikipedia/commons/thumb/6/6e/Sarcomere.svg/1350px-Sarcomere.sv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1517" y="2244437"/>
            <a:ext cx="5819234" cy="4500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://www.uic.edu/classes/bios/bios100/summer2006/kinesi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6731" y="158762"/>
            <a:ext cx="3941110" cy="1843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51312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140749" y="99698"/>
            <a:ext cx="6172200" cy="561975"/>
          </a:xfrm>
        </p:spPr>
        <p:txBody>
          <a:bodyPr>
            <a:noAutofit/>
          </a:bodyPr>
          <a:lstStyle/>
          <a:p>
            <a:r>
              <a:rPr lang="en-US" altLang="cs-CZ" sz="4000" dirty="0">
                <a:latin typeface="+mn-lt"/>
              </a:rPr>
              <a:t>Contraction 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idx="1"/>
          </p:nvPr>
        </p:nvSpPr>
        <p:spPr>
          <a:xfrm>
            <a:off x="140749" y="661673"/>
            <a:ext cx="6172200" cy="2324730"/>
          </a:xfrm>
        </p:spPr>
        <p:txBody>
          <a:bodyPr>
            <a:normAutofit/>
          </a:bodyPr>
          <a:lstStyle/>
          <a:p>
            <a:pPr>
              <a:buClr>
                <a:schemeClr val="tx1"/>
              </a:buClr>
              <a:buFont typeface="Symbol" panose="05050102010706020507" pitchFamily="18" charset="2"/>
              <a:buChar char="-"/>
            </a:pPr>
            <a:r>
              <a:rPr lang="en-US" altLang="cs-CZ" sz="1600" dirty="0"/>
              <a:t>Propagation of action potential (depolarization) via T-tubule (= invagination of sarcolemma)</a:t>
            </a:r>
          </a:p>
          <a:p>
            <a:pPr>
              <a:buClr>
                <a:schemeClr val="tx1"/>
              </a:buClr>
              <a:buFont typeface="Symbol" panose="05050102010706020507" pitchFamily="18" charset="2"/>
              <a:buChar char="-"/>
            </a:pPr>
            <a:r>
              <a:rPr lang="en-US" altLang="cs-CZ" sz="1600" dirty="0"/>
              <a:t>Change of terminal cisternae permeability – releasing of Ca</a:t>
            </a:r>
            <a:r>
              <a:rPr lang="en-US" altLang="cs-CZ" sz="1600" baseline="30000" dirty="0"/>
              <a:t>+</a:t>
            </a:r>
            <a:r>
              <a:rPr lang="en-US" altLang="cs-CZ" sz="1600" dirty="0"/>
              <a:t> ions increases</a:t>
            </a:r>
            <a:r>
              <a:rPr lang="en-US" altLang="cs-CZ" sz="1600" baseline="30000" dirty="0"/>
              <a:t> </a:t>
            </a:r>
            <a:r>
              <a:rPr lang="en-US" altLang="cs-CZ" sz="1600" dirty="0"/>
              <a:t>their concentration in sarcoplasm</a:t>
            </a:r>
          </a:p>
          <a:p>
            <a:pPr>
              <a:buClr>
                <a:schemeClr val="tx1"/>
              </a:buClr>
              <a:buFont typeface="Symbol" panose="05050102010706020507" pitchFamily="18" charset="2"/>
              <a:buChar char="-"/>
            </a:pPr>
            <a:r>
              <a:rPr lang="en-US" altLang="cs-CZ" sz="1600" dirty="0"/>
              <a:t>Myosin </a:t>
            </a:r>
            <a:r>
              <a:rPr lang="cs-CZ" altLang="cs-CZ" sz="1600" dirty="0" err="1"/>
              <a:t>binds</a:t>
            </a:r>
            <a:r>
              <a:rPr lang="en-US" altLang="cs-CZ" sz="1600" dirty="0"/>
              <a:t> actin </a:t>
            </a:r>
            <a:r>
              <a:rPr lang="cs-CZ" altLang="cs-CZ" sz="1600" dirty="0"/>
              <a:t>-</a:t>
            </a:r>
            <a:r>
              <a:rPr lang="en-US" altLang="cs-CZ" sz="1600" dirty="0"/>
              <a:t> </a:t>
            </a:r>
            <a:r>
              <a:rPr lang="en-US" altLang="cs-CZ" sz="1600" dirty="0" err="1"/>
              <a:t>sarcomera</a:t>
            </a:r>
            <a:r>
              <a:rPr lang="en-US" altLang="cs-CZ" sz="1600" dirty="0"/>
              <a:t> </a:t>
            </a:r>
            <a:r>
              <a:rPr lang="cs-CZ" altLang="cs-CZ" sz="1600" dirty="0" err="1"/>
              <a:t>then</a:t>
            </a:r>
            <a:r>
              <a:rPr lang="cs-CZ" altLang="cs-CZ" sz="1600" dirty="0"/>
              <a:t> </a:t>
            </a:r>
            <a:r>
              <a:rPr lang="en-US" altLang="cs-CZ" sz="1600" dirty="0"/>
              <a:t>shortens by sliding movement – contraction </a:t>
            </a:r>
          </a:p>
          <a:p>
            <a:pPr>
              <a:buClr>
                <a:schemeClr val="tx1"/>
              </a:buClr>
              <a:buFont typeface="Symbol" panose="05050102010706020507" pitchFamily="18" charset="2"/>
              <a:buChar char="-"/>
            </a:pPr>
            <a:r>
              <a:rPr lang="en-US" altLang="cs-CZ" sz="1600" dirty="0"/>
              <a:t>Relaxation: repolarization, decreasing of Ca</a:t>
            </a:r>
            <a:r>
              <a:rPr lang="en-US" altLang="cs-CZ" sz="1600" baseline="30000" dirty="0"/>
              <a:t>2+</a:t>
            </a:r>
            <a:r>
              <a:rPr lang="en-US" altLang="cs-CZ" sz="1600" dirty="0"/>
              <a:t> ions concentration, inactivation of binding sites of actin for myosin  </a:t>
            </a:r>
          </a:p>
          <a:p>
            <a:endParaRPr lang="en-US" altLang="cs-CZ" sz="1600" dirty="0"/>
          </a:p>
        </p:txBody>
      </p:sp>
      <p:pic>
        <p:nvPicPr>
          <p:cNvPr id="9" name="Picture 4" descr="Imag1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15518" y="3186112"/>
            <a:ext cx="6210300" cy="367188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2534555" y="3401616"/>
            <a:ext cx="825104" cy="300082"/>
          </a:xfrm>
          <a:prstGeom prst="rect">
            <a:avLst/>
          </a:prstGeom>
          <a:solidFill>
            <a:srgbClr val="33CC3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350" b="1">
                <a:solidFill>
                  <a:srgbClr val="FFFF00"/>
                </a:solidFill>
              </a:rPr>
              <a:t>myosin</a:t>
            </a:r>
          </a:p>
        </p:txBody>
      </p:sp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2573847" y="4820841"/>
            <a:ext cx="537327" cy="300082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350" b="1">
                <a:solidFill>
                  <a:srgbClr val="33CC33"/>
                </a:solidFill>
              </a:rPr>
              <a:t>actin</a:t>
            </a:r>
          </a:p>
        </p:txBody>
      </p:sp>
    </p:spTree>
    <p:extLst>
      <p:ext uri="{BB962C8B-B14F-4D97-AF65-F5344CB8AC3E}">
        <p14:creationId xmlns:p14="http://schemas.microsoft.com/office/powerpoint/2010/main" val="2795835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68012" y="737244"/>
            <a:ext cx="7068025" cy="72943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dirty="0" smtClean="0"/>
              <a:t>Impulse along motor neuron axon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Depolarization of </a:t>
            </a:r>
            <a:r>
              <a:rPr lang="en-US" dirty="0" err="1" smtClean="0"/>
              <a:t>presynpatic</a:t>
            </a:r>
            <a:r>
              <a:rPr lang="en-US" dirty="0" smtClean="0"/>
              <a:t> membrane (Na</a:t>
            </a:r>
            <a:r>
              <a:rPr lang="en-US" baseline="30000" dirty="0" smtClean="0"/>
              <a:t>+</a:t>
            </a:r>
            <a:r>
              <a:rPr lang="en-US" dirty="0" smtClean="0"/>
              <a:t> influx)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err="1" smtClean="0"/>
              <a:t>Sy</a:t>
            </a:r>
            <a:r>
              <a:rPr lang="cs-CZ" dirty="0" smtClean="0"/>
              <a:t>na</a:t>
            </a:r>
            <a:r>
              <a:rPr lang="en-US" err="1" smtClean="0"/>
              <a:t>ptic</a:t>
            </a:r>
            <a:r>
              <a:rPr lang="en-US" smtClean="0"/>
              <a:t> vesicle</a:t>
            </a:r>
            <a:r>
              <a:rPr lang="cs-CZ" smtClean="0"/>
              <a:t>s</a:t>
            </a:r>
            <a:r>
              <a:rPr lang="en-US" smtClean="0"/>
              <a:t> </a:t>
            </a:r>
            <a:r>
              <a:rPr lang="en-US" dirty="0" smtClean="0"/>
              <a:t>fuse with presynaptic membrane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Acetylcholine </a:t>
            </a:r>
            <a:r>
              <a:rPr lang="en-US" dirty="0" err="1" smtClean="0"/>
              <a:t>exocyted</a:t>
            </a:r>
            <a:r>
              <a:rPr lang="en-US" dirty="0" smtClean="0"/>
              <a:t> to synaptic cleft</a:t>
            </a:r>
          </a:p>
          <a:p>
            <a:pPr marL="342900" indent="-342900">
              <a:buFont typeface="+mj-lt"/>
              <a:buAutoNum type="arabicPeriod"/>
            </a:pPr>
            <a:r>
              <a:rPr lang="en-US" smtClean="0"/>
              <a:t>Acetylcholine diffuse</a:t>
            </a:r>
            <a:r>
              <a:rPr lang="cs-CZ" smtClean="0"/>
              <a:t>s</a:t>
            </a:r>
            <a:r>
              <a:rPr lang="en-US" smtClean="0"/>
              <a:t> </a:t>
            </a:r>
            <a:r>
              <a:rPr lang="en-US" dirty="0" smtClean="0"/>
              <a:t>over synaptic cleft</a:t>
            </a:r>
          </a:p>
          <a:p>
            <a:pPr marL="342900" indent="-342900">
              <a:buFont typeface="+mj-lt"/>
              <a:buAutoNum type="arabicPeriod"/>
            </a:pPr>
            <a:r>
              <a:rPr lang="en-US" smtClean="0"/>
              <a:t>Acetylcholine bind</a:t>
            </a:r>
            <a:r>
              <a:rPr lang="cs-CZ" smtClean="0"/>
              <a:t>s</a:t>
            </a:r>
            <a:r>
              <a:rPr lang="en-US" smtClean="0"/>
              <a:t> </a:t>
            </a:r>
            <a:r>
              <a:rPr lang="en-US" dirty="0" smtClean="0"/>
              <a:t>to receptors in postsynaptic membrane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Depolarization of presynaptic membrane and sarcolemma (Na</a:t>
            </a:r>
            <a:r>
              <a:rPr lang="en-US" baseline="30000" dirty="0" smtClean="0"/>
              <a:t>+</a:t>
            </a:r>
            <a:r>
              <a:rPr lang="en-US" dirty="0" smtClean="0"/>
              <a:t> influx)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T-tubules depolarization 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Depolarization of terminal cisternae of </a:t>
            </a:r>
            <a:r>
              <a:rPr lang="en-US" dirty="0" err="1" smtClean="0"/>
              <a:t>sER</a:t>
            </a:r>
            <a:endParaRPr lang="en-US" dirty="0" smtClean="0"/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Depolarization of complete </a:t>
            </a:r>
            <a:r>
              <a:rPr lang="en-US" dirty="0" err="1" smtClean="0"/>
              <a:t>sER</a:t>
            </a:r>
            <a:endParaRPr lang="en-US" dirty="0" smtClean="0"/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Release of </a:t>
            </a:r>
            <a:r>
              <a:rPr lang="en-US" dirty="0" err="1" smtClean="0"/>
              <a:t>Ca</a:t>
            </a:r>
            <a:r>
              <a:rPr lang="en-US" baseline="30000" dirty="0" err="1" smtClean="0"/>
              <a:t>II</a:t>
            </a:r>
            <a:r>
              <a:rPr lang="en-US" baseline="30000" dirty="0" smtClean="0"/>
              <a:t>+ </a:t>
            </a:r>
            <a:r>
              <a:rPr lang="en-US" dirty="0" smtClean="0"/>
              <a:t>from </a:t>
            </a:r>
            <a:r>
              <a:rPr lang="en-US" dirty="0" err="1" smtClean="0"/>
              <a:t>sER</a:t>
            </a:r>
            <a:r>
              <a:rPr lang="en-US" dirty="0" smtClean="0"/>
              <a:t> to sarcoplasm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err="1" smtClean="0"/>
              <a:t>Ca</a:t>
            </a:r>
            <a:r>
              <a:rPr lang="en-US" baseline="30000" dirty="0" err="1" smtClean="0"/>
              <a:t>II</a:t>
            </a:r>
            <a:r>
              <a:rPr lang="en-US" baseline="30000" dirty="0" smtClean="0"/>
              <a:t>+ </a:t>
            </a:r>
            <a:r>
              <a:rPr lang="en-US" dirty="0" smtClean="0"/>
              <a:t>binds </a:t>
            </a:r>
            <a:r>
              <a:rPr lang="en-US" dirty="0" err="1" smtClean="0"/>
              <a:t>TnC</a:t>
            </a:r>
            <a:endParaRPr lang="en-US" dirty="0" smtClean="0"/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Troponin complex changes configuration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err="1" smtClean="0"/>
              <a:t>TnI</a:t>
            </a:r>
            <a:r>
              <a:rPr lang="en-US" dirty="0" smtClean="0"/>
              <a:t> removed from actin-myosin binding sites 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Globular parts of myosin bind to actin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ATPase in globular parts of myosin activated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Energy generated from ATP</a:t>
            </a:r>
            <a:r>
              <a:rPr lang="en-US" dirty="0" smtClean="0">
                <a:sym typeface="Symbol" panose="05050102010706020507" pitchFamily="18" charset="2"/>
              </a:rPr>
              <a:t>ADP + Pi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>
                <a:sym typeface="Symbol" panose="05050102010706020507" pitchFamily="18" charset="2"/>
              </a:rPr>
              <a:t>Movement of globular parts of myosin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>
                <a:sym typeface="Symbol" panose="05050102010706020507" pitchFamily="18" charset="2"/>
              </a:rPr>
              <a:t>Actin myofilament drag to the center of sarcomere</a:t>
            </a:r>
          </a:p>
          <a:p>
            <a:pPr marL="342900" indent="-342900">
              <a:buFont typeface="+mj-lt"/>
              <a:buAutoNum type="arabicPeriod"/>
            </a:pPr>
            <a:r>
              <a:rPr lang="en-US" smtClean="0">
                <a:sym typeface="Symbol" panose="05050102010706020507" pitchFamily="18" charset="2"/>
              </a:rPr>
              <a:t>Sarcomere</a:t>
            </a:r>
            <a:r>
              <a:rPr lang="cs-CZ" smtClean="0">
                <a:sym typeface="Symbol" panose="05050102010706020507" pitchFamily="18" charset="2"/>
              </a:rPr>
              <a:t>s</a:t>
            </a:r>
            <a:r>
              <a:rPr lang="en-US" smtClean="0">
                <a:sym typeface="Symbol" panose="05050102010706020507" pitchFamily="18" charset="2"/>
              </a:rPr>
              <a:t> contract (</a:t>
            </a:r>
            <a:r>
              <a:rPr lang="cs-CZ" smtClean="0">
                <a:sym typeface="Symbol" panose="05050102010706020507" pitchFamily="18" charset="2"/>
              </a:rPr>
              <a:t>H-zone, </a:t>
            </a:r>
            <a:r>
              <a:rPr lang="en-US" smtClean="0">
                <a:sym typeface="Symbol" panose="05050102010706020507" pitchFamily="18" charset="2"/>
              </a:rPr>
              <a:t>I-band shorten)</a:t>
            </a:r>
            <a:endParaRPr lang="en-US" dirty="0" smtClean="0">
              <a:sym typeface="Symbol" panose="05050102010706020507" pitchFamily="18" charset="2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dirty="0" smtClean="0">
                <a:sym typeface="Symbol" panose="05050102010706020507" pitchFamily="18" charset="2"/>
              </a:rPr>
              <a:t>Myofibrils contracted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>
                <a:sym typeface="Symbol" panose="05050102010706020507" pitchFamily="18" charset="2"/>
              </a:rPr>
              <a:t>Muscle fiber contracted</a:t>
            </a: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140749" y="99698"/>
            <a:ext cx="6172200" cy="56197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cs-CZ" sz="4000" dirty="0" smtClean="0">
                <a:latin typeface="+mn-lt"/>
              </a:rPr>
              <a:t>Contraction </a:t>
            </a:r>
            <a:endParaRPr lang="en-US" altLang="cs-CZ" sz="4000" dirty="0">
              <a:latin typeface="+mn-lt"/>
            </a:endParaRPr>
          </a:p>
        </p:txBody>
      </p:sp>
      <p:pic>
        <p:nvPicPr>
          <p:cNvPr id="8194" name="Picture 2" descr="http://jessicaz.me.cmu.edu/molecular_data/NMJ_files/image0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4412" y="2750953"/>
            <a:ext cx="3638051" cy="4000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7031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hlinkClick r:id="rId2"/>
          </p:cNvPr>
          <p:cNvSpPr/>
          <p:nvPr/>
        </p:nvSpPr>
        <p:spPr>
          <a:xfrm>
            <a:off x="392965" y="2690336"/>
            <a:ext cx="84638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http://highered.mheducation.com/sites/0072495855/student_view0/chapter10/animation__breakdown_of_atp_and_cross-bridge_movement_during_muscle_contraction.html</a:t>
            </a:r>
          </a:p>
        </p:txBody>
      </p:sp>
    </p:spTree>
    <p:extLst>
      <p:ext uri="{BB962C8B-B14F-4D97-AF65-F5344CB8AC3E}">
        <p14:creationId xmlns:p14="http://schemas.microsoft.com/office/powerpoint/2010/main" val="2924638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://www.embryology.ch/images/mimgmuskel/m2histogenese/musc_juncti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4493" y="472623"/>
            <a:ext cx="2124075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140749" y="99698"/>
            <a:ext cx="6172200" cy="56197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sz="4000" dirty="0" err="1" smtClean="0">
                <a:latin typeface="+mn-lt"/>
              </a:rPr>
              <a:t>Neuromuscular</a:t>
            </a:r>
            <a:r>
              <a:rPr lang="cs-CZ" altLang="cs-CZ" sz="4000" dirty="0" smtClean="0">
                <a:latin typeface="+mn-lt"/>
              </a:rPr>
              <a:t> </a:t>
            </a:r>
            <a:r>
              <a:rPr lang="cs-CZ" altLang="cs-CZ" sz="4000" dirty="0" err="1" smtClean="0">
                <a:latin typeface="+mn-lt"/>
              </a:rPr>
              <a:t>junction</a:t>
            </a:r>
            <a:endParaRPr lang="en-US" altLang="cs-CZ" sz="4000" dirty="0">
              <a:latin typeface="+mn-lt"/>
            </a:endParaRPr>
          </a:p>
        </p:txBody>
      </p:sp>
      <p:pic>
        <p:nvPicPr>
          <p:cNvPr id="11266" name="Picture 2" descr="http://apbrwww5.apsu.edu/thompsonj/Anatomy%20&amp;%20Physiology/2010/2010%20Exam%20Reviews/Exam%203%20Review/neur-musc-junc.fig.9.8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571" y="1202104"/>
            <a:ext cx="4867275" cy="4191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www.chop.edu/sites/default/files/myasthenia-gravis-neuromuscular-junction-illustration-773x949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820"/>
          <a:stretch/>
        </p:blipFill>
        <p:spPr bwMode="auto">
          <a:xfrm>
            <a:off x="4851610" y="3602384"/>
            <a:ext cx="3959881" cy="3168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5559524" y="3544461"/>
            <a:ext cx="2124075" cy="35351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sz="2000" dirty="0" err="1" smtClean="0">
                <a:latin typeface="+mn-lt"/>
              </a:rPr>
              <a:t>Myasthenia</a:t>
            </a:r>
            <a:r>
              <a:rPr lang="cs-CZ" altLang="cs-CZ" sz="2000" dirty="0" smtClean="0">
                <a:latin typeface="+mn-lt"/>
              </a:rPr>
              <a:t> gravis</a:t>
            </a:r>
            <a:endParaRPr lang="en-US" altLang="cs-CZ" sz="2000" dirty="0">
              <a:latin typeface="+mn-lt"/>
            </a:endParaRPr>
          </a:p>
        </p:txBody>
      </p:sp>
      <p:pic>
        <p:nvPicPr>
          <p:cNvPr id="9" name="Picture 2" descr="http://www.chop.edu/sites/default/files/myasthenia-gravis-neuromuscular-junction-illustration-773x949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713"/>
          <a:stretch/>
        </p:blipFill>
        <p:spPr bwMode="auto">
          <a:xfrm>
            <a:off x="1042869" y="5337099"/>
            <a:ext cx="3135745" cy="1358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Tabulk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4008764"/>
              </p:ext>
            </p:extLst>
          </p:nvPr>
        </p:nvGraphicFramePr>
        <p:xfrm>
          <a:off x="4116406" y="724391"/>
          <a:ext cx="2365349" cy="1176982"/>
        </p:xfrm>
        <a:graphic>
          <a:graphicData uri="http://schemas.openxmlformats.org/drawingml/2006/table">
            <a:tbl>
              <a:tblPr/>
              <a:tblGrid>
                <a:gridCol w="210253"/>
                <a:gridCol w="2155096"/>
              </a:tblGrid>
              <a:tr h="1176982">
                <a:tc>
                  <a:txBody>
                    <a:bodyPr/>
                    <a:lstStyle/>
                    <a:p>
                      <a:pPr algn="l"/>
                      <a:r>
                        <a:rPr lang="cs-CZ" sz="1400" b="1" dirty="0">
                          <a:effectLst/>
                          <a:latin typeface="Arial" panose="020B0604020202020204" pitchFamily="34" charset="0"/>
                        </a:rPr>
                        <a:t>1</a:t>
                      </a:r>
                      <a:br>
                        <a:rPr lang="cs-CZ" sz="1400" b="1" dirty="0"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cs-CZ" sz="1400" b="1" dirty="0">
                          <a:effectLst/>
                          <a:latin typeface="Arial" panose="020B0604020202020204" pitchFamily="34" charset="0"/>
                        </a:rPr>
                        <a:t>2</a:t>
                      </a:r>
                      <a:br>
                        <a:rPr lang="cs-CZ" sz="1400" b="1" dirty="0"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cs-CZ" sz="1400" b="1" dirty="0">
                          <a:effectLst/>
                          <a:latin typeface="Arial" panose="020B0604020202020204" pitchFamily="34" charset="0"/>
                        </a:rPr>
                        <a:t>3</a:t>
                      </a:r>
                      <a:br>
                        <a:rPr lang="cs-CZ" sz="1400" b="1" dirty="0"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cs-CZ" sz="1400" b="1" dirty="0">
                          <a:effectLst/>
                          <a:latin typeface="Arial" panose="020B0604020202020204" pitchFamily="34" charset="0"/>
                        </a:rPr>
                        <a:t>4</a:t>
                      </a:r>
                      <a:br>
                        <a:rPr lang="cs-CZ" sz="1400" b="1" dirty="0">
                          <a:effectLst/>
                          <a:latin typeface="Arial" panose="020B0604020202020204" pitchFamily="34" charset="0"/>
                        </a:rPr>
                      </a:br>
                      <a:endParaRPr lang="cs-CZ" sz="1400" b="0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1400" b="0" dirty="0" err="1">
                          <a:effectLst/>
                          <a:latin typeface="Arial" panose="020B0604020202020204" pitchFamily="34" charset="0"/>
                        </a:rPr>
                        <a:t>Myelinated</a:t>
                      </a:r>
                      <a:r>
                        <a:rPr lang="cs-CZ" sz="1400" b="0" dirty="0"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cs-CZ" sz="1400" b="0" dirty="0" err="1">
                          <a:effectLst/>
                          <a:latin typeface="Arial" panose="020B0604020202020204" pitchFamily="34" charset="0"/>
                        </a:rPr>
                        <a:t>axons</a:t>
                      </a:r>
                      <a:r>
                        <a:rPr lang="cs-CZ" sz="1400" b="0" dirty="0">
                          <a:effectLst/>
                          <a:latin typeface="Arial" panose="020B0604020202020204" pitchFamily="34" charset="0"/>
                        </a:rPr>
                        <a:t/>
                      </a:r>
                      <a:br>
                        <a:rPr lang="cs-CZ" sz="1400" b="0" dirty="0"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cs-CZ" sz="1400" b="0" dirty="0" err="1">
                          <a:effectLst/>
                          <a:latin typeface="Arial" panose="020B0604020202020204" pitchFamily="34" charset="0"/>
                        </a:rPr>
                        <a:t>Neuromuscular</a:t>
                      </a:r>
                      <a:r>
                        <a:rPr lang="cs-CZ" sz="1400" b="0" dirty="0"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cs-CZ" sz="1400" b="0" dirty="0" err="1">
                          <a:effectLst/>
                          <a:latin typeface="Arial" panose="020B0604020202020204" pitchFamily="34" charset="0"/>
                        </a:rPr>
                        <a:t>junction</a:t>
                      </a:r>
                      <a:r>
                        <a:rPr lang="cs-CZ" sz="1400" b="0" dirty="0">
                          <a:effectLst/>
                          <a:latin typeface="Arial" panose="020B0604020202020204" pitchFamily="34" charset="0"/>
                        </a:rPr>
                        <a:t/>
                      </a:r>
                      <a:br>
                        <a:rPr lang="cs-CZ" sz="1400" b="0" dirty="0"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cs-CZ" sz="1400" b="0" dirty="0" err="1">
                          <a:effectLst/>
                          <a:latin typeface="Arial" panose="020B0604020202020204" pitchFamily="34" charset="0"/>
                        </a:rPr>
                        <a:t>Capillaries</a:t>
                      </a:r>
                      <a:r>
                        <a:rPr lang="cs-CZ" sz="1400" b="0" dirty="0">
                          <a:effectLst/>
                          <a:latin typeface="Arial" panose="020B0604020202020204" pitchFamily="34" charset="0"/>
                        </a:rPr>
                        <a:t/>
                      </a:r>
                      <a:br>
                        <a:rPr lang="cs-CZ" sz="1400" b="0" dirty="0"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cs-CZ" sz="1400" b="0" dirty="0" err="1">
                          <a:effectLst/>
                          <a:latin typeface="Arial" panose="020B0604020202020204" pitchFamily="34" charset="0"/>
                        </a:rPr>
                        <a:t>Muscle</a:t>
                      </a:r>
                      <a:r>
                        <a:rPr lang="cs-CZ" sz="1400" b="0" dirty="0"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cs-CZ" sz="1400" b="0" dirty="0" err="1">
                          <a:effectLst/>
                          <a:latin typeface="Arial" panose="020B0604020202020204" pitchFamily="34" charset="0"/>
                        </a:rPr>
                        <a:t>fiber</a:t>
                      </a:r>
                      <a:r>
                        <a:rPr lang="cs-CZ" sz="1400" b="0" dirty="0"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cs-CZ" sz="1400" b="0" dirty="0" err="1">
                          <a:effectLst/>
                          <a:latin typeface="Arial" panose="020B0604020202020204" pitchFamily="34" charset="0"/>
                        </a:rPr>
                        <a:t>nucleus</a:t>
                      </a:r>
                      <a:endParaRPr lang="cs-CZ" sz="1400" b="0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76839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s://classconnection.s3.amazonaws.com/456/flashcards/545456/png/costamere-141C2C681FD3C54184F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386" y="2317679"/>
            <a:ext cx="3571875" cy="2009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140749" y="99698"/>
            <a:ext cx="6172200" cy="56197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sz="4000" dirty="0" err="1" smtClean="0">
                <a:latin typeface="+mn-lt"/>
              </a:rPr>
              <a:t>Costameres</a:t>
            </a:r>
            <a:endParaRPr lang="en-US" altLang="cs-CZ" sz="4000" dirty="0">
              <a:latin typeface="+mn-lt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68012" y="737244"/>
            <a:ext cx="5706114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Structural components linking myofibrils to sarcolemma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Circumferential alignment </a:t>
            </a:r>
            <a:endParaRPr lang="cs-CZ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 </a:t>
            </a:r>
            <a:r>
              <a:rPr lang="cs-CZ" b="1" dirty="0" err="1"/>
              <a:t>dystrophin-associated</a:t>
            </a:r>
            <a:r>
              <a:rPr lang="cs-CZ" b="1" dirty="0"/>
              <a:t> </a:t>
            </a:r>
            <a:r>
              <a:rPr lang="cs-CZ" b="1" dirty="0" err="1"/>
              <a:t>glycoprotein</a:t>
            </a:r>
            <a:r>
              <a:rPr lang="cs-CZ" b="1" dirty="0"/>
              <a:t> (DAG) </a:t>
            </a:r>
            <a:r>
              <a:rPr lang="cs-CZ" b="1" dirty="0" err="1" smtClean="0"/>
              <a:t>complex</a:t>
            </a:r>
            <a:endParaRPr lang="cs-CZ" b="1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 err="1" smtClean="0"/>
              <a:t>links</a:t>
            </a:r>
            <a:r>
              <a:rPr lang="cs-CZ" dirty="0" smtClean="0"/>
              <a:t> </a:t>
            </a:r>
            <a:r>
              <a:rPr lang="cs-CZ" dirty="0" err="1" smtClean="0"/>
              <a:t>internal</a:t>
            </a:r>
            <a:r>
              <a:rPr lang="cs-CZ" dirty="0" smtClean="0"/>
              <a:t> cytoskelet to ECM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 smtClean="0"/>
              <a:t>Integrity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muscle</a:t>
            </a:r>
            <a:r>
              <a:rPr lang="cs-CZ" dirty="0" smtClean="0"/>
              <a:t> </a:t>
            </a:r>
            <a:r>
              <a:rPr lang="cs-CZ" dirty="0" err="1" smtClean="0"/>
              <a:t>fiber</a:t>
            </a: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7751" y="3322567"/>
            <a:ext cx="4686744" cy="3172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038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nature.com/nrm/journal/v10/n4/images/nrm2634-f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749" y="1427162"/>
            <a:ext cx="5715000" cy="4162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/>
          <p:cNvSpPr/>
          <p:nvPr/>
        </p:nvSpPr>
        <p:spPr>
          <a:xfrm>
            <a:off x="2002899" y="1601407"/>
            <a:ext cx="408079" cy="54410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bdélník 4"/>
          <p:cNvSpPr/>
          <p:nvPr/>
        </p:nvSpPr>
        <p:spPr>
          <a:xfrm>
            <a:off x="522982" y="1601407"/>
            <a:ext cx="408079" cy="54410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bdélník 5"/>
          <p:cNvSpPr/>
          <p:nvPr/>
        </p:nvSpPr>
        <p:spPr>
          <a:xfrm>
            <a:off x="3482816" y="1601406"/>
            <a:ext cx="408079" cy="54410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140749" y="99698"/>
            <a:ext cx="6172200" cy="56197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sz="4000" smtClean="0">
                <a:latin typeface="+mn-lt"/>
              </a:rPr>
              <a:t>Costameres</a:t>
            </a:r>
            <a:endParaRPr lang="en-US" altLang="cs-CZ" sz="4000" dirty="0">
              <a:latin typeface="+mn-lt"/>
            </a:endParaRPr>
          </a:p>
        </p:txBody>
      </p:sp>
      <p:pic>
        <p:nvPicPr>
          <p:cNvPr id="8" name="Picture 2" descr="https://upload.wikimedia.org/wikipedia/commons/5/52/Costamere_structure_in_mouse_quadriceps_-_journal.pone.0002604.g003-croppe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2650" y="1873458"/>
            <a:ext cx="2418248" cy="2909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799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www.researchgate.net/profile/Anders_Nedergaard/publication/230894835/figure/fig6/AS:202839470153739@1425372106375/This-figure-shows-the-structure-of-the-costamere-and-known-molecular-interactions-Below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894" y="1153693"/>
            <a:ext cx="7248525" cy="4791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140749" y="99698"/>
            <a:ext cx="6172200" cy="56197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sz="4000" smtClean="0">
                <a:latin typeface="+mn-lt"/>
              </a:rPr>
              <a:t>Costameres</a:t>
            </a:r>
            <a:endParaRPr lang="en-US" altLang="cs-CZ" sz="4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7910960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ajs.sagepub.com/content/33/5/745/F1.lar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326" y="171494"/>
            <a:ext cx="8611848" cy="623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443044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://www.nature.com/nrg/journal/v14/n6/images/nrg3460-f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7230"/>
            <a:ext cx="9010650" cy="5895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843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>
          <a:xfrm>
            <a:off x="131697" y="833163"/>
            <a:ext cx="8589110" cy="369331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tx1"/>
              </a:buClr>
              <a:buFont typeface="Symbol" panose="05050102010706020507" pitchFamily="18" charset="2"/>
              <a:buChar char="-"/>
            </a:pPr>
            <a:r>
              <a:rPr lang="en-US" altLang="cs-CZ" sz="2000" dirty="0" smtClean="0">
                <a:ea typeface="Tahoma" panose="020B0604030504040204" pitchFamily="34" charset="0"/>
                <a:cs typeface="Tahoma" panose="020B0604030504040204" pitchFamily="34" charset="0"/>
              </a:rPr>
              <a:t>Composition: muscle cells + connective tissue, blood vessels</a:t>
            </a:r>
          </a:p>
          <a:p>
            <a:pPr>
              <a:buClr>
                <a:schemeClr val="tx1"/>
              </a:buClr>
              <a:buFont typeface="Symbol" panose="05050102010706020507" pitchFamily="18" charset="2"/>
              <a:buChar char="-"/>
            </a:pPr>
            <a:r>
              <a:rPr lang="en-US" altLang="cs-CZ" sz="2000" dirty="0" smtClean="0">
                <a:ea typeface="Tahoma" panose="020B0604030504040204" pitchFamily="34" charset="0"/>
                <a:cs typeface="Tahoma" panose="020B0604030504040204" pitchFamily="34" charset="0"/>
              </a:rPr>
              <a:t>Unique cell architecture – long multinuclear cells – muscle fibers (</a:t>
            </a:r>
            <a:r>
              <a:rPr lang="en-US" altLang="cs-CZ" sz="2000" dirty="0" err="1" smtClean="0">
                <a:ea typeface="Tahoma" panose="020B0604030504040204" pitchFamily="34" charset="0"/>
                <a:cs typeface="Tahoma" panose="020B0604030504040204" pitchFamily="34" charset="0"/>
              </a:rPr>
              <a:t>rhabdomyocytes</a:t>
            </a:r>
            <a:r>
              <a:rPr lang="en-US" altLang="cs-CZ" sz="2000" dirty="0" smtClean="0"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</a:p>
          <a:p>
            <a:pPr>
              <a:buClr>
                <a:schemeClr val="tx1"/>
              </a:buClr>
              <a:buFont typeface="Symbol" panose="05050102010706020507" pitchFamily="18" charset="2"/>
              <a:buChar char="-"/>
            </a:pPr>
            <a:r>
              <a:rPr lang="en-US" altLang="cs-CZ" sz="2000" dirty="0" smtClean="0">
                <a:ea typeface="Tahoma" panose="020B0604030504040204" pitchFamily="34" charset="0"/>
                <a:cs typeface="Tahoma" panose="020B0604030504040204" pitchFamily="34" charset="0"/>
              </a:rPr>
              <a:t>Long axis of cells is oriented parallel with direction of contraction </a:t>
            </a:r>
          </a:p>
          <a:p>
            <a:pPr>
              <a:buClr>
                <a:schemeClr val="tx1"/>
              </a:buClr>
              <a:buFont typeface="Symbol" panose="05050102010706020507" pitchFamily="18" charset="2"/>
              <a:buChar char="-"/>
            </a:pPr>
            <a:r>
              <a:rPr lang="cs-CZ" altLang="cs-CZ" sz="2000" dirty="0" err="1" smtClean="0">
                <a:ea typeface="Tahoma" panose="020B0604030504040204" pitchFamily="34" charset="0"/>
                <a:cs typeface="Tahoma" panose="020B0604030504040204" pitchFamily="34" charset="0"/>
              </a:rPr>
              <a:t>Specific</a:t>
            </a:r>
            <a:r>
              <a:rPr lang="cs-CZ" altLang="cs-CZ" sz="2000" dirty="0" smtClean="0">
                <a:ea typeface="Tahoma" panose="020B0604030504040204" pitchFamily="34" charset="0"/>
                <a:cs typeface="Tahoma" panose="020B0604030504040204" pitchFamily="34" charset="0"/>
              </a:rPr>
              <a:t> t</a:t>
            </a:r>
            <a:r>
              <a:rPr lang="en-US" altLang="cs-CZ" sz="2000" dirty="0" err="1" smtClean="0">
                <a:ea typeface="Tahoma" panose="020B0604030504040204" pitchFamily="34" charset="0"/>
                <a:cs typeface="Tahoma" panose="020B0604030504040204" pitchFamily="34" charset="0"/>
              </a:rPr>
              <a:t>erminology</a:t>
            </a:r>
            <a:r>
              <a:rPr lang="en-US" altLang="cs-CZ" sz="2000" dirty="0" smtClean="0"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  <a:p>
            <a:pPr lvl="1">
              <a:buClr>
                <a:schemeClr val="tx1"/>
              </a:buClr>
              <a:buFontTx/>
              <a:buChar char="•"/>
            </a:pPr>
            <a:r>
              <a:rPr lang="en-US" altLang="cs-CZ" sz="2000" dirty="0" smtClean="0">
                <a:ea typeface="Tahoma" panose="020B0604030504040204" pitchFamily="34" charset="0"/>
                <a:cs typeface="Tahoma" panose="020B0604030504040204" pitchFamily="34" charset="0"/>
              </a:rPr>
              <a:t>cell membrane = sarcolemma                   </a:t>
            </a:r>
          </a:p>
          <a:p>
            <a:pPr lvl="1">
              <a:buClr>
                <a:schemeClr val="tx1"/>
              </a:buClr>
              <a:buFontTx/>
              <a:buChar char="•"/>
            </a:pPr>
            <a:r>
              <a:rPr lang="en-US" altLang="cs-CZ" sz="2000" dirty="0" smtClean="0">
                <a:ea typeface="Tahoma" panose="020B0604030504040204" pitchFamily="34" charset="0"/>
                <a:cs typeface="Tahoma" panose="020B0604030504040204" pitchFamily="34" charset="0"/>
              </a:rPr>
              <a:t>cytoplasm = sarcoplasm                         </a:t>
            </a:r>
          </a:p>
          <a:p>
            <a:pPr lvl="1">
              <a:buClr>
                <a:schemeClr val="tx1"/>
              </a:buClr>
              <a:buFontTx/>
              <a:buChar char="•"/>
            </a:pPr>
            <a:r>
              <a:rPr lang="en-US" altLang="cs-CZ" sz="2000" dirty="0" err="1" smtClean="0">
                <a:ea typeface="Tahoma" panose="020B0604030504040204" pitchFamily="34" charset="0"/>
                <a:cs typeface="Tahoma" panose="020B0604030504040204" pitchFamily="34" charset="0"/>
              </a:rPr>
              <a:t>sER</a:t>
            </a:r>
            <a:r>
              <a:rPr lang="en-US" altLang="cs-CZ" sz="2000" dirty="0" smtClean="0">
                <a:ea typeface="Tahoma" panose="020B0604030504040204" pitchFamily="34" charset="0"/>
                <a:cs typeface="Tahoma" panose="020B0604030504040204" pitchFamily="34" charset="0"/>
              </a:rPr>
              <a:t> = sarcoplasmic reticulum</a:t>
            </a:r>
            <a:endParaRPr lang="cs-CZ" altLang="cs-CZ" sz="2000" dirty="0" smtClean="0"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lvl="1" indent="0">
              <a:buClr>
                <a:schemeClr val="tx1"/>
              </a:buClr>
              <a:buNone/>
            </a:pPr>
            <a:endParaRPr lang="en-US" altLang="cs-CZ" sz="2000" dirty="0" smtClean="0"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1">
              <a:buClr>
                <a:schemeClr val="tx1"/>
              </a:buClr>
              <a:buFontTx/>
              <a:buChar char="•"/>
            </a:pPr>
            <a:r>
              <a:rPr lang="en-US" altLang="cs-CZ" sz="2000" dirty="0" smtClean="0">
                <a:ea typeface="Tahoma" panose="020B0604030504040204" pitchFamily="34" charset="0"/>
                <a:cs typeface="Tahoma" panose="020B0604030504040204" pitchFamily="34" charset="0"/>
              </a:rPr>
              <a:t>Muscle fiber – microscopic unit of skeletal muscle</a:t>
            </a:r>
          </a:p>
          <a:p>
            <a:pPr lvl="1">
              <a:buClr>
                <a:schemeClr val="tx1"/>
              </a:buClr>
              <a:buFontTx/>
              <a:buChar char="•"/>
            </a:pPr>
            <a:r>
              <a:rPr lang="en-US" altLang="cs-CZ" sz="2000" dirty="0" smtClean="0">
                <a:ea typeface="Tahoma" panose="020B0604030504040204" pitchFamily="34" charset="0"/>
                <a:cs typeface="Tahoma" panose="020B0604030504040204" pitchFamily="34" charset="0"/>
              </a:rPr>
              <a:t>Myofibril – LM unit – myofilaments – unit of muscle fibers</a:t>
            </a:r>
          </a:p>
          <a:p>
            <a:pPr lvl="1">
              <a:buClr>
                <a:schemeClr val="tx1"/>
              </a:buClr>
              <a:buFontTx/>
              <a:buChar char="•"/>
            </a:pPr>
            <a:r>
              <a:rPr lang="en-US" altLang="cs-CZ" sz="2000" dirty="0" smtClean="0">
                <a:ea typeface="Tahoma" panose="020B0604030504040204" pitchFamily="34" charset="0"/>
                <a:cs typeface="Tahoma" panose="020B0604030504040204" pitchFamily="34" charset="0"/>
              </a:rPr>
              <a:t>Myofilaments – filaments of actin and myosin (EM)</a:t>
            </a:r>
          </a:p>
          <a:p>
            <a:pPr>
              <a:buClr>
                <a:schemeClr val="tx1"/>
              </a:buClr>
              <a:buFont typeface="Symbol" panose="05050102010706020507" pitchFamily="18" charset="2"/>
              <a:buNone/>
            </a:pPr>
            <a:endParaRPr lang="en-US" altLang="cs-CZ" sz="2000" dirty="0"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69430" y="0"/>
            <a:ext cx="7886700" cy="59700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sz="4000" dirty="0" smtClean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Histology </a:t>
            </a:r>
            <a:r>
              <a:rPr lang="cs-CZ" altLang="cs-CZ" sz="4000" dirty="0" err="1" smtClean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of</a:t>
            </a:r>
            <a:r>
              <a:rPr lang="cs-CZ" altLang="cs-CZ" sz="4000" dirty="0" smtClean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 s</a:t>
            </a:r>
            <a:r>
              <a:rPr lang="en-US" altLang="cs-CZ" sz="4000" dirty="0" err="1" smtClean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keletal</a:t>
            </a:r>
            <a:r>
              <a:rPr lang="en-US" altLang="cs-CZ" sz="4000" dirty="0" smtClean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 muscle tissue</a:t>
            </a:r>
            <a:endParaRPr lang="en-US" altLang="cs-CZ" sz="4000" dirty="0"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0468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140748" y="99698"/>
            <a:ext cx="8608659" cy="56197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sz="4000" smtClean="0">
                <a:latin typeface="+mn-lt"/>
              </a:rPr>
              <a:t>Duchenne muscular dystrophy</a:t>
            </a:r>
            <a:endParaRPr lang="en-US" altLang="cs-CZ" sz="4000" dirty="0">
              <a:latin typeface="+mn-lt"/>
            </a:endParaRPr>
          </a:p>
        </p:txBody>
      </p:sp>
      <p:pic>
        <p:nvPicPr>
          <p:cNvPr id="4102" name="Picture 6" descr="http://compbio.berkeley.edu/people/ed/rust/dys-gen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299" y="671767"/>
            <a:ext cx="6715125" cy="1571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://neuromuscular.wustl.edu/pics/biopsy/dmd/dmdrevh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71" y="2177827"/>
            <a:ext cx="4496429" cy="2867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http://neuromuscular.wustl.edu/pics/biopsy/dmd/dmdrevdys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7570" y="2177827"/>
            <a:ext cx="4496430" cy="2867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http://neuromuscular.wustl.edu/pics/biopsy/dmd/dystrophinwb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991"/>
          <a:stretch/>
        </p:blipFill>
        <p:spPr bwMode="auto">
          <a:xfrm>
            <a:off x="193648" y="5199231"/>
            <a:ext cx="1023034" cy="1598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délník 2"/>
          <p:cNvSpPr/>
          <p:nvPr/>
        </p:nvSpPr>
        <p:spPr>
          <a:xfrm>
            <a:off x="1216682" y="5589588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sz="1050">
                <a:latin typeface="Times New Roman" panose="02020603050405020304" pitchFamily="18" charset="0"/>
              </a:rPr>
              <a:t>Lane 1: Becker dystrophy; Dystrophin has reduced abundance but normal size.</a:t>
            </a:r>
            <a:r>
              <a:rPr lang="cs-CZ" sz="1050"/>
              <a:t/>
            </a:r>
            <a:br>
              <a:rPr lang="cs-CZ" sz="1050"/>
            </a:br>
            <a:r>
              <a:rPr lang="cs-CZ" sz="1050">
                <a:latin typeface="Times New Roman" panose="02020603050405020304" pitchFamily="18" charset="0"/>
              </a:rPr>
              <a:t>Lane 2: Becker dystrophy; Dystrophin has reduced size and abundance.</a:t>
            </a:r>
            <a:r>
              <a:rPr lang="cs-CZ" sz="1050"/>
              <a:t/>
            </a:r>
            <a:br>
              <a:rPr lang="cs-CZ" sz="1050"/>
            </a:br>
            <a:r>
              <a:rPr lang="cs-CZ" sz="1050">
                <a:latin typeface="Times New Roman" panose="02020603050405020304" pitchFamily="18" charset="0"/>
              </a:rPr>
              <a:t>Lane 3: Normal; Dystrophin has normal size and amount.</a:t>
            </a:r>
            <a:r>
              <a:rPr lang="cs-CZ" sz="1050"/>
              <a:t/>
            </a:r>
            <a:br>
              <a:rPr lang="cs-CZ" sz="1050"/>
            </a:br>
            <a:r>
              <a:rPr lang="cs-CZ" sz="1050">
                <a:latin typeface="Times New Roman" panose="02020603050405020304" pitchFamily="18" charset="0"/>
              </a:rPr>
              <a:t>Lane 4: Duchenne dystrophy; Almost no protein is present.</a:t>
            </a:r>
            <a:endParaRPr lang="en-US" sz="1050"/>
          </a:p>
        </p:txBody>
      </p:sp>
      <p:sp>
        <p:nvSpPr>
          <p:cNvPr id="4" name="Obdélník 3"/>
          <p:cNvSpPr/>
          <p:nvPr/>
        </p:nvSpPr>
        <p:spPr>
          <a:xfrm>
            <a:off x="6415914" y="6627168"/>
            <a:ext cx="2833884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/>
              <a:t>http://neuromuscular.wustl.edu/pathol/dmdpath.htm</a:t>
            </a:r>
          </a:p>
        </p:txBody>
      </p:sp>
    </p:spTree>
    <p:extLst>
      <p:ext uri="{BB962C8B-B14F-4D97-AF65-F5344CB8AC3E}">
        <p14:creationId xmlns:p14="http://schemas.microsoft.com/office/powerpoint/2010/main" val="1235762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humanillnesses.com/original/images/hdc_0001_0002_0_img018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667" y="929257"/>
            <a:ext cx="3152775" cy="2247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6335" y="985817"/>
            <a:ext cx="2836735" cy="2191341"/>
          </a:xfrm>
          <a:prstGeom prst="rect">
            <a:avLst/>
          </a:prstGeom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140748" y="99698"/>
            <a:ext cx="8608659" cy="56197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sz="4000" smtClean="0">
                <a:latin typeface="+mn-lt"/>
              </a:rPr>
              <a:t>Duchennoe muscular dystrophy</a:t>
            </a:r>
            <a:endParaRPr lang="en-US" altLang="cs-CZ" sz="4000" dirty="0">
              <a:latin typeface="+mn-lt"/>
            </a:endParaRPr>
          </a:p>
        </p:txBody>
      </p:sp>
      <p:pic>
        <p:nvPicPr>
          <p:cNvPr id="5" name="Picture 2" descr="https://kin450-neurophysiology.wikispaces.com/file/view/timeline-DMD-patient.png/478191732/462x258/timeline-DMD-patien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9718" y="3992509"/>
            <a:ext cx="4476750" cy="2571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013815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5" name="Rectangle 3"/>
          <p:cNvSpPr>
            <a:spLocks noGrp="1" noChangeArrowheads="1"/>
          </p:cNvSpPr>
          <p:nvPr>
            <p:ph idx="1"/>
          </p:nvPr>
        </p:nvSpPr>
        <p:spPr>
          <a:xfrm>
            <a:off x="84543" y="1973457"/>
            <a:ext cx="8432223" cy="3293269"/>
          </a:xfrm>
        </p:spPr>
        <p:txBody>
          <a:bodyPr/>
          <a:lstStyle/>
          <a:p>
            <a:pPr marL="0" indent="0">
              <a:buClr>
                <a:schemeClr val="tx1"/>
              </a:buClr>
              <a:buNone/>
            </a:pPr>
            <a:r>
              <a:rPr lang="en-US" altLang="cs-CZ" sz="1800" dirty="0" smtClean="0">
                <a:latin typeface="Arial" panose="020B0604020202020204" pitchFamily="34" charset="0"/>
              </a:rPr>
              <a:t>made </a:t>
            </a:r>
            <a:r>
              <a:rPr lang="en-US" altLang="cs-CZ" sz="1800" dirty="0">
                <a:latin typeface="Arial" panose="020B0604020202020204" pitchFamily="34" charset="0"/>
              </a:rPr>
              <a:t>up of long branched </a:t>
            </a:r>
            <a:r>
              <a:rPr lang="en-US" altLang="cs-CZ" sz="1800" dirty="0" smtClean="0">
                <a:latin typeface="Arial" panose="020B0604020202020204" pitchFamily="34" charset="0"/>
              </a:rPr>
              <a:t>fiber</a:t>
            </a:r>
            <a:r>
              <a:rPr lang="cs-CZ" altLang="cs-CZ" sz="1800" dirty="0" smtClean="0">
                <a:latin typeface="Arial" panose="020B0604020202020204" pitchFamily="34" charset="0"/>
              </a:rPr>
              <a:t> (</a:t>
            </a:r>
            <a:r>
              <a:rPr lang="en-US" altLang="cs-CZ" sz="1800" dirty="0" smtClean="0">
                <a:latin typeface="Arial" panose="020B0604020202020204" pitchFamily="34" charset="0"/>
              </a:rPr>
              <a:t>cells</a:t>
            </a:r>
            <a:r>
              <a:rPr lang="cs-CZ" altLang="cs-CZ" sz="1800" dirty="0" smtClean="0">
                <a:latin typeface="Arial" panose="020B0604020202020204" pitchFamily="34" charset="0"/>
              </a:rPr>
              <a:t>)</a:t>
            </a:r>
            <a:r>
              <a:rPr lang="en-US" altLang="cs-CZ" sz="1800" dirty="0" smtClean="0">
                <a:latin typeface="Arial" panose="020B0604020202020204" pitchFamily="34" charset="0"/>
              </a:rPr>
              <a:t> </a:t>
            </a:r>
            <a:r>
              <a:rPr lang="en-US" altLang="cs-CZ" sz="1800" dirty="0">
                <a:latin typeface="Arial" panose="020B0604020202020204" pitchFamily="34" charset="0"/>
              </a:rPr>
              <a:t>– </a:t>
            </a:r>
            <a:r>
              <a:rPr lang="en-US" altLang="cs-CZ" sz="1800" b="1" dirty="0" err="1">
                <a:latin typeface="Arial" panose="020B0604020202020204" pitchFamily="34" charset="0"/>
              </a:rPr>
              <a:t>cardiomyocytes</a:t>
            </a:r>
            <a:r>
              <a:rPr lang="en-US" altLang="cs-CZ" sz="1800" dirty="0">
                <a:latin typeface="Arial" panose="020B0604020202020204" pitchFamily="34" charset="0"/>
              </a:rPr>
              <a:t>,</a:t>
            </a:r>
          </a:p>
          <a:p>
            <a:pPr>
              <a:buClr>
                <a:schemeClr val="tx1"/>
              </a:buClr>
              <a:buFont typeface="Symbol" panose="05050102010706020507" pitchFamily="18" charset="2"/>
              <a:buChar char="-"/>
            </a:pPr>
            <a:r>
              <a:rPr lang="en-US" altLang="cs-CZ" sz="1800" dirty="0" err="1">
                <a:latin typeface="Arial" panose="020B0604020202020204" pitchFamily="34" charset="0"/>
              </a:rPr>
              <a:t>cardiomyocytes</a:t>
            </a:r>
            <a:r>
              <a:rPr lang="en-US" altLang="cs-CZ" sz="1800" dirty="0">
                <a:latin typeface="Arial" panose="020B0604020202020204" pitchFamily="34" charset="0"/>
              </a:rPr>
              <a:t> are </a:t>
            </a:r>
            <a:r>
              <a:rPr lang="en-US" altLang="cs-CZ" sz="1800" u="sng" dirty="0">
                <a:latin typeface="Arial" panose="020B0604020202020204" pitchFamily="34" charset="0"/>
              </a:rPr>
              <a:t>cylindrical cells</a:t>
            </a:r>
            <a:r>
              <a:rPr lang="en-US" altLang="cs-CZ" sz="1800" dirty="0">
                <a:latin typeface="Arial" panose="020B0604020202020204" pitchFamily="34" charset="0"/>
              </a:rPr>
              <a:t>, </a:t>
            </a:r>
            <a:r>
              <a:rPr lang="en-US" altLang="cs-CZ" sz="1800" dirty="0" smtClean="0">
                <a:latin typeface="Arial" panose="020B0604020202020204" pitchFamily="34" charset="0"/>
              </a:rPr>
              <a:t>branched </a:t>
            </a:r>
            <a:r>
              <a:rPr lang="en-US" altLang="cs-CZ" sz="1800" dirty="0">
                <a:latin typeface="Arial" panose="020B0604020202020204" pitchFamily="34" charset="0"/>
              </a:rPr>
              <a:t>on one or both ends (Y, X shaped cells),</a:t>
            </a:r>
          </a:p>
          <a:p>
            <a:pPr>
              <a:buClr>
                <a:schemeClr val="tx1"/>
              </a:buClr>
              <a:buFont typeface="Symbol" panose="05050102010706020507" pitchFamily="18" charset="2"/>
              <a:buChar char="-"/>
            </a:pPr>
            <a:r>
              <a:rPr lang="en-US" altLang="cs-CZ" sz="1800" dirty="0" err="1">
                <a:latin typeface="Arial" panose="020B0604020202020204" pitchFamily="34" charset="0"/>
              </a:rPr>
              <a:t>Sar</a:t>
            </a:r>
            <a:r>
              <a:rPr lang="cs-CZ" altLang="cs-CZ" sz="1800" dirty="0">
                <a:latin typeface="Arial" panose="020B0604020202020204" pitchFamily="34" charset="0"/>
              </a:rPr>
              <a:t>c</a:t>
            </a:r>
            <a:r>
              <a:rPr lang="en-US" altLang="cs-CZ" sz="1800" dirty="0" err="1">
                <a:latin typeface="Arial" panose="020B0604020202020204" pitchFamily="34" charset="0"/>
              </a:rPr>
              <a:t>oplasm</a:t>
            </a:r>
            <a:r>
              <a:rPr lang="en-US" altLang="cs-CZ" sz="1800" dirty="0">
                <a:latin typeface="Arial" panose="020B0604020202020204" pitchFamily="34" charset="0"/>
              </a:rPr>
              <a:t>: </a:t>
            </a:r>
            <a:r>
              <a:rPr lang="cs-CZ" altLang="cs-CZ" sz="1800" dirty="0" smtClean="0">
                <a:latin typeface="Arial" panose="020B0604020202020204" pitchFamily="34" charset="0"/>
              </a:rPr>
              <a:t>single</a:t>
            </a:r>
            <a:r>
              <a:rPr lang="en-US" altLang="cs-CZ" sz="1800" dirty="0" smtClean="0">
                <a:latin typeface="Arial" panose="020B0604020202020204" pitchFamily="34" charset="0"/>
              </a:rPr>
              <a:t> </a:t>
            </a:r>
            <a:r>
              <a:rPr lang="en-US" altLang="cs-CZ" sz="1800" dirty="0">
                <a:latin typeface="Arial" panose="020B0604020202020204" pitchFamily="34" charset="0"/>
              </a:rPr>
              <a:t>nucleus in the center of cell, striated myofibrils, numerous mitochondria, </a:t>
            </a:r>
          </a:p>
          <a:p>
            <a:pPr>
              <a:buClr>
                <a:schemeClr val="tx1"/>
              </a:buClr>
              <a:buFont typeface="Symbol" panose="05050102010706020507" pitchFamily="18" charset="2"/>
              <a:buChar char="-"/>
            </a:pPr>
            <a:r>
              <a:rPr lang="en-US" altLang="cs-CZ" sz="1800" dirty="0">
                <a:latin typeface="Arial" panose="020B0604020202020204" pitchFamily="34" charset="0"/>
              </a:rPr>
              <a:t>cells are attached to one another by end-to-end junctions – </a:t>
            </a:r>
            <a:r>
              <a:rPr lang="en-US" altLang="cs-CZ" sz="1800" u="sng" dirty="0">
                <a:latin typeface="Arial" panose="020B0604020202020204" pitchFamily="34" charset="0"/>
              </a:rPr>
              <a:t>intercalated discs</a:t>
            </a:r>
            <a:r>
              <a:rPr lang="en-US" altLang="cs-CZ" sz="1800" dirty="0">
                <a:latin typeface="Arial" panose="020B0604020202020204" pitchFamily="34" charset="0"/>
              </a:rPr>
              <a:t>.</a:t>
            </a: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84543" y="136026"/>
            <a:ext cx="8862973" cy="59700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sz="4000" dirty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HISTOLOGY OF CARDIAC MUSCLE </a:t>
            </a:r>
            <a:r>
              <a:rPr lang="cs-CZ" altLang="cs-CZ" sz="4000" dirty="0" smtClean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TISSUE </a:t>
            </a:r>
            <a:endParaRPr lang="en-US" altLang="cs-CZ" sz="4000" dirty="0"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6051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37" name="Freeform 21" descr="Přehoz"/>
          <p:cNvSpPr>
            <a:spLocks/>
          </p:cNvSpPr>
          <p:nvPr/>
        </p:nvSpPr>
        <p:spPr bwMode="auto">
          <a:xfrm>
            <a:off x="1158480" y="2094311"/>
            <a:ext cx="2764631" cy="1321594"/>
          </a:xfrm>
          <a:custGeom>
            <a:avLst/>
            <a:gdLst>
              <a:gd name="T0" fmla="*/ 225 w 2322"/>
              <a:gd name="T1" fmla="*/ 268 h 1110"/>
              <a:gd name="T2" fmla="*/ 234 w 2322"/>
              <a:gd name="T3" fmla="*/ 296 h 1110"/>
              <a:gd name="T4" fmla="*/ 106 w 2322"/>
              <a:gd name="T5" fmla="*/ 442 h 1110"/>
              <a:gd name="T6" fmla="*/ 33 w 2322"/>
              <a:gd name="T7" fmla="*/ 634 h 1110"/>
              <a:gd name="T8" fmla="*/ 42 w 2322"/>
              <a:gd name="T9" fmla="*/ 799 h 1110"/>
              <a:gd name="T10" fmla="*/ 243 w 2322"/>
              <a:gd name="T11" fmla="*/ 808 h 1110"/>
              <a:gd name="T12" fmla="*/ 920 w 2322"/>
              <a:gd name="T13" fmla="*/ 835 h 1110"/>
              <a:gd name="T14" fmla="*/ 1102 w 2322"/>
              <a:gd name="T15" fmla="*/ 854 h 1110"/>
              <a:gd name="T16" fmla="*/ 1157 w 2322"/>
              <a:gd name="T17" fmla="*/ 872 h 1110"/>
              <a:gd name="T18" fmla="*/ 1185 w 2322"/>
              <a:gd name="T19" fmla="*/ 881 h 1110"/>
              <a:gd name="T20" fmla="*/ 1258 w 2322"/>
              <a:gd name="T21" fmla="*/ 927 h 1110"/>
              <a:gd name="T22" fmla="*/ 1313 w 2322"/>
              <a:gd name="T23" fmla="*/ 954 h 1110"/>
              <a:gd name="T24" fmla="*/ 1358 w 2322"/>
              <a:gd name="T25" fmla="*/ 991 h 1110"/>
              <a:gd name="T26" fmla="*/ 1477 w 2322"/>
              <a:gd name="T27" fmla="*/ 1009 h 1110"/>
              <a:gd name="T28" fmla="*/ 1532 w 2322"/>
              <a:gd name="T29" fmla="*/ 1027 h 1110"/>
              <a:gd name="T30" fmla="*/ 1560 w 2322"/>
              <a:gd name="T31" fmla="*/ 1036 h 1110"/>
              <a:gd name="T32" fmla="*/ 1715 w 2322"/>
              <a:gd name="T33" fmla="*/ 1110 h 1110"/>
              <a:gd name="T34" fmla="*/ 1761 w 2322"/>
              <a:gd name="T35" fmla="*/ 1100 h 1110"/>
              <a:gd name="T36" fmla="*/ 1770 w 2322"/>
              <a:gd name="T37" fmla="*/ 1073 h 1110"/>
              <a:gd name="T38" fmla="*/ 1797 w 2322"/>
              <a:gd name="T39" fmla="*/ 1055 h 1110"/>
              <a:gd name="T40" fmla="*/ 1944 w 2322"/>
              <a:gd name="T41" fmla="*/ 1027 h 1110"/>
              <a:gd name="T42" fmla="*/ 2017 w 2322"/>
              <a:gd name="T43" fmla="*/ 963 h 1110"/>
              <a:gd name="T44" fmla="*/ 2053 w 2322"/>
              <a:gd name="T45" fmla="*/ 908 h 1110"/>
              <a:gd name="T46" fmla="*/ 2062 w 2322"/>
              <a:gd name="T47" fmla="*/ 872 h 1110"/>
              <a:gd name="T48" fmla="*/ 2145 w 2322"/>
              <a:gd name="T49" fmla="*/ 890 h 1110"/>
              <a:gd name="T50" fmla="*/ 2227 w 2322"/>
              <a:gd name="T51" fmla="*/ 881 h 1110"/>
              <a:gd name="T52" fmla="*/ 2245 w 2322"/>
              <a:gd name="T53" fmla="*/ 826 h 1110"/>
              <a:gd name="T54" fmla="*/ 2264 w 2322"/>
              <a:gd name="T55" fmla="*/ 808 h 1110"/>
              <a:gd name="T56" fmla="*/ 2264 w 2322"/>
              <a:gd name="T57" fmla="*/ 726 h 1110"/>
              <a:gd name="T58" fmla="*/ 2209 w 2322"/>
              <a:gd name="T59" fmla="*/ 707 h 1110"/>
              <a:gd name="T60" fmla="*/ 2053 w 2322"/>
              <a:gd name="T61" fmla="*/ 607 h 1110"/>
              <a:gd name="T62" fmla="*/ 1870 w 2322"/>
              <a:gd name="T63" fmla="*/ 543 h 1110"/>
              <a:gd name="T64" fmla="*/ 1724 w 2322"/>
              <a:gd name="T65" fmla="*/ 497 h 1110"/>
              <a:gd name="T66" fmla="*/ 1614 w 2322"/>
              <a:gd name="T67" fmla="*/ 488 h 1110"/>
              <a:gd name="T68" fmla="*/ 1587 w 2322"/>
              <a:gd name="T69" fmla="*/ 479 h 1110"/>
              <a:gd name="T70" fmla="*/ 1614 w 2322"/>
              <a:gd name="T71" fmla="*/ 470 h 1110"/>
              <a:gd name="T72" fmla="*/ 1761 w 2322"/>
              <a:gd name="T73" fmla="*/ 424 h 1110"/>
              <a:gd name="T74" fmla="*/ 2318 w 2322"/>
              <a:gd name="T75" fmla="*/ 406 h 1110"/>
              <a:gd name="T76" fmla="*/ 2309 w 2322"/>
              <a:gd name="T77" fmla="*/ 323 h 1110"/>
              <a:gd name="T78" fmla="*/ 2227 w 2322"/>
              <a:gd name="T79" fmla="*/ 278 h 1110"/>
              <a:gd name="T80" fmla="*/ 2209 w 2322"/>
              <a:gd name="T81" fmla="*/ 259 h 1110"/>
              <a:gd name="T82" fmla="*/ 2035 w 2322"/>
              <a:gd name="T83" fmla="*/ 140 h 1110"/>
              <a:gd name="T84" fmla="*/ 1998 w 2322"/>
              <a:gd name="T85" fmla="*/ 49 h 1110"/>
              <a:gd name="T86" fmla="*/ 1971 w 2322"/>
              <a:gd name="T87" fmla="*/ 3 h 1110"/>
              <a:gd name="T88" fmla="*/ 1889 w 2322"/>
              <a:gd name="T89" fmla="*/ 12 h 1110"/>
              <a:gd name="T90" fmla="*/ 1660 w 2322"/>
              <a:gd name="T91" fmla="*/ 22 h 1110"/>
              <a:gd name="T92" fmla="*/ 1523 w 2322"/>
              <a:gd name="T93" fmla="*/ 49 h 1110"/>
              <a:gd name="T94" fmla="*/ 1368 w 2322"/>
              <a:gd name="T95" fmla="*/ 104 h 1110"/>
              <a:gd name="T96" fmla="*/ 782 w 2322"/>
              <a:gd name="T97" fmla="*/ 122 h 1110"/>
              <a:gd name="T98" fmla="*/ 709 w 2322"/>
              <a:gd name="T99" fmla="*/ 159 h 1110"/>
              <a:gd name="T100" fmla="*/ 499 w 2322"/>
              <a:gd name="T101" fmla="*/ 195 h 1110"/>
              <a:gd name="T102" fmla="*/ 216 w 2322"/>
              <a:gd name="T103" fmla="*/ 223 h 1110"/>
              <a:gd name="T104" fmla="*/ 225 w 2322"/>
              <a:gd name="T105" fmla="*/ 268 h 11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2322" h="1110">
                <a:moveTo>
                  <a:pt x="225" y="268"/>
                </a:moveTo>
                <a:cubicBezTo>
                  <a:pt x="228" y="277"/>
                  <a:pt x="234" y="286"/>
                  <a:pt x="234" y="296"/>
                </a:cubicBezTo>
                <a:cubicBezTo>
                  <a:pt x="234" y="454"/>
                  <a:pt x="238" y="429"/>
                  <a:pt x="106" y="442"/>
                </a:cubicBezTo>
                <a:cubicBezTo>
                  <a:pt x="95" y="647"/>
                  <a:pt x="144" y="597"/>
                  <a:pt x="33" y="634"/>
                </a:cubicBezTo>
                <a:cubicBezTo>
                  <a:pt x="36" y="689"/>
                  <a:pt x="0" y="764"/>
                  <a:pt x="42" y="799"/>
                </a:cubicBezTo>
                <a:cubicBezTo>
                  <a:pt x="94" y="842"/>
                  <a:pt x="176" y="803"/>
                  <a:pt x="243" y="808"/>
                </a:cubicBezTo>
                <a:cubicBezTo>
                  <a:pt x="480" y="825"/>
                  <a:pt x="639" y="830"/>
                  <a:pt x="920" y="835"/>
                </a:cubicBezTo>
                <a:cubicBezTo>
                  <a:pt x="1126" y="847"/>
                  <a:pt x="1019" y="826"/>
                  <a:pt x="1102" y="854"/>
                </a:cubicBezTo>
                <a:cubicBezTo>
                  <a:pt x="1120" y="860"/>
                  <a:pt x="1139" y="866"/>
                  <a:pt x="1157" y="872"/>
                </a:cubicBezTo>
                <a:cubicBezTo>
                  <a:pt x="1166" y="875"/>
                  <a:pt x="1185" y="881"/>
                  <a:pt x="1185" y="881"/>
                </a:cubicBezTo>
                <a:cubicBezTo>
                  <a:pt x="1213" y="899"/>
                  <a:pt x="1226" y="917"/>
                  <a:pt x="1258" y="927"/>
                </a:cubicBezTo>
                <a:cubicBezTo>
                  <a:pt x="1334" y="978"/>
                  <a:pt x="1238" y="917"/>
                  <a:pt x="1313" y="954"/>
                </a:cubicBezTo>
                <a:cubicBezTo>
                  <a:pt x="1416" y="1004"/>
                  <a:pt x="1277" y="942"/>
                  <a:pt x="1358" y="991"/>
                </a:cubicBezTo>
                <a:cubicBezTo>
                  <a:pt x="1383" y="1006"/>
                  <a:pt x="1476" y="1009"/>
                  <a:pt x="1477" y="1009"/>
                </a:cubicBezTo>
                <a:cubicBezTo>
                  <a:pt x="1495" y="1015"/>
                  <a:pt x="1514" y="1021"/>
                  <a:pt x="1532" y="1027"/>
                </a:cubicBezTo>
                <a:cubicBezTo>
                  <a:pt x="1541" y="1030"/>
                  <a:pt x="1560" y="1036"/>
                  <a:pt x="1560" y="1036"/>
                </a:cubicBezTo>
                <a:cubicBezTo>
                  <a:pt x="1599" y="1077"/>
                  <a:pt x="1662" y="1090"/>
                  <a:pt x="1715" y="1110"/>
                </a:cubicBezTo>
                <a:cubicBezTo>
                  <a:pt x="1730" y="1107"/>
                  <a:pt x="1748" y="1109"/>
                  <a:pt x="1761" y="1100"/>
                </a:cubicBezTo>
                <a:cubicBezTo>
                  <a:pt x="1769" y="1095"/>
                  <a:pt x="1764" y="1080"/>
                  <a:pt x="1770" y="1073"/>
                </a:cubicBezTo>
                <a:cubicBezTo>
                  <a:pt x="1777" y="1065"/>
                  <a:pt x="1788" y="1061"/>
                  <a:pt x="1797" y="1055"/>
                </a:cubicBezTo>
                <a:cubicBezTo>
                  <a:pt x="1821" y="979"/>
                  <a:pt x="1879" y="1048"/>
                  <a:pt x="1944" y="1027"/>
                </a:cubicBezTo>
                <a:cubicBezTo>
                  <a:pt x="1966" y="1005"/>
                  <a:pt x="1998" y="988"/>
                  <a:pt x="2017" y="963"/>
                </a:cubicBezTo>
                <a:cubicBezTo>
                  <a:pt x="2030" y="945"/>
                  <a:pt x="2053" y="908"/>
                  <a:pt x="2053" y="908"/>
                </a:cubicBezTo>
                <a:cubicBezTo>
                  <a:pt x="2056" y="896"/>
                  <a:pt x="2051" y="877"/>
                  <a:pt x="2062" y="872"/>
                </a:cubicBezTo>
                <a:cubicBezTo>
                  <a:pt x="2076" y="866"/>
                  <a:pt x="2126" y="884"/>
                  <a:pt x="2145" y="890"/>
                </a:cubicBezTo>
                <a:cubicBezTo>
                  <a:pt x="2172" y="887"/>
                  <a:pt x="2204" y="896"/>
                  <a:pt x="2227" y="881"/>
                </a:cubicBezTo>
                <a:cubicBezTo>
                  <a:pt x="2243" y="871"/>
                  <a:pt x="2239" y="844"/>
                  <a:pt x="2245" y="826"/>
                </a:cubicBezTo>
                <a:cubicBezTo>
                  <a:pt x="2248" y="818"/>
                  <a:pt x="2258" y="814"/>
                  <a:pt x="2264" y="808"/>
                </a:cubicBezTo>
                <a:cubicBezTo>
                  <a:pt x="2273" y="780"/>
                  <a:pt x="2299" y="748"/>
                  <a:pt x="2264" y="726"/>
                </a:cubicBezTo>
                <a:cubicBezTo>
                  <a:pt x="2248" y="716"/>
                  <a:pt x="2209" y="707"/>
                  <a:pt x="2209" y="707"/>
                </a:cubicBezTo>
                <a:cubicBezTo>
                  <a:pt x="2163" y="664"/>
                  <a:pt x="2114" y="627"/>
                  <a:pt x="2053" y="607"/>
                </a:cubicBezTo>
                <a:cubicBezTo>
                  <a:pt x="2000" y="570"/>
                  <a:pt x="1932" y="558"/>
                  <a:pt x="1870" y="543"/>
                </a:cubicBezTo>
                <a:cubicBezTo>
                  <a:pt x="1823" y="531"/>
                  <a:pt x="1772" y="501"/>
                  <a:pt x="1724" y="497"/>
                </a:cubicBezTo>
                <a:cubicBezTo>
                  <a:pt x="1687" y="494"/>
                  <a:pt x="1651" y="491"/>
                  <a:pt x="1614" y="488"/>
                </a:cubicBezTo>
                <a:cubicBezTo>
                  <a:pt x="1605" y="485"/>
                  <a:pt x="1587" y="488"/>
                  <a:pt x="1587" y="479"/>
                </a:cubicBezTo>
                <a:cubicBezTo>
                  <a:pt x="1587" y="470"/>
                  <a:pt x="1605" y="473"/>
                  <a:pt x="1614" y="470"/>
                </a:cubicBezTo>
                <a:cubicBezTo>
                  <a:pt x="1663" y="455"/>
                  <a:pt x="1712" y="440"/>
                  <a:pt x="1761" y="424"/>
                </a:cubicBezTo>
                <a:cubicBezTo>
                  <a:pt x="1938" y="367"/>
                  <a:pt x="2318" y="406"/>
                  <a:pt x="2318" y="406"/>
                </a:cubicBezTo>
                <a:cubicBezTo>
                  <a:pt x="2315" y="378"/>
                  <a:pt x="2322" y="348"/>
                  <a:pt x="2309" y="323"/>
                </a:cubicBezTo>
                <a:cubicBezTo>
                  <a:pt x="2296" y="298"/>
                  <a:pt x="2253" y="287"/>
                  <a:pt x="2227" y="278"/>
                </a:cubicBezTo>
                <a:cubicBezTo>
                  <a:pt x="2221" y="272"/>
                  <a:pt x="2211" y="267"/>
                  <a:pt x="2209" y="259"/>
                </a:cubicBezTo>
                <a:cubicBezTo>
                  <a:pt x="2173" y="112"/>
                  <a:pt x="2240" y="154"/>
                  <a:pt x="2035" y="140"/>
                </a:cubicBezTo>
                <a:cubicBezTo>
                  <a:pt x="2026" y="103"/>
                  <a:pt x="2020" y="80"/>
                  <a:pt x="1998" y="49"/>
                </a:cubicBezTo>
                <a:cubicBezTo>
                  <a:pt x="1995" y="40"/>
                  <a:pt x="1987" y="5"/>
                  <a:pt x="1971" y="3"/>
                </a:cubicBezTo>
                <a:cubicBezTo>
                  <a:pt x="1944" y="0"/>
                  <a:pt x="1916" y="10"/>
                  <a:pt x="1889" y="12"/>
                </a:cubicBezTo>
                <a:cubicBezTo>
                  <a:pt x="1813" y="17"/>
                  <a:pt x="1736" y="19"/>
                  <a:pt x="1660" y="22"/>
                </a:cubicBezTo>
                <a:cubicBezTo>
                  <a:pt x="1612" y="34"/>
                  <a:pt x="1574" y="43"/>
                  <a:pt x="1523" y="49"/>
                </a:cubicBezTo>
                <a:cubicBezTo>
                  <a:pt x="1471" y="66"/>
                  <a:pt x="1427" y="97"/>
                  <a:pt x="1368" y="104"/>
                </a:cubicBezTo>
                <a:cubicBezTo>
                  <a:pt x="1221" y="121"/>
                  <a:pt x="808" y="121"/>
                  <a:pt x="782" y="122"/>
                </a:cubicBezTo>
                <a:cubicBezTo>
                  <a:pt x="752" y="132"/>
                  <a:pt x="740" y="149"/>
                  <a:pt x="709" y="159"/>
                </a:cubicBezTo>
                <a:cubicBezTo>
                  <a:pt x="640" y="205"/>
                  <a:pt x="599" y="189"/>
                  <a:pt x="499" y="195"/>
                </a:cubicBezTo>
                <a:cubicBezTo>
                  <a:pt x="338" y="225"/>
                  <a:pt x="432" y="212"/>
                  <a:pt x="216" y="223"/>
                </a:cubicBezTo>
                <a:cubicBezTo>
                  <a:pt x="227" y="256"/>
                  <a:pt x="225" y="241"/>
                  <a:pt x="225" y="268"/>
                </a:cubicBezTo>
                <a:close/>
              </a:path>
            </a:pathLst>
          </a:custGeom>
          <a:pattFill prst="plaid">
            <a:fgClr>
              <a:srgbClr val="FFCCFF"/>
            </a:fgClr>
            <a:bgClr>
              <a:srgbClr val="FFFFFF"/>
            </a:bgClr>
          </a:pattFill>
          <a:ln w="9525">
            <a:solidFill>
              <a:srgbClr val="FF66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111638" name="Freeform 22" descr="Přehoz"/>
          <p:cNvSpPr>
            <a:spLocks/>
          </p:cNvSpPr>
          <p:nvPr/>
        </p:nvSpPr>
        <p:spPr bwMode="auto">
          <a:xfrm>
            <a:off x="3554017" y="1863330"/>
            <a:ext cx="2031206" cy="750094"/>
          </a:xfrm>
          <a:custGeom>
            <a:avLst/>
            <a:gdLst>
              <a:gd name="T0" fmla="*/ 14 w 1706"/>
              <a:gd name="T1" fmla="*/ 188 h 630"/>
              <a:gd name="T2" fmla="*/ 50 w 1706"/>
              <a:gd name="T3" fmla="*/ 252 h 630"/>
              <a:gd name="T4" fmla="*/ 60 w 1706"/>
              <a:gd name="T5" fmla="*/ 280 h 630"/>
              <a:gd name="T6" fmla="*/ 188 w 1706"/>
              <a:gd name="T7" fmla="*/ 298 h 630"/>
              <a:gd name="T8" fmla="*/ 215 w 1706"/>
              <a:gd name="T9" fmla="*/ 353 h 630"/>
              <a:gd name="T10" fmla="*/ 233 w 1706"/>
              <a:gd name="T11" fmla="*/ 435 h 630"/>
              <a:gd name="T12" fmla="*/ 279 w 1706"/>
              <a:gd name="T13" fmla="*/ 444 h 630"/>
              <a:gd name="T14" fmla="*/ 581 w 1706"/>
              <a:gd name="T15" fmla="*/ 545 h 630"/>
              <a:gd name="T16" fmla="*/ 1422 w 1706"/>
              <a:gd name="T17" fmla="*/ 545 h 630"/>
              <a:gd name="T18" fmla="*/ 1669 w 1706"/>
              <a:gd name="T19" fmla="*/ 536 h 630"/>
              <a:gd name="T20" fmla="*/ 1660 w 1706"/>
              <a:gd name="T21" fmla="*/ 408 h 630"/>
              <a:gd name="T22" fmla="*/ 1596 w 1706"/>
              <a:gd name="T23" fmla="*/ 398 h 630"/>
              <a:gd name="T24" fmla="*/ 1477 w 1706"/>
              <a:gd name="T25" fmla="*/ 216 h 630"/>
              <a:gd name="T26" fmla="*/ 1449 w 1706"/>
              <a:gd name="T27" fmla="*/ 124 h 630"/>
              <a:gd name="T28" fmla="*/ 1385 w 1706"/>
              <a:gd name="T29" fmla="*/ 97 h 630"/>
              <a:gd name="T30" fmla="*/ 1248 w 1706"/>
              <a:gd name="T31" fmla="*/ 88 h 630"/>
              <a:gd name="T32" fmla="*/ 672 w 1706"/>
              <a:gd name="T33" fmla="*/ 60 h 630"/>
              <a:gd name="T34" fmla="*/ 133 w 1706"/>
              <a:gd name="T35" fmla="*/ 51 h 630"/>
              <a:gd name="T36" fmla="*/ 14 w 1706"/>
              <a:gd name="T37" fmla="*/ 188 h 6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706" h="630">
                <a:moveTo>
                  <a:pt x="14" y="188"/>
                </a:moveTo>
                <a:cubicBezTo>
                  <a:pt x="36" y="322"/>
                  <a:pt x="0" y="202"/>
                  <a:pt x="50" y="252"/>
                </a:cubicBezTo>
                <a:cubicBezTo>
                  <a:pt x="57" y="259"/>
                  <a:pt x="53" y="273"/>
                  <a:pt x="60" y="280"/>
                </a:cubicBezTo>
                <a:cubicBezTo>
                  <a:pt x="90" y="310"/>
                  <a:pt x="145" y="294"/>
                  <a:pt x="188" y="298"/>
                </a:cubicBezTo>
                <a:cubicBezTo>
                  <a:pt x="194" y="317"/>
                  <a:pt x="209" y="334"/>
                  <a:pt x="215" y="353"/>
                </a:cubicBezTo>
                <a:cubicBezTo>
                  <a:pt x="218" y="363"/>
                  <a:pt x="224" y="429"/>
                  <a:pt x="233" y="435"/>
                </a:cubicBezTo>
                <a:cubicBezTo>
                  <a:pt x="246" y="444"/>
                  <a:pt x="264" y="441"/>
                  <a:pt x="279" y="444"/>
                </a:cubicBezTo>
                <a:cubicBezTo>
                  <a:pt x="398" y="630"/>
                  <a:pt x="109" y="560"/>
                  <a:pt x="581" y="545"/>
                </a:cubicBezTo>
                <a:cubicBezTo>
                  <a:pt x="778" y="337"/>
                  <a:pt x="1156" y="459"/>
                  <a:pt x="1422" y="545"/>
                </a:cubicBezTo>
                <a:cubicBezTo>
                  <a:pt x="1504" y="542"/>
                  <a:pt x="1598" y="577"/>
                  <a:pt x="1669" y="536"/>
                </a:cubicBezTo>
                <a:cubicBezTo>
                  <a:pt x="1706" y="515"/>
                  <a:pt x="1680" y="446"/>
                  <a:pt x="1660" y="408"/>
                </a:cubicBezTo>
                <a:cubicBezTo>
                  <a:pt x="1650" y="389"/>
                  <a:pt x="1617" y="401"/>
                  <a:pt x="1596" y="398"/>
                </a:cubicBezTo>
                <a:cubicBezTo>
                  <a:pt x="1585" y="210"/>
                  <a:pt x="1624" y="232"/>
                  <a:pt x="1477" y="216"/>
                </a:cubicBezTo>
                <a:cubicBezTo>
                  <a:pt x="1427" y="166"/>
                  <a:pt x="1496" y="243"/>
                  <a:pt x="1449" y="124"/>
                </a:cubicBezTo>
                <a:cubicBezTo>
                  <a:pt x="1443" y="108"/>
                  <a:pt x="1396" y="98"/>
                  <a:pt x="1385" y="97"/>
                </a:cubicBezTo>
                <a:cubicBezTo>
                  <a:pt x="1339" y="92"/>
                  <a:pt x="1294" y="91"/>
                  <a:pt x="1248" y="88"/>
                </a:cubicBezTo>
                <a:cubicBezTo>
                  <a:pt x="1016" y="52"/>
                  <a:pt x="1119" y="68"/>
                  <a:pt x="672" y="60"/>
                </a:cubicBezTo>
                <a:cubicBezTo>
                  <a:pt x="493" y="0"/>
                  <a:pt x="371" y="46"/>
                  <a:pt x="133" y="51"/>
                </a:cubicBezTo>
                <a:cubicBezTo>
                  <a:pt x="47" y="79"/>
                  <a:pt x="68" y="134"/>
                  <a:pt x="14" y="188"/>
                </a:cubicBezTo>
                <a:close/>
              </a:path>
            </a:pathLst>
          </a:custGeom>
          <a:pattFill prst="plaid">
            <a:fgClr>
              <a:srgbClr val="FFCCFF"/>
            </a:fgClr>
            <a:bgClr>
              <a:srgbClr val="FFFFFF"/>
            </a:bgClr>
          </a:pattFill>
          <a:ln w="9525">
            <a:solidFill>
              <a:srgbClr val="FF66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111639" name="Freeform 23" descr="Přehoz"/>
          <p:cNvSpPr>
            <a:spLocks/>
          </p:cNvSpPr>
          <p:nvPr/>
        </p:nvSpPr>
        <p:spPr bwMode="auto">
          <a:xfrm>
            <a:off x="3212306" y="3012281"/>
            <a:ext cx="3073004" cy="1187054"/>
          </a:xfrm>
          <a:custGeom>
            <a:avLst/>
            <a:gdLst>
              <a:gd name="T0" fmla="*/ 584 w 2581"/>
              <a:gd name="T1" fmla="*/ 0 h 997"/>
              <a:gd name="T2" fmla="*/ 557 w 2581"/>
              <a:gd name="T3" fmla="*/ 110 h 997"/>
              <a:gd name="T4" fmla="*/ 548 w 2581"/>
              <a:gd name="T5" fmla="*/ 137 h 997"/>
              <a:gd name="T6" fmla="*/ 520 w 2581"/>
              <a:gd name="T7" fmla="*/ 147 h 997"/>
              <a:gd name="T8" fmla="*/ 383 w 2581"/>
              <a:gd name="T9" fmla="*/ 156 h 997"/>
              <a:gd name="T10" fmla="*/ 283 w 2581"/>
              <a:gd name="T11" fmla="*/ 265 h 997"/>
              <a:gd name="T12" fmla="*/ 264 w 2581"/>
              <a:gd name="T13" fmla="*/ 284 h 997"/>
              <a:gd name="T14" fmla="*/ 100 w 2581"/>
              <a:gd name="T15" fmla="*/ 293 h 997"/>
              <a:gd name="T16" fmla="*/ 292 w 2581"/>
              <a:gd name="T17" fmla="*/ 348 h 997"/>
              <a:gd name="T18" fmla="*/ 539 w 2581"/>
              <a:gd name="T19" fmla="*/ 357 h 997"/>
              <a:gd name="T20" fmla="*/ 703 w 2581"/>
              <a:gd name="T21" fmla="*/ 430 h 997"/>
              <a:gd name="T22" fmla="*/ 1078 w 2581"/>
              <a:gd name="T23" fmla="*/ 448 h 997"/>
              <a:gd name="T24" fmla="*/ 1078 w 2581"/>
              <a:gd name="T25" fmla="*/ 467 h 997"/>
              <a:gd name="T26" fmla="*/ 758 w 2581"/>
              <a:gd name="T27" fmla="*/ 476 h 997"/>
              <a:gd name="T28" fmla="*/ 621 w 2581"/>
              <a:gd name="T29" fmla="*/ 503 h 997"/>
              <a:gd name="T30" fmla="*/ 438 w 2581"/>
              <a:gd name="T31" fmla="*/ 512 h 997"/>
              <a:gd name="T32" fmla="*/ 228 w 2581"/>
              <a:gd name="T33" fmla="*/ 549 h 997"/>
              <a:gd name="T34" fmla="*/ 155 w 2581"/>
              <a:gd name="T35" fmla="*/ 595 h 997"/>
              <a:gd name="T36" fmla="*/ 182 w 2581"/>
              <a:gd name="T37" fmla="*/ 649 h 997"/>
              <a:gd name="T38" fmla="*/ 209 w 2581"/>
              <a:gd name="T39" fmla="*/ 723 h 997"/>
              <a:gd name="T40" fmla="*/ 319 w 2581"/>
              <a:gd name="T41" fmla="*/ 713 h 997"/>
              <a:gd name="T42" fmla="*/ 347 w 2581"/>
              <a:gd name="T43" fmla="*/ 695 h 997"/>
              <a:gd name="T44" fmla="*/ 365 w 2581"/>
              <a:gd name="T45" fmla="*/ 723 h 997"/>
              <a:gd name="T46" fmla="*/ 502 w 2581"/>
              <a:gd name="T47" fmla="*/ 887 h 997"/>
              <a:gd name="T48" fmla="*/ 548 w 2581"/>
              <a:gd name="T49" fmla="*/ 997 h 997"/>
              <a:gd name="T50" fmla="*/ 831 w 2581"/>
              <a:gd name="T51" fmla="*/ 988 h 997"/>
              <a:gd name="T52" fmla="*/ 877 w 2581"/>
              <a:gd name="T53" fmla="*/ 951 h 997"/>
              <a:gd name="T54" fmla="*/ 950 w 2581"/>
              <a:gd name="T55" fmla="*/ 933 h 997"/>
              <a:gd name="T56" fmla="*/ 1197 w 2581"/>
              <a:gd name="T57" fmla="*/ 869 h 997"/>
              <a:gd name="T58" fmla="*/ 1380 w 2581"/>
              <a:gd name="T59" fmla="*/ 814 h 997"/>
              <a:gd name="T60" fmla="*/ 1700 w 2581"/>
              <a:gd name="T61" fmla="*/ 805 h 997"/>
              <a:gd name="T62" fmla="*/ 1919 w 2581"/>
              <a:gd name="T63" fmla="*/ 750 h 997"/>
              <a:gd name="T64" fmla="*/ 2568 w 2581"/>
              <a:gd name="T65" fmla="*/ 741 h 997"/>
              <a:gd name="T66" fmla="*/ 2559 w 2581"/>
              <a:gd name="T67" fmla="*/ 649 h 997"/>
              <a:gd name="T68" fmla="*/ 2468 w 2581"/>
              <a:gd name="T69" fmla="*/ 640 h 997"/>
              <a:gd name="T70" fmla="*/ 2459 w 2581"/>
              <a:gd name="T71" fmla="*/ 613 h 997"/>
              <a:gd name="T72" fmla="*/ 2449 w 2581"/>
              <a:gd name="T73" fmla="*/ 494 h 997"/>
              <a:gd name="T74" fmla="*/ 2422 w 2581"/>
              <a:gd name="T75" fmla="*/ 476 h 997"/>
              <a:gd name="T76" fmla="*/ 2385 w 2581"/>
              <a:gd name="T77" fmla="*/ 439 h 997"/>
              <a:gd name="T78" fmla="*/ 2358 w 2581"/>
              <a:gd name="T79" fmla="*/ 430 h 997"/>
              <a:gd name="T80" fmla="*/ 2331 w 2581"/>
              <a:gd name="T81" fmla="*/ 412 h 997"/>
              <a:gd name="T82" fmla="*/ 2331 w 2581"/>
              <a:gd name="T83" fmla="*/ 229 h 997"/>
              <a:gd name="T84" fmla="*/ 2230 w 2581"/>
              <a:gd name="T85" fmla="*/ 183 h 997"/>
              <a:gd name="T86" fmla="*/ 1471 w 2581"/>
              <a:gd name="T87" fmla="*/ 174 h 997"/>
              <a:gd name="T88" fmla="*/ 1279 w 2581"/>
              <a:gd name="T89" fmla="*/ 119 h 997"/>
              <a:gd name="T90" fmla="*/ 977 w 2581"/>
              <a:gd name="T91" fmla="*/ 110 h 997"/>
              <a:gd name="T92" fmla="*/ 831 w 2581"/>
              <a:gd name="T93" fmla="*/ 64 h 997"/>
              <a:gd name="T94" fmla="*/ 584 w 2581"/>
              <a:gd name="T95" fmla="*/ 0 h 9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2581" h="997">
                <a:moveTo>
                  <a:pt x="584" y="0"/>
                </a:moveTo>
                <a:cubicBezTo>
                  <a:pt x="599" y="48"/>
                  <a:pt x="576" y="71"/>
                  <a:pt x="557" y="110"/>
                </a:cubicBezTo>
                <a:cubicBezTo>
                  <a:pt x="553" y="118"/>
                  <a:pt x="555" y="130"/>
                  <a:pt x="548" y="137"/>
                </a:cubicBezTo>
                <a:cubicBezTo>
                  <a:pt x="541" y="144"/>
                  <a:pt x="530" y="146"/>
                  <a:pt x="520" y="147"/>
                </a:cubicBezTo>
                <a:cubicBezTo>
                  <a:pt x="475" y="152"/>
                  <a:pt x="429" y="153"/>
                  <a:pt x="383" y="156"/>
                </a:cubicBezTo>
                <a:cubicBezTo>
                  <a:pt x="370" y="196"/>
                  <a:pt x="316" y="238"/>
                  <a:pt x="283" y="265"/>
                </a:cubicBezTo>
                <a:cubicBezTo>
                  <a:pt x="276" y="271"/>
                  <a:pt x="273" y="283"/>
                  <a:pt x="264" y="284"/>
                </a:cubicBezTo>
                <a:cubicBezTo>
                  <a:pt x="210" y="292"/>
                  <a:pt x="155" y="290"/>
                  <a:pt x="100" y="293"/>
                </a:cubicBezTo>
                <a:cubicBezTo>
                  <a:pt x="0" y="388"/>
                  <a:pt x="199" y="344"/>
                  <a:pt x="292" y="348"/>
                </a:cubicBezTo>
                <a:cubicBezTo>
                  <a:pt x="374" y="351"/>
                  <a:pt x="457" y="354"/>
                  <a:pt x="539" y="357"/>
                </a:cubicBezTo>
                <a:cubicBezTo>
                  <a:pt x="587" y="373"/>
                  <a:pt x="660" y="425"/>
                  <a:pt x="703" y="430"/>
                </a:cubicBezTo>
                <a:cubicBezTo>
                  <a:pt x="792" y="440"/>
                  <a:pt x="1021" y="446"/>
                  <a:pt x="1078" y="448"/>
                </a:cubicBezTo>
                <a:cubicBezTo>
                  <a:pt x="1085" y="450"/>
                  <a:pt x="1143" y="463"/>
                  <a:pt x="1078" y="467"/>
                </a:cubicBezTo>
                <a:cubicBezTo>
                  <a:pt x="971" y="473"/>
                  <a:pt x="865" y="473"/>
                  <a:pt x="758" y="476"/>
                </a:cubicBezTo>
                <a:cubicBezTo>
                  <a:pt x="657" y="487"/>
                  <a:pt x="702" y="476"/>
                  <a:pt x="621" y="503"/>
                </a:cubicBezTo>
                <a:cubicBezTo>
                  <a:pt x="563" y="522"/>
                  <a:pt x="499" y="509"/>
                  <a:pt x="438" y="512"/>
                </a:cubicBezTo>
                <a:cubicBezTo>
                  <a:pt x="346" y="544"/>
                  <a:pt x="343" y="541"/>
                  <a:pt x="228" y="549"/>
                </a:cubicBezTo>
                <a:cubicBezTo>
                  <a:pt x="162" y="570"/>
                  <a:pt x="183" y="551"/>
                  <a:pt x="155" y="595"/>
                </a:cubicBezTo>
                <a:cubicBezTo>
                  <a:pt x="161" y="614"/>
                  <a:pt x="176" y="630"/>
                  <a:pt x="182" y="649"/>
                </a:cubicBezTo>
                <a:cubicBezTo>
                  <a:pt x="209" y="730"/>
                  <a:pt x="171" y="683"/>
                  <a:pt x="209" y="723"/>
                </a:cubicBezTo>
                <a:cubicBezTo>
                  <a:pt x="246" y="720"/>
                  <a:pt x="283" y="720"/>
                  <a:pt x="319" y="713"/>
                </a:cubicBezTo>
                <a:cubicBezTo>
                  <a:pt x="330" y="711"/>
                  <a:pt x="336" y="693"/>
                  <a:pt x="347" y="695"/>
                </a:cubicBezTo>
                <a:cubicBezTo>
                  <a:pt x="358" y="697"/>
                  <a:pt x="359" y="714"/>
                  <a:pt x="365" y="723"/>
                </a:cubicBezTo>
                <a:cubicBezTo>
                  <a:pt x="376" y="890"/>
                  <a:pt x="350" y="873"/>
                  <a:pt x="502" y="887"/>
                </a:cubicBezTo>
                <a:cubicBezTo>
                  <a:pt x="519" y="938"/>
                  <a:pt x="489" y="978"/>
                  <a:pt x="548" y="997"/>
                </a:cubicBezTo>
                <a:cubicBezTo>
                  <a:pt x="642" y="994"/>
                  <a:pt x="737" y="993"/>
                  <a:pt x="831" y="988"/>
                </a:cubicBezTo>
                <a:cubicBezTo>
                  <a:pt x="895" y="984"/>
                  <a:pt x="825" y="977"/>
                  <a:pt x="877" y="951"/>
                </a:cubicBezTo>
                <a:cubicBezTo>
                  <a:pt x="899" y="940"/>
                  <a:pt x="926" y="941"/>
                  <a:pt x="950" y="933"/>
                </a:cubicBezTo>
                <a:cubicBezTo>
                  <a:pt x="1032" y="906"/>
                  <a:pt x="1111" y="880"/>
                  <a:pt x="1197" y="869"/>
                </a:cubicBezTo>
                <a:cubicBezTo>
                  <a:pt x="1256" y="854"/>
                  <a:pt x="1319" y="817"/>
                  <a:pt x="1380" y="814"/>
                </a:cubicBezTo>
                <a:cubicBezTo>
                  <a:pt x="1487" y="809"/>
                  <a:pt x="1593" y="808"/>
                  <a:pt x="1700" y="805"/>
                </a:cubicBezTo>
                <a:cubicBezTo>
                  <a:pt x="1769" y="791"/>
                  <a:pt x="1849" y="752"/>
                  <a:pt x="1919" y="750"/>
                </a:cubicBezTo>
                <a:cubicBezTo>
                  <a:pt x="2135" y="744"/>
                  <a:pt x="2352" y="744"/>
                  <a:pt x="2568" y="741"/>
                </a:cubicBezTo>
                <a:cubicBezTo>
                  <a:pt x="2565" y="710"/>
                  <a:pt x="2581" y="671"/>
                  <a:pt x="2559" y="649"/>
                </a:cubicBezTo>
                <a:cubicBezTo>
                  <a:pt x="2538" y="627"/>
                  <a:pt x="2497" y="650"/>
                  <a:pt x="2468" y="640"/>
                </a:cubicBezTo>
                <a:cubicBezTo>
                  <a:pt x="2459" y="637"/>
                  <a:pt x="2462" y="622"/>
                  <a:pt x="2459" y="613"/>
                </a:cubicBezTo>
                <a:cubicBezTo>
                  <a:pt x="2456" y="573"/>
                  <a:pt x="2459" y="532"/>
                  <a:pt x="2449" y="494"/>
                </a:cubicBezTo>
                <a:cubicBezTo>
                  <a:pt x="2446" y="484"/>
                  <a:pt x="2430" y="483"/>
                  <a:pt x="2422" y="476"/>
                </a:cubicBezTo>
                <a:cubicBezTo>
                  <a:pt x="2413" y="469"/>
                  <a:pt x="2395" y="445"/>
                  <a:pt x="2385" y="439"/>
                </a:cubicBezTo>
                <a:cubicBezTo>
                  <a:pt x="2377" y="434"/>
                  <a:pt x="2366" y="434"/>
                  <a:pt x="2358" y="430"/>
                </a:cubicBezTo>
                <a:cubicBezTo>
                  <a:pt x="2348" y="425"/>
                  <a:pt x="2340" y="418"/>
                  <a:pt x="2331" y="412"/>
                </a:cubicBezTo>
                <a:cubicBezTo>
                  <a:pt x="2343" y="337"/>
                  <a:pt x="2349" y="325"/>
                  <a:pt x="2331" y="229"/>
                </a:cubicBezTo>
                <a:cubicBezTo>
                  <a:pt x="2327" y="206"/>
                  <a:pt x="2238" y="183"/>
                  <a:pt x="2230" y="183"/>
                </a:cubicBezTo>
                <a:cubicBezTo>
                  <a:pt x="1977" y="180"/>
                  <a:pt x="1724" y="177"/>
                  <a:pt x="1471" y="174"/>
                </a:cubicBezTo>
                <a:cubicBezTo>
                  <a:pt x="1411" y="159"/>
                  <a:pt x="1341" y="122"/>
                  <a:pt x="1279" y="119"/>
                </a:cubicBezTo>
                <a:cubicBezTo>
                  <a:pt x="1178" y="114"/>
                  <a:pt x="1078" y="113"/>
                  <a:pt x="977" y="110"/>
                </a:cubicBezTo>
                <a:cubicBezTo>
                  <a:pt x="928" y="94"/>
                  <a:pt x="880" y="80"/>
                  <a:pt x="831" y="64"/>
                </a:cubicBezTo>
                <a:cubicBezTo>
                  <a:pt x="767" y="21"/>
                  <a:pt x="657" y="14"/>
                  <a:pt x="584" y="0"/>
                </a:cubicBezTo>
                <a:close/>
              </a:path>
            </a:pathLst>
          </a:custGeom>
          <a:pattFill prst="plaid">
            <a:fgClr>
              <a:srgbClr val="FFCCFF"/>
            </a:fgClr>
            <a:bgClr>
              <a:srgbClr val="FFFFFF"/>
            </a:bgClr>
          </a:pattFill>
          <a:ln w="9525">
            <a:solidFill>
              <a:srgbClr val="FF66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111640" name="Freeform 24" descr="Přehoz"/>
          <p:cNvSpPr>
            <a:spLocks/>
          </p:cNvSpPr>
          <p:nvPr/>
        </p:nvSpPr>
        <p:spPr bwMode="auto">
          <a:xfrm>
            <a:off x="5336382" y="1881188"/>
            <a:ext cx="2294335" cy="677466"/>
          </a:xfrm>
          <a:custGeom>
            <a:avLst/>
            <a:gdLst>
              <a:gd name="T0" fmla="*/ 7 w 1927"/>
              <a:gd name="T1" fmla="*/ 91 h 569"/>
              <a:gd name="T2" fmla="*/ 99 w 1927"/>
              <a:gd name="T3" fmla="*/ 182 h 569"/>
              <a:gd name="T4" fmla="*/ 135 w 1927"/>
              <a:gd name="T5" fmla="*/ 292 h 569"/>
              <a:gd name="T6" fmla="*/ 199 w 1927"/>
              <a:gd name="T7" fmla="*/ 356 h 569"/>
              <a:gd name="T8" fmla="*/ 208 w 1927"/>
              <a:gd name="T9" fmla="*/ 402 h 569"/>
              <a:gd name="T10" fmla="*/ 245 w 1927"/>
              <a:gd name="T11" fmla="*/ 447 h 569"/>
              <a:gd name="T12" fmla="*/ 281 w 1927"/>
              <a:gd name="T13" fmla="*/ 484 h 569"/>
              <a:gd name="T14" fmla="*/ 857 w 1927"/>
              <a:gd name="T15" fmla="*/ 493 h 569"/>
              <a:gd name="T16" fmla="*/ 1479 w 1927"/>
              <a:gd name="T17" fmla="*/ 530 h 569"/>
              <a:gd name="T18" fmla="*/ 1534 w 1927"/>
              <a:gd name="T19" fmla="*/ 548 h 569"/>
              <a:gd name="T20" fmla="*/ 1561 w 1927"/>
              <a:gd name="T21" fmla="*/ 557 h 569"/>
              <a:gd name="T22" fmla="*/ 1717 w 1927"/>
              <a:gd name="T23" fmla="*/ 548 h 569"/>
              <a:gd name="T24" fmla="*/ 1717 w 1927"/>
              <a:gd name="T25" fmla="*/ 466 h 569"/>
              <a:gd name="T26" fmla="*/ 1781 w 1927"/>
              <a:gd name="T27" fmla="*/ 457 h 569"/>
              <a:gd name="T28" fmla="*/ 1836 w 1927"/>
              <a:gd name="T29" fmla="*/ 265 h 569"/>
              <a:gd name="T30" fmla="*/ 1845 w 1927"/>
              <a:gd name="T31" fmla="*/ 237 h 569"/>
              <a:gd name="T32" fmla="*/ 1872 w 1927"/>
              <a:gd name="T33" fmla="*/ 246 h 569"/>
              <a:gd name="T34" fmla="*/ 1909 w 1927"/>
              <a:gd name="T35" fmla="*/ 191 h 569"/>
              <a:gd name="T36" fmla="*/ 1927 w 1927"/>
              <a:gd name="T37" fmla="*/ 164 h 569"/>
              <a:gd name="T38" fmla="*/ 1534 w 1927"/>
              <a:gd name="T39" fmla="*/ 82 h 569"/>
              <a:gd name="T40" fmla="*/ 153 w 1927"/>
              <a:gd name="T41" fmla="*/ 36 h 569"/>
              <a:gd name="T42" fmla="*/ 7 w 1927"/>
              <a:gd name="T43" fmla="*/ 91 h 5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1927" h="569">
                <a:moveTo>
                  <a:pt x="7" y="91"/>
                </a:moveTo>
                <a:cubicBezTo>
                  <a:pt x="19" y="191"/>
                  <a:pt x="7" y="167"/>
                  <a:pt x="99" y="182"/>
                </a:cubicBezTo>
                <a:cubicBezTo>
                  <a:pt x="112" y="221"/>
                  <a:pt x="112" y="257"/>
                  <a:pt x="135" y="292"/>
                </a:cubicBezTo>
                <a:cubicBezTo>
                  <a:pt x="157" y="425"/>
                  <a:pt x="116" y="285"/>
                  <a:pt x="199" y="356"/>
                </a:cubicBezTo>
                <a:cubicBezTo>
                  <a:pt x="211" y="366"/>
                  <a:pt x="202" y="388"/>
                  <a:pt x="208" y="402"/>
                </a:cubicBezTo>
                <a:cubicBezTo>
                  <a:pt x="216" y="420"/>
                  <a:pt x="234" y="431"/>
                  <a:pt x="245" y="447"/>
                </a:cubicBezTo>
                <a:cubicBezTo>
                  <a:pt x="253" y="473"/>
                  <a:pt x="248" y="483"/>
                  <a:pt x="281" y="484"/>
                </a:cubicBezTo>
                <a:cubicBezTo>
                  <a:pt x="473" y="490"/>
                  <a:pt x="665" y="490"/>
                  <a:pt x="857" y="493"/>
                </a:cubicBezTo>
                <a:cubicBezTo>
                  <a:pt x="1069" y="501"/>
                  <a:pt x="1267" y="523"/>
                  <a:pt x="1479" y="530"/>
                </a:cubicBezTo>
                <a:cubicBezTo>
                  <a:pt x="1497" y="536"/>
                  <a:pt x="1516" y="542"/>
                  <a:pt x="1534" y="548"/>
                </a:cubicBezTo>
                <a:cubicBezTo>
                  <a:pt x="1543" y="551"/>
                  <a:pt x="1561" y="557"/>
                  <a:pt x="1561" y="557"/>
                </a:cubicBezTo>
                <a:cubicBezTo>
                  <a:pt x="1613" y="554"/>
                  <a:pt x="1669" y="569"/>
                  <a:pt x="1717" y="548"/>
                </a:cubicBezTo>
                <a:cubicBezTo>
                  <a:pt x="1777" y="522"/>
                  <a:pt x="1666" y="491"/>
                  <a:pt x="1717" y="466"/>
                </a:cubicBezTo>
                <a:cubicBezTo>
                  <a:pt x="1736" y="456"/>
                  <a:pt x="1760" y="460"/>
                  <a:pt x="1781" y="457"/>
                </a:cubicBezTo>
                <a:cubicBezTo>
                  <a:pt x="1787" y="371"/>
                  <a:pt x="1776" y="321"/>
                  <a:pt x="1836" y="265"/>
                </a:cubicBezTo>
                <a:cubicBezTo>
                  <a:pt x="1839" y="256"/>
                  <a:pt x="1836" y="242"/>
                  <a:pt x="1845" y="237"/>
                </a:cubicBezTo>
                <a:cubicBezTo>
                  <a:pt x="1853" y="233"/>
                  <a:pt x="1864" y="252"/>
                  <a:pt x="1872" y="246"/>
                </a:cubicBezTo>
                <a:cubicBezTo>
                  <a:pt x="1890" y="233"/>
                  <a:pt x="1897" y="209"/>
                  <a:pt x="1909" y="191"/>
                </a:cubicBezTo>
                <a:cubicBezTo>
                  <a:pt x="1915" y="182"/>
                  <a:pt x="1927" y="164"/>
                  <a:pt x="1927" y="164"/>
                </a:cubicBezTo>
                <a:cubicBezTo>
                  <a:pt x="1864" y="70"/>
                  <a:pt x="1600" y="84"/>
                  <a:pt x="1534" y="82"/>
                </a:cubicBezTo>
                <a:cubicBezTo>
                  <a:pt x="1269" y="39"/>
                  <a:pt x="343" y="38"/>
                  <a:pt x="153" y="36"/>
                </a:cubicBezTo>
                <a:cubicBezTo>
                  <a:pt x="0" y="46"/>
                  <a:pt x="25" y="0"/>
                  <a:pt x="7" y="91"/>
                </a:cubicBezTo>
                <a:close/>
              </a:path>
            </a:pathLst>
          </a:custGeom>
          <a:pattFill prst="plaid">
            <a:fgClr>
              <a:srgbClr val="FFCCFF"/>
            </a:fgClr>
            <a:bgClr>
              <a:srgbClr val="FFFFFF"/>
            </a:bgClr>
          </a:pattFill>
          <a:ln w="9525">
            <a:solidFill>
              <a:srgbClr val="FF66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111642" name="Freeform 26" descr="Přehoz"/>
          <p:cNvSpPr>
            <a:spLocks/>
          </p:cNvSpPr>
          <p:nvPr/>
        </p:nvSpPr>
        <p:spPr bwMode="auto">
          <a:xfrm>
            <a:off x="6001941" y="3187304"/>
            <a:ext cx="1932384" cy="1085850"/>
          </a:xfrm>
          <a:custGeom>
            <a:avLst/>
            <a:gdLst>
              <a:gd name="T0" fmla="*/ 33 w 1623"/>
              <a:gd name="T1" fmla="*/ 73 h 912"/>
              <a:gd name="T2" fmla="*/ 134 w 1623"/>
              <a:gd name="T3" fmla="*/ 283 h 912"/>
              <a:gd name="T4" fmla="*/ 143 w 1623"/>
              <a:gd name="T5" fmla="*/ 438 h 912"/>
              <a:gd name="T6" fmla="*/ 170 w 1623"/>
              <a:gd name="T7" fmla="*/ 448 h 912"/>
              <a:gd name="T8" fmla="*/ 225 w 1623"/>
              <a:gd name="T9" fmla="*/ 466 h 912"/>
              <a:gd name="T10" fmla="*/ 253 w 1623"/>
              <a:gd name="T11" fmla="*/ 475 h 912"/>
              <a:gd name="T12" fmla="*/ 1405 w 1623"/>
              <a:gd name="T13" fmla="*/ 576 h 912"/>
              <a:gd name="T14" fmla="*/ 1588 w 1623"/>
              <a:gd name="T15" fmla="*/ 566 h 912"/>
              <a:gd name="T16" fmla="*/ 1597 w 1623"/>
              <a:gd name="T17" fmla="*/ 539 h 912"/>
              <a:gd name="T18" fmla="*/ 1560 w 1623"/>
              <a:gd name="T19" fmla="*/ 411 h 912"/>
              <a:gd name="T20" fmla="*/ 1533 w 1623"/>
              <a:gd name="T21" fmla="*/ 283 h 912"/>
              <a:gd name="T22" fmla="*/ 1460 w 1623"/>
              <a:gd name="T23" fmla="*/ 246 h 912"/>
              <a:gd name="T24" fmla="*/ 1450 w 1623"/>
              <a:gd name="T25" fmla="*/ 45 h 912"/>
              <a:gd name="T26" fmla="*/ 1405 w 1623"/>
              <a:gd name="T27" fmla="*/ 9 h 912"/>
              <a:gd name="T28" fmla="*/ 1085 w 1623"/>
              <a:gd name="T29" fmla="*/ 0 h 912"/>
              <a:gd name="T30" fmla="*/ 116 w 1623"/>
              <a:gd name="T31" fmla="*/ 9 h 912"/>
              <a:gd name="T32" fmla="*/ 61 w 1623"/>
              <a:gd name="T33" fmla="*/ 27 h 912"/>
              <a:gd name="T34" fmla="*/ 42 w 1623"/>
              <a:gd name="T35" fmla="*/ 45 h 912"/>
              <a:gd name="T36" fmla="*/ 33 w 1623"/>
              <a:gd name="T37" fmla="*/ 73 h 9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623" h="912">
                <a:moveTo>
                  <a:pt x="33" y="73"/>
                </a:moveTo>
                <a:cubicBezTo>
                  <a:pt x="42" y="249"/>
                  <a:pt x="0" y="257"/>
                  <a:pt x="134" y="283"/>
                </a:cubicBezTo>
                <a:cubicBezTo>
                  <a:pt x="137" y="335"/>
                  <a:pt x="132" y="387"/>
                  <a:pt x="143" y="438"/>
                </a:cubicBezTo>
                <a:cubicBezTo>
                  <a:pt x="145" y="447"/>
                  <a:pt x="161" y="445"/>
                  <a:pt x="170" y="448"/>
                </a:cubicBezTo>
                <a:cubicBezTo>
                  <a:pt x="188" y="454"/>
                  <a:pt x="207" y="460"/>
                  <a:pt x="225" y="466"/>
                </a:cubicBezTo>
                <a:cubicBezTo>
                  <a:pt x="234" y="469"/>
                  <a:pt x="253" y="475"/>
                  <a:pt x="253" y="475"/>
                </a:cubicBezTo>
                <a:cubicBezTo>
                  <a:pt x="396" y="912"/>
                  <a:pt x="142" y="565"/>
                  <a:pt x="1405" y="576"/>
                </a:cubicBezTo>
                <a:cubicBezTo>
                  <a:pt x="1466" y="573"/>
                  <a:pt x="1528" y="578"/>
                  <a:pt x="1588" y="566"/>
                </a:cubicBezTo>
                <a:cubicBezTo>
                  <a:pt x="1597" y="564"/>
                  <a:pt x="1597" y="548"/>
                  <a:pt x="1597" y="539"/>
                </a:cubicBezTo>
                <a:cubicBezTo>
                  <a:pt x="1597" y="413"/>
                  <a:pt x="1623" y="431"/>
                  <a:pt x="1560" y="411"/>
                </a:cubicBezTo>
                <a:cubicBezTo>
                  <a:pt x="1515" y="344"/>
                  <a:pt x="1568" y="433"/>
                  <a:pt x="1533" y="283"/>
                </a:cubicBezTo>
                <a:cubicBezTo>
                  <a:pt x="1528" y="260"/>
                  <a:pt x="1477" y="252"/>
                  <a:pt x="1460" y="246"/>
                </a:cubicBezTo>
                <a:cubicBezTo>
                  <a:pt x="1457" y="179"/>
                  <a:pt x="1458" y="112"/>
                  <a:pt x="1450" y="45"/>
                </a:cubicBezTo>
                <a:cubicBezTo>
                  <a:pt x="1447" y="23"/>
                  <a:pt x="1424" y="10"/>
                  <a:pt x="1405" y="9"/>
                </a:cubicBezTo>
                <a:cubicBezTo>
                  <a:pt x="1298" y="3"/>
                  <a:pt x="1192" y="3"/>
                  <a:pt x="1085" y="0"/>
                </a:cubicBezTo>
                <a:cubicBezTo>
                  <a:pt x="762" y="3"/>
                  <a:pt x="439" y="0"/>
                  <a:pt x="116" y="9"/>
                </a:cubicBezTo>
                <a:cubicBezTo>
                  <a:pt x="97" y="10"/>
                  <a:pt x="61" y="27"/>
                  <a:pt x="61" y="27"/>
                </a:cubicBezTo>
                <a:cubicBezTo>
                  <a:pt x="55" y="33"/>
                  <a:pt x="47" y="38"/>
                  <a:pt x="42" y="45"/>
                </a:cubicBezTo>
                <a:cubicBezTo>
                  <a:pt x="37" y="53"/>
                  <a:pt x="33" y="73"/>
                  <a:pt x="33" y="73"/>
                </a:cubicBezTo>
                <a:close/>
              </a:path>
            </a:pathLst>
          </a:custGeom>
          <a:pattFill prst="plaid">
            <a:fgClr>
              <a:srgbClr val="FFCCFF"/>
            </a:fgClr>
            <a:bgClr>
              <a:srgbClr val="FFFFFF"/>
            </a:bgClr>
          </a:pattFill>
          <a:ln w="9525">
            <a:solidFill>
              <a:srgbClr val="FF66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111643" name="Freeform 27" descr="Přehoz"/>
          <p:cNvSpPr>
            <a:spLocks/>
          </p:cNvSpPr>
          <p:nvPr/>
        </p:nvSpPr>
        <p:spPr bwMode="auto">
          <a:xfrm>
            <a:off x="1147764" y="3500437"/>
            <a:ext cx="3608785" cy="1643063"/>
          </a:xfrm>
          <a:custGeom>
            <a:avLst/>
            <a:gdLst>
              <a:gd name="T0" fmla="*/ 1870 w 3031"/>
              <a:gd name="T1" fmla="*/ 340 h 1380"/>
              <a:gd name="T2" fmla="*/ 2053 w 3031"/>
              <a:gd name="T3" fmla="*/ 404 h 1380"/>
              <a:gd name="T4" fmla="*/ 2172 w 3031"/>
              <a:gd name="T5" fmla="*/ 505 h 1380"/>
              <a:gd name="T6" fmla="*/ 1697 w 3031"/>
              <a:gd name="T7" fmla="*/ 678 h 1380"/>
              <a:gd name="T8" fmla="*/ 1623 w 3031"/>
              <a:gd name="T9" fmla="*/ 724 h 1380"/>
              <a:gd name="T10" fmla="*/ 1642 w 3031"/>
              <a:gd name="T11" fmla="*/ 751 h 1380"/>
              <a:gd name="T12" fmla="*/ 1861 w 3031"/>
              <a:gd name="T13" fmla="*/ 834 h 1380"/>
              <a:gd name="T14" fmla="*/ 2693 w 3031"/>
              <a:gd name="T15" fmla="*/ 889 h 1380"/>
              <a:gd name="T16" fmla="*/ 2858 w 3031"/>
              <a:gd name="T17" fmla="*/ 1017 h 1380"/>
              <a:gd name="T18" fmla="*/ 3004 w 3031"/>
              <a:gd name="T19" fmla="*/ 1163 h 1380"/>
              <a:gd name="T20" fmla="*/ 2812 w 3031"/>
              <a:gd name="T21" fmla="*/ 1309 h 1380"/>
              <a:gd name="T22" fmla="*/ 1889 w 3031"/>
              <a:gd name="T23" fmla="*/ 1263 h 1380"/>
              <a:gd name="T24" fmla="*/ 1788 w 3031"/>
              <a:gd name="T25" fmla="*/ 1190 h 1380"/>
              <a:gd name="T26" fmla="*/ 1605 w 3031"/>
              <a:gd name="T27" fmla="*/ 1081 h 1380"/>
              <a:gd name="T28" fmla="*/ 718 w 3031"/>
              <a:gd name="T29" fmla="*/ 1053 h 1380"/>
              <a:gd name="T30" fmla="*/ 353 w 3031"/>
              <a:gd name="T31" fmla="*/ 1145 h 1380"/>
              <a:gd name="T32" fmla="*/ 261 w 3031"/>
              <a:gd name="T33" fmla="*/ 1035 h 1380"/>
              <a:gd name="T34" fmla="*/ 215 w 3031"/>
              <a:gd name="T35" fmla="*/ 843 h 1380"/>
              <a:gd name="T36" fmla="*/ 645 w 3031"/>
              <a:gd name="T37" fmla="*/ 761 h 1380"/>
              <a:gd name="T38" fmla="*/ 599 w 3031"/>
              <a:gd name="T39" fmla="*/ 733 h 1380"/>
              <a:gd name="T40" fmla="*/ 526 w 3031"/>
              <a:gd name="T41" fmla="*/ 687 h 1380"/>
              <a:gd name="T42" fmla="*/ 417 w 3031"/>
              <a:gd name="T43" fmla="*/ 633 h 1380"/>
              <a:gd name="T44" fmla="*/ 371 w 3031"/>
              <a:gd name="T45" fmla="*/ 605 h 1380"/>
              <a:gd name="T46" fmla="*/ 252 w 3031"/>
              <a:gd name="T47" fmla="*/ 505 h 1380"/>
              <a:gd name="T48" fmla="*/ 161 w 3031"/>
              <a:gd name="T49" fmla="*/ 450 h 1380"/>
              <a:gd name="T50" fmla="*/ 33 w 3031"/>
              <a:gd name="T51" fmla="*/ 267 h 1380"/>
              <a:gd name="T52" fmla="*/ 170 w 3031"/>
              <a:gd name="T53" fmla="*/ 121 h 1380"/>
              <a:gd name="T54" fmla="*/ 407 w 3031"/>
              <a:gd name="T55" fmla="*/ 20 h 1380"/>
              <a:gd name="T56" fmla="*/ 490 w 3031"/>
              <a:gd name="T57" fmla="*/ 47 h 1380"/>
              <a:gd name="T58" fmla="*/ 599 w 3031"/>
              <a:gd name="T59" fmla="*/ 157 h 1380"/>
              <a:gd name="T60" fmla="*/ 1121 w 3031"/>
              <a:gd name="T61" fmla="*/ 239 h 1380"/>
              <a:gd name="T62" fmla="*/ 1779 w 3031"/>
              <a:gd name="T63" fmla="*/ 294 h 1380"/>
              <a:gd name="T64" fmla="*/ 1852 w 3031"/>
              <a:gd name="T65" fmla="*/ 249 h 13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3031" h="1380">
                <a:moveTo>
                  <a:pt x="1861" y="194"/>
                </a:moveTo>
                <a:cubicBezTo>
                  <a:pt x="1864" y="243"/>
                  <a:pt x="1834" y="308"/>
                  <a:pt x="1870" y="340"/>
                </a:cubicBezTo>
                <a:cubicBezTo>
                  <a:pt x="1911" y="377"/>
                  <a:pt x="1983" y="331"/>
                  <a:pt x="2035" y="349"/>
                </a:cubicBezTo>
                <a:cubicBezTo>
                  <a:pt x="2053" y="355"/>
                  <a:pt x="2053" y="404"/>
                  <a:pt x="2053" y="404"/>
                </a:cubicBezTo>
                <a:cubicBezTo>
                  <a:pt x="2056" y="434"/>
                  <a:pt x="2039" y="475"/>
                  <a:pt x="2062" y="495"/>
                </a:cubicBezTo>
                <a:cubicBezTo>
                  <a:pt x="2090" y="519"/>
                  <a:pt x="2148" y="477"/>
                  <a:pt x="2172" y="505"/>
                </a:cubicBezTo>
                <a:cubicBezTo>
                  <a:pt x="2293" y="648"/>
                  <a:pt x="2029" y="641"/>
                  <a:pt x="2017" y="642"/>
                </a:cubicBezTo>
                <a:cubicBezTo>
                  <a:pt x="1917" y="674"/>
                  <a:pt x="1800" y="672"/>
                  <a:pt x="1697" y="678"/>
                </a:cubicBezTo>
                <a:cubicBezTo>
                  <a:pt x="1654" y="721"/>
                  <a:pt x="1708" y="674"/>
                  <a:pt x="1642" y="706"/>
                </a:cubicBezTo>
                <a:cubicBezTo>
                  <a:pt x="1634" y="710"/>
                  <a:pt x="1631" y="722"/>
                  <a:pt x="1623" y="724"/>
                </a:cubicBezTo>
                <a:cubicBezTo>
                  <a:pt x="1588" y="734"/>
                  <a:pt x="1514" y="742"/>
                  <a:pt x="1514" y="742"/>
                </a:cubicBezTo>
                <a:cubicBezTo>
                  <a:pt x="1557" y="745"/>
                  <a:pt x="1600" y="746"/>
                  <a:pt x="1642" y="751"/>
                </a:cubicBezTo>
                <a:cubicBezTo>
                  <a:pt x="1683" y="756"/>
                  <a:pt x="1716" y="781"/>
                  <a:pt x="1751" y="797"/>
                </a:cubicBezTo>
                <a:cubicBezTo>
                  <a:pt x="1785" y="812"/>
                  <a:pt x="1825" y="822"/>
                  <a:pt x="1861" y="834"/>
                </a:cubicBezTo>
                <a:cubicBezTo>
                  <a:pt x="1954" y="865"/>
                  <a:pt x="2056" y="848"/>
                  <a:pt x="2154" y="852"/>
                </a:cubicBezTo>
                <a:cubicBezTo>
                  <a:pt x="2359" y="885"/>
                  <a:pt x="2392" y="882"/>
                  <a:pt x="2693" y="889"/>
                </a:cubicBezTo>
                <a:cubicBezTo>
                  <a:pt x="2729" y="997"/>
                  <a:pt x="2664" y="967"/>
                  <a:pt x="2812" y="980"/>
                </a:cubicBezTo>
                <a:cubicBezTo>
                  <a:pt x="2816" y="983"/>
                  <a:pt x="2856" y="1007"/>
                  <a:pt x="2858" y="1017"/>
                </a:cubicBezTo>
                <a:cubicBezTo>
                  <a:pt x="2866" y="1062"/>
                  <a:pt x="2835" y="1122"/>
                  <a:pt x="2867" y="1154"/>
                </a:cubicBezTo>
                <a:cubicBezTo>
                  <a:pt x="2899" y="1186"/>
                  <a:pt x="2958" y="1160"/>
                  <a:pt x="3004" y="1163"/>
                </a:cubicBezTo>
                <a:cubicBezTo>
                  <a:pt x="3001" y="1221"/>
                  <a:pt x="3031" y="1291"/>
                  <a:pt x="2995" y="1337"/>
                </a:cubicBezTo>
                <a:cubicBezTo>
                  <a:pt x="2961" y="1380"/>
                  <a:pt x="2859" y="1310"/>
                  <a:pt x="2812" y="1309"/>
                </a:cubicBezTo>
                <a:cubicBezTo>
                  <a:pt x="2544" y="1303"/>
                  <a:pt x="2275" y="1303"/>
                  <a:pt x="2007" y="1300"/>
                </a:cubicBezTo>
                <a:cubicBezTo>
                  <a:pt x="1967" y="1290"/>
                  <a:pt x="1928" y="1277"/>
                  <a:pt x="1889" y="1263"/>
                </a:cubicBezTo>
                <a:cubicBezTo>
                  <a:pt x="1867" y="1242"/>
                  <a:pt x="1839" y="1215"/>
                  <a:pt x="1815" y="1199"/>
                </a:cubicBezTo>
                <a:cubicBezTo>
                  <a:pt x="1807" y="1194"/>
                  <a:pt x="1796" y="1195"/>
                  <a:pt x="1788" y="1190"/>
                </a:cubicBezTo>
                <a:cubicBezTo>
                  <a:pt x="1751" y="1170"/>
                  <a:pt x="1726" y="1138"/>
                  <a:pt x="1687" y="1126"/>
                </a:cubicBezTo>
                <a:cubicBezTo>
                  <a:pt x="1625" y="1085"/>
                  <a:pt x="1654" y="1097"/>
                  <a:pt x="1605" y="1081"/>
                </a:cubicBezTo>
                <a:cubicBezTo>
                  <a:pt x="1540" y="1013"/>
                  <a:pt x="1321" y="1045"/>
                  <a:pt x="1294" y="1044"/>
                </a:cubicBezTo>
                <a:cubicBezTo>
                  <a:pt x="1103" y="1021"/>
                  <a:pt x="906" y="1007"/>
                  <a:pt x="718" y="1053"/>
                </a:cubicBezTo>
                <a:cubicBezTo>
                  <a:pt x="692" y="1070"/>
                  <a:pt x="646" y="1123"/>
                  <a:pt x="618" y="1126"/>
                </a:cubicBezTo>
                <a:cubicBezTo>
                  <a:pt x="475" y="1142"/>
                  <a:pt x="563" y="1133"/>
                  <a:pt x="353" y="1145"/>
                </a:cubicBezTo>
                <a:cubicBezTo>
                  <a:pt x="300" y="1092"/>
                  <a:pt x="381" y="1181"/>
                  <a:pt x="325" y="1053"/>
                </a:cubicBezTo>
                <a:cubicBezTo>
                  <a:pt x="323" y="1049"/>
                  <a:pt x="274" y="1038"/>
                  <a:pt x="261" y="1035"/>
                </a:cubicBezTo>
                <a:cubicBezTo>
                  <a:pt x="265" y="973"/>
                  <a:pt x="304" y="884"/>
                  <a:pt x="234" y="861"/>
                </a:cubicBezTo>
                <a:cubicBezTo>
                  <a:pt x="228" y="855"/>
                  <a:pt x="206" y="844"/>
                  <a:pt x="215" y="843"/>
                </a:cubicBezTo>
                <a:cubicBezTo>
                  <a:pt x="309" y="827"/>
                  <a:pt x="575" y="818"/>
                  <a:pt x="654" y="815"/>
                </a:cubicBezTo>
                <a:cubicBezTo>
                  <a:pt x="651" y="797"/>
                  <a:pt x="654" y="777"/>
                  <a:pt x="645" y="761"/>
                </a:cubicBezTo>
                <a:cubicBezTo>
                  <a:pt x="640" y="753"/>
                  <a:pt x="626" y="756"/>
                  <a:pt x="618" y="751"/>
                </a:cubicBezTo>
                <a:cubicBezTo>
                  <a:pt x="611" y="746"/>
                  <a:pt x="607" y="737"/>
                  <a:pt x="599" y="733"/>
                </a:cubicBezTo>
                <a:cubicBezTo>
                  <a:pt x="591" y="728"/>
                  <a:pt x="580" y="728"/>
                  <a:pt x="572" y="724"/>
                </a:cubicBezTo>
                <a:cubicBezTo>
                  <a:pt x="475" y="675"/>
                  <a:pt x="605" y="735"/>
                  <a:pt x="526" y="687"/>
                </a:cubicBezTo>
                <a:cubicBezTo>
                  <a:pt x="518" y="682"/>
                  <a:pt x="507" y="683"/>
                  <a:pt x="499" y="678"/>
                </a:cubicBezTo>
                <a:cubicBezTo>
                  <a:pt x="405" y="627"/>
                  <a:pt x="478" y="653"/>
                  <a:pt x="417" y="633"/>
                </a:cubicBezTo>
                <a:cubicBezTo>
                  <a:pt x="411" y="627"/>
                  <a:pt x="406" y="619"/>
                  <a:pt x="398" y="614"/>
                </a:cubicBezTo>
                <a:cubicBezTo>
                  <a:pt x="390" y="609"/>
                  <a:pt x="379" y="611"/>
                  <a:pt x="371" y="605"/>
                </a:cubicBezTo>
                <a:cubicBezTo>
                  <a:pt x="354" y="592"/>
                  <a:pt x="343" y="571"/>
                  <a:pt x="325" y="559"/>
                </a:cubicBezTo>
                <a:cubicBezTo>
                  <a:pt x="300" y="543"/>
                  <a:pt x="275" y="524"/>
                  <a:pt x="252" y="505"/>
                </a:cubicBezTo>
                <a:cubicBezTo>
                  <a:pt x="246" y="500"/>
                  <a:pt x="222" y="472"/>
                  <a:pt x="215" y="468"/>
                </a:cubicBezTo>
                <a:cubicBezTo>
                  <a:pt x="198" y="460"/>
                  <a:pt x="161" y="450"/>
                  <a:pt x="161" y="450"/>
                </a:cubicBezTo>
                <a:cubicBezTo>
                  <a:pt x="123" y="412"/>
                  <a:pt x="76" y="406"/>
                  <a:pt x="33" y="377"/>
                </a:cubicBezTo>
                <a:cubicBezTo>
                  <a:pt x="21" y="345"/>
                  <a:pt x="0" y="299"/>
                  <a:pt x="33" y="267"/>
                </a:cubicBezTo>
                <a:cubicBezTo>
                  <a:pt x="53" y="248"/>
                  <a:pt x="88" y="261"/>
                  <a:pt x="115" y="258"/>
                </a:cubicBezTo>
                <a:cubicBezTo>
                  <a:pt x="123" y="198"/>
                  <a:pt x="126" y="163"/>
                  <a:pt x="170" y="121"/>
                </a:cubicBezTo>
                <a:cubicBezTo>
                  <a:pt x="250" y="148"/>
                  <a:pt x="284" y="136"/>
                  <a:pt x="325" y="75"/>
                </a:cubicBezTo>
                <a:cubicBezTo>
                  <a:pt x="349" y="0"/>
                  <a:pt x="313" y="7"/>
                  <a:pt x="407" y="20"/>
                </a:cubicBezTo>
                <a:cubicBezTo>
                  <a:pt x="425" y="26"/>
                  <a:pt x="444" y="32"/>
                  <a:pt x="462" y="38"/>
                </a:cubicBezTo>
                <a:cubicBezTo>
                  <a:pt x="471" y="41"/>
                  <a:pt x="490" y="47"/>
                  <a:pt x="490" y="47"/>
                </a:cubicBezTo>
                <a:cubicBezTo>
                  <a:pt x="518" y="76"/>
                  <a:pt x="510" y="122"/>
                  <a:pt x="545" y="139"/>
                </a:cubicBezTo>
                <a:cubicBezTo>
                  <a:pt x="562" y="147"/>
                  <a:pt x="599" y="157"/>
                  <a:pt x="599" y="157"/>
                </a:cubicBezTo>
                <a:cubicBezTo>
                  <a:pt x="645" y="200"/>
                  <a:pt x="686" y="188"/>
                  <a:pt x="755" y="194"/>
                </a:cubicBezTo>
                <a:cubicBezTo>
                  <a:pt x="883" y="226"/>
                  <a:pt x="985" y="231"/>
                  <a:pt x="1121" y="239"/>
                </a:cubicBezTo>
                <a:cubicBezTo>
                  <a:pt x="1228" y="269"/>
                  <a:pt x="1340" y="271"/>
                  <a:pt x="1450" y="285"/>
                </a:cubicBezTo>
                <a:cubicBezTo>
                  <a:pt x="1551" y="319"/>
                  <a:pt x="1678" y="299"/>
                  <a:pt x="1779" y="294"/>
                </a:cubicBezTo>
                <a:cubicBezTo>
                  <a:pt x="1797" y="288"/>
                  <a:pt x="1823" y="292"/>
                  <a:pt x="1834" y="276"/>
                </a:cubicBezTo>
                <a:cubicBezTo>
                  <a:pt x="1840" y="267"/>
                  <a:pt x="1852" y="249"/>
                  <a:pt x="1852" y="249"/>
                </a:cubicBezTo>
              </a:path>
            </a:pathLst>
          </a:custGeom>
          <a:pattFill prst="plaid">
            <a:fgClr>
              <a:srgbClr val="FFCCFF"/>
            </a:fgClr>
            <a:bgClr>
              <a:srgbClr val="FFFFFF"/>
            </a:bgClr>
          </a:pattFill>
          <a:ln w="9525">
            <a:solidFill>
              <a:srgbClr val="FF66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111644" name="Freeform 28" descr="Přehoz"/>
          <p:cNvSpPr>
            <a:spLocks/>
          </p:cNvSpPr>
          <p:nvPr/>
        </p:nvSpPr>
        <p:spPr bwMode="auto">
          <a:xfrm>
            <a:off x="4388645" y="4161235"/>
            <a:ext cx="3532585" cy="1113234"/>
          </a:xfrm>
          <a:custGeom>
            <a:avLst/>
            <a:gdLst>
              <a:gd name="T0" fmla="*/ 209 w 2967"/>
              <a:gd name="T1" fmla="*/ 297 h 935"/>
              <a:gd name="T2" fmla="*/ 17 w 2967"/>
              <a:gd name="T3" fmla="*/ 343 h 935"/>
              <a:gd name="T4" fmla="*/ 63 w 2967"/>
              <a:gd name="T5" fmla="*/ 370 h 935"/>
              <a:gd name="T6" fmla="*/ 127 w 2967"/>
              <a:gd name="T7" fmla="*/ 388 h 935"/>
              <a:gd name="T8" fmla="*/ 154 w 2967"/>
              <a:gd name="T9" fmla="*/ 452 h 935"/>
              <a:gd name="T10" fmla="*/ 163 w 2967"/>
              <a:gd name="T11" fmla="*/ 562 h 935"/>
              <a:gd name="T12" fmla="*/ 273 w 2967"/>
              <a:gd name="T13" fmla="*/ 571 h 935"/>
              <a:gd name="T14" fmla="*/ 337 w 2967"/>
              <a:gd name="T15" fmla="*/ 626 h 935"/>
              <a:gd name="T16" fmla="*/ 849 w 2967"/>
              <a:gd name="T17" fmla="*/ 772 h 935"/>
              <a:gd name="T18" fmla="*/ 1452 w 2967"/>
              <a:gd name="T19" fmla="*/ 772 h 935"/>
              <a:gd name="T20" fmla="*/ 1535 w 2967"/>
              <a:gd name="T21" fmla="*/ 800 h 935"/>
              <a:gd name="T22" fmla="*/ 1754 w 2967"/>
              <a:gd name="T23" fmla="*/ 855 h 935"/>
              <a:gd name="T24" fmla="*/ 1992 w 2967"/>
              <a:gd name="T25" fmla="*/ 882 h 935"/>
              <a:gd name="T26" fmla="*/ 2202 w 2967"/>
              <a:gd name="T27" fmla="*/ 891 h 935"/>
              <a:gd name="T28" fmla="*/ 2321 w 2967"/>
              <a:gd name="T29" fmla="*/ 800 h 935"/>
              <a:gd name="T30" fmla="*/ 2330 w 2967"/>
              <a:gd name="T31" fmla="*/ 708 h 935"/>
              <a:gd name="T32" fmla="*/ 2623 w 2967"/>
              <a:gd name="T33" fmla="*/ 699 h 935"/>
              <a:gd name="T34" fmla="*/ 2613 w 2967"/>
              <a:gd name="T35" fmla="*/ 498 h 935"/>
              <a:gd name="T36" fmla="*/ 2495 w 2967"/>
              <a:gd name="T37" fmla="*/ 452 h 935"/>
              <a:gd name="T38" fmla="*/ 2101 w 2967"/>
              <a:gd name="T39" fmla="*/ 443 h 935"/>
              <a:gd name="T40" fmla="*/ 2019 w 2967"/>
              <a:gd name="T41" fmla="*/ 434 h 935"/>
              <a:gd name="T42" fmla="*/ 2083 w 2967"/>
              <a:gd name="T43" fmla="*/ 388 h 935"/>
              <a:gd name="T44" fmla="*/ 2943 w 2967"/>
              <a:gd name="T45" fmla="*/ 379 h 935"/>
              <a:gd name="T46" fmla="*/ 2943 w 2967"/>
              <a:gd name="T47" fmla="*/ 288 h 935"/>
              <a:gd name="T48" fmla="*/ 2888 w 2967"/>
              <a:gd name="T49" fmla="*/ 270 h 935"/>
              <a:gd name="T50" fmla="*/ 2851 w 2967"/>
              <a:gd name="T51" fmla="*/ 196 h 935"/>
              <a:gd name="T52" fmla="*/ 2833 w 2967"/>
              <a:gd name="T53" fmla="*/ 169 h 935"/>
              <a:gd name="T54" fmla="*/ 2760 w 2967"/>
              <a:gd name="T55" fmla="*/ 160 h 935"/>
              <a:gd name="T56" fmla="*/ 2696 w 2967"/>
              <a:gd name="T57" fmla="*/ 59 h 935"/>
              <a:gd name="T58" fmla="*/ 2641 w 2967"/>
              <a:gd name="T59" fmla="*/ 4 h 935"/>
              <a:gd name="T60" fmla="*/ 1964 w 2967"/>
              <a:gd name="T61" fmla="*/ 32 h 935"/>
              <a:gd name="T62" fmla="*/ 1699 w 2967"/>
              <a:gd name="T63" fmla="*/ 105 h 935"/>
              <a:gd name="T64" fmla="*/ 1562 w 2967"/>
              <a:gd name="T65" fmla="*/ 160 h 935"/>
              <a:gd name="T66" fmla="*/ 1507 w 2967"/>
              <a:gd name="T67" fmla="*/ 178 h 935"/>
              <a:gd name="T68" fmla="*/ 1141 w 2967"/>
              <a:gd name="T69" fmla="*/ 279 h 935"/>
              <a:gd name="T70" fmla="*/ 136 w 2967"/>
              <a:gd name="T71" fmla="*/ 297 h 9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2967" h="935">
                <a:moveTo>
                  <a:pt x="209" y="297"/>
                </a:moveTo>
                <a:cubicBezTo>
                  <a:pt x="146" y="301"/>
                  <a:pt x="40" y="271"/>
                  <a:pt x="17" y="343"/>
                </a:cubicBezTo>
                <a:cubicBezTo>
                  <a:pt x="92" y="368"/>
                  <a:pt x="0" y="333"/>
                  <a:pt x="63" y="370"/>
                </a:cubicBezTo>
                <a:cubicBezTo>
                  <a:pt x="73" y="376"/>
                  <a:pt x="119" y="386"/>
                  <a:pt x="127" y="388"/>
                </a:cubicBezTo>
                <a:cubicBezTo>
                  <a:pt x="132" y="410"/>
                  <a:pt x="150" y="429"/>
                  <a:pt x="154" y="452"/>
                </a:cubicBezTo>
                <a:cubicBezTo>
                  <a:pt x="161" y="488"/>
                  <a:pt x="137" y="536"/>
                  <a:pt x="163" y="562"/>
                </a:cubicBezTo>
                <a:cubicBezTo>
                  <a:pt x="189" y="588"/>
                  <a:pt x="236" y="568"/>
                  <a:pt x="273" y="571"/>
                </a:cubicBezTo>
                <a:cubicBezTo>
                  <a:pt x="308" y="583"/>
                  <a:pt x="317" y="595"/>
                  <a:pt x="337" y="626"/>
                </a:cubicBezTo>
                <a:cubicBezTo>
                  <a:pt x="436" y="935"/>
                  <a:pt x="105" y="787"/>
                  <a:pt x="849" y="772"/>
                </a:cubicBezTo>
                <a:cubicBezTo>
                  <a:pt x="1056" y="703"/>
                  <a:pt x="911" y="748"/>
                  <a:pt x="1452" y="772"/>
                </a:cubicBezTo>
                <a:cubicBezTo>
                  <a:pt x="1481" y="773"/>
                  <a:pt x="1535" y="800"/>
                  <a:pt x="1535" y="800"/>
                </a:cubicBezTo>
                <a:cubicBezTo>
                  <a:pt x="1602" y="845"/>
                  <a:pt x="1676" y="848"/>
                  <a:pt x="1754" y="855"/>
                </a:cubicBezTo>
                <a:cubicBezTo>
                  <a:pt x="1867" y="892"/>
                  <a:pt x="1790" y="872"/>
                  <a:pt x="1992" y="882"/>
                </a:cubicBezTo>
                <a:cubicBezTo>
                  <a:pt x="2060" y="905"/>
                  <a:pt x="2134" y="914"/>
                  <a:pt x="2202" y="891"/>
                </a:cubicBezTo>
                <a:cubicBezTo>
                  <a:pt x="2225" y="686"/>
                  <a:pt x="2171" y="927"/>
                  <a:pt x="2321" y="800"/>
                </a:cubicBezTo>
                <a:cubicBezTo>
                  <a:pt x="2344" y="780"/>
                  <a:pt x="2301" y="718"/>
                  <a:pt x="2330" y="708"/>
                </a:cubicBezTo>
                <a:cubicBezTo>
                  <a:pt x="2423" y="677"/>
                  <a:pt x="2525" y="702"/>
                  <a:pt x="2623" y="699"/>
                </a:cubicBezTo>
                <a:cubicBezTo>
                  <a:pt x="2620" y="632"/>
                  <a:pt x="2624" y="564"/>
                  <a:pt x="2613" y="498"/>
                </a:cubicBezTo>
                <a:cubicBezTo>
                  <a:pt x="2610" y="477"/>
                  <a:pt x="2511" y="453"/>
                  <a:pt x="2495" y="452"/>
                </a:cubicBezTo>
                <a:cubicBezTo>
                  <a:pt x="2364" y="446"/>
                  <a:pt x="2232" y="446"/>
                  <a:pt x="2101" y="443"/>
                </a:cubicBezTo>
                <a:cubicBezTo>
                  <a:pt x="2074" y="440"/>
                  <a:pt x="2044" y="446"/>
                  <a:pt x="2019" y="434"/>
                </a:cubicBezTo>
                <a:cubicBezTo>
                  <a:pt x="1991" y="420"/>
                  <a:pt x="2080" y="388"/>
                  <a:pt x="2083" y="388"/>
                </a:cubicBezTo>
                <a:cubicBezTo>
                  <a:pt x="2370" y="382"/>
                  <a:pt x="2656" y="382"/>
                  <a:pt x="2943" y="379"/>
                </a:cubicBezTo>
                <a:cubicBezTo>
                  <a:pt x="2953" y="350"/>
                  <a:pt x="2967" y="319"/>
                  <a:pt x="2943" y="288"/>
                </a:cubicBezTo>
                <a:cubicBezTo>
                  <a:pt x="2931" y="273"/>
                  <a:pt x="2888" y="270"/>
                  <a:pt x="2888" y="270"/>
                </a:cubicBezTo>
                <a:cubicBezTo>
                  <a:pt x="2879" y="242"/>
                  <a:pt x="2864" y="223"/>
                  <a:pt x="2851" y="196"/>
                </a:cubicBezTo>
                <a:cubicBezTo>
                  <a:pt x="2846" y="186"/>
                  <a:pt x="2843" y="173"/>
                  <a:pt x="2833" y="169"/>
                </a:cubicBezTo>
                <a:cubicBezTo>
                  <a:pt x="2810" y="160"/>
                  <a:pt x="2784" y="163"/>
                  <a:pt x="2760" y="160"/>
                </a:cubicBezTo>
                <a:cubicBezTo>
                  <a:pt x="2741" y="131"/>
                  <a:pt x="2720" y="84"/>
                  <a:pt x="2696" y="59"/>
                </a:cubicBezTo>
                <a:cubicBezTo>
                  <a:pt x="2684" y="24"/>
                  <a:pt x="2676" y="17"/>
                  <a:pt x="2641" y="4"/>
                </a:cubicBezTo>
                <a:cubicBezTo>
                  <a:pt x="2391" y="9"/>
                  <a:pt x="2194" y="0"/>
                  <a:pt x="1964" y="32"/>
                </a:cubicBezTo>
                <a:cubicBezTo>
                  <a:pt x="1877" y="61"/>
                  <a:pt x="1790" y="90"/>
                  <a:pt x="1699" y="105"/>
                </a:cubicBezTo>
                <a:cubicBezTo>
                  <a:pt x="1658" y="133"/>
                  <a:pt x="1609" y="144"/>
                  <a:pt x="1562" y="160"/>
                </a:cubicBezTo>
                <a:cubicBezTo>
                  <a:pt x="1544" y="166"/>
                  <a:pt x="1507" y="178"/>
                  <a:pt x="1507" y="178"/>
                </a:cubicBezTo>
                <a:cubicBezTo>
                  <a:pt x="1414" y="240"/>
                  <a:pt x="1250" y="277"/>
                  <a:pt x="1141" y="279"/>
                </a:cubicBezTo>
                <a:cubicBezTo>
                  <a:pt x="132" y="297"/>
                  <a:pt x="380" y="53"/>
                  <a:pt x="136" y="297"/>
                </a:cubicBezTo>
              </a:path>
            </a:pathLst>
          </a:custGeom>
          <a:pattFill prst="plaid">
            <a:fgClr>
              <a:srgbClr val="FFCCFF"/>
            </a:fgClr>
            <a:bgClr>
              <a:srgbClr val="FFFFFF"/>
            </a:bgClr>
          </a:pattFill>
          <a:ln w="9525">
            <a:solidFill>
              <a:srgbClr val="FF66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111647" name="Oval 31"/>
          <p:cNvSpPr>
            <a:spLocks noChangeArrowheads="1"/>
          </p:cNvSpPr>
          <p:nvPr/>
        </p:nvSpPr>
        <p:spPr bwMode="auto">
          <a:xfrm>
            <a:off x="2087167" y="2511029"/>
            <a:ext cx="648890" cy="323850"/>
          </a:xfrm>
          <a:prstGeom prst="ellipse">
            <a:avLst/>
          </a:prstGeom>
          <a:solidFill>
            <a:srgbClr val="6600CC"/>
          </a:solidFill>
          <a:ln w="9525">
            <a:solidFill>
              <a:srgbClr val="6600CC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111648" name="Oval 32"/>
          <p:cNvSpPr>
            <a:spLocks noChangeArrowheads="1"/>
          </p:cNvSpPr>
          <p:nvPr/>
        </p:nvSpPr>
        <p:spPr bwMode="auto">
          <a:xfrm>
            <a:off x="4301729" y="2078831"/>
            <a:ext cx="485775" cy="215504"/>
          </a:xfrm>
          <a:prstGeom prst="ellipse">
            <a:avLst/>
          </a:prstGeom>
          <a:solidFill>
            <a:srgbClr val="6600CC"/>
          </a:solidFill>
          <a:ln w="9525">
            <a:solidFill>
              <a:srgbClr val="6600CC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111649" name="Oval 33"/>
          <p:cNvSpPr>
            <a:spLocks noChangeArrowheads="1"/>
          </p:cNvSpPr>
          <p:nvPr/>
        </p:nvSpPr>
        <p:spPr bwMode="auto">
          <a:xfrm rot="604836">
            <a:off x="6300789" y="2132411"/>
            <a:ext cx="592931" cy="216694"/>
          </a:xfrm>
          <a:prstGeom prst="ellipse">
            <a:avLst/>
          </a:prstGeom>
          <a:solidFill>
            <a:srgbClr val="6600CC"/>
          </a:solidFill>
          <a:ln w="9525">
            <a:solidFill>
              <a:srgbClr val="6600CC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111650" name="Oval 34"/>
          <p:cNvSpPr>
            <a:spLocks noChangeArrowheads="1"/>
          </p:cNvSpPr>
          <p:nvPr/>
        </p:nvSpPr>
        <p:spPr bwMode="auto">
          <a:xfrm>
            <a:off x="4842273" y="3537347"/>
            <a:ext cx="701278" cy="270272"/>
          </a:xfrm>
          <a:prstGeom prst="ellipse">
            <a:avLst/>
          </a:prstGeom>
          <a:solidFill>
            <a:srgbClr val="6600CC"/>
          </a:solidFill>
          <a:ln w="9525">
            <a:solidFill>
              <a:srgbClr val="6600CC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111651" name="Oval 35"/>
          <p:cNvSpPr>
            <a:spLocks noChangeArrowheads="1"/>
          </p:cNvSpPr>
          <p:nvPr/>
        </p:nvSpPr>
        <p:spPr bwMode="auto">
          <a:xfrm>
            <a:off x="6678216" y="3482580"/>
            <a:ext cx="594122" cy="216694"/>
          </a:xfrm>
          <a:prstGeom prst="ellipse">
            <a:avLst/>
          </a:prstGeom>
          <a:solidFill>
            <a:srgbClr val="6600CC"/>
          </a:solidFill>
          <a:ln w="9525">
            <a:solidFill>
              <a:srgbClr val="6600CC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111652" name="Oval 36"/>
          <p:cNvSpPr>
            <a:spLocks noChangeArrowheads="1"/>
          </p:cNvSpPr>
          <p:nvPr/>
        </p:nvSpPr>
        <p:spPr bwMode="auto">
          <a:xfrm rot="227167">
            <a:off x="2141935" y="4073129"/>
            <a:ext cx="594122" cy="323850"/>
          </a:xfrm>
          <a:prstGeom prst="ellipse">
            <a:avLst/>
          </a:prstGeom>
          <a:solidFill>
            <a:srgbClr val="6600CC"/>
          </a:solidFill>
          <a:ln w="9525">
            <a:solidFill>
              <a:srgbClr val="6600CC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111653" name="Oval 37"/>
          <p:cNvSpPr>
            <a:spLocks noChangeArrowheads="1"/>
          </p:cNvSpPr>
          <p:nvPr/>
        </p:nvSpPr>
        <p:spPr bwMode="auto">
          <a:xfrm>
            <a:off x="5975749" y="4617245"/>
            <a:ext cx="486965" cy="270272"/>
          </a:xfrm>
          <a:prstGeom prst="ellipse">
            <a:avLst/>
          </a:prstGeom>
          <a:solidFill>
            <a:srgbClr val="6600CC"/>
          </a:solidFill>
          <a:ln w="9525">
            <a:solidFill>
              <a:srgbClr val="6600CC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111655" name="Freeform 39"/>
          <p:cNvSpPr>
            <a:spLocks/>
          </p:cNvSpPr>
          <p:nvPr/>
        </p:nvSpPr>
        <p:spPr bwMode="auto">
          <a:xfrm>
            <a:off x="4038600" y="2477692"/>
            <a:ext cx="4082654" cy="620315"/>
          </a:xfrm>
          <a:custGeom>
            <a:avLst/>
            <a:gdLst>
              <a:gd name="T0" fmla="*/ 3410 w 3429"/>
              <a:gd name="T1" fmla="*/ 10 h 521"/>
              <a:gd name="T2" fmla="*/ 3026 w 3429"/>
              <a:gd name="T3" fmla="*/ 47 h 521"/>
              <a:gd name="T4" fmla="*/ 2907 w 3429"/>
              <a:gd name="T5" fmla="*/ 93 h 521"/>
              <a:gd name="T6" fmla="*/ 1527 w 3429"/>
              <a:gd name="T7" fmla="*/ 111 h 521"/>
              <a:gd name="T8" fmla="*/ 1445 w 3429"/>
              <a:gd name="T9" fmla="*/ 148 h 521"/>
              <a:gd name="T10" fmla="*/ 1426 w 3429"/>
              <a:gd name="T11" fmla="*/ 166 h 521"/>
              <a:gd name="T12" fmla="*/ 1371 w 3429"/>
              <a:gd name="T13" fmla="*/ 184 h 521"/>
              <a:gd name="T14" fmla="*/ 1115 w 3429"/>
              <a:gd name="T15" fmla="*/ 175 h 521"/>
              <a:gd name="T16" fmla="*/ 1061 w 3429"/>
              <a:gd name="T17" fmla="*/ 157 h 521"/>
              <a:gd name="T18" fmla="*/ 1033 w 3429"/>
              <a:gd name="T19" fmla="*/ 148 h 521"/>
              <a:gd name="T20" fmla="*/ 393 w 3429"/>
              <a:gd name="T21" fmla="*/ 93 h 521"/>
              <a:gd name="T22" fmla="*/ 9 w 3429"/>
              <a:gd name="T23" fmla="*/ 138 h 521"/>
              <a:gd name="T24" fmla="*/ 0 w 3429"/>
              <a:gd name="T25" fmla="*/ 166 h 521"/>
              <a:gd name="T26" fmla="*/ 119 w 3429"/>
              <a:gd name="T27" fmla="*/ 303 h 521"/>
              <a:gd name="T28" fmla="*/ 174 w 3429"/>
              <a:gd name="T29" fmla="*/ 321 h 521"/>
              <a:gd name="T30" fmla="*/ 201 w 3429"/>
              <a:gd name="T31" fmla="*/ 330 h 521"/>
              <a:gd name="T32" fmla="*/ 302 w 3429"/>
              <a:gd name="T33" fmla="*/ 358 h 521"/>
              <a:gd name="T34" fmla="*/ 357 w 3429"/>
              <a:gd name="T35" fmla="*/ 376 h 521"/>
              <a:gd name="T36" fmla="*/ 384 w 3429"/>
              <a:gd name="T37" fmla="*/ 385 h 521"/>
              <a:gd name="T38" fmla="*/ 448 w 3429"/>
              <a:gd name="T39" fmla="*/ 449 h 521"/>
              <a:gd name="T40" fmla="*/ 841 w 3429"/>
              <a:gd name="T41" fmla="*/ 458 h 521"/>
              <a:gd name="T42" fmla="*/ 2002 w 3429"/>
              <a:gd name="T43" fmla="*/ 440 h 521"/>
              <a:gd name="T44" fmla="*/ 2213 w 3429"/>
              <a:gd name="T45" fmla="*/ 422 h 521"/>
              <a:gd name="T46" fmla="*/ 2267 w 3429"/>
              <a:gd name="T47" fmla="*/ 404 h 521"/>
              <a:gd name="T48" fmla="*/ 2341 w 3429"/>
              <a:gd name="T49" fmla="*/ 349 h 521"/>
              <a:gd name="T50" fmla="*/ 2825 w 3429"/>
              <a:gd name="T51" fmla="*/ 376 h 521"/>
              <a:gd name="T52" fmla="*/ 3355 w 3429"/>
              <a:gd name="T53" fmla="*/ 358 h 521"/>
              <a:gd name="T54" fmla="*/ 3429 w 3429"/>
              <a:gd name="T55" fmla="*/ 276 h 521"/>
              <a:gd name="T56" fmla="*/ 3419 w 3429"/>
              <a:gd name="T57" fmla="*/ 84 h 521"/>
              <a:gd name="T58" fmla="*/ 3410 w 3429"/>
              <a:gd name="T59" fmla="*/ 10 h 5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3429" h="521">
                <a:moveTo>
                  <a:pt x="3410" y="10"/>
                </a:moveTo>
                <a:cubicBezTo>
                  <a:pt x="3277" y="19"/>
                  <a:pt x="3160" y="40"/>
                  <a:pt x="3026" y="47"/>
                </a:cubicBezTo>
                <a:cubicBezTo>
                  <a:pt x="2984" y="55"/>
                  <a:pt x="2950" y="91"/>
                  <a:pt x="2907" y="93"/>
                </a:cubicBezTo>
                <a:cubicBezTo>
                  <a:pt x="2448" y="117"/>
                  <a:pt x="1987" y="107"/>
                  <a:pt x="1527" y="111"/>
                </a:cubicBezTo>
                <a:cubicBezTo>
                  <a:pt x="1497" y="121"/>
                  <a:pt x="1474" y="137"/>
                  <a:pt x="1445" y="148"/>
                </a:cubicBezTo>
                <a:cubicBezTo>
                  <a:pt x="1439" y="154"/>
                  <a:pt x="1434" y="162"/>
                  <a:pt x="1426" y="166"/>
                </a:cubicBezTo>
                <a:cubicBezTo>
                  <a:pt x="1409" y="174"/>
                  <a:pt x="1371" y="184"/>
                  <a:pt x="1371" y="184"/>
                </a:cubicBezTo>
                <a:cubicBezTo>
                  <a:pt x="1286" y="181"/>
                  <a:pt x="1200" y="182"/>
                  <a:pt x="1115" y="175"/>
                </a:cubicBezTo>
                <a:cubicBezTo>
                  <a:pt x="1096" y="173"/>
                  <a:pt x="1079" y="163"/>
                  <a:pt x="1061" y="157"/>
                </a:cubicBezTo>
                <a:cubicBezTo>
                  <a:pt x="1052" y="154"/>
                  <a:pt x="1033" y="148"/>
                  <a:pt x="1033" y="148"/>
                </a:cubicBezTo>
                <a:cubicBezTo>
                  <a:pt x="866" y="30"/>
                  <a:pt x="596" y="158"/>
                  <a:pt x="393" y="93"/>
                </a:cubicBezTo>
                <a:cubicBezTo>
                  <a:pt x="263" y="102"/>
                  <a:pt x="140" y="128"/>
                  <a:pt x="9" y="138"/>
                </a:cubicBezTo>
                <a:cubicBezTo>
                  <a:pt x="6" y="147"/>
                  <a:pt x="0" y="156"/>
                  <a:pt x="0" y="166"/>
                </a:cubicBezTo>
                <a:cubicBezTo>
                  <a:pt x="0" y="296"/>
                  <a:pt x="10" y="288"/>
                  <a:pt x="119" y="303"/>
                </a:cubicBezTo>
                <a:cubicBezTo>
                  <a:pt x="137" y="309"/>
                  <a:pt x="156" y="315"/>
                  <a:pt x="174" y="321"/>
                </a:cubicBezTo>
                <a:cubicBezTo>
                  <a:pt x="183" y="324"/>
                  <a:pt x="201" y="330"/>
                  <a:pt x="201" y="330"/>
                </a:cubicBezTo>
                <a:cubicBezTo>
                  <a:pt x="241" y="372"/>
                  <a:pt x="201" y="338"/>
                  <a:pt x="302" y="358"/>
                </a:cubicBezTo>
                <a:cubicBezTo>
                  <a:pt x="321" y="362"/>
                  <a:pt x="339" y="370"/>
                  <a:pt x="357" y="376"/>
                </a:cubicBezTo>
                <a:cubicBezTo>
                  <a:pt x="366" y="379"/>
                  <a:pt x="384" y="385"/>
                  <a:pt x="384" y="385"/>
                </a:cubicBezTo>
                <a:cubicBezTo>
                  <a:pt x="400" y="434"/>
                  <a:pt x="385" y="408"/>
                  <a:pt x="448" y="449"/>
                </a:cubicBezTo>
                <a:cubicBezTo>
                  <a:pt x="558" y="521"/>
                  <a:pt x="710" y="455"/>
                  <a:pt x="841" y="458"/>
                </a:cubicBezTo>
                <a:cubicBezTo>
                  <a:pt x="1219" y="517"/>
                  <a:pt x="1619" y="453"/>
                  <a:pt x="2002" y="440"/>
                </a:cubicBezTo>
                <a:cubicBezTo>
                  <a:pt x="2072" y="431"/>
                  <a:pt x="2143" y="432"/>
                  <a:pt x="2213" y="422"/>
                </a:cubicBezTo>
                <a:cubicBezTo>
                  <a:pt x="2232" y="419"/>
                  <a:pt x="2267" y="404"/>
                  <a:pt x="2267" y="404"/>
                </a:cubicBezTo>
                <a:cubicBezTo>
                  <a:pt x="2289" y="382"/>
                  <a:pt x="2341" y="349"/>
                  <a:pt x="2341" y="349"/>
                </a:cubicBezTo>
                <a:cubicBezTo>
                  <a:pt x="2585" y="355"/>
                  <a:pt x="2644" y="354"/>
                  <a:pt x="2825" y="376"/>
                </a:cubicBezTo>
                <a:cubicBezTo>
                  <a:pt x="2979" y="426"/>
                  <a:pt x="3188" y="369"/>
                  <a:pt x="3355" y="358"/>
                </a:cubicBezTo>
                <a:cubicBezTo>
                  <a:pt x="3398" y="344"/>
                  <a:pt x="3414" y="317"/>
                  <a:pt x="3429" y="276"/>
                </a:cubicBezTo>
                <a:cubicBezTo>
                  <a:pt x="3426" y="212"/>
                  <a:pt x="3426" y="148"/>
                  <a:pt x="3419" y="84"/>
                </a:cubicBezTo>
                <a:cubicBezTo>
                  <a:pt x="3409" y="0"/>
                  <a:pt x="3389" y="55"/>
                  <a:pt x="3410" y="10"/>
                </a:cubicBezTo>
                <a:close/>
              </a:path>
            </a:pathLst>
          </a:custGeom>
          <a:noFill/>
          <a:ln w="9525">
            <a:solidFill>
              <a:srgbClr val="FF99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111656" name="Oval 40"/>
          <p:cNvSpPr>
            <a:spLocks noChangeArrowheads="1"/>
          </p:cNvSpPr>
          <p:nvPr/>
        </p:nvSpPr>
        <p:spPr bwMode="auto">
          <a:xfrm>
            <a:off x="4356499" y="2672955"/>
            <a:ext cx="269081" cy="215503"/>
          </a:xfrm>
          <a:prstGeom prst="ellipse">
            <a:avLst/>
          </a:prstGeom>
          <a:solidFill>
            <a:srgbClr val="F83812"/>
          </a:solidFill>
          <a:ln w="9525">
            <a:solidFill>
              <a:srgbClr val="F8381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111657" name="Oval 41"/>
          <p:cNvSpPr>
            <a:spLocks noChangeArrowheads="1"/>
          </p:cNvSpPr>
          <p:nvPr/>
        </p:nvSpPr>
        <p:spPr bwMode="auto">
          <a:xfrm>
            <a:off x="7002067" y="2672955"/>
            <a:ext cx="269081" cy="215503"/>
          </a:xfrm>
          <a:prstGeom prst="ellipse">
            <a:avLst/>
          </a:prstGeom>
          <a:solidFill>
            <a:srgbClr val="F83812"/>
          </a:solidFill>
          <a:ln w="9525">
            <a:solidFill>
              <a:srgbClr val="F8381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111658" name="Oval 42"/>
          <p:cNvSpPr>
            <a:spLocks noChangeArrowheads="1"/>
          </p:cNvSpPr>
          <p:nvPr/>
        </p:nvSpPr>
        <p:spPr bwMode="auto">
          <a:xfrm>
            <a:off x="6569870" y="2619375"/>
            <a:ext cx="269081" cy="215504"/>
          </a:xfrm>
          <a:prstGeom prst="ellipse">
            <a:avLst/>
          </a:prstGeom>
          <a:solidFill>
            <a:srgbClr val="F83812"/>
          </a:solidFill>
          <a:ln w="9525">
            <a:solidFill>
              <a:srgbClr val="F8381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111659" name="Oval 43"/>
          <p:cNvSpPr>
            <a:spLocks noChangeArrowheads="1"/>
          </p:cNvSpPr>
          <p:nvPr/>
        </p:nvSpPr>
        <p:spPr bwMode="auto">
          <a:xfrm>
            <a:off x="6300789" y="2726531"/>
            <a:ext cx="269081" cy="215504"/>
          </a:xfrm>
          <a:prstGeom prst="ellipse">
            <a:avLst/>
          </a:prstGeom>
          <a:solidFill>
            <a:srgbClr val="F83812"/>
          </a:solidFill>
          <a:ln w="9525">
            <a:solidFill>
              <a:srgbClr val="F8381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111660" name="Oval 44"/>
          <p:cNvSpPr>
            <a:spLocks noChangeArrowheads="1"/>
          </p:cNvSpPr>
          <p:nvPr/>
        </p:nvSpPr>
        <p:spPr bwMode="auto">
          <a:xfrm>
            <a:off x="6084095" y="2672955"/>
            <a:ext cx="269081" cy="215503"/>
          </a:xfrm>
          <a:prstGeom prst="ellipse">
            <a:avLst/>
          </a:prstGeom>
          <a:solidFill>
            <a:srgbClr val="F83812"/>
          </a:solidFill>
          <a:ln w="9525">
            <a:solidFill>
              <a:srgbClr val="F8381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111661" name="Oval 45"/>
          <p:cNvSpPr>
            <a:spLocks noChangeArrowheads="1"/>
          </p:cNvSpPr>
          <p:nvPr/>
        </p:nvSpPr>
        <p:spPr bwMode="auto">
          <a:xfrm>
            <a:off x="5436395" y="2781300"/>
            <a:ext cx="269081" cy="215504"/>
          </a:xfrm>
          <a:prstGeom prst="ellipse">
            <a:avLst/>
          </a:prstGeom>
          <a:solidFill>
            <a:srgbClr val="F83812"/>
          </a:solidFill>
          <a:ln w="9525">
            <a:solidFill>
              <a:srgbClr val="F8381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111662" name="Oval 46"/>
          <p:cNvSpPr>
            <a:spLocks noChangeArrowheads="1"/>
          </p:cNvSpPr>
          <p:nvPr/>
        </p:nvSpPr>
        <p:spPr bwMode="auto">
          <a:xfrm>
            <a:off x="4787505" y="2726531"/>
            <a:ext cx="269081" cy="215504"/>
          </a:xfrm>
          <a:prstGeom prst="ellipse">
            <a:avLst/>
          </a:prstGeom>
          <a:solidFill>
            <a:srgbClr val="F83812"/>
          </a:solidFill>
          <a:ln w="9525">
            <a:solidFill>
              <a:srgbClr val="F8381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111663" name="Freeform 47"/>
          <p:cNvSpPr>
            <a:spLocks/>
          </p:cNvSpPr>
          <p:nvPr/>
        </p:nvSpPr>
        <p:spPr bwMode="auto">
          <a:xfrm>
            <a:off x="1726408" y="3121820"/>
            <a:ext cx="1518047" cy="646510"/>
          </a:xfrm>
          <a:custGeom>
            <a:avLst/>
            <a:gdLst>
              <a:gd name="T0" fmla="*/ 845 w 1275"/>
              <a:gd name="T1" fmla="*/ 493 h 543"/>
              <a:gd name="T2" fmla="*/ 1220 w 1275"/>
              <a:gd name="T3" fmla="*/ 503 h 543"/>
              <a:gd name="T4" fmla="*/ 1275 w 1275"/>
              <a:gd name="T5" fmla="*/ 402 h 543"/>
              <a:gd name="T6" fmla="*/ 1229 w 1275"/>
              <a:gd name="T7" fmla="*/ 329 h 543"/>
              <a:gd name="T8" fmla="*/ 1092 w 1275"/>
              <a:gd name="T9" fmla="*/ 283 h 543"/>
              <a:gd name="T10" fmla="*/ 1046 w 1275"/>
              <a:gd name="T11" fmla="*/ 256 h 543"/>
              <a:gd name="T12" fmla="*/ 1000 w 1275"/>
              <a:gd name="T13" fmla="*/ 219 h 543"/>
              <a:gd name="T14" fmla="*/ 863 w 1275"/>
              <a:gd name="T15" fmla="*/ 173 h 543"/>
              <a:gd name="T16" fmla="*/ 781 w 1275"/>
              <a:gd name="T17" fmla="*/ 146 h 543"/>
              <a:gd name="T18" fmla="*/ 753 w 1275"/>
              <a:gd name="T19" fmla="*/ 137 h 543"/>
              <a:gd name="T20" fmla="*/ 488 w 1275"/>
              <a:gd name="T21" fmla="*/ 45 h 543"/>
              <a:gd name="T22" fmla="*/ 333 w 1275"/>
              <a:gd name="T23" fmla="*/ 9 h 543"/>
              <a:gd name="T24" fmla="*/ 296 w 1275"/>
              <a:gd name="T25" fmla="*/ 0 h 543"/>
              <a:gd name="T26" fmla="*/ 59 w 1275"/>
              <a:gd name="T27" fmla="*/ 9 h 543"/>
              <a:gd name="T28" fmla="*/ 31 w 1275"/>
              <a:gd name="T29" fmla="*/ 18 h 543"/>
              <a:gd name="T30" fmla="*/ 13 w 1275"/>
              <a:gd name="T31" fmla="*/ 73 h 543"/>
              <a:gd name="T32" fmla="*/ 49 w 1275"/>
              <a:gd name="T33" fmla="*/ 256 h 543"/>
              <a:gd name="T34" fmla="*/ 113 w 1275"/>
              <a:gd name="T35" fmla="*/ 274 h 543"/>
              <a:gd name="T36" fmla="*/ 269 w 1275"/>
              <a:gd name="T37" fmla="*/ 356 h 543"/>
              <a:gd name="T38" fmla="*/ 315 w 1275"/>
              <a:gd name="T39" fmla="*/ 393 h 543"/>
              <a:gd name="T40" fmla="*/ 497 w 1275"/>
              <a:gd name="T41" fmla="*/ 420 h 543"/>
              <a:gd name="T42" fmla="*/ 625 w 1275"/>
              <a:gd name="T43" fmla="*/ 475 h 543"/>
              <a:gd name="T44" fmla="*/ 799 w 1275"/>
              <a:gd name="T45" fmla="*/ 493 h 543"/>
              <a:gd name="T46" fmla="*/ 836 w 1275"/>
              <a:gd name="T47" fmla="*/ 503 h 543"/>
              <a:gd name="T48" fmla="*/ 845 w 1275"/>
              <a:gd name="T49" fmla="*/ 493 h 5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275" h="543">
                <a:moveTo>
                  <a:pt x="845" y="493"/>
                </a:moveTo>
                <a:cubicBezTo>
                  <a:pt x="980" y="543"/>
                  <a:pt x="986" y="510"/>
                  <a:pt x="1220" y="503"/>
                </a:cubicBezTo>
                <a:cubicBezTo>
                  <a:pt x="1245" y="476"/>
                  <a:pt x="1262" y="437"/>
                  <a:pt x="1275" y="402"/>
                </a:cubicBezTo>
                <a:cubicBezTo>
                  <a:pt x="1262" y="366"/>
                  <a:pt x="1262" y="351"/>
                  <a:pt x="1229" y="329"/>
                </a:cubicBezTo>
                <a:cubicBezTo>
                  <a:pt x="1192" y="272"/>
                  <a:pt x="1150" y="302"/>
                  <a:pt x="1092" y="283"/>
                </a:cubicBezTo>
                <a:cubicBezTo>
                  <a:pt x="1052" y="245"/>
                  <a:pt x="1097" y="282"/>
                  <a:pt x="1046" y="256"/>
                </a:cubicBezTo>
                <a:cubicBezTo>
                  <a:pt x="1029" y="247"/>
                  <a:pt x="1018" y="228"/>
                  <a:pt x="1000" y="219"/>
                </a:cubicBezTo>
                <a:cubicBezTo>
                  <a:pt x="959" y="199"/>
                  <a:pt x="907" y="188"/>
                  <a:pt x="863" y="173"/>
                </a:cubicBezTo>
                <a:cubicBezTo>
                  <a:pt x="836" y="164"/>
                  <a:pt x="808" y="155"/>
                  <a:pt x="781" y="146"/>
                </a:cubicBezTo>
                <a:cubicBezTo>
                  <a:pt x="772" y="143"/>
                  <a:pt x="753" y="137"/>
                  <a:pt x="753" y="137"/>
                </a:cubicBezTo>
                <a:cubicBezTo>
                  <a:pt x="650" y="68"/>
                  <a:pt x="620" y="58"/>
                  <a:pt x="488" y="45"/>
                </a:cubicBezTo>
                <a:cubicBezTo>
                  <a:pt x="438" y="28"/>
                  <a:pt x="384" y="22"/>
                  <a:pt x="333" y="9"/>
                </a:cubicBezTo>
                <a:cubicBezTo>
                  <a:pt x="321" y="6"/>
                  <a:pt x="296" y="0"/>
                  <a:pt x="296" y="0"/>
                </a:cubicBezTo>
                <a:cubicBezTo>
                  <a:pt x="217" y="3"/>
                  <a:pt x="138" y="4"/>
                  <a:pt x="59" y="9"/>
                </a:cubicBezTo>
                <a:cubicBezTo>
                  <a:pt x="49" y="10"/>
                  <a:pt x="37" y="10"/>
                  <a:pt x="31" y="18"/>
                </a:cubicBezTo>
                <a:cubicBezTo>
                  <a:pt x="20" y="34"/>
                  <a:pt x="13" y="73"/>
                  <a:pt x="13" y="73"/>
                </a:cubicBezTo>
                <a:cubicBezTo>
                  <a:pt x="13" y="75"/>
                  <a:pt x="0" y="231"/>
                  <a:pt x="49" y="256"/>
                </a:cubicBezTo>
                <a:cubicBezTo>
                  <a:pt x="69" y="266"/>
                  <a:pt x="92" y="267"/>
                  <a:pt x="113" y="274"/>
                </a:cubicBezTo>
                <a:cubicBezTo>
                  <a:pt x="165" y="324"/>
                  <a:pt x="199" y="339"/>
                  <a:pt x="269" y="356"/>
                </a:cubicBezTo>
                <a:cubicBezTo>
                  <a:pt x="285" y="367"/>
                  <a:pt x="298" y="383"/>
                  <a:pt x="315" y="393"/>
                </a:cubicBezTo>
                <a:cubicBezTo>
                  <a:pt x="363" y="421"/>
                  <a:pt x="442" y="412"/>
                  <a:pt x="497" y="420"/>
                </a:cubicBezTo>
                <a:cubicBezTo>
                  <a:pt x="541" y="434"/>
                  <a:pt x="575" y="471"/>
                  <a:pt x="625" y="475"/>
                </a:cubicBezTo>
                <a:cubicBezTo>
                  <a:pt x="750" y="486"/>
                  <a:pt x="692" y="480"/>
                  <a:pt x="799" y="493"/>
                </a:cubicBezTo>
                <a:cubicBezTo>
                  <a:pt x="811" y="496"/>
                  <a:pt x="824" y="499"/>
                  <a:pt x="836" y="503"/>
                </a:cubicBezTo>
                <a:cubicBezTo>
                  <a:pt x="870" y="513"/>
                  <a:pt x="871" y="521"/>
                  <a:pt x="845" y="493"/>
                </a:cubicBezTo>
                <a:close/>
              </a:path>
            </a:pathLst>
          </a:custGeom>
          <a:noFill/>
          <a:ln w="9525">
            <a:solidFill>
              <a:srgbClr val="FF99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111664" name="Oval 48"/>
          <p:cNvSpPr>
            <a:spLocks noChangeArrowheads="1"/>
          </p:cNvSpPr>
          <p:nvPr/>
        </p:nvSpPr>
        <p:spPr bwMode="auto">
          <a:xfrm>
            <a:off x="1818086" y="3213498"/>
            <a:ext cx="269081" cy="215503"/>
          </a:xfrm>
          <a:prstGeom prst="ellipse">
            <a:avLst/>
          </a:prstGeom>
          <a:solidFill>
            <a:srgbClr val="F83812"/>
          </a:solidFill>
          <a:ln w="9525">
            <a:solidFill>
              <a:srgbClr val="F8381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111665" name="Oval 49"/>
          <p:cNvSpPr>
            <a:spLocks noChangeArrowheads="1"/>
          </p:cNvSpPr>
          <p:nvPr/>
        </p:nvSpPr>
        <p:spPr bwMode="auto">
          <a:xfrm>
            <a:off x="2087167" y="3213498"/>
            <a:ext cx="269081" cy="215503"/>
          </a:xfrm>
          <a:prstGeom prst="ellipse">
            <a:avLst/>
          </a:prstGeom>
          <a:solidFill>
            <a:srgbClr val="F83812"/>
          </a:solidFill>
          <a:ln w="9525">
            <a:solidFill>
              <a:srgbClr val="F8381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111666" name="Oval 50"/>
          <p:cNvSpPr>
            <a:spLocks noChangeArrowheads="1"/>
          </p:cNvSpPr>
          <p:nvPr/>
        </p:nvSpPr>
        <p:spPr bwMode="auto">
          <a:xfrm>
            <a:off x="2250283" y="3375423"/>
            <a:ext cx="269081" cy="215503"/>
          </a:xfrm>
          <a:prstGeom prst="ellipse">
            <a:avLst/>
          </a:prstGeom>
          <a:solidFill>
            <a:srgbClr val="F83812"/>
          </a:solidFill>
          <a:ln w="9525">
            <a:solidFill>
              <a:srgbClr val="F8381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111667" name="Oval 51"/>
          <p:cNvSpPr>
            <a:spLocks noChangeArrowheads="1"/>
          </p:cNvSpPr>
          <p:nvPr/>
        </p:nvSpPr>
        <p:spPr bwMode="auto">
          <a:xfrm>
            <a:off x="2897983" y="3482580"/>
            <a:ext cx="269081" cy="215503"/>
          </a:xfrm>
          <a:prstGeom prst="ellipse">
            <a:avLst/>
          </a:prstGeom>
          <a:solidFill>
            <a:srgbClr val="F83812"/>
          </a:solidFill>
          <a:ln w="9525">
            <a:solidFill>
              <a:srgbClr val="F8381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111668" name="Freeform 52"/>
          <p:cNvSpPr>
            <a:spLocks/>
          </p:cNvSpPr>
          <p:nvPr/>
        </p:nvSpPr>
        <p:spPr bwMode="auto">
          <a:xfrm>
            <a:off x="3818336" y="3879056"/>
            <a:ext cx="2474119" cy="648891"/>
          </a:xfrm>
          <a:custGeom>
            <a:avLst/>
            <a:gdLst>
              <a:gd name="T0" fmla="*/ 2041 w 2078"/>
              <a:gd name="T1" fmla="*/ 86 h 545"/>
              <a:gd name="T2" fmla="*/ 1035 w 2078"/>
              <a:gd name="T3" fmla="*/ 123 h 545"/>
              <a:gd name="T4" fmla="*/ 715 w 2078"/>
              <a:gd name="T5" fmla="*/ 168 h 545"/>
              <a:gd name="T6" fmla="*/ 523 w 2078"/>
              <a:gd name="T7" fmla="*/ 205 h 545"/>
              <a:gd name="T8" fmla="*/ 478 w 2078"/>
              <a:gd name="T9" fmla="*/ 251 h 545"/>
              <a:gd name="T10" fmla="*/ 423 w 2078"/>
              <a:gd name="T11" fmla="*/ 269 h 545"/>
              <a:gd name="T12" fmla="*/ 103 w 2078"/>
              <a:gd name="T13" fmla="*/ 324 h 545"/>
              <a:gd name="T14" fmla="*/ 20 w 2078"/>
              <a:gd name="T15" fmla="*/ 369 h 545"/>
              <a:gd name="T16" fmla="*/ 20 w 2078"/>
              <a:gd name="T17" fmla="*/ 433 h 545"/>
              <a:gd name="T18" fmla="*/ 75 w 2078"/>
              <a:gd name="T19" fmla="*/ 452 h 545"/>
              <a:gd name="T20" fmla="*/ 103 w 2078"/>
              <a:gd name="T21" fmla="*/ 461 h 545"/>
              <a:gd name="T22" fmla="*/ 532 w 2078"/>
              <a:gd name="T23" fmla="*/ 479 h 545"/>
              <a:gd name="T24" fmla="*/ 596 w 2078"/>
              <a:gd name="T25" fmla="*/ 406 h 545"/>
              <a:gd name="T26" fmla="*/ 651 w 2078"/>
              <a:gd name="T27" fmla="*/ 388 h 545"/>
              <a:gd name="T28" fmla="*/ 1044 w 2078"/>
              <a:gd name="T29" fmla="*/ 397 h 545"/>
              <a:gd name="T30" fmla="*/ 1127 w 2078"/>
              <a:gd name="T31" fmla="*/ 424 h 545"/>
              <a:gd name="T32" fmla="*/ 1328 w 2078"/>
              <a:gd name="T33" fmla="*/ 433 h 545"/>
              <a:gd name="T34" fmla="*/ 1840 w 2078"/>
              <a:gd name="T35" fmla="*/ 424 h 545"/>
              <a:gd name="T36" fmla="*/ 1895 w 2078"/>
              <a:gd name="T37" fmla="*/ 406 h 545"/>
              <a:gd name="T38" fmla="*/ 1940 w 2078"/>
              <a:gd name="T39" fmla="*/ 369 h 545"/>
              <a:gd name="T40" fmla="*/ 1950 w 2078"/>
              <a:gd name="T41" fmla="*/ 342 h 545"/>
              <a:gd name="T42" fmla="*/ 1995 w 2078"/>
              <a:gd name="T43" fmla="*/ 305 h 545"/>
              <a:gd name="T44" fmla="*/ 2041 w 2078"/>
              <a:gd name="T45" fmla="*/ 260 h 545"/>
              <a:gd name="T46" fmla="*/ 2078 w 2078"/>
              <a:gd name="T47" fmla="*/ 187 h 545"/>
              <a:gd name="T48" fmla="*/ 2068 w 2078"/>
              <a:gd name="T49" fmla="*/ 132 h 545"/>
              <a:gd name="T50" fmla="*/ 2041 w 2078"/>
              <a:gd name="T51" fmla="*/ 113 h 545"/>
              <a:gd name="T52" fmla="*/ 2014 w 2078"/>
              <a:gd name="T53" fmla="*/ 104 h 545"/>
              <a:gd name="T54" fmla="*/ 2041 w 2078"/>
              <a:gd name="T55" fmla="*/ 86 h 5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2078" h="545">
                <a:moveTo>
                  <a:pt x="2041" y="86"/>
                </a:moveTo>
                <a:cubicBezTo>
                  <a:pt x="1784" y="0"/>
                  <a:pt x="1343" y="95"/>
                  <a:pt x="1035" y="123"/>
                </a:cubicBezTo>
                <a:cubicBezTo>
                  <a:pt x="903" y="166"/>
                  <a:pt x="890" y="161"/>
                  <a:pt x="715" y="168"/>
                </a:cubicBezTo>
                <a:cubicBezTo>
                  <a:pt x="651" y="190"/>
                  <a:pt x="590" y="194"/>
                  <a:pt x="523" y="205"/>
                </a:cubicBezTo>
                <a:cubicBezTo>
                  <a:pt x="508" y="220"/>
                  <a:pt x="498" y="244"/>
                  <a:pt x="478" y="251"/>
                </a:cubicBezTo>
                <a:cubicBezTo>
                  <a:pt x="460" y="257"/>
                  <a:pt x="423" y="269"/>
                  <a:pt x="423" y="269"/>
                </a:cubicBezTo>
                <a:cubicBezTo>
                  <a:pt x="348" y="340"/>
                  <a:pt x="180" y="321"/>
                  <a:pt x="103" y="324"/>
                </a:cubicBezTo>
                <a:cubicBezTo>
                  <a:pt x="66" y="333"/>
                  <a:pt x="48" y="343"/>
                  <a:pt x="20" y="369"/>
                </a:cubicBezTo>
                <a:cubicBezTo>
                  <a:pt x="14" y="387"/>
                  <a:pt x="0" y="415"/>
                  <a:pt x="20" y="433"/>
                </a:cubicBezTo>
                <a:cubicBezTo>
                  <a:pt x="35" y="446"/>
                  <a:pt x="57" y="446"/>
                  <a:pt x="75" y="452"/>
                </a:cubicBezTo>
                <a:cubicBezTo>
                  <a:pt x="84" y="455"/>
                  <a:pt x="103" y="461"/>
                  <a:pt x="103" y="461"/>
                </a:cubicBezTo>
                <a:cubicBezTo>
                  <a:pt x="228" y="545"/>
                  <a:pt x="374" y="483"/>
                  <a:pt x="532" y="479"/>
                </a:cubicBezTo>
                <a:cubicBezTo>
                  <a:pt x="554" y="458"/>
                  <a:pt x="569" y="421"/>
                  <a:pt x="596" y="406"/>
                </a:cubicBezTo>
                <a:cubicBezTo>
                  <a:pt x="613" y="397"/>
                  <a:pt x="651" y="388"/>
                  <a:pt x="651" y="388"/>
                </a:cubicBezTo>
                <a:cubicBezTo>
                  <a:pt x="782" y="391"/>
                  <a:pt x="913" y="389"/>
                  <a:pt x="1044" y="397"/>
                </a:cubicBezTo>
                <a:cubicBezTo>
                  <a:pt x="1073" y="399"/>
                  <a:pt x="1099" y="415"/>
                  <a:pt x="1127" y="424"/>
                </a:cubicBezTo>
                <a:cubicBezTo>
                  <a:pt x="1191" y="445"/>
                  <a:pt x="1261" y="430"/>
                  <a:pt x="1328" y="433"/>
                </a:cubicBezTo>
                <a:cubicBezTo>
                  <a:pt x="1499" y="430"/>
                  <a:pt x="1670" y="432"/>
                  <a:pt x="1840" y="424"/>
                </a:cubicBezTo>
                <a:cubicBezTo>
                  <a:pt x="1859" y="423"/>
                  <a:pt x="1895" y="406"/>
                  <a:pt x="1895" y="406"/>
                </a:cubicBezTo>
                <a:cubicBezTo>
                  <a:pt x="1910" y="396"/>
                  <a:pt x="1930" y="386"/>
                  <a:pt x="1940" y="369"/>
                </a:cubicBezTo>
                <a:cubicBezTo>
                  <a:pt x="1945" y="361"/>
                  <a:pt x="1944" y="349"/>
                  <a:pt x="1950" y="342"/>
                </a:cubicBezTo>
                <a:cubicBezTo>
                  <a:pt x="1962" y="327"/>
                  <a:pt x="1981" y="319"/>
                  <a:pt x="1995" y="305"/>
                </a:cubicBezTo>
                <a:cubicBezTo>
                  <a:pt x="2010" y="290"/>
                  <a:pt x="2041" y="260"/>
                  <a:pt x="2041" y="260"/>
                </a:cubicBezTo>
                <a:cubicBezTo>
                  <a:pt x="2062" y="197"/>
                  <a:pt x="2045" y="218"/>
                  <a:pt x="2078" y="187"/>
                </a:cubicBezTo>
                <a:cubicBezTo>
                  <a:pt x="2075" y="169"/>
                  <a:pt x="2076" y="149"/>
                  <a:pt x="2068" y="132"/>
                </a:cubicBezTo>
                <a:cubicBezTo>
                  <a:pt x="2063" y="122"/>
                  <a:pt x="2051" y="118"/>
                  <a:pt x="2041" y="113"/>
                </a:cubicBezTo>
                <a:cubicBezTo>
                  <a:pt x="2033" y="109"/>
                  <a:pt x="2014" y="113"/>
                  <a:pt x="2014" y="104"/>
                </a:cubicBezTo>
                <a:cubicBezTo>
                  <a:pt x="2014" y="93"/>
                  <a:pt x="2032" y="92"/>
                  <a:pt x="2041" y="86"/>
                </a:cubicBezTo>
                <a:close/>
              </a:path>
            </a:pathLst>
          </a:custGeom>
          <a:noFill/>
          <a:ln w="9525">
            <a:solidFill>
              <a:srgbClr val="FF99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111669" name="Oval 53"/>
          <p:cNvSpPr>
            <a:spLocks noChangeArrowheads="1"/>
          </p:cNvSpPr>
          <p:nvPr/>
        </p:nvSpPr>
        <p:spPr bwMode="auto">
          <a:xfrm>
            <a:off x="4139805" y="4238625"/>
            <a:ext cx="269081" cy="215504"/>
          </a:xfrm>
          <a:prstGeom prst="ellipse">
            <a:avLst/>
          </a:prstGeom>
          <a:solidFill>
            <a:srgbClr val="F83812"/>
          </a:solidFill>
          <a:ln w="9525">
            <a:solidFill>
              <a:srgbClr val="F8381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111670" name="Oval 54"/>
          <p:cNvSpPr>
            <a:spLocks noChangeArrowheads="1"/>
          </p:cNvSpPr>
          <p:nvPr/>
        </p:nvSpPr>
        <p:spPr bwMode="auto">
          <a:xfrm>
            <a:off x="4733926" y="4131469"/>
            <a:ext cx="269081" cy="215504"/>
          </a:xfrm>
          <a:prstGeom prst="ellipse">
            <a:avLst/>
          </a:prstGeom>
          <a:solidFill>
            <a:srgbClr val="F83812"/>
          </a:solidFill>
          <a:ln w="9525">
            <a:solidFill>
              <a:srgbClr val="F8381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111671" name="Oval 55"/>
          <p:cNvSpPr>
            <a:spLocks noChangeArrowheads="1"/>
          </p:cNvSpPr>
          <p:nvPr/>
        </p:nvSpPr>
        <p:spPr bwMode="auto">
          <a:xfrm>
            <a:off x="4950620" y="4076700"/>
            <a:ext cx="269081" cy="215504"/>
          </a:xfrm>
          <a:prstGeom prst="ellipse">
            <a:avLst/>
          </a:prstGeom>
          <a:solidFill>
            <a:srgbClr val="F83812"/>
          </a:solidFill>
          <a:ln w="9525">
            <a:solidFill>
              <a:srgbClr val="F8381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111672" name="Oval 56"/>
          <p:cNvSpPr>
            <a:spLocks noChangeArrowheads="1"/>
          </p:cNvSpPr>
          <p:nvPr/>
        </p:nvSpPr>
        <p:spPr bwMode="auto">
          <a:xfrm>
            <a:off x="5328049" y="4131469"/>
            <a:ext cx="269081" cy="215504"/>
          </a:xfrm>
          <a:prstGeom prst="ellipse">
            <a:avLst/>
          </a:prstGeom>
          <a:solidFill>
            <a:srgbClr val="F83812"/>
          </a:solidFill>
          <a:ln w="9525">
            <a:solidFill>
              <a:srgbClr val="F8381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111673" name="Oval 57"/>
          <p:cNvSpPr>
            <a:spLocks noChangeArrowheads="1"/>
          </p:cNvSpPr>
          <p:nvPr/>
        </p:nvSpPr>
        <p:spPr bwMode="auto">
          <a:xfrm>
            <a:off x="5760245" y="4023123"/>
            <a:ext cx="269081" cy="215503"/>
          </a:xfrm>
          <a:prstGeom prst="ellipse">
            <a:avLst/>
          </a:prstGeom>
          <a:solidFill>
            <a:srgbClr val="F83812"/>
          </a:solidFill>
          <a:ln w="9525">
            <a:solidFill>
              <a:srgbClr val="F8381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111675" name="Text Box 59"/>
          <p:cNvSpPr txBox="1">
            <a:spLocks noChangeArrowheads="1"/>
          </p:cNvSpPr>
          <p:nvPr/>
        </p:nvSpPr>
        <p:spPr bwMode="auto">
          <a:xfrm>
            <a:off x="1587104" y="1013222"/>
            <a:ext cx="5577168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350"/>
              <a:t>chains of cardiomyocytes                                  blood capillary with erythrocytes</a:t>
            </a:r>
          </a:p>
        </p:txBody>
      </p:sp>
      <p:sp>
        <p:nvSpPr>
          <p:cNvPr id="111676" name="Line 60"/>
          <p:cNvSpPr>
            <a:spLocks noChangeShapeType="1"/>
          </p:cNvSpPr>
          <p:nvPr/>
        </p:nvSpPr>
        <p:spPr bwMode="auto">
          <a:xfrm flipH="1">
            <a:off x="2789636" y="1269208"/>
            <a:ext cx="54769" cy="107989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111677" name="Line 61"/>
          <p:cNvSpPr>
            <a:spLocks noChangeShapeType="1"/>
          </p:cNvSpPr>
          <p:nvPr/>
        </p:nvSpPr>
        <p:spPr bwMode="auto">
          <a:xfrm>
            <a:off x="2844405" y="1269206"/>
            <a:ext cx="1025128" cy="647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111678" name="Line 62"/>
          <p:cNvSpPr>
            <a:spLocks noChangeShapeType="1"/>
          </p:cNvSpPr>
          <p:nvPr/>
        </p:nvSpPr>
        <p:spPr bwMode="auto">
          <a:xfrm>
            <a:off x="2844405" y="1269206"/>
            <a:ext cx="2591990" cy="647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111679" name="Line 63"/>
          <p:cNvSpPr>
            <a:spLocks noChangeShapeType="1"/>
          </p:cNvSpPr>
          <p:nvPr/>
        </p:nvSpPr>
        <p:spPr bwMode="auto">
          <a:xfrm>
            <a:off x="5813823" y="1269207"/>
            <a:ext cx="54769" cy="151209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111684" name="Text Box 68"/>
          <p:cNvSpPr txBox="1">
            <a:spLocks noChangeArrowheads="1"/>
          </p:cNvSpPr>
          <p:nvPr/>
        </p:nvSpPr>
        <p:spPr bwMode="auto">
          <a:xfrm>
            <a:off x="4718448" y="5442347"/>
            <a:ext cx="1340752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350"/>
              <a:t>Intercalated disc</a:t>
            </a:r>
          </a:p>
        </p:txBody>
      </p:sp>
    </p:spTree>
    <p:extLst>
      <p:ext uri="{BB962C8B-B14F-4D97-AF65-F5344CB8AC3E}">
        <p14:creationId xmlns:p14="http://schemas.microsoft.com/office/powerpoint/2010/main" val="399115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6" name="Picture 2" descr="4 C) cardiac muscle; 5. E) striations, branched fibers, central nucle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857250"/>
            <a:ext cx="375285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9028" name="Picture 4" descr="cardiacmusc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503" y="857250"/>
            <a:ext cx="3213497" cy="2414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9029" name="Picture 5" descr="heartmuscle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503" y="3267075"/>
            <a:ext cx="3213497" cy="2733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0118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51" name="Picture 3" descr="image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46" y="-98193"/>
            <a:ext cx="5053759" cy="7299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0052" name="Picture 4" descr="arm8"/>
          <p:cNvPicPr>
            <a:picLocks noGrp="1" noChangeAspect="1" noChangeArrowheads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91010" y="1512202"/>
            <a:ext cx="4352990" cy="407832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33707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 noChangeArrowheads="1"/>
          </p:cNvSpPr>
          <p:nvPr>
            <p:ph type="title"/>
          </p:nvPr>
        </p:nvSpPr>
        <p:spPr>
          <a:xfrm>
            <a:off x="167671" y="145972"/>
            <a:ext cx="7886700" cy="1325563"/>
          </a:xfrm>
        </p:spPr>
        <p:txBody>
          <a:bodyPr>
            <a:normAutofit/>
          </a:bodyPr>
          <a:lstStyle/>
          <a:p>
            <a:r>
              <a:rPr lang="cs-CZ" altLang="cs-CZ" sz="4000" dirty="0" smtClean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CARDIAC MUSCLE TISSUE COMPARED TO SKELETAL</a:t>
            </a:r>
            <a:endParaRPr lang="cs-CZ" altLang="cs-CZ" sz="4000" dirty="0"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1859" name="Rectangle 3"/>
          <p:cNvSpPr>
            <a:spLocks noGrp="1" noChangeArrowheads="1"/>
          </p:cNvSpPr>
          <p:nvPr>
            <p:ph idx="1"/>
          </p:nvPr>
        </p:nvSpPr>
        <p:spPr>
          <a:xfrm>
            <a:off x="227252" y="1415054"/>
            <a:ext cx="8689495" cy="3207544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  <a:buClr>
                <a:schemeClr val="tx1"/>
              </a:buClr>
              <a:buFont typeface="Symbol" panose="05050102010706020507" pitchFamily="18" charset="2"/>
              <a:buChar char="-"/>
            </a:pPr>
            <a:r>
              <a:rPr lang="en-US" altLang="cs-CZ" sz="1800" dirty="0" smtClean="0"/>
              <a:t>no </a:t>
            </a:r>
            <a:r>
              <a:rPr lang="en-US" altLang="cs-CZ" sz="1800" dirty="0"/>
              <a:t>triads, but </a:t>
            </a:r>
            <a:r>
              <a:rPr lang="en-US" altLang="cs-CZ" sz="1800" dirty="0" err="1"/>
              <a:t>diads</a:t>
            </a:r>
            <a:r>
              <a:rPr lang="en-US" altLang="cs-CZ" sz="1800" dirty="0"/>
              <a:t>: 1 t-tubule + 1 cisterna </a:t>
            </a:r>
          </a:p>
          <a:p>
            <a:pPr>
              <a:lnSpc>
                <a:spcPct val="80000"/>
              </a:lnSpc>
              <a:buClr>
                <a:schemeClr val="tx1"/>
              </a:buClr>
              <a:buFont typeface="Symbol" panose="05050102010706020507" pitchFamily="18" charset="2"/>
              <a:buChar char="-"/>
            </a:pPr>
            <a:r>
              <a:rPr lang="en-US" altLang="cs-CZ" sz="1800" dirty="0"/>
              <a:t>t-tubules </a:t>
            </a:r>
            <a:r>
              <a:rPr lang="cs-CZ" altLang="cs-CZ" sz="1800" dirty="0" err="1" smtClean="0"/>
              <a:t>around</a:t>
            </a:r>
            <a:r>
              <a:rPr lang="cs-CZ" altLang="cs-CZ" sz="1800" dirty="0" smtClean="0"/>
              <a:t> </a:t>
            </a:r>
            <a:r>
              <a:rPr lang="en-US" altLang="cs-CZ" sz="1800" dirty="0" smtClean="0"/>
              <a:t>the </a:t>
            </a:r>
            <a:r>
              <a:rPr lang="en-US" altLang="cs-CZ" sz="1800" dirty="0"/>
              <a:t>sarcomeres at the Z lines rather than at the zone of </a:t>
            </a:r>
            <a:r>
              <a:rPr lang="en-US" altLang="cs-CZ" sz="1800" dirty="0" smtClean="0"/>
              <a:t>overlap</a:t>
            </a:r>
            <a:endParaRPr lang="en-US" altLang="cs-CZ" sz="1800" dirty="0"/>
          </a:p>
          <a:p>
            <a:pPr>
              <a:lnSpc>
                <a:spcPct val="80000"/>
              </a:lnSpc>
              <a:buClr>
                <a:schemeClr val="tx1"/>
              </a:buClr>
              <a:buFont typeface="Symbol" panose="05050102010706020507" pitchFamily="18" charset="2"/>
              <a:buChar char="-"/>
            </a:pPr>
            <a:r>
              <a:rPr lang="en-US" altLang="cs-CZ" sz="1800" dirty="0"/>
              <a:t>sarcoplasmic reticulum via its tubules contact sarcolemma as well as the t-tubules </a:t>
            </a:r>
          </a:p>
          <a:p>
            <a:pPr>
              <a:lnSpc>
                <a:spcPct val="80000"/>
              </a:lnSpc>
              <a:buClr>
                <a:schemeClr val="tx1"/>
              </a:buClr>
              <a:buFont typeface="Symbol" panose="05050102010706020507" pitchFamily="18" charset="2"/>
              <a:buChar char="-"/>
            </a:pPr>
            <a:r>
              <a:rPr lang="en-US" altLang="cs-CZ" sz="1800" dirty="0"/>
              <a:t>cardiac muscle cells are totally dependent on aerobic metabolism to obtain the </a:t>
            </a:r>
            <a:r>
              <a:rPr lang="en-US" altLang="cs-CZ" sz="1800" dirty="0" smtClean="0"/>
              <a:t>energy</a:t>
            </a:r>
            <a:endParaRPr lang="cs-CZ" altLang="cs-CZ" sz="1800" dirty="0" smtClean="0"/>
          </a:p>
          <a:p>
            <a:pPr>
              <a:lnSpc>
                <a:spcPct val="80000"/>
              </a:lnSpc>
              <a:buClr>
                <a:schemeClr val="tx1"/>
              </a:buClr>
              <a:buFont typeface="Symbol" panose="05050102010706020507" pitchFamily="18" charset="2"/>
              <a:buChar char="-"/>
            </a:pPr>
            <a:r>
              <a:rPr lang="en-US" altLang="cs-CZ" sz="1800" dirty="0" smtClean="0"/>
              <a:t>large </a:t>
            </a:r>
            <a:r>
              <a:rPr lang="en-US" altLang="cs-CZ" sz="1800" dirty="0"/>
              <a:t>numbers of mitochondria </a:t>
            </a:r>
            <a:r>
              <a:rPr lang="cs-CZ" altLang="cs-CZ" sz="1800" dirty="0" smtClean="0"/>
              <a:t>in </a:t>
            </a:r>
            <a:r>
              <a:rPr lang="cs-CZ" altLang="cs-CZ" sz="1800" dirty="0" err="1" smtClean="0"/>
              <a:t>sarcoplasm</a:t>
            </a:r>
            <a:r>
              <a:rPr lang="cs-CZ" altLang="cs-CZ" sz="1800" dirty="0" smtClean="0"/>
              <a:t> </a:t>
            </a:r>
            <a:r>
              <a:rPr lang="en-US" altLang="cs-CZ" sz="1800" dirty="0" smtClean="0"/>
              <a:t>and </a:t>
            </a:r>
            <a:r>
              <a:rPr lang="en-US" altLang="cs-CZ" sz="1800" dirty="0"/>
              <a:t>abundant reserves of myoglobin (to store oxygen</a:t>
            </a:r>
            <a:r>
              <a:rPr lang="en-US" altLang="cs-CZ" sz="1800" dirty="0" smtClean="0"/>
              <a:t>)</a:t>
            </a:r>
            <a:endParaRPr lang="cs-CZ" altLang="cs-CZ" sz="1800" dirty="0" smtClean="0"/>
          </a:p>
          <a:p>
            <a:pPr>
              <a:lnSpc>
                <a:spcPct val="80000"/>
              </a:lnSpc>
              <a:buClr>
                <a:schemeClr val="tx1"/>
              </a:buClr>
              <a:buFont typeface="Symbol" panose="05050102010706020507" pitchFamily="18" charset="2"/>
              <a:buChar char="-"/>
            </a:pPr>
            <a:r>
              <a:rPr lang="cs-CZ" altLang="cs-CZ" sz="1800" dirty="0" err="1" smtClean="0"/>
              <a:t>abundant</a:t>
            </a:r>
            <a:r>
              <a:rPr lang="en-US" altLang="cs-CZ" sz="1800" dirty="0" smtClean="0"/>
              <a:t> </a:t>
            </a:r>
            <a:r>
              <a:rPr lang="en-US" altLang="cs-CZ" sz="1800" dirty="0"/>
              <a:t>glycogen and lipid </a:t>
            </a:r>
            <a:r>
              <a:rPr lang="en-US" altLang="cs-CZ" sz="1800" dirty="0" smtClean="0"/>
              <a:t>inclusions</a:t>
            </a:r>
            <a:endParaRPr lang="cs-CZ" altLang="cs-CZ" sz="1800" dirty="0"/>
          </a:p>
        </p:txBody>
      </p:sp>
      <p:pic>
        <p:nvPicPr>
          <p:cNvPr id="14338" name="Picture 2" descr="http://esciencenews.com/files/images/200806222043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246" y="3835504"/>
            <a:ext cx="3810000" cy="2790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http://medicalpicturesinfo.com/wp-content/uploads/2011/08/Cardiac-muscle-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2295" y="3883129"/>
            <a:ext cx="36576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855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>
          <a:xfrm>
            <a:off x="235744" y="197841"/>
            <a:ext cx="6172200" cy="670322"/>
          </a:xfrm>
        </p:spPr>
        <p:txBody>
          <a:bodyPr>
            <a:normAutofit/>
          </a:bodyPr>
          <a:lstStyle/>
          <a:p>
            <a:r>
              <a:rPr lang="cs-CZ" altLang="cs-CZ" sz="4000" dirty="0" err="1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Intercalated</a:t>
            </a:r>
            <a:r>
              <a:rPr lang="cs-CZ" altLang="cs-CZ" sz="4000" dirty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altLang="cs-CZ" sz="4000" dirty="0" err="1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disc</a:t>
            </a:r>
            <a:endParaRPr lang="cs-CZ" altLang="cs-CZ" sz="4000" dirty="0"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3980" name="Rectangle 12"/>
          <p:cNvSpPr>
            <a:spLocks noGrp="1" noChangeArrowheads="1"/>
          </p:cNvSpPr>
          <p:nvPr>
            <p:ph sz="half" idx="1"/>
          </p:nvPr>
        </p:nvSpPr>
        <p:spPr>
          <a:xfrm>
            <a:off x="187524" y="901303"/>
            <a:ext cx="4222550" cy="4299347"/>
          </a:xfrm>
        </p:spPr>
        <p:txBody>
          <a:bodyPr>
            <a:normAutofit/>
          </a:bodyPr>
          <a:lstStyle/>
          <a:p>
            <a:pPr>
              <a:buClr>
                <a:schemeClr val="tx1"/>
              </a:buClr>
              <a:buFont typeface="Symbol" panose="05050102010706020507" pitchFamily="18" charset="2"/>
              <a:buChar char="-"/>
            </a:pPr>
            <a:r>
              <a:rPr lang="en-US" altLang="cs-CZ" sz="1600" dirty="0"/>
              <a:t>„</a:t>
            </a:r>
            <a:r>
              <a:rPr lang="en-US" altLang="cs-CZ" sz="1600" dirty="0" err="1"/>
              <a:t>scalariform</a:t>
            </a:r>
            <a:r>
              <a:rPr lang="en-US" altLang="cs-CZ" sz="1600" dirty="0"/>
              <a:t>“ shape of cell ends</a:t>
            </a:r>
          </a:p>
          <a:p>
            <a:pPr>
              <a:buClr>
                <a:schemeClr val="tx1"/>
              </a:buClr>
              <a:buFont typeface="Symbol" panose="05050102010706020507" pitchFamily="18" charset="2"/>
              <a:buChar char="-"/>
            </a:pPr>
            <a:r>
              <a:rPr lang="en-US" altLang="cs-CZ" sz="1600" dirty="0"/>
              <a:t>fasciae </a:t>
            </a:r>
            <a:r>
              <a:rPr lang="en-US" altLang="cs-CZ" sz="1600" dirty="0" err="1"/>
              <a:t>adherentes</a:t>
            </a:r>
            <a:r>
              <a:rPr lang="en-US" altLang="cs-CZ" sz="1600" dirty="0"/>
              <a:t> </a:t>
            </a:r>
            <a:r>
              <a:rPr lang="en-US" altLang="cs-CZ" sz="1600" dirty="0" smtClean="0"/>
              <a:t>(</a:t>
            </a:r>
            <a:r>
              <a:rPr lang="en-US" altLang="cs-CZ" sz="1600" i="1" dirty="0"/>
              <a:t>adhesion of cells</a:t>
            </a:r>
            <a:r>
              <a:rPr lang="en-US" altLang="cs-CZ" sz="1600" dirty="0"/>
              <a:t>)  </a:t>
            </a:r>
          </a:p>
          <a:p>
            <a:pPr>
              <a:buClr>
                <a:schemeClr val="tx1"/>
              </a:buClr>
              <a:buFont typeface="Symbol" panose="05050102010706020507" pitchFamily="18" charset="2"/>
              <a:buChar char="-"/>
            </a:pPr>
            <a:r>
              <a:rPr lang="en-US" altLang="cs-CZ" sz="1600" dirty="0"/>
              <a:t>Nexus </a:t>
            </a:r>
            <a:r>
              <a:rPr lang="en-US" altLang="cs-CZ" sz="1600" dirty="0" smtClean="0"/>
              <a:t>(</a:t>
            </a:r>
            <a:r>
              <a:rPr lang="en-US" altLang="cs-CZ" sz="1600" dirty="0"/>
              <a:t>quick intercellular communication – transport of ions, electric impulses, information)</a:t>
            </a:r>
          </a:p>
        </p:txBody>
      </p:sp>
      <p:pic>
        <p:nvPicPr>
          <p:cNvPr id="83973" name="Picture 5" descr="Muscle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6412" y="105633"/>
            <a:ext cx="3879194" cy="364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 descr="https://s-media-cache-ak0.pinimg.com/originals/ab/8c/4a/ab8c4abe938a777282f58e1acef9a46a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94"/>
          <a:stretch/>
        </p:blipFill>
        <p:spPr bwMode="auto">
          <a:xfrm>
            <a:off x="130628" y="3213581"/>
            <a:ext cx="5248196" cy="3527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http://www.cheaplasereye.com/wp-content/uploads/2014/05/intercalated-discs-gap-junctions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5483" y="3927876"/>
            <a:ext cx="3002585" cy="2930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0554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8" name="Picture 2" descr="A) Cardiac musc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1392" y="857251"/>
            <a:ext cx="5926931" cy="4569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6994" name="Line 18"/>
          <p:cNvSpPr>
            <a:spLocks noChangeShapeType="1"/>
          </p:cNvSpPr>
          <p:nvPr/>
        </p:nvSpPr>
        <p:spPr bwMode="auto">
          <a:xfrm flipH="1">
            <a:off x="5598319" y="4023122"/>
            <a:ext cx="648890" cy="156567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126995" name="Line 19"/>
          <p:cNvSpPr>
            <a:spLocks noChangeShapeType="1"/>
          </p:cNvSpPr>
          <p:nvPr/>
        </p:nvSpPr>
        <p:spPr bwMode="auto">
          <a:xfrm flipH="1">
            <a:off x="3924299" y="3749808"/>
            <a:ext cx="254425" cy="183898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126996" name="Text Box 20"/>
          <p:cNvSpPr txBox="1">
            <a:spLocks noChangeArrowheads="1"/>
          </p:cNvSpPr>
          <p:nvPr/>
        </p:nvSpPr>
        <p:spPr bwMode="auto">
          <a:xfrm>
            <a:off x="3600451" y="5535216"/>
            <a:ext cx="592342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350"/>
              <a:t>nexus</a:t>
            </a:r>
          </a:p>
        </p:txBody>
      </p:sp>
      <p:sp>
        <p:nvSpPr>
          <p:cNvPr id="126997" name="Text Box 21"/>
          <p:cNvSpPr txBox="1">
            <a:spLocks noChangeArrowheads="1"/>
          </p:cNvSpPr>
          <p:nvPr/>
        </p:nvSpPr>
        <p:spPr bwMode="auto">
          <a:xfrm>
            <a:off x="4070747" y="5549503"/>
            <a:ext cx="2354234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350"/>
              <a:t>                           fascia adherens </a:t>
            </a:r>
          </a:p>
        </p:txBody>
      </p:sp>
      <p:sp>
        <p:nvSpPr>
          <p:cNvPr id="127000" name="Text Box 24"/>
          <p:cNvSpPr txBox="1">
            <a:spLocks noChangeArrowheads="1"/>
          </p:cNvSpPr>
          <p:nvPr/>
        </p:nvSpPr>
        <p:spPr bwMode="auto">
          <a:xfrm>
            <a:off x="1385887" y="5535216"/>
            <a:ext cx="1408078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350" b="1"/>
              <a:t>Intercalated disc:</a:t>
            </a:r>
          </a:p>
        </p:txBody>
      </p:sp>
      <p:pic>
        <p:nvPicPr>
          <p:cNvPr id="127003" name="Picture 27" descr="pure2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497" y="4400550"/>
            <a:ext cx="485775" cy="485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9110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>
          <a:xfrm>
            <a:off x="140750" y="84585"/>
            <a:ext cx="6172200" cy="616744"/>
          </a:xfrm>
        </p:spPr>
        <p:txBody>
          <a:bodyPr>
            <a:noAutofit/>
          </a:bodyPr>
          <a:lstStyle/>
          <a:p>
            <a:r>
              <a:rPr lang="cs-CZ" altLang="cs-CZ" sz="4000" dirty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Myofibril </a:t>
            </a:r>
            <a:r>
              <a:rPr lang="cs-CZ" altLang="cs-CZ" sz="4000" dirty="0" err="1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of</a:t>
            </a:r>
            <a:r>
              <a:rPr lang="cs-CZ" altLang="cs-CZ" sz="4000" dirty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altLang="cs-CZ" sz="4000" dirty="0" err="1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cardiomyocyte</a:t>
            </a:r>
            <a:endParaRPr lang="cs-CZ" altLang="cs-CZ" sz="4000" dirty="0"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4995" name="Rectangle 3"/>
          <p:cNvSpPr>
            <a:spLocks noGrp="1" noChangeArrowheads="1"/>
          </p:cNvSpPr>
          <p:nvPr>
            <p:ph idx="1"/>
          </p:nvPr>
        </p:nvSpPr>
        <p:spPr>
          <a:xfrm>
            <a:off x="140750" y="838034"/>
            <a:ext cx="6172200" cy="3808809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/>
          <a:lstStyle/>
          <a:p>
            <a:r>
              <a:rPr lang="cs-CZ" altLang="cs-CZ" sz="1800" dirty="0"/>
              <a:t>Actin + </a:t>
            </a:r>
            <a:r>
              <a:rPr lang="cs-CZ" altLang="cs-CZ" sz="1800" dirty="0" err="1"/>
              <a:t>myosin</a:t>
            </a:r>
            <a:r>
              <a:rPr lang="cs-CZ" altLang="cs-CZ" sz="1800" dirty="0"/>
              <a:t> </a:t>
            </a:r>
            <a:r>
              <a:rPr lang="cs-CZ" altLang="cs-CZ" sz="1800" dirty="0" err="1"/>
              <a:t>myofilaments</a:t>
            </a:r>
            <a:endParaRPr lang="cs-CZ" altLang="cs-CZ" sz="1800" dirty="0"/>
          </a:p>
          <a:p>
            <a:r>
              <a:rPr lang="cs-CZ" altLang="cs-CZ" sz="1800" dirty="0" err="1"/>
              <a:t>Sarcomere</a:t>
            </a:r>
            <a:endParaRPr lang="cs-CZ" altLang="cs-CZ" sz="1800" dirty="0"/>
          </a:p>
          <a:p>
            <a:r>
              <a:rPr lang="cs-CZ" altLang="cs-CZ" sz="1800" dirty="0"/>
              <a:t>Z-line</a:t>
            </a:r>
          </a:p>
          <a:p>
            <a:r>
              <a:rPr lang="cs-CZ" altLang="cs-CZ" sz="1800" dirty="0"/>
              <a:t>M-line and H-</a:t>
            </a:r>
            <a:r>
              <a:rPr lang="cs-CZ" altLang="cs-CZ" sz="1800" dirty="0" err="1"/>
              <a:t>zone</a:t>
            </a:r>
            <a:endParaRPr lang="cs-CZ" altLang="cs-CZ" sz="1800" dirty="0"/>
          </a:p>
          <a:p>
            <a:r>
              <a:rPr lang="cs-CZ" altLang="cs-CZ" sz="1800" dirty="0"/>
              <a:t>I-band, A-band</a:t>
            </a:r>
          </a:p>
          <a:p>
            <a:r>
              <a:rPr lang="cs-CZ" altLang="cs-CZ" sz="1800" dirty="0"/>
              <a:t>T-tubule + 1 cisterna = </a:t>
            </a:r>
            <a:r>
              <a:rPr lang="cs-CZ" altLang="cs-CZ" sz="1800" dirty="0" err="1"/>
              <a:t>diad</a:t>
            </a:r>
            <a:r>
              <a:rPr lang="cs-CZ" altLang="cs-CZ" sz="1800" dirty="0"/>
              <a:t> (</a:t>
            </a:r>
            <a:r>
              <a:rPr lang="cs-CZ" altLang="cs-CZ" sz="1800" dirty="0" err="1"/>
              <a:t>around</a:t>
            </a:r>
            <a:r>
              <a:rPr lang="cs-CZ" altLang="cs-CZ" sz="1800" dirty="0"/>
              <a:t> Z-line)</a:t>
            </a:r>
          </a:p>
        </p:txBody>
      </p:sp>
      <p:pic>
        <p:nvPicPr>
          <p:cNvPr id="84996" name="Picture 4" descr="MuscleL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3857625"/>
            <a:ext cx="6610350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3605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http://www.iupui.edu/~anatd502/Labs.f04/muscle%20lab/muscle%20CT%20coats%20schematic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73" y="4310921"/>
            <a:ext cx="3434019" cy="2120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>
          <a:xfrm>
            <a:off x="61873" y="70402"/>
            <a:ext cx="8424666" cy="602173"/>
          </a:xfrm>
        </p:spPr>
        <p:txBody>
          <a:bodyPr>
            <a:noAutofit/>
          </a:bodyPr>
          <a:lstStyle/>
          <a:p>
            <a:r>
              <a:rPr lang="en-US" altLang="cs-CZ" sz="4000" dirty="0" smtClean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Connective tissue of skeletal muscle </a:t>
            </a:r>
            <a:endParaRPr lang="en-US" altLang="cs-CZ" sz="4000" dirty="0"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9091" name="Rectangle 3"/>
          <p:cNvSpPr>
            <a:spLocks noGrp="1" noChangeArrowheads="1"/>
          </p:cNvSpPr>
          <p:nvPr>
            <p:ph idx="1"/>
          </p:nvPr>
        </p:nvSpPr>
        <p:spPr>
          <a:xfrm>
            <a:off x="61873" y="1952432"/>
            <a:ext cx="5445494" cy="2100403"/>
          </a:xfrm>
        </p:spPr>
        <p:txBody>
          <a:bodyPr>
            <a:noAutofit/>
          </a:bodyPr>
          <a:lstStyle/>
          <a:p>
            <a:pPr>
              <a:buClr>
                <a:schemeClr val="tx1"/>
              </a:buClr>
              <a:buFont typeface="Symbol" panose="05050102010706020507" pitchFamily="18" charset="2"/>
              <a:buChar char="-"/>
            </a:pPr>
            <a:r>
              <a:rPr lang="en-US" altLang="cs-CZ" sz="2000" b="1" dirty="0" err="1" smtClean="0"/>
              <a:t>Endomysium</a:t>
            </a:r>
            <a:r>
              <a:rPr lang="en-US" altLang="cs-CZ" sz="2000" dirty="0" smtClean="0"/>
              <a:t> – around each muscle cell (fiber)</a:t>
            </a:r>
          </a:p>
          <a:p>
            <a:pPr>
              <a:buClr>
                <a:schemeClr val="tx1"/>
              </a:buClr>
              <a:buFont typeface="Symbol" panose="05050102010706020507" pitchFamily="18" charset="2"/>
              <a:buChar char="-"/>
            </a:pPr>
            <a:r>
              <a:rPr lang="en-US" altLang="cs-CZ" sz="2000" b="1" dirty="0" smtClean="0"/>
              <a:t>Perimysium</a:t>
            </a:r>
            <a:r>
              <a:rPr lang="en-US" altLang="cs-CZ" sz="2000" dirty="0" smtClean="0"/>
              <a:t> – around and among the primary bundles of muscle cells</a:t>
            </a:r>
          </a:p>
          <a:p>
            <a:pPr>
              <a:buClr>
                <a:schemeClr val="tx1"/>
              </a:buClr>
              <a:buFont typeface="Symbol" panose="05050102010706020507" pitchFamily="18" charset="2"/>
              <a:buChar char="-"/>
            </a:pPr>
            <a:r>
              <a:rPr lang="en-US" altLang="cs-CZ" sz="2000" b="1" dirty="0" err="1" smtClean="0"/>
              <a:t>Epimysium</a:t>
            </a:r>
            <a:r>
              <a:rPr lang="en-US" altLang="cs-CZ" sz="2000" dirty="0" smtClean="0"/>
              <a:t> – dense irregular collagen c.t., continuous with tendons and fascia</a:t>
            </a:r>
          </a:p>
          <a:p>
            <a:pPr>
              <a:buClr>
                <a:schemeClr val="tx1"/>
              </a:buClr>
              <a:buFont typeface="Symbol" panose="05050102010706020507" pitchFamily="18" charset="2"/>
              <a:buChar char="-"/>
            </a:pPr>
            <a:r>
              <a:rPr lang="en-US" altLang="cs-CZ" sz="2000" dirty="0" smtClean="0"/>
              <a:t>Fascia – dense regular collagen c.t. </a:t>
            </a:r>
          </a:p>
          <a:p>
            <a:pPr>
              <a:buFont typeface="Wingdings" panose="05000000000000000000" pitchFamily="2" charset="2"/>
              <a:buNone/>
            </a:pPr>
            <a:endParaRPr lang="en-US" altLang="cs-CZ" sz="2000" dirty="0"/>
          </a:p>
        </p:txBody>
      </p:sp>
      <p:pic>
        <p:nvPicPr>
          <p:cNvPr id="1026" name="Picture 2" descr="http://faculty.etsu.edu/forsman/Histology%20of%20musclefor%20web_files/image0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5493" y="793647"/>
            <a:ext cx="3514725" cy="304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61873" y="793647"/>
            <a:ext cx="6172200" cy="115878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tx1"/>
              </a:buClr>
              <a:buFont typeface="Symbol" panose="05050102010706020507" pitchFamily="18" charset="2"/>
              <a:buChar char="-"/>
            </a:pPr>
            <a:r>
              <a:rPr lang="en-US" altLang="cs-CZ" sz="2000" dirty="0" smtClean="0"/>
              <a:t>Containment</a:t>
            </a:r>
          </a:p>
          <a:p>
            <a:pPr>
              <a:buClr>
                <a:schemeClr val="tx1"/>
              </a:buClr>
              <a:buFont typeface="Symbol" panose="05050102010706020507" pitchFamily="18" charset="2"/>
              <a:buChar char="-"/>
            </a:pPr>
            <a:r>
              <a:rPr lang="en-US" altLang="cs-CZ" sz="2000" dirty="0" smtClean="0"/>
              <a:t>Limit of expansion of the muscle</a:t>
            </a:r>
          </a:p>
          <a:p>
            <a:pPr>
              <a:buClr>
                <a:schemeClr val="tx1"/>
              </a:buClr>
              <a:buFont typeface="Symbol" panose="05050102010706020507" pitchFamily="18" charset="2"/>
              <a:buChar char="-"/>
            </a:pPr>
            <a:r>
              <a:rPr lang="en-US" altLang="cs-CZ" sz="2000" dirty="0" smtClean="0"/>
              <a:t>Transmission of muscular forces</a:t>
            </a: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9398" y="4330073"/>
            <a:ext cx="2670552" cy="2331342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5"/>
          <a:srcRect t="1" b="1221"/>
          <a:stretch/>
        </p:blipFill>
        <p:spPr>
          <a:xfrm>
            <a:off x="6033455" y="4329418"/>
            <a:ext cx="3110545" cy="2331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983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9" name="Picture 7" descr="abdelaziz_html_m5d945a9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450" y="343371"/>
            <a:ext cx="7965735" cy="5974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2677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 noChangeArrowheads="1"/>
          </p:cNvSpPr>
          <p:nvPr>
            <p:ph type="title"/>
          </p:nvPr>
        </p:nvSpPr>
        <p:spPr>
          <a:xfrm>
            <a:off x="178535" y="209552"/>
            <a:ext cx="6172200" cy="561975"/>
          </a:xfrm>
        </p:spPr>
        <p:txBody>
          <a:bodyPr>
            <a:normAutofit fontScale="90000"/>
          </a:bodyPr>
          <a:lstStyle/>
          <a:p>
            <a:pPr algn="l"/>
            <a:r>
              <a:rPr lang="cs-CZ" altLang="cs-CZ" sz="4000" dirty="0" err="1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Purkinje</a:t>
            </a:r>
            <a:r>
              <a:rPr lang="cs-CZ" altLang="cs-CZ" sz="4000" dirty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altLang="cs-CZ" sz="4000" dirty="0" err="1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fibers</a:t>
            </a:r>
            <a:endParaRPr lang="cs-CZ" altLang="cs-CZ" sz="4000" dirty="0"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9816" name="Rectangle 8"/>
          <p:cNvSpPr>
            <a:spLocks noGrp="1" noChangeArrowheads="1"/>
          </p:cNvSpPr>
          <p:nvPr>
            <p:ph sz="half" idx="1"/>
          </p:nvPr>
        </p:nvSpPr>
        <p:spPr>
          <a:xfrm>
            <a:off x="178534" y="857250"/>
            <a:ext cx="4612619" cy="2573639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buClr>
                <a:schemeClr val="tx1"/>
              </a:buClr>
              <a:buFont typeface="Symbol" panose="05050102010706020507" pitchFamily="18" charset="2"/>
              <a:buChar char="-"/>
            </a:pPr>
            <a:r>
              <a:rPr lang="en-US" altLang="cs-CZ" sz="1800" dirty="0"/>
              <a:t>are located in the inner layer of heart ventricle wall </a:t>
            </a:r>
          </a:p>
          <a:p>
            <a:pPr>
              <a:lnSpc>
                <a:spcPct val="90000"/>
              </a:lnSpc>
              <a:buClr>
                <a:schemeClr val="tx1"/>
              </a:buClr>
              <a:buFont typeface="Symbol" panose="05050102010706020507" pitchFamily="18" charset="2"/>
              <a:buChar char="-"/>
            </a:pPr>
            <a:r>
              <a:rPr lang="en-US" altLang="cs-CZ" sz="1800" dirty="0"/>
              <a:t>are specialized cells  fibers that conduct an electrical stimuli or impulses that enables the heart to contract in a coordinated fashion</a:t>
            </a:r>
          </a:p>
          <a:p>
            <a:pPr>
              <a:lnSpc>
                <a:spcPct val="90000"/>
              </a:lnSpc>
              <a:buClr>
                <a:schemeClr val="tx1"/>
              </a:buClr>
              <a:buFont typeface="Symbol" panose="05050102010706020507" pitchFamily="18" charset="2"/>
              <a:buChar char="-"/>
            </a:pPr>
            <a:r>
              <a:rPr lang="en-US" altLang="cs-CZ" sz="1800" dirty="0"/>
              <a:t>numerous sodium ion channels and mitochondria, fewer myofibrils</a:t>
            </a:r>
            <a:r>
              <a:rPr lang="en-US" altLang="cs-CZ" dirty="0"/>
              <a:t> </a:t>
            </a:r>
          </a:p>
        </p:txBody>
      </p:sp>
      <p:pic>
        <p:nvPicPr>
          <p:cNvPr id="119815" name="Picture 7" descr="Image:Purkinje fibers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7351" y="3564260"/>
            <a:ext cx="3105150" cy="2950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819" name="Picture 11" descr="gr8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0000" y="638096"/>
            <a:ext cx="2132410" cy="2139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9699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://www.austincc.edu/rfofi/NursingRvw/NursingPics/MusclePics/Picture3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839" y="2472288"/>
            <a:ext cx="7648575" cy="3771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170978" y="213053"/>
            <a:ext cx="6172200" cy="72509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sz="4000" smtClean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SMOOTH MUSCLE TISSUE</a:t>
            </a:r>
            <a:endParaRPr lang="cs-CZ" altLang="cs-CZ" sz="4000" dirty="0"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31231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title"/>
          </p:nvPr>
        </p:nvSpPr>
        <p:spPr>
          <a:xfrm>
            <a:off x="108160" y="93499"/>
            <a:ext cx="6172200" cy="725091"/>
          </a:xfrm>
        </p:spPr>
        <p:txBody>
          <a:bodyPr>
            <a:normAutofit/>
          </a:bodyPr>
          <a:lstStyle/>
          <a:p>
            <a:pPr algn="l"/>
            <a:r>
              <a:rPr lang="cs-CZ" altLang="cs-CZ" sz="4000" dirty="0" smtClean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SMOOTH MUSCLE TISSUE</a:t>
            </a:r>
            <a:endParaRPr lang="cs-CZ" altLang="cs-CZ" sz="4000" dirty="0"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1139" name="Rectangle 3"/>
          <p:cNvSpPr>
            <a:spLocks noGrp="1" noChangeArrowheads="1"/>
          </p:cNvSpPr>
          <p:nvPr>
            <p:ph idx="1"/>
          </p:nvPr>
        </p:nvSpPr>
        <p:spPr>
          <a:xfrm>
            <a:off x="108160" y="818590"/>
            <a:ext cx="8927680" cy="3349228"/>
          </a:xfrm>
        </p:spPr>
        <p:txBody>
          <a:bodyPr/>
          <a:lstStyle/>
          <a:p>
            <a:pPr>
              <a:buClr>
                <a:schemeClr val="tx1"/>
              </a:buClr>
              <a:buFont typeface="Symbol" panose="05050102010706020507" pitchFamily="18" charset="2"/>
              <a:buChar char="-"/>
            </a:pPr>
            <a:r>
              <a:rPr lang="en-US" altLang="cs-CZ" sz="1800" dirty="0">
                <a:latin typeface="Arial" panose="020B0604020202020204" pitchFamily="34" charset="0"/>
              </a:rPr>
              <a:t>spindle shaped cells (</a:t>
            </a:r>
            <a:r>
              <a:rPr lang="en-US" altLang="cs-CZ" sz="1800" dirty="0" err="1">
                <a:latin typeface="Arial" panose="020B0604020202020204" pitchFamily="34" charset="0"/>
              </a:rPr>
              <a:t>leiomyocytes</a:t>
            </a:r>
            <a:r>
              <a:rPr lang="en-US" altLang="cs-CZ" sz="1800" dirty="0">
                <a:latin typeface="Arial" panose="020B0604020202020204" pitchFamily="34" charset="0"/>
              </a:rPr>
              <a:t>) with myofilaments not arranged into myofibrils (no striation), 1 nucleus in the </a:t>
            </a:r>
            <a:r>
              <a:rPr lang="en-US" altLang="cs-CZ" sz="1800" dirty="0" err="1">
                <a:latin typeface="Arial" panose="020B0604020202020204" pitchFamily="34" charset="0"/>
              </a:rPr>
              <a:t>centre</a:t>
            </a:r>
            <a:r>
              <a:rPr lang="en-US" altLang="cs-CZ" sz="1800" dirty="0">
                <a:latin typeface="Arial" panose="020B0604020202020204" pitchFamily="34" charset="0"/>
              </a:rPr>
              <a:t> of the cell</a:t>
            </a:r>
          </a:p>
          <a:p>
            <a:pPr>
              <a:buClr>
                <a:schemeClr val="tx1"/>
              </a:buClr>
              <a:buFont typeface="Symbol" panose="05050102010706020507" pitchFamily="18" charset="2"/>
              <a:buChar char="-"/>
            </a:pPr>
            <a:r>
              <a:rPr lang="en-US" altLang="cs-CZ" sz="1800" dirty="0">
                <a:latin typeface="Arial" panose="020B0604020202020204" pitchFamily="34" charset="0"/>
              </a:rPr>
              <a:t>myofilaments form bands throughout the cell</a:t>
            </a:r>
          </a:p>
          <a:p>
            <a:pPr>
              <a:buClr>
                <a:schemeClr val="tx1"/>
              </a:buClr>
              <a:buFont typeface="Symbol" panose="05050102010706020507" pitchFamily="18" charset="2"/>
              <a:buChar char="-"/>
            </a:pPr>
            <a:r>
              <a:rPr lang="en-US" altLang="cs-CZ" sz="1800" dirty="0">
                <a:latin typeface="Arial" panose="020B0604020202020204" pitchFamily="34" charset="0"/>
              </a:rPr>
              <a:t>actin filaments attach to the sarcolemma by focal adhesions or to the dense bodies </a:t>
            </a:r>
            <a:r>
              <a:rPr lang="en-US" altLang="cs-CZ" sz="1800" dirty="0" smtClean="0">
                <a:latin typeface="Arial" panose="020B0604020202020204" pitchFamily="34" charset="0"/>
              </a:rPr>
              <a:t>substituting </a:t>
            </a:r>
            <a:r>
              <a:rPr lang="en-US" altLang="cs-CZ" sz="1800" dirty="0">
                <a:latin typeface="Arial" panose="020B0604020202020204" pitchFamily="34" charset="0"/>
              </a:rPr>
              <a:t>Z-lines in sarcoplasm  </a:t>
            </a:r>
          </a:p>
          <a:p>
            <a:pPr>
              <a:buClr>
                <a:schemeClr val="tx1"/>
              </a:buClr>
              <a:buFont typeface="Symbol" panose="05050102010706020507" pitchFamily="18" charset="2"/>
              <a:buChar char="-"/>
            </a:pPr>
            <a:r>
              <a:rPr lang="en-US" altLang="cs-CZ" sz="1800" dirty="0" smtClean="0">
                <a:latin typeface="Arial" panose="020B0604020202020204" pitchFamily="34" charset="0"/>
              </a:rPr>
              <a:t>sarcoplasmic </a:t>
            </a:r>
            <a:r>
              <a:rPr lang="en-US" altLang="cs-CZ" sz="1800" dirty="0">
                <a:latin typeface="Arial" panose="020B0604020202020204" pitchFamily="34" charset="0"/>
              </a:rPr>
              <a:t>reticulum forms only tubules, Ca ions are transported to the cell via </a:t>
            </a:r>
            <a:r>
              <a:rPr lang="en-US" altLang="cs-CZ" sz="1800" dirty="0" err="1">
                <a:latin typeface="Arial" panose="020B0604020202020204" pitchFamily="34" charset="0"/>
              </a:rPr>
              <a:t>pinocytic</a:t>
            </a:r>
            <a:r>
              <a:rPr lang="en-US" altLang="cs-CZ" sz="1800" dirty="0">
                <a:latin typeface="Arial" panose="020B0604020202020204" pitchFamily="34" charset="0"/>
              </a:rPr>
              <a:t> vesicles</a:t>
            </a:r>
          </a:p>
          <a:p>
            <a:pPr>
              <a:buClr>
                <a:schemeClr val="tx1"/>
              </a:buClr>
              <a:buFont typeface="Symbol" panose="05050102010706020507" pitchFamily="18" charset="2"/>
              <a:buChar char="-"/>
            </a:pPr>
            <a:r>
              <a:rPr lang="en-US" altLang="cs-CZ" sz="1800" dirty="0" err="1">
                <a:latin typeface="Arial" panose="020B0604020202020204" pitchFamily="34" charset="0"/>
              </a:rPr>
              <a:t>zonulae</a:t>
            </a:r>
            <a:r>
              <a:rPr lang="en-US" altLang="cs-CZ" sz="1800" dirty="0">
                <a:latin typeface="Arial" panose="020B0604020202020204" pitchFamily="34" charset="0"/>
              </a:rPr>
              <a:t> </a:t>
            </a:r>
            <a:r>
              <a:rPr lang="en-US" altLang="cs-CZ" sz="1800" dirty="0" err="1">
                <a:latin typeface="Arial" panose="020B0604020202020204" pitchFamily="34" charset="0"/>
              </a:rPr>
              <a:t>occludentes</a:t>
            </a:r>
            <a:r>
              <a:rPr lang="en-US" altLang="cs-CZ" sz="1800" dirty="0">
                <a:latin typeface="Arial" panose="020B0604020202020204" pitchFamily="34" charset="0"/>
              </a:rPr>
              <a:t> and nexuses connect cells</a:t>
            </a:r>
            <a:r>
              <a:rPr lang="cs-CZ" altLang="cs-CZ" sz="2025" dirty="0">
                <a:latin typeface="Arial" panose="020B0604020202020204" pitchFamily="34" charset="0"/>
              </a:rPr>
              <a:t> </a:t>
            </a:r>
          </a:p>
          <a:p>
            <a:pPr>
              <a:buClr>
                <a:schemeClr val="tx1"/>
              </a:buClr>
              <a:buFont typeface="Symbol" panose="05050102010706020507" pitchFamily="18" charset="2"/>
              <a:buChar char="-"/>
            </a:pPr>
            <a:r>
              <a:rPr lang="en-US" altLang="cs-CZ" sz="1800" dirty="0" err="1" smtClean="0">
                <a:latin typeface="Arial" panose="020B0604020202020204" pitchFamily="34" charset="0"/>
              </a:rPr>
              <a:t>calmodulin</a:t>
            </a:r>
            <a:endParaRPr lang="en-US" altLang="cs-CZ" sz="1800" dirty="0">
              <a:latin typeface="Arial" panose="020B0604020202020204" pitchFamily="34" charset="0"/>
            </a:endParaRPr>
          </a:p>
        </p:txBody>
      </p:sp>
      <p:pic>
        <p:nvPicPr>
          <p:cNvPr id="26626" name="Picture 2" descr="http://download.e-bookshelf.de/download/0000/6653/27/L-X-0000665327-0001397099.XHTML/images/c04uf0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6334" y="3414869"/>
            <a:ext cx="3889506" cy="3367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68759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9" name="Picture 5" descr="Caveola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505" y="2511028"/>
            <a:ext cx="2888456" cy="3489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4150" name="Oval 6"/>
          <p:cNvSpPr>
            <a:spLocks noChangeArrowheads="1"/>
          </p:cNvSpPr>
          <p:nvPr/>
        </p:nvSpPr>
        <p:spPr bwMode="auto">
          <a:xfrm rot="270513">
            <a:off x="5411853" y="3874527"/>
            <a:ext cx="215504" cy="966788"/>
          </a:xfrm>
          <a:prstGeom prst="ellipse">
            <a:avLst/>
          </a:prstGeom>
          <a:solidFill>
            <a:srgbClr val="CC99FF"/>
          </a:solidFill>
          <a:ln w="9525">
            <a:solidFill>
              <a:srgbClr val="CC99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134151" name="Text Box 7"/>
          <p:cNvSpPr txBox="1">
            <a:spLocks noChangeArrowheads="1"/>
          </p:cNvSpPr>
          <p:nvPr/>
        </p:nvSpPr>
        <p:spPr bwMode="auto">
          <a:xfrm>
            <a:off x="4718448" y="1121569"/>
            <a:ext cx="2731517" cy="13388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cs-CZ" sz="1350" dirty="0" err="1"/>
              <a:t>Caveolae</a:t>
            </a:r>
            <a:r>
              <a:rPr lang="en-US" altLang="cs-CZ" sz="1350" dirty="0"/>
              <a:t> are equivalent to t-tubule</a:t>
            </a:r>
          </a:p>
          <a:p>
            <a:r>
              <a:rPr lang="en-US" altLang="cs-CZ" sz="1350" dirty="0"/>
              <a:t>and in their membrane ions channel</a:t>
            </a:r>
          </a:p>
          <a:p>
            <a:r>
              <a:rPr lang="en-US" altLang="cs-CZ" sz="1350" dirty="0"/>
              <a:t>are present to bring Ca needed </a:t>
            </a:r>
            <a:r>
              <a:rPr lang="en-US" altLang="cs-CZ" sz="1350" dirty="0" err="1"/>
              <a:t>fo</a:t>
            </a:r>
            <a:r>
              <a:rPr lang="en-US" altLang="cs-CZ" sz="1350" dirty="0"/>
              <a:t> </a:t>
            </a:r>
          </a:p>
          <a:p>
            <a:r>
              <a:rPr lang="en-US" altLang="cs-CZ" sz="1350" dirty="0"/>
              <a:t>Contraction.</a:t>
            </a:r>
          </a:p>
          <a:p>
            <a:r>
              <a:rPr lang="en-US" altLang="cs-CZ" sz="1350" dirty="0" err="1"/>
              <a:t>Caveolae</a:t>
            </a:r>
            <a:r>
              <a:rPr lang="en-US" altLang="cs-CZ" sz="1350" dirty="0"/>
              <a:t> are in contact with </a:t>
            </a:r>
          </a:p>
          <a:p>
            <a:r>
              <a:rPr lang="en-US" altLang="cs-CZ" sz="1350" dirty="0"/>
              <a:t>sarcoplasmic reticulum.</a:t>
            </a:r>
          </a:p>
        </p:txBody>
      </p:sp>
      <p:pic>
        <p:nvPicPr>
          <p:cNvPr id="134152" name="Picture 8" descr="image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979" y="2370172"/>
            <a:ext cx="2832497" cy="3975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170978" y="213053"/>
            <a:ext cx="6172200" cy="72509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sz="4000" smtClean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SMOOTH MUSCLE TISSUE</a:t>
            </a:r>
            <a:endParaRPr lang="cs-CZ" altLang="cs-CZ" sz="4000" dirty="0"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1445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http://synapses.clm.utexas.edu/atlas/3_7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3487" y="1697562"/>
            <a:ext cx="6677025" cy="4591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169506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170" name="Picture 2" descr="SmoothMuscle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29225" y="857250"/>
            <a:ext cx="3914775" cy="51435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35171" name="Picture 3" descr="Smooth Muscl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9" t="4270" r="1194" b="5166"/>
          <a:stretch/>
        </p:blipFill>
        <p:spPr bwMode="auto">
          <a:xfrm>
            <a:off x="521434" y="1654988"/>
            <a:ext cx="2788543" cy="1791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5173" name="Text Box 5"/>
          <p:cNvSpPr txBox="1">
            <a:spLocks noChangeArrowheads="1"/>
          </p:cNvSpPr>
          <p:nvPr/>
        </p:nvSpPr>
        <p:spPr bwMode="auto">
          <a:xfrm>
            <a:off x="6192441" y="4293394"/>
            <a:ext cx="823913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cs-CZ" altLang="cs-CZ" sz="1350" b="1">
                <a:solidFill>
                  <a:srgbClr val="CC99FF"/>
                </a:solidFill>
              </a:rPr>
              <a:t>+</a:t>
            </a:r>
          </a:p>
          <a:p>
            <a:pPr algn="ctr"/>
            <a:r>
              <a:rPr lang="cs-CZ" altLang="cs-CZ" sz="1350" b="1">
                <a:solidFill>
                  <a:srgbClr val="CC99FF"/>
                </a:solidFill>
              </a:rPr>
              <a:t>nexuses</a:t>
            </a: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170978" y="213053"/>
            <a:ext cx="6172200" cy="72509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sz="4000" smtClean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SMOOTH MUSCLE TISSUE</a:t>
            </a:r>
            <a:endParaRPr lang="cs-CZ" altLang="cs-CZ" sz="4000" dirty="0"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4716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100" name="Picture 4" descr="image00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889" y="1322785"/>
            <a:ext cx="3850481" cy="2328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2101" name="Text Box 5"/>
          <p:cNvSpPr txBox="1">
            <a:spLocks noChangeArrowheads="1"/>
          </p:cNvSpPr>
          <p:nvPr/>
        </p:nvSpPr>
        <p:spPr bwMode="auto">
          <a:xfrm>
            <a:off x="1316832" y="1003698"/>
            <a:ext cx="6122253" cy="311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cs-CZ" sz="1425"/>
              <a:t>Leiomyocytes are arranged into layers </a:t>
            </a:r>
            <a:r>
              <a:rPr lang="cs-CZ" altLang="cs-CZ" sz="1425"/>
              <a:t>in</a:t>
            </a:r>
            <a:r>
              <a:rPr lang="en-US" altLang="cs-CZ" sz="1425"/>
              <a:t> wall</a:t>
            </a:r>
            <a:r>
              <a:rPr lang="cs-CZ" altLang="cs-CZ" sz="1425"/>
              <a:t>s</a:t>
            </a:r>
            <a:r>
              <a:rPr lang="en-US" altLang="cs-CZ" sz="1425"/>
              <a:t> of hollow (usually tubular) organs</a:t>
            </a:r>
          </a:p>
        </p:txBody>
      </p:sp>
      <p:pic>
        <p:nvPicPr>
          <p:cNvPr id="132102" name="Picture 6" descr="B) Smooth musc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9532" y="1322786"/>
            <a:ext cx="4131469" cy="4677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2103" name="Picture 7" descr="smooth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3482578"/>
            <a:ext cx="2672954" cy="2518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2104" name="Text Box 8"/>
          <p:cNvSpPr txBox="1">
            <a:spLocks noChangeArrowheads="1"/>
          </p:cNvSpPr>
          <p:nvPr/>
        </p:nvSpPr>
        <p:spPr bwMode="auto">
          <a:xfrm>
            <a:off x="3962401" y="3227785"/>
            <a:ext cx="1108380" cy="30008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cs-CZ" sz="1350"/>
              <a:t>Cross section</a:t>
            </a:r>
          </a:p>
        </p:txBody>
      </p:sp>
      <p:sp>
        <p:nvSpPr>
          <p:cNvPr id="132105" name="Text Box 9"/>
          <p:cNvSpPr txBox="1">
            <a:spLocks noChangeArrowheads="1"/>
          </p:cNvSpPr>
          <p:nvPr/>
        </p:nvSpPr>
        <p:spPr bwMode="auto">
          <a:xfrm>
            <a:off x="4017170" y="5549503"/>
            <a:ext cx="1603324" cy="30008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cs-CZ" sz="1350"/>
              <a:t>Longitudinal section</a:t>
            </a:r>
          </a:p>
        </p:txBody>
      </p:sp>
    </p:spTree>
    <p:extLst>
      <p:ext uri="{BB962C8B-B14F-4D97-AF65-F5344CB8AC3E}">
        <p14:creationId xmlns:p14="http://schemas.microsoft.com/office/powerpoint/2010/main" val="3107657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ttp://www.austincc.edu/rfofi/NursingRvw/NursingPics/MusclePics/Picture3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7269" y="114550"/>
            <a:ext cx="4790549" cy="2155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http://www.austincc.edu/rfofi/NursingRvw/NursingPics/MusclePics/Picture37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37" b="1067"/>
          <a:stretch/>
        </p:blipFill>
        <p:spPr bwMode="auto">
          <a:xfrm>
            <a:off x="216754" y="2425806"/>
            <a:ext cx="4763325" cy="4262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8" name="Picture 6" descr="http://www.austincc.edu/rfofi/NursingRvw/NursingPics/MusclePics/Muscle_clip_image01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3281" y="3158836"/>
            <a:ext cx="2356704" cy="336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720634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ulk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8359835"/>
              </p:ext>
            </p:extLst>
          </p:nvPr>
        </p:nvGraphicFramePr>
        <p:xfrm>
          <a:off x="191444" y="1552213"/>
          <a:ext cx="8761112" cy="52273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801091"/>
                <a:gridCol w="2433362"/>
                <a:gridCol w="2336381"/>
                <a:gridCol w="2190278"/>
              </a:tblGrid>
              <a:tr h="370840">
                <a:tc>
                  <a:txBody>
                    <a:bodyPr/>
                    <a:lstStyle/>
                    <a:p>
                      <a:r>
                        <a:rPr lang="en-US" b="1" noProof="0" dirty="0" smtClean="0">
                          <a:latin typeface="+mn-lt"/>
                        </a:rPr>
                        <a:t>Hallmark</a:t>
                      </a:r>
                      <a:endParaRPr lang="en-US" b="1" noProof="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b="1" noProof="0" dirty="0" smtClean="0">
                          <a:latin typeface="+mn-lt"/>
                        </a:rPr>
                        <a:t>Skeletal muscle</a:t>
                      </a:r>
                      <a:endParaRPr lang="en-US" b="1" noProof="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b="1" noProof="0" dirty="0" smtClean="0">
                          <a:latin typeface="+mn-lt"/>
                        </a:rPr>
                        <a:t>Cardiac muscle</a:t>
                      </a:r>
                      <a:endParaRPr lang="en-US" b="1" noProof="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b="1" noProof="0" dirty="0" smtClean="0">
                          <a:latin typeface="+mn-lt"/>
                        </a:rPr>
                        <a:t>Smooth</a:t>
                      </a:r>
                      <a:r>
                        <a:rPr lang="en-US" b="1" baseline="0" noProof="0" dirty="0" smtClean="0">
                          <a:latin typeface="+mn-lt"/>
                        </a:rPr>
                        <a:t> muscle</a:t>
                      </a:r>
                      <a:endParaRPr lang="en-US" b="1" noProof="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0" noProof="0" dirty="0" smtClean="0">
                          <a:solidFill>
                            <a:srgbClr val="002060"/>
                          </a:solidFill>
                          <a:latin typeface="+mn-lt"/>
                        </a:rPr>
                        <a:t>Cells</a:t>
                      </a:r>
                      <a:endParaRPr lang="en-US" b="0" noProof="0" dirty="0">
                        <a:solidFill>
                          <a:srgbClr val="002060"/>
                        </a:solidFill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noProof="0" dirty="0" smtClean="0">
                          <a:latin typeface="+mn-lt"/>
                        </a:rPr>
                        <a:t>Thick, long,</a:t>
                      </a:r>
                      <a:r>
                        <a:rPr lang="en-US" baseline="0" noProof="0" dirty="0" smtClean="0">
                          <a:latin typeface="+mn-lt"/>
                        </a:rPr>
                        <a:t> </a:t>
                      </a:r>
                      <a:r>
                        <a:rPr lang="en-US" noProof="0" dirty="0" smtClean="0">
                          <a:latin typeface="+mn-lt"/>
                        </a:rPr>
                        <a:t>cylindrical, non-branched</a:t>
                      </a:r>
                      <a:endParaRPr lang="en-US" noProof="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noProof="0" dirty="0" smtClean="0">
                          <a:latin typeface="+mn-lt"/>
                        </a:rPr>
                        <a:t>Branched, cylindrical</a:t>
                      </a:r>
                      <a:endParaRPr lang="en-US" noProof="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noProof="0" dirty="0" smtClean="0">
                          <a:latin typeface="+mn-lt"/>
                        </a:rPr>
                        <a:t>Small, spindle-shaped</a:t>
                      </a:r>
                      <a:endParaRPr lang="en-US" noProof="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0" noProof="0" dirty="0" smtClean="0">
                          <a:solidFill>
                            <a:srgbClr val="002060"/>
                          </a:solidFill>
                          <a:latin typeface="+mn-lt"/>
                        </a:rPr>
                        <a:t>Nuclei</a:t>
                      </a:r>
                      <a:endParaRPr lang="en-US" b="0" noProof="0" dirty="0">
                        <a:solidFill>
                          <a:srgbClr val="002060"/>
                        </a:solidFill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noProof="0" dirty="0" smtClean="0">
                          <a:latin typeface="+mn-lt"/>
                        </a:rPr>
                        <a:t>Abundant, peripherally</a:t>
                      </a:r>
                      <a:endParaRPr lang="en-US" noProof="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noProof="0" dirty="0" smtClean="0">
                          <a:latin typeface="+mn-lt"/>
                        </a:rPr>
                        <a:t>1-2, centrally</a:t>
                      </a:r>
                      <a:endParaRPr lang="en-US" noProof="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noProof="0" dirty="0" smtClean="0">
                          <a:latin typeface="+mn-lt"/>
                        </a:rPr>
                        <a:t>1, centrally</a:t>
                      </a:r>
                      <a:endParaRPr lang="en-US" noProof="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0" noProof="0" dirty="0" smtClean="0">
                          <a:solidFill>
                            <a:srgbClr val="002060"/>
                          </a:solidFill>
                          <a:latin typeface="+mn-lt"/>
                        </a:rPr>
                        <a:t>Filaments</a:t>
                      </a:r>
                      <a:r>
                        <a:rPr lang="en-US" b="0" baseline="0" noProof="0" dirty="0" smtClean="0">
                          <a:solidFill>
                            <a:srgbClr val="002060"/>
                          </a:solidFill>
                          <a:latin typeface="+mn-lt"/>
                        </a:rPr>
                        <a:t> ratio (</a:t>
                      </a:r>
                      <a:r>
                        <a:rPr lang="en-US" b="0" baseline="0" noProof="0" dirty="0" err="1" smtClean="0">
                          <a:solidFill>
                            <a:srgbClr val="002060"/>
                          </a:solidFill>
                          <a:latin typeface="+mn-lt"/>
                        </a:rPr>
                        <a:t>thin:thick</a:t>
                      </a:r>
                      <a:r>
                        <a:rPr lang="en-US" b="0" baseline="0" noProof="0" dirty="0" smtClean="0">
                          <a:solidFill>
                            <a:srgbClr val="002060"/>
                          </a:solidFill>
                          <a:latin typeface="+mn-lt"/>
                        </a:rPr>
                        <a:t>)</a:t>
                      </a:r>
                      <a:endParaRPr lang="en-US" b="0" noProof="0" dirty="0">
                        <a:solidFill>
                          <a:srgbClr val="002060"/>
                        </a:solidFill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noProof="0" dirty="0" smtClean="0">
                          <a:latin typeface="+mn-lt"/>
                        </a:rPr>
                        <a:t>6:1</a:t>
                      </a:r>
                      <a:endParaRPr lang="en-US" noProof="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noProof="0" dirty="0" smtClean="0">
                          <a:latin typeface="+mn-lt"/>
                        </a:rPr>
                        <a:t>6:1</a:t>
                      </a:r>
                      <a:endParaRPr lang="en-US" noProof="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noProof="0" dirty="0" smtClean="0">
                          <a:latin typeface="+mn-lt"/>
                        </a:rPr>
                        <a:t>12:1</a:t>
                      </a:r>
                      <a:endParaRPr lang="en-US" noProof="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0" noProof="0" dirty="0" err="1" smtClean="0">
                          <a:solidFill>
                            <a:srgbClr val="002060"/>
                          </a:solidFill>
                          <a:latin typeface="+mn-lt"/>
                        </a:rPr>
                        <a:t>sER</a:t>
                      </a:r>
                      <a:r>
                        <a:rPr lang="en-US" b="0" baseline="0" noProof="0" dirty="0" smtClean="0">
                          <a:solidFill>
                            <a:srgbClr val="002060"/>
                          </a:solidFill>
                          <a:latin typeface="+mn-lt"/>
                        </a:rPr>
                        <a:t> and myofibrils</a:t>
                      </a:r>
                      <a:endParaRPr lang="en-US" b="0" noProof="0" dirty="0">
                        <a:solidFill>
                          <a:srgbClr val="002060"/>
                        </a:solidFill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noProof="0" dirty="0" smtClean="0">
                          <a:latin typeface="+mn-lt"/>
                        </a:rPr>
                        <a:t>Regular </a:t>
                      </a:r>
                      <a:r>
                        <a:rPr lang="en-US" noProof="0" dirty="0" err="1" smtClean="0">
                          <a:latin typeface="+mn-lt"/>
                        </a:rPr>
                        <a:t>sER</a:t>
                      </a:r>
                      <a:r>
                        <a:rPr lang="en-US" noProof="0" dirty="0" smtClean="0">
                          <a:latin typeface="+mn-lt"/>
                        </a:rPr>
                        <a:t> around myofibrils</a:t>
                      </a:r>
                      <a:endParaRPr lang="en-US" noProof="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noProof="0" dirty="0" smtClean="0">
                          <a:latin typeface="+mn-lt"/>
                        </a:rPr>
                        <a:t>Less regular </a:t>
                      </a:r>
                      <a:r>
                        <a:rPr lang="en-US" noProof="0" dirty="0" err="1" smtClean="0">
                          <a:latin typeface="+mn-lt"/>
                        </a:rPr>
                        <a:t>sER</a:t>
                      </a:r>
                      <a:r>
                        <a:rPr lang="en-US" noProof="0" dirty="0" smtClean="0">
                          <a:latin typeface="+mn-lt"/>
                        </a:rPr>
                        <a:t>,</a:t>
                      </a:r>
                      <a:r>
                        <a:rPr lang="en-US" baseline="0" noProof="0" dirty="0" smtClean="0">
                          <a:latin typeface="+mn-lt"/>
                        </a:rPr>
                        <a:t> myofibrils less apparent</a:t>
                      </a:r>
                      <a:endParaRPr lang="en-US" noProof="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noProof="0" dirty="0" smtClean="0">
                          <a:latin typeface="+mn-lt"/>
                        </a:rPr>
                        <a:t>Less regular </a:t>
                      </a:r>
                      <a:r>
                        <a:rPr lang="en-US" noProof="0" dirty="0" err="1" smtClean="0">
                          <a:latin typeface="+mn-lt"/>
                        </a:rPr>
                        <a:t>sER</a:t>
                      </a:r>
                      <a:r>
                        <a:rPr lang="en-US" noProof="0" dirty="0" smtClean="0">
                          <a:latin typeface="+mn-lt"/>
                        </a:rPr>
                        <a:t>,</a:t>
                      </a:r>
                      <a:r>
                        <a:rPr lang="en-US" baseline="0" noProof="0" dirty="0" smtClean="0">
                          <a:latin typeface="+mn-lt"/>
                        </a:rPr>
                        <a:t> myofibrils </a:t>
                      </a:r>
                      <a:r>
                        <a:rPr lang="en-US" baseline="0" noProof="0" smtClean="0">
                          <a:latin typeface="+mn-lt"/>
                        </a:rPr>
                        <a:t>not develope</a:t>
                      </a:r>
                      <a:r>
                        <a:rPr lang="cs-CZ" baseline="0" noProof="0" smtClean="0">
                          <a:latin typeface="+mn-lt"/>
                        </a:rPr>
                        <a:t>d</a:t>
                      </a:r>
                      <a:endParaRPr lang="en-US" noProof="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0" noProof="0" dirty="0" smtClean="0">
                          <a:solidFill>
                            <a:srgbClr val="002060"/>
                          </a:solidFill>
                          <a:latin typeface="+mn-lt"/>
                        </a:rPr>
                        <a:t>T tubules</a:t>
                      </a:r>
                      <a:endParaRPr lang="en-US" b="0" noProof="0" dirty="0">
                        <a:solidFill>
                          <a:srgbClr val="002060"/>
                        </a:solidFill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noProof="0" dirty="0" smtClean="0">
                          <a:latin typeface="+mn-lt"/>
                        </a:rPr>
                        <a:t>Between A-I band,</a:t>
                      </a:r>
                      <a:r>
                        <a:rPr lang="en-US" baseline="0" noProof="0" dirty="0" smtClean="0">
                          <a:latin typeface="+mn-lt"/>
                        </a:rPr>
                        <a:t> triads</a:t>
                      </a:r>
                      <a:endParaRPr lang="en-US" noProof="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noProof="0" dirty="0" smtClean="0">
                          <a:latin typeface="+mn-lt"/>
                        </a:rPr>
                        <a:t>Z lines,</a:t>
                      </a:r>
                      <a:r>
                        <a:rPr lang="en-US" baseline="0" noProof="0" dirty="0" smtClean="0">
                          <a:latin typeface="+mn-lt"/>
                        </a:rPr>
                        <a:t> </a:t>
                      </a:r>
                      <a:r>
                        <a:rPr lang="en-US" baseline="0" noProof="0" dirty="0" err="1" smtClean="0">
                          <a:latin typeface="+mn-lt"/>
                        </a:rPr>
                        <a:t>diads</a:t>
                      </a:r>
                      <a:endParaRPr lang="en-US" noProof="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noProof="0" smtClean="0">
                          <a:latin typeface="+mn-lt"/>
                        </a:rPr>
                        <a:t>Not develope</a:t>
                      </a:r>
                      <a:r>
                        <a:rPr lang="cs-CZ" noProof="0" smtClean="0">
                          <a:latin typeface="+mn-lt"/>
                        </a:rPr>
                        <a:t>d</a:t>
                      </a:r>
                      <a:endParaRPr lang="en-US" noProof="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b="0" i="0" kern="1200" noProof="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Motor end plate</a:t>
                      </a:r>
                      <a:endParaRPr lang="en-US" b="0" noProof="0" dirty="0">
                        <a:solidFill>
                          <a:srgbClr val="002060"/>
                        </a:solidFill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noProof="0" dirty="0" smtClean="0">
                          <a:latin typeface="+mn-lt"/>
                        </a:rPr>
                        <a:t>P</a:t>
                      </a:r>
                      <a:r>
                        <a:rPr lang="en-US" noProof="0" dirty="0" smtClean="0">
                          <a:latin typeface="+mn-lt"/>
                        </a:rPr>
                        <a:t>resent</a:t>
                      </a:r>
                      <a:endParaRPr lang="en-US" noProof="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noProof="0" dirty="0" smtClean="0">
                          <a:latin typeface="+mn-lt"/>
                        </a:rPr>
                        <a:t>Not present</a:t>
                      </a:r>
                      <a:endParaRPr lang="en-US" noProof="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noProof="0" dirty="0" smtClean="0">
                          <a:latin typeface="+mn-lt"/>
                        </a:rPr>
                        <a:t>Not present</a:t>
                      </a:r>
                      <a:endParaRPr lang="en-US" noProof="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0" noProof="0" dirty="0" smtClean="0">
                          <a:solidFill>
                            <a:srgbClr val="002060"/>
                          </a:solidFill>
                          <a:latin typeface="+mn-lt"/>
                        </a:rPr>
                        <a:t>Motor regulation</a:t>
                      </a:r>
                      <a:endParaRPr lang="en-US" b="0" noProof="0" dirty="0">
                        <a:solidFill>
                          <a:srgbClr val="002060"/>
                        </a:solidFill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noProof="0" dirty="0" smtClean="0">
                          <a:latin typeface="+mn-lt"/>
                        </a:rPr>
                        <a:t>Voluntary control</a:t>
                      </a:r>
                      <a:endParaRPr lang="en-US" noProof="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noProof="0" dirty="0" smtClean="0">
                          <a:latin typeface="+mn-lt"/>
                        </a:rPr>
                        <a:t>No voluntary control</a:t>
                      </a:r>
                    </a:p>
                    <a:p>
                      <a:endParaRPr lang="en-US" noProof="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noProof="0" dirty="0" smtClean="0">
                          <a:latin typeface="+mn-lt"/>
                        </a:rPr>
                        <a:t>No voluntary control</a:t>
                      </a:r>
                    </a:p>
                    <a:p>
                      <a:endParaRPr lang="en-US" noProof="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0" noProof="0" dirty="0" smtClean="0">
                          <a:solidFill>
                            <a:srgbClr val="002060"/>
                          </a:solidFill>
                          <a:latin typeface="+mn-lt"/>
                        </a:rPr>
                        <a:t>Other</a:t>
                      </a:r>
                      <a:endParaRPr lang="en-US" b="0" noProof="0" dirty="0">
                        <a:solidFill>
                          <a:srgbClr val="002060"/>
                        </a:solidFill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noProof="0" dirty="0" smtClean="0">
                          <a:latin typeface="+mn-lt"/>
                        </a:rPr>
                        <a:t>Bundles, c.t.</a:t>
                      </a:r>
                      <a:endParaRPr lang="en-US" noProof="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noProof="0" dirty="0" smtClean="0">
                          <a:latin typeface="+mn-lt"/>
                        </a:rPr>
                        <a:t>Intercalated discs</a:t>
                      </a:r>
                      <a:endParaRPr lang="en-US" noProof="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noProof="0" dirty="0" err="1" smtClean="0">
                          <a:latin typeface="+mn-lt"/>
                        </a:rPr>
                        <a:t>Caveol</a:t>
                      </a:r>
                      <a:r>
                        <a:rPr lang="cs-CZ" noProof="0" dirty="0" smtClean="0">
                          <a:latin typeface="+mn-lt"/>
                        </a:rPr>
                        <a:t>i</a:t>
                      </a:r>
                      <a:r>
                        <a:rPr lang="en-US" noProof="0" dirty="0" smtClean="0">
                          <a:latin typeface="+mn-lt"/>
                        </a:rPr>
                        <a:t>, overlapping cells</a:t>
                      </a:r>
                      <a:endParaRPr lang="en-US" noProof="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170978" y="213053"/>
            <a:ext cx="6172200" cy="72509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sz="4000" dirty="0" err="1" smtClean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Summary</a:t>
            </a:r>
            <a:endParaRPr lang="cs-CZ" altLang="cs-CZ" sz="4000" dirty="0"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39758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ek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7281" y="1610353"/>
            <a:ext cx="3619095" cy="5066649"/>
          </a:xfrm>
          <a:prstGeom prst="rect">
            <a:avLst/>
          </a:prstGeom>
        </p:spPr>
      </p:pic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61873" y="70402"/>
            <a:ext cx="8424666" cy="60217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cs-CZ" sz="4000" smtClean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Connective tissue of skeletal muscle </a:t>
            </a:r>
            <a:endParaRPr lang="en-US" altLang="cs-CZ" sz="4000" dirty="0"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824" y="3582882"/>
            <a:ext cx="3287502" cy="309412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824" y="1023863"/>
            <a:ext cx="3287502" cy="2494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696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://cshperspectives.cshlp.org/content/4/2/a008342/F1.lar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105" y="1277138"/>
            <a:ext cx="8809790" cy="4831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170978" y="213053"/>
            <a:ext cx="6172200" cy="72509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sz="4000" dirty="0" err="1" smtClean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Embryonic</a:t>
            </a:r>
            <a:r>
              <a:rPr lang="cs-CZ" altLang="cs-CZ" sz="4000" dirty="0" smtClean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altLang="cs-CZ" sz="4000" dirty="0" err="1" smtClean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development</a:t>
            </a:r>
            <a:endParaRPr lang="cs-CZ" altLang="cs-CZ" sz="4000" dirty="0" smtClean="0"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735408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362" y="130815"/>
            <a:ext cx="8197012" cy="6652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82072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170978" y="213053"/>
            <a:ext cx="6172200" cy="72509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sz="4000" dirty="0" err="1" smtClean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Regeneration</a:t>
            </a:r>
            <a:endParaRPr lang="cs-CZ" altLang="cs-CZ" sz="4000" dirty="0" smtClean="0"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9458" name="Picture 2" descr="http://image.slidesharecdn.com/ch10muscletissue-140721070554-phpapp01/95/ch10-muscle-tissue-65-638.jpg?cb=140594445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52" t="15690" r="12230"/>
          <a:stretch/>
        </p:blipFill>
        <p:spPr bwMode="auto">
          <a:xfrm>
            <a:off x="5488731" y="575598"/>
            <a:ext cx="3032863" cy="2604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http://cshperspectives.cshlp.org/content/4/2/a008342/F3.larg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92" y="1300689"/>
            <a:ext cx="5389375" cy="5225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868808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1537855" y="5589588"/>
            <a:ext cx="58907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2"/>
              </a:rPr>
              <a:t>https://www.youtube.com/watch?v=b1WD564sjWw</a:t>
            </a:r>
            <a:endParaRPr lang="en-US" dirty="0"/>
          </a:p>
        </p:txBody>
      </p:sp>
      <p:pic>
        <p:nvPicPr>
          <p:cNvPr id="22532" name="Picture 4" descr="http://www.intechopen.com/source/html/18233/media/image3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8174" y="370294"/>
            <a:ext cx="4722463" cy="4993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895009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extovéPole 1"/>
          <p:cNvSpPr txBox="1">
            <a:spLocks noChangeArrowheads="1"/>
          </p:cNvSpPr>
          <p:nvPr/>
        </p:nvSpPr>
        <p:spPr bwMode="auto">
          <a:xfrm>
            <a:off x="2136775" y="1306513"/>
            <a:ext cx="48577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3600" dirty="0">
                <a:latin typeface="Calibri" panose="020F0502020204030204" pitchFamily="34" charset="0"/>
              </a:rPr>
              <a:t>Thank you for attention</a:t>
            </a:r>
            <a:endParaRPr lang="en-US" sz="2800" dirty="0">
              <a:latin typeface="Calibri" panose="020F0502020204030204" pitchFamily="34" charset="0"/>
            </a:endParaRPr>
          </a:p>
        </p:txBody>
      </p:sp>
      <p:sp>
        <p:nvSpPr>
          <p:cNvPr id="62467" name="TextovéPole 2"/>
          <p:cNvSpPr txBox="1">
            <a:spLocks noChangeArrowheads="1"/>
          </p:cNvSpPr>
          <p:nvPr/>
        </p:nvSpPr>
        <p:spPr bwMode="auto">
          <a:xfrm>
            <a:off x="2974975" y="2336800"/>
            <a:ext cx="26638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/>
              <a:t>pvanhara@med.muni.cz</a:t>
            </a:r>
          </a:p>
        </p:txBody>
      </p:sp>
      <p:pic>
        <p:nvPicPr>
          <p:cNvPr id="62468" name="Picture 4" descr="m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6663" y="4187825"/>
            <a:ext cx="1185862" cy="1185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0638" y="4025900"/>
            <a:ext cx="1893887" cy="148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70" name="Rectangle 6"/>
          <p:cNvSpPr>
            <a:spLocks noChangeArrowheads="1"/>
          </p:cNvSpPr>
          <p:nvPr/>
        </p:nvSpPr>
        <p:spPr bwMode="auto">
          <a:xfrm>
            <a:off x="2881103" y="3327479"/>
            <a:ext cx="350217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u="sng" dirty="0">
                <a:solidFill>
                  <a:srgbClr val="0000B0"/>
                </a:solidFill>
                <a:latin typeface="Calibri" panose="020F0502020204030204" pitchFamily="34" charset="0"/>
              </a:rPr>
              <a:t>http://</a:t>
            </a:r>
            <a:r>
              <a:rPr lang="cs-CZ" u="sng" dirty="0" smtClean="0">
                <a:solidFill>
                  <a:srgbClr val="0000B0"/>
                </a:solidFill>
                <a:latin typeface="Calibri" panose="020F0502020204030204" pitchFamily="34" charset="0"/>
              </a:rPr>
              <a:t>www.med.muni.cz/histology</a:t>
            </a:r>
            <a:endParaRPr lang="cs-CZ" u="sng" dirty="0">
              <a:solidFill>
                <a:srgbClr val="0000B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6449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65" name="Picture 9" descr="EM006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431132"/>
            <a:ext cx="3320654" cy="4245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668" name="Picture 12" descr="image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00" b="16833"/>
          <a:stretch>
            <a:fillRect/>
          </a:stretch>
        </p:blipFill>
        <p:spPr bwMode="auto">
          <a:xfrm>
            <a:off x="1143001" y="4110037"/>
            <a:ext cx="3521869" cy="1890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669" name="Picture 13" descr="EM007b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578"/>
          <a:stretch>
            <a:fillRect/>
          </a:stretch>
        </p:blipFill>
        <p:spPr bwMode="auto">
          <a:xfrm>
            <a:off x="1143000" y="857251"/>
            <a:ext cx="3320654" cy="3003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7143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 descr="Image28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927" y="831273"/>
            <a:ext cx="5037091" cy="3777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61873" y="70402"/>
            <a:ext cx="8424666" cy="60217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sz="4000" dirty="0" err="1" smtClean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Structure</a:t>
            </a:r>
            <a:r>
              <a:rPr lang="cs-CZ" altLang="cs-CZ" sz="4000" dirty="0" smtClean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altLang="cs-CZ" sz="4000" dirty="0" err="1" smtClean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of</a:t>
            </a:r>
            <a:r>
              <a:rPr lang="cs-CZ" altLang="cs-CZ" sz="4000" dirty="0" smtClean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cs-CZ" sz="4000" dirty="0" smtClean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skeletal muscle </a:t>
            </a:r>
            <a:endParaRPr lang="en-US" altLang="cs-CZ" sz="4000" dirty="0"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Picture 4" descr="Svalová tkáň - 1 Kosterní svalovina"/>
          <p:cNvPicPr>
            <a:picLocks noChangeAspect="1" noChangeArrowheads="1"/>
          </p:cNvPicPr>
          <p:nvPr/>
        </p:nvPicPr>
        <p:blipFill>
          <a:blip r:embed="rId3">
            <a:lum bright="12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5551" y="1118439"/>
            <a:ext cx="3618309" cy="5086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mussk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8345" y="4814709"/>
            <a:ext cx="1828800" cy="1835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skmusad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17" b="11986"/>
          <a:stretch>
            <a:fillRect/>
          </a:stretch>
        </p:blipFill>
        <p:spPr bwMode="auto">
          <a:xfrm>
            <a:off x="326842" y="4814709"/>
            <a:ext cx="1754981" cy="1835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8702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3"/>
          <p:cNvSpPr txBox="1">
            <a:spLocks noChangeArrowheads="1"/>
          </p:cNvSpPr>
          <p:nvPr/>
        </p:nvSpPr>
        <p:spPr>
          <a:xfrm>
            <a:off x="143987" y="855018"/>
            <a:ext cx="8841315" cy="134897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tx1"/>
              </a:buClr>
              <a:buFont typeface="Symbol" panose="05050102010706020507" pitchFamily="18" charset="2"/>
              <a:buChar char="-"/>
            </a:pPr>
            <a:r>
              <a:rPr lang="en-US" altLang="cs-CZ" sz="2000" dirty="0" smtClean="0">
                <a:ea typeface="Arial Unicode MS" panose="020B0604020202020204" pitchFamily="34" charset="-128"/>
                <a:cs typeface="Arial Unicode MS" panose="020B0604020202020204" pitchFamily="34" charset="-128"/>
              </a:rPr>
              <a:t>morphological and functional unit: </a:t>
            </a:r>
            <a:r>
              <a:rPr lang="en-US" altLang="cs-CZ" sz="2000" b="1" dirty="0" smtClean="0">
                <a:ea typeface="Arial Unicode MS" panose="020B0604020202020204" pitchFamily="34" charset="-128"/>
                <a:cs typeface="Arial Unicode MS" panose="020B0604020202020204" pitchFamily="34" charset="-128"/>
              </a:rPr>
              <a:t>muscle fiber (</a:t>
            </a:r>
            <a:r>
              <a:rPr lang="en-US" altLang="cs-CZ" sz="2000" b="1" dirty="0" err="1" smtClean="0">
                <a:ea typeface="Arial Unicode MS" panose="020B0604020202020204" pitchFamily="34" charset="-128"/>
                <a:cs typeface="Arial Unicode MS" panose="020B0604020202020204" pitchFamily="34" charset="-128"/>
              </a:rPr>
              <a:t>rhabdomyocyte</a:t>
            </a:r>
            <a:r>
              <a:rPr lang="en-US" altLang="cs-CZ" sz="2000" b="1" dirty="0" smtClean="0">
                <a:ea typeface="Arial Unicode MS" panose="020B0604020202020204" pitchFamily="34" charset="-128"/>
                <a:cs typeface="Arial Unicode MS" panose="020B0604020202020204" pitchFamily="34" charset="-128"/>
              </a:rPr>
              <a:t>)</a:t>
            </a:r>
            <a:r>
              <a:rPr lang="en-US" altLang="cs-CZ" sz="2000" dirty="0" smtClean="0">
                <a:ea typeface="Arial Unicode MS" panose="020B0604020202020204" pitchFamily="34" charset="-128"/>
                <a:cs typeface="Arial Unicode MS" panose="020B0604020202020204" pitchFamily="34" charset="-128"/>
              </a:rPr>
              <a:t> – elongated, cylindrical</a:t>
            </a:r>
            <a:r>
              <a:rPr lang="cs-CZ" altLang="cs-CZ" sz="2000" dirty="0" smtClean="0">
                <a:ea typeface="Arial Unicode MS" panose="020B0604020202020204" pitchFamily="34" charset="-128"/>
                <a:cs typeface="Arial Unicode MS" panose="020B0604020202020204" pitchFamily="34" charset="-128"/>
              </a:rPr>
              <a:t>-</a:t>
            </a:r>
            <a:r>
              <a:rPr lang="en-US" altLang="cs-CZ" sz="2000" dirty="0" smtClean="0">
                <a:ea typeface="Arial Unicode MS" panose="020B0604020202020204" pitchFamily="34" charset="-128"/>
                <a:cs typeface="Arial Unicode MS" panose="020B0604020202020204" pitchFamily="34" charset="-128"/>
              </a:rPr>
              <a:t>shape</a:t>
            </a:r>
            <a:r>
              <a:rPr lang="cs-CZ" altLang="cs-CZ" sz="2000" dirty="0" smtClean="0">
                <a:ea typeface="Arial Unicode MS" panose="020B0604020202020204" pitchFamily="34" charset="-128"/>
                <a:cs typeface="Arial Unicode MS" panose="020B0604020202020204" pitchFamily="34" charset="-128"/>
              </a:rPr>
              <a:t>d</a:t>
            </a:r>
            <a:r>
              <a:rPr lang="en-US" altLang="cs-CZ" sz="2000" dirty="0" smtClean="0">
                <a:ea typeface="Arial Unicode MS" panose="020B0604020202020204" pitchFamily="34" charset="-128"/>
                <a:cs typeface="Arial Unicode MS" panose="020B0604020202020204" pitchFamily="34" charset="-128"/>
              </a:rPr>
              <a:t>, multinucleated cell (syncytium) </a:t>
            </a:r>
            <a:endParaRPr lang="cs-CZ" altLang="cs-CZ" sz="2000" dirty="0" smtClean="0"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>
              <a:buClr>
                <a:schemeClr val="tx1"/>
              </a:buClr>
              <a:buFont typeface="Symbol" panose="05050102010706020507" pitchFamily="18" charset="2"/>
              <a:buChar char="-"/>
            </a:pPr>
            <a:r>
              <a:rPr lang="en-US" altLang="cs-CZ" sz="2000" dirty="0" smtClean="0">
                <a:ea typeface="Arial Unicode MS" panose="020B0604020202020204" pitchFamily="34" charset="-128"/>
                <a:cs typeface="Arial Unicode MS" panose="020B0604020202020204" pitchFamily="34" charset="-128"/>
              </a:rPr>
              <a:t>nuclei are located at the periphery </a:t>
            </a:r>
            <a:r>
              <a:rPr lang="en-US" altLang="cs-CZ" sz="2000" dirty="0" smtClean="0"/>
              <a:t>(</a:t>
            </a:r>
            <a:r>
              <a:rPr lang="cs-CZ" altLang="cs-CZ" sz="2000" dirty="0" err="1" smtClean="0"/>
              <a:t>under</a:t>
            </a:r>
            <a:r>
              <a:rPr lang="en-US" altLang="cs-CZ" sz="2000" dirty="0" smtClean="0"/>
              <a:t> sarcolemma)</a:t>
            </a:r>
            <a:endParaRPr lang="cs-CZ" altLang="cs-CZ" sz="2000" dirty="0" smtClean="0"/>
          </a:p>
          <a:p>
            <a:pPr>
              <a:buClr>
                <a:schemeClr val="tx1"/>
              </a:buClr>
              <a:buFont typeface="Symbol" panose="05050102010706020507" pitchFamily="18" charset="2"/>
              <a:buChar char="-"/>
            </a:pPr>
            <a:r>
              <a:rPr lang="en-US" altLang="cs-CZ" sz="2000" b="1" dirty="0" smtClean="0"/>
              <a:t>myofibrils</a:t>
            </a:r>
            <a:r>
              <a:rPr lang="en-US" altLang="cs-CZ" sz="2000" dirty="0" smtClean="0"/>
              <a:t> show cross striation </a:t>
            </a:r>
          </a:p>
          <a:p>
            <a:pPr>
              <a:buClr>
                <a:schemeClr val="tx1"/>
              </a:buClr>
              <a:buFont typeface="Symbol" panose="05050102010706020507" pitchFamily="18" charset="2"/>
              <a:buChar char="-"/>
            </a:pPr>
            <a:r>
              <a:rPr lang="en-US" altLang="cs-CZ" sz="2000" dirty="0" smtClean="0">
                <a:ea typeface="Arial Unicode MS" panose="020B0604020202020204" pitchFamily="34" charset="-128"/>
                <a:cs typeface="Arial Unicode MS" panose="020B0604020202020204" pitchFamily="34" charset="-128"/>
              </a:rPr>
              <a:t>diameter of muscle fiber: 25-100 </a:t>
            </a:r>
            <a:r>
              <a:rPr lang="en-US" altLang="cs-CZ" sz="2000" dirty="0" smtClean="0">
                <a:ea typeface="Arial Unicode MS" panose="020B0604020202020204" pitchFamily="34" charset="-128"/>
                <a:cs typeface="Arial Unicode MS" panose="020B0604020202020204" pitchFamily="34" charset="-128"/>
                <a:sym typeface="Symbol" panose="05050102010706020507" pitchFamily="18" charset="2"/>
              </a:rPr>
              <a:t></a:t>
            </a:r>
            <a:r>
              <a:rPr lang="en-US" altLang="cs-CZ" sz="2000" dirty="0" smtClean="0">
                <a:ea typeface="Arial Unicode MS" panose="020B0604020202020204" pitchFamily="34" charset="-128"/>
                <a:cs typeface="Arial Unicode MS" panose="020B0604020202020204" pitchFamily="34" charset="-128"/>
              </a:rPr>
              <a:t>m</a:t>
            </a:r>
          </a:p>
          <a:p>
            <a:pPr>
              <a:buClr>
                <a:schemeClr val="tx1"/>
              </a:buClr>
              <a:buFont typeface="Symbol" panose="05050102010706020507" pitchFamily="18" charset="2"/>
              <a:buChar char="-"/>
            </a:pPr>
            <a:r>
              <a:rPr lang="en-US" altLang="cs-CZ" sz="2000" dirty="0" smtClean="0">
                <a:ea typeface="Arial Unicode MS" panose="020B0604020202020204" pitchFamily="34" charset="-128"/>
                <a:cs typeface="Arial Unicode MS" panose="020B0604020202020204" pitchFamily="34" charset="-128"/>
              </a:rPr>
              <a:t>length: millimeters - centimeters (up </a:t>
            </a:r>
            <a:r>
              <a:rPr lang="cs-CZ" altLang="cs-CZ" sz="2000" dirty="0" smtClean="0"/>
              <a:t>to 1</a:t>
            </a:r>
            <a:r>
              <a:rPr lang="en-US" altLang="cs-CZ" sz="2000" dirty="0" smtClean="0">
                <a:ea typeface="Arial Unicode MS" panose="020B0604020202020204" pitchFamily="34" charset="-128"/>
                <a:cs typeface="Arial Unicode MS" panose="020B0604020202020204" pitchFamily="34" charset="-128"/>
              </a:rPr>
              <a:t>5) </a:t>
            </a:r>
            <a:r>
              <a:rPr lang="en-US" altLang="cs-CZ" sz="2000" i="1" dirty="0" smtClean="0"/>
              <a:t>   </a:t>
            </a:r>
            <a:endParaRPr lang="en-US" altLang="cs-CZ" sz="2000" dirty="0"/>
          </a:p>
        </p:txBody>
      </p:sp>
      <p:pic>
        <p:nvPicPr>
          <p:cNvPr id="26" name="Picture 1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4"/>
          <a:stretch>
            <a:fillRect/>
          </a:stretch>
        </p:blipFill>
        <p:spPr bwMode="auto">
          <a:xfrm>
            <a:off x="1938004" y="3130776"/>
            <a:ext cx="5430094" cy="3727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Rectangle 2"/>
          <p:cNvSpPr txBox="1">
            <a:spLocks noChangeArrowheads="1"/>
          </p:cNvSpPr>
          <p:nvPr/>
        </p:nvSpPr>
        <p:spPr>
          <a:xfrm>
            <a:off x="61873" y="70402"/>
            <a:ext cx="8424666" cy="60217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sz="4000" dirty="0" err="1" smtClean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Structure</a:t>
            </a:r>
            <a:r>
              <a:rPr lang="cs-CZ" altLang="cs-CZ" sz="4000" dirty="0" smtClean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altLang="cs-CZ" sz="4000" dirty="0" err="1" smtClean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of</a:t>
            </a:r>
            <a:r>
              <a:rPr lang="cs-CZ" altLang="cs-CZ" sz="4000" dirty="0" smtClean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cs-CZ" sz="4000" dirty="0" smtClean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skeletal muscle </a:t>
            </a:r>
            <a:endParaRPr lang="en-US" altLang="cs-CZ" sz="4000" dirty="0"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379992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Rectangle 3"/>
          <p:cNvSpPr>
            <a:spLocks noGrp="1" noChangeArrowheads="1"/>
          </p:cNvSpPr>
          <p:nvPr>
            <p:ph idx="1"/>
          </p:nvPr>
        </p:nvSpPr>
        <p:spPr>
          <a:xfrm>
            <a:off x="310922" y="1135305"/>
            <a:ext cx="8712166" cy="4158854"/>
          </a:xfrm>
          <a:solidFill>
            <a:schemeClr val="bg1"/>
          </a:solidFill>
        </p:spPr>
        <p:txBody>
          <a:bodyPr/>
          <a:lstStyle/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cs-CZ" sz="1650" dirty="0" smtClean="0">
                <a:latin typeface="Arial" panose="020B0604020202020204" pitchFamily="34" charset="0"/>
              </a:rPr>
              <a:t>Muscle </a:t>
            </a:r>
            <a:r>
              <a:rPr lang="en-US" altLang="cs-CZ" sz="1650" dirty="0">
                <a:latin typeface="Arial" panose="020B0604020202020204" pitchFamily="34" charset="0"/>
              </a:rPr>
              <a:t>fiber = </a:t>
            </a:r>
            <a:r>
              <a:rPr lang="en-US" altLang="cs-CZ" sz="1650" dirty="0" err="1">
                <a:latin typeface="Arial" panose="020B0604020202020204" pitchFamily="34" charset="0"/>
              </a:rPr>
              <a:t>myofiber</a:t>
            </a:r>
            <a:r>
              <a:rPr lang="en-US" altLang="cs-CZ" sz="1650" dirty="0">
                <a:latin typeface="Arial" panose="020B0604020202020204" pitchFamily="34" charset="0"/>
              </a:rPr>
              <a:t> = </a:t>
            </a:r>
            <a:r>
              <a:rPr lang="en-US" altLang="cs-CZ" sz="1650" dirty="0" err="1">
                <a:latin typeface="Arial" panose="020B0604020202020204" pitchFamily="34" charset="0"/>
              </a:rPr>
              <a:t>syncitium</a:t>
            </a:r>
            <a:r>
              <a:rPr lang="en-US" altLang="cs-CZ" sz="1650" dirty="0">
                <a:latin typeface="Arial" panose="020B0604020202020204" pitchFamily="34" charset="0"/>
              </a:rPr>
              <a:t> = </a:t>
            </a:r>
            <a:r>
              <a:rPr lang="en-US" altLang="cs-CZ" sz="1650" dirty="0" err="1">
                <a:latin typeface="Arial" panose="020B0604020202020204" pitchFamily="34" charset="0"/>
              </a:rPr>
              <a:t>rhabdomyocyte</a:t>
            </a:r>
            <a:endParaRPr lang="en-US" altLang="cs-CZ" sz="1650" dirty="0">
              <a:latin typeface="Arial" panose="020B0604020202020204" pitchFamily="34" charset="0"/>
            </a:endParaRP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cs-CZ" sz="1650" b="1" dirty="0">
                <a:latin typeface="Arial" panose="020B0604020202020204" pitchFamily="34" charset="0"/>
              </a:rPr>
              <a:t>Muscle fiber</a:t>
            </a:r>
            <a:r>
              <a:rPr lang="en-US" altLang="cs-CZ" sz="1650" dirty="0">
                <a:latin typeface="Arial" panose="020B0604020202020204" pitchFamily="34" charset="0"/>
              </a:rPr>
              <a:t> </a:t>
            </a:r>
            <a:r>
              <a:rPr lang="en-US" altLang="cs-CZ" sz="1650">
                <a:latin typeface="Arial" panose="020B0604020202020204" pitchFamily="34" charset="0"/>
              </a:rPr>
              <a:t>– </a:t>
            </a:r>
            <a:r>
              <a:rPr lang="en-US" altLang="cs-CZ" sz="1650" smtClean="0">
                <a:latin typeface="Arial" panose="020B0604020202020204" pitchFamily="34" charset="0"/>
              </a:rPr>
              <a:t>morphologic</a:t>
            </a:r>
            <a:r>
              <a:rPr lang="cs-CZ" altLang="cs-CZ" sz="1650" smtClean="0">
                <a:latin typeface="Arial" panose="020B0604020202020204" pitchFamily="34" charset="0"/>
              </a:rPr>
              <a:t>al</a:t>
            </a:r>
            <a:r>
              <a:rPr lang="en-US" altLang="cs-CZ" sz="1650" smtClean="0">
                <a:latin typeface="Arial" panose="020B0604020202020204" pitchFamily="34" charset="0"/>
              </a:rPr>
              <a:t> </a:t>
            </a:r>
            <a:r>
              <a:rPr lang="en-US" altLang="cs-CZ" sz="1650" dirty="0">
                <a:latin typeface="Arial" panose="020B0604020202020204" pitchFamily="34" charset="0"/>
              </a:rPr>
              <a:t>and functional unit of skeletal </a:t>
            </a:r>
            <a:r>
              <a:rPr lang="en-US" altLang="cs-CZ" sz="1650" dirty="0" smtClean="0">
                <a:latin typeface="Arial" panose="020B0604020202020204" pitchFamily="34" charset="0"/>
              </a:rPr>
              <a:t>muscle</a:t>
            </a:r>
            <a:r>
              <a:rPr lang="cs-CZ" altLang="cs-CZ" sz="1650" dirty="0" smtClean="0">
                <a:latin typeface="Arial" panose="020B0604020202020204" pitchFamily="34" charset="0"/>
              </a:rPr>
              <a:t> </a:t>
            </a:r>
            <a:r>
              <a:rPr lang="en-US" altLang="cs-CZ" sz="1650" dirty="0" smtClean="0">
                <a:latin typeface="Arial" panose="020B0604020202020204" pitchFamily="34" charset="0"/>
              </a:rPr>
              <a:t>[</a:t>
            </a:r>
            <a:r>
              <a:rPr lang="en-US" altLang="cs-CZ" sz="1650" dirty="0">
                <a:latin typeface="Arial" panose="020B0604020202020204" pitchFamily="34" charset="0"/>
              </a:rPr>
              <a:t>Ø 25 – 100 </a:t>
            </a:r>
            <a:r>
              <a:rPr lang="en-US" altLang="cs-CZ" sz="1650" dirty="0" smtClean="0">
                <a:latin typeface="Arial" panose="020B0604020202020204" pitchFamily="34" charset="0"/>
                <a:sym typeface="Symbol" panose="05050102010706020507" pitchFamily="18" charset="2"/>
              </a:rPr>
              <a:t></a:t>
            </a:r>
            <a:r>
              <a:rPr lang="cs-CZ" altLang="cs-CZ" sz="1650" dirty="0" smtClean="0">
                <a:latin typeface="Arial" panose="020B0604020202020204" pitchFamily="34" charset="0"/>
                <a:sym typeface="Symbol" panose="05050102010706020507" pitchFamily="18" charset="2"/>
              </a:rPr>
              <a:t>m</a:t>
            </a:r>
            <a:r>
              <a:rPr lang="en-US" altLang="cs-CZ" sz="1650" dirty="0" smtClean="0">
                <a:latin typeface="Arial" panose="020B0604020202020204" pitchFamily="34" charset="0"/>
                <a:sym typeface="Symbol" panose="05050102010706020507" pitchFamily="18" charset="2"/>
              </a:rPr>
              <a:t>]</a:t>
            </a:r>
            <a:endParaRPr lang="en-US" altLang="cs-CZ" sz="1650" dirty="0">
              <a:latin typeface="Arial" panose="020B0604020202020204" pitchFamily="34" charset="0"/>
              <a:sym typeface="Symbol" panose="05050102010706020507" pitchFamily="18" charset="2"/>
            </a:endParaRP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cs-CZ" sz="1650" b="1" dirty="0" smtClean="0">
                <a:latin typeface="Arial" panose="020B0604020202020204" pitchFamily="34" charset="0"/>
              </a:rPr>
              <a:t>Myofibrils</a:t>
            </a:r>
            <a:r>
              <a:rPr lang="en-US" altLang="cs-CZ" sz="1650" dirty="0" smtClean="0">
                <a:latin typeface="Arial" panose="020B0604020202020204" pitchFamily="34" charset="0"/>
              </a:rPr>
              <a:t> </a:t>
            </a:r>
            <a:r>
              <a:rPr lang="en-US" altLang="cs-CZ" sz="1650" dirty="0">
                <a:latin typeface="Arial" panose="020B0604020202020204" pitchFamily="34" charset="0"/>
              </a:rPr>
              <a:t>– compartment of fiber </a:t>
            </a:r>
            <a:r>
              <a:rPr lang="en-US" altLang="cs-CZ" sz="1650" dirty="0" smtClean="0">
                <a:latin typeface="Arial" panose="020B0604020202020204" pitchFamily="34" charset="0"/>
              </a:rPr>
              <a:t>sarcoplasm [Ø 0.5 – 1.5 </a:t>
            </a:r>
            <a:r>
              <a:rPr lang="en-US" altLang="cs-CZ" sz="1650" dirty="0" smtClean="0">
                <a:latin typeface="Arial" panose="020B0604020202020204" pitchFamily="34" charset="0"/>
                <a:sym typeface="Symbol" panose="05050102010706020507" pitchFamily="18" charset="2"/>
              </a:rPr>
              <a:t></a:t>
            </a:r>
            <a:r>
              <a:rPr lang="cs-CZ" altLang="cs-CZ" sz="1650" dirty="0" smtClean="0">
                <a:latin typeface="Arial" panose="020B0604020202020204" pitchFamily="34" charset="0"/>
                <a:sym typeface="Symbol" panose="05050102010706020507" pitchFamily="18" charset="2"/>
              </a:rPr>
              <a:t>m</a:t>
            </a:r>
            <a:r>
              <a:rPr lang="en-US" altLang="cs-CZ" sz="1650" dirty="0" smtClean="0">
                <a:latin typeface="Arial" panose="020B0604020202020204" pitchFamily="34" charset="0"/>
                <a:sym typeface="Symbol" panose="05050102010706020507" pitchFamily="18" charset="2"/>
              </a:rPr>
              <a:t>]</a:t>
            </a:r>
            <a:endParaRPr lang="en-US" altLang="cs-CZ" sz="1650" dirty="0" smtClean="0">
              <a:latin typeface="Arial" panose="020B0604020202020204" pitchFamily="34" charset="0"/>
            </a:endParaRPr>
          </a:p>
          <a:p>
            <a:pPr>
              <a:buNone/>
            </a:pPr>
            <a:r>
              <a:rPr lang="en-US" altLang="cs-CZ" sz="1650" b="1" dirty="0">
                <a:latin typeface="Arial" panose="020B0604020202020204" pitchFamily="34" charset="0"/>
              </a:rPr>
              <a:t>Sarcomere</a:t>
            </a:r>
            <a:r>
              <a:rPr lang="en-US" altLang="cs-CZ" sz="1650" dirty="0">
                <a:latin typeface="Arial" panose="020B0604020202020204" pitchFamily="34" charset="0"/>
              </a:rPr>
              <a:t> – the smallest contractile unit [2.5 </a:t>
            </a:r>
            <a:r>
              <a:rPr lang="en-US" altLang="cs-CZ" sz="1650" dirty="0">
                <a:latin typeface="Arial" panose="020B0604020202020204" pitchFamily="34" charset="0"/>
                <a:sym typeface="Symbol" panose="05050102010706020507" pitchFamily="18" charset="2"/>
              </a:rPr>
              <a:t></a:t>
            </a:r>
            <a:r>
              <a:rPr lang="en-US" altLang="cs-CZ" sz="1650" dirty="0" smtClean="0">
                <a:latin typeface="Arial" panose="020B0604020202020204" pitchFamily="34" charset="0"/>
                <a:sym typeface="Symbol" panose="05050102010706020507" pitchFamily="18" charset="2"/>
              </a:rPr>
              <a:t>m]</a:t>
            </a:r>
            <a:r>
              <a:rPr lang="cs-CZ" altLang="cs-CZ" sz="1650" dirty="0" smtClean="0">
                <a:latin typeface="Arial" panose="020B0604020202020204" pitchFamily="34" charset="0"/>
                <a:sym typeface="Symbol" panose="05050102010706020507" pitchFamily="18" charset="2"/>
              </a:rPr>
              <a:t>, </a:t>
            </a:r>
            <a:r>
              <a:rPr lang="cs-CZ" altLang="cs-CZ" sz="1650" dirty="0" err="1" smtClean="0">
                <a:latin typeface="Arial" panose="020B0604020202020204" pitchFamily="34" charset="0"/>
                <a:sym typeface="Symbol" panose="05050102010706020507" pitchFamily="18" charset="2"/>
              </a:rPr>
              <a:t>serial</a:t>
            </a:r>
            <a:r>
              <a:rPr lang="cs-CZ" altLang="cs-CZ" sz="1650" dirty="0" smtClean="0">
                <a:latin typeface="Arial" panose="020B0604020202020204" pitchFamily="34" charset="0"/>
                <a:sym typeface="Symbol" panose="05050102010706020507" pitchFamily="18" charset="2"/>
              </a:rPr>
              <a:t> arrangement in </a:t>
            </a:r>
            <a:r>
              <a:rPr lang="cs-CZ" altLang="cs-CZ" sz="1650" dirty="0" err="1" smtClean="0">
                <a:latin typeface="Arial" panose="020B0604020202020204" pitchFamily="34" charset="0"/>
                <a:sym typeface="Symbol" panose="05050102010706020507" pitchFamily="18" charset="2"/>
              </a:rPr>
              <a:t>myofibrils</a:t>
            </a:r>
            <a:endParaRPr lang="en-US" altLang="cs-CZ" sz="1650" dirty="0">
              <a:latin typeface="Arial" panose="020B0604020202020204" pitchFamily="34" charset="0"/>
              <a:sym typeface="Symbol" panose="05050102010706020507" pitchFamily="18" charset="2"/>
            </a:endParaRP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cs-CZ" sz="1650" b="1" dirty="0" smtClean="0">
                <a:latin typeface="Arial" panose="020B0604020202020204" pitchFamily="34" charset="0"/>
              </a:rPr>
              <a:t>Myofilaments</a:t>
            </a:r>
            <a:r>
              <a:rPr lang="en-US" altLang="cs-CZ" sz="1650" dirty="0" smtClean="0">
                <a:latin typeface="Arial" panose="020B0604020202020204" pitchFamily="34" charset="0"/>
              </a:rPr>
              <a:t> </a:t>
            </a:r>
            <a:r>
              <a:rPr lang="en-US" altLang="cs-CZ" sz="1650" dirty="0">
                <a:latin typeface="Arial" panose="020B0604020202020204" pitchFamily="34" charset="0"/>
              </a:rPr>
              <a:t>– actin and myosin, are organized into sarcomeres </a:t>
            </a:r>
            <a:r>
              <a:rPr lang="en-US" altLang="cs-CZ" sz="1650" dirty="0" smtClean="0">
                <a:latin typeface="Arial" panose="020B0604020202020204" pitchFamily="34" charset="0"/>
              </a:rPr>
              <a:t>[</a:t>
            </a:r>
            <a:r>
              <a:rPr lang="en-US" altLang="cs-CZ" sz="1650" dirty="0">
                <a:latin typeface="Arial" panose="020B0604020202020204" pitchFamily="34" charset="0"/>
              </a:rPr>
              <a:t>Ø 8 and 15 </a:t>
            </a:r>
            <a:r>
              <a:rPr lang="en-US" altLang="cs-CZ" sz="1650" dirty="0">
                <a:latin typeface="Arial" panose="020B0604020202020204" pitchFamily="34" charset="0"/>
                <a:sym typeface="Symbol" panose="05050102010706020507" pitchFamily="18" charset="2"/>
              </a:rPr>
              <a:t>nm]</a:t>
            </a:r>
            <a:endParaRPr lang="en-US" altLang="cs-CZ" sz="1650" dirty="0">
              <a:latin typeface="Arial" panose="020B0604020202020204" pitchFamily="34" charset="0"/>
            </a:endParaRP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endParaRPr lang="en-US" altLang="cs-CZ" sz="1650" dirty="0">
              <a:latin typeface="Arial" panose="020B0604020202020204" pitchFamily="34" charset="0"/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9858" y="128469"/>
            <a:ext cx="8932403" cy="906843"/>
          </a:xfrm>
        </p:spPr>
        <p:txBody>
          <a:bodyPr>
            <a:normAutofit/>
          </a:bodyPr>
          <a:lstStyle/>
          <a:p>
            <a:r>
              <a:rPr lang="cs-CZ" sz="4000" dirty="0" err="1" smtClean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Ultrastructure</a:t>
            </a:r>
            <a:r>
              <a:rPr lang="cs-CZ" sz="4000" dirty="0" smtClean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sz="4000" dirty="0" err="1" smtClean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of</a:t>
            </a:r>
            <a:r>
              <a:rPr lang="cs-CZ" sz="4000" dirty="0" smtClean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sz="4000" dirty="0" err="1" smtClean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rhabdomyocyte</a:t>
            </a:r>
            <a:endParaRPr lang="en-US" sz="4000" dirty="0"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Picture 5" descr="Muscle_Cell_Close-up_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434" y="3041231"/>
            <a:ext cx="4238625" cy="3186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Sarcomer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0026" y="3945048"/>
            <a:ext cx="4238625" cy="1815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4724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Office">
  <a:themeElements>
    <a:clrScheme name="Motiv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iv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Motiv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1352</TotalTime>
  <Words>1339</Words>
  <Application>Microsoft Office PowerPoint</Application>
  <PresentationFormat>Předvádění na obrazovce (4:3)</PresentationFormat>
  <Paragraphs>257</Paragraphs>
  <Slides>54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8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54</vt:i4>
      </vt:variant>
    </vt:vector>
  </HeadingPairs>
  <TitlesOfParts>
    <vt:vector size="63" baseType="lpstr">
      <vt:lpstr>Arial Unicode MS</vt:lpstr>
      <vt:lpstr>Arial</vt:lpstr>
      <vt:lpstr>Calibri</vt:lpstr>
      <vt:lpstr>Calibri Light</vt:lpstr>
      <vt:lpstr>Symbol</vt:lpstr>
      <vt:lpstr>Tahoma</vt:lpstr>
      <vt:lpstr>Times New Roman</vt:lpstr>
      <vt:lpstr>Wingdings</vt:lpstr>
      <vt:lpstr>Motiv Office</vt:lpstr>
      <vt:lpstr>Muscle tissue</vt:lpstr>
      <vt:lpstr>General characteristic of muscle tissue</vt:lpstr>
      <vt:lpstr>Prezentace aplikace PowerPoint</vt:lpstr>
      <vt:lpstr>Connective tissue of skeletal muscle </vt:lpstr>
      <vt:lpstr>Prezentace aplikace PowerPoint</vt:lpstr>
      <vt:lpstr>Prezentace aplikace PowerPoint</vt:lpstr>
      <vt:lpstr>Prezentace aplikace PowerPoint</vt:lpstr>
      <vt:lpstr>Prezentace aplikace PowerPoint</vt:lpstr>
      <vt:lpstr>Ultrastructure of rhabdomyocyte</vt:lpstr>
      <vt:lpstr>Prezentace aplikace PowerPoint</vt:lpstr>
      <vt:lpstr>Myofibrils </vt:lpstr>
      <vt:lpstr>Prezentace aplikace PowerPoint</vt:lpstr>
      <vt:lpstr>Prezentace aplikace PowerPoint</vt:lpstr>
      <vt:lpstr>Prezentace aplikace PowerPoint</vt:lpstr>
      <vt:lpstr>Sarcoplasmic reticulum, t-tubule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Contraction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CARDIAC MUSCLE TISSUE COMPARED TO SKELETAL</vt:lpstr>
      <vt:lpstr>Intercalated disc</vt:lpstr>
      <vt:lpstr>Prezentace aplikace PowerPoint</vt:lpstr>
      <vt:lpstr>Myofibril of cardiomyocyte</vt:lpstr>
      <vt:lpstr>Prezentace aplikace PowerPoint</vt:lpstr>
      <vt:lpstr>Purkinje fibers</vt:lpstr>
      <vt:lpstr>Prezentace aplikace PowerPoint</vt:lpstr>
      <vt:lpstr>SMOOTH MUSCLE TISSUE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ATC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Petr</dc:creator>
  <cp:lastModifiedBy>Petr</cp:lastModifiedBy>
  <cp:revision>60</cp:revision>
  <dcterms:created xsi:type="dcterms:W3CDTF">2015-02-23T14:04:02Z</dcterms:created>
  <dcterms:modified xsi:type="dcterms:W3CDTF">2016-04-21T05:05:37Z</dcterms:modified>
</cp:coreProperties>
</file>