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71" r:id="rId5"/>
    <p:sldId id="270" r:id="rId6"/>
    <p:sldId id="261" r:id="rId7"/>
    <p:sldId id="260" r:id="rId8"/>
    <p:sldId id="262" r:id="rId9"/>
    <p:sldId id="263" r:id="rId10"/>
    <p:sldId id="264" r:id="rId11"/>
    <p:sldId id="265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9624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0466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427712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0117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351848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819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37004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9302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4080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3709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3319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1684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0063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0804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0510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6920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935F6-16A9-4935-9C1C-77150DE2D431}" type="datetimeFigureOut">
              <a:rPr lang="cs-CZ" smtClean="0"/>
              <a:pPr/>
              <a:t>26.9.2016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AD9FC2-C8FA-4205-979A-F6044D6FA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4447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erminologia-anatomica.org/cs/ImageSet/ViewSet/2085?imageId=49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erminologia-anatomica.org/cs/ImageSet/ViewSet/2002?imageId=42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852551" y="617517"/>
            <a:ext cx="92033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mbria"/>
                <a:cs typeface="Cambria"/>
              </a:rPr>
              <a:t>How do I decide to what declension the word belongs to?</a:t>
            </a:r>
            <a:endParaRPr lang="cs-CZ" sz="3600" dirty="0" smtClean="0">
              <a:latin typeface="Cambria"/>
              <a:cs typeface="Cambria"/>
            </a:endParaRPr>
          </a:p>
          <a:p>
            <a:endParaRPr lang="en-US" sz="3600" dirty="0" smtClean="0">
              <a:latin typeface="Cambria"/>
              <a:cs typeface="Cambria"/>
            </a:endParaRPr>
          </a:p>
          <a:p>
            <a:r>
              <a:rPr lang="en-US" sz="3600" dirty="0" smtClean="0">
                <a:latin typeface="Cambria"/>
                <a:cs typeface="Cambria"/>
              </a:rPr>
              <a:t>What are the genitive endings of Latin declensions?</a:t>
            </a:r>
            <a:endParaRPr lang="cs-CZ" sz="3600" dirty="0" smtClean="0">
              <a:latin typeface="Cambria"/>
              <a:cs typeface="Cambria"/>
            </a:endParaRPr>
          </a:p>
          <a:p>
            <a:endParaRPr lang="en-US" sz="3600" dirty="0" smtClean="0">
              <a:latin typeface="Cambria"/>
              <a:cs typeface="Cambria"/>
            </a:endParaRPr>
          </a:p>
          <a:p>
            <a:r>
              <a:rPr lang="en-US" sz="3600" dirty="0" smtClean="0">
                <a:latin typeface="Cambria"/>
                <a:cs typeface="Cambria"/>
              </a:rPr>
              <a:t>What is stem?</a:t>
            </a:r>
            <a:endParaRPr lang="cs-CZ" sz="3600" dirty="0" smtClean="0">
              <a:latin typeface="Cambria"/>
              <a:cs typeface="Cambria"/>
            </a:endParaRPr>
          </a:p>
          <a:p>
            <a:endParaRPr lang="en-US" sz="3600" dirty="0" smtClean="0">
              <a:latin typeface="Cambria"/>
              <a:cs typeface="Cambria"/>
            </a:endParaRPr>
          </a:p>
          <a:p>
            <a:r>
              <a:rPr lang="en-US" sz="3600" dirty="0" smtClean="0">
                <a:latin typeface="Cambria"/>
                <a:cs typeface="Cambria"/>
              </a:rPr>
              <a:t>How can we identify the stem of a Latin noun?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24157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3942" t="3736" r="7623" b="7574"/>
          <a:stretch/>
        </p:blipFill>
        <p:spPr>
          <a:xfrm>
            <a:off x="2704949" y="0"/>
            <a:ext cx="6713327" cy="68506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0004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667" y="196599"/>
            <a:ext cx="8911687" cy="1280890"/>
          </a:xfrm>
        </p:spPr>
        <p:txBody>
          <a:bodyPr/>
          <a:lstStyle/>
          <a:p>
            <a:r>
              <a:rPr lang="en-US" dirty="0" smtClean="0">
                <a:solidFill>
                  <a:srgbClr val="1782BF"/>
                </a:solidFill>
                <a:latin typeface="Cambria"/>
                <a:cs typeface="Cambria"/>
              </a:rPr>
              <a:t>Connect nouns with prepositions</a:t>
            </a:r>
            <a:endParaRPr lang="en-US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67400288"/>
              </p:ext>
            </p:extLst>
          </p:nvPr>
        </p:nvGraphicFramePr>
        <p:xfrm>
          <a:off x="1822838" y="1068779"/>
          <a:ext cx="8549561" cy="5486401"/>
        </p:xfrm>
        <a:graphic>
          <a:graphicData uri="http://schemas.openxmlformats.org/presentationml/2006/ole">
            <p:oleObj spid="_x0000_s1032" name="Document" r:id="rId3" imgW="5867184" imgH="4013052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1513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1st LATIN declension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981200" y="121499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In the 1st declension we decline nouns that have: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344928" y="1864845"/>
          <a:ext cx="5369978" cy="25771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84989"/>
                <a:gridCol w="2684989"/>
              </a:tblGrid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Genitive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-AE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Nominative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-A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Gender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Mostly F</a:t>
                      </a:r>
                    </a:p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Never N</a:t>
                      </a:r>
                    </a:p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E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xceptions 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27078" y="4533841"/>
            <a:ext cx="7720733" cy="1938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EXCEPTIONS!!! 		</a:t>
            </a:r>
          </a:p>
          <a:p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NOUNS OF THE 1</a:t>
            </a:r>
            <a:r>
              <a:rPr lang="en-US" sz="2400" baseline="30000" dirty="0">
                <a:solidFill>
                  <a:schemeClr val="bg1"/>
                </a:solidFill>
                <a:latin typeface="Cambria"/>
                <a:cs typeface="Cambria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 Declension that are of masculine gender are:</a:t>
            </a:r>
          </a:p>
          <a:p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Names of specialists – </a:t>
            </a:r>
            <a:r>
              <a:rPr lang="cs-CZ" sz="2400" dirty="0" err="1" smtClean="0">
                <a:solidFill>
                  <a:schemeClr val="bg1"/>
                </a:solidFill>
                <a:latin typeface="Cambria"/>
                <a:cs typeface="Cambria"/>
              </a:rPr>
              <a:t>d</a:t>
            </a:r>
            <a:r>
              <a:rPr lang="en-US" sz="2400" dirty="0" err="1" smtClean="0">
                <a:solidFill>
                  <a:schemeClr val="bg1"/>
                </a:solidFill>
                <a:latin typeface="Cambria"/>
                <a:cs typeface="Cambria"/>
              </a:rPr>
              <a:t>entista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Cambria"/>
                <a:cs typeface="Cambria"/>
              </a:rPr>
              <a:t>ae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, m.</a:t>
            </a:r>
          </a:p>
          <a:p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Names of muscles – </a:t>
            </a:r>
            <a:r>
              <a:rPr lang="cs-CZ" sz="2400" dirty="0" smtClean="0">
                <a:solidFill>
                  <a:schemeClr val="bg1"/>
                </a:solidFill>
                <a:latin typeface="Cambria"/>
                <a:cs typeface="Cambria"/>
              </a:rPr>
              <a:t>a</a:t>
            </a:r>
            <a:r>
              <a:rPr lang="en-US" sz="2400" dirty="0" err="1" smtClean="0">
                <a:solidFill>
                  <a:schemeClr val="bg1"/>
                </a:solidFill>
                <a:latin typeface="Cambria"/>
                <a:cs typeface="Cambria"/>
              </a:rPr>
              <a:t>gonista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Cambria"/>
                <a:cs typeface="Cambria"/>
              </a:rPr>
              <a:t>ae</a:t>
            </a:r>
            <a:r>
              <a:rPr lang="en-US" sz="2400" dirty="0">
                <a:solidFill>
                  <a:schemeClr val="bg1"/>
                </a:solidFill>
                <a:latin typeface="Cambria"/>
                <a:cs typeface="Cambria"/>
              </a:rPr>
              <a:t>, m.</a:t>
            </a:r>
          </a:p>
        </p:txBody>
      </p:sp>
    </p:spTree>
    <p:extLst>
      <p:ext uri="{BB962C8B-B14F-4D97-AF65-F5344CB8AC3E}">
        <p14:creationId xmlns="" xmlns:p14="http://schemas.microsoft.com/office/powerpoint/2010/main" val="356561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1st GREEK declension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In the first declension we decline nouns that have: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20406905"/>
              </p:ext>
            </p:extLst>
          </p:nvPr>
        </p:nvGraphicFramePr>
        <p:xfrm>
          <a:off x="2694405" y="2809978"/>
          <a:ext cx="5747241" cy="221135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15747"/>
                <a:gridCol w="1915747"/>
                <a:gridCol w="1915747"/>
              </a:tblGrid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Genitive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-E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Nominative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-AE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Gender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M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8861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Oncovky do prezentácií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748" y="1264555"/>
            <a:ext cx="9144000" cy="505581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Latin and Greek Declensions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54362" y="2134902"/>
            <a:ext cx="1674899" cy="416632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á složená závorka 6"/>
          <p:cNvSpPr/>
          <p:nvPr/>
        </p:nvSpPr>
        <p:spPr>
          <a:xfrm rot="5400000">
            <a:off x="3171922" y="6033574"/>
            <a:ext cx="205394" cy="789711"/>
          </a:xfrm>
          <a:prstGeom prst="rightBrace">
            <a:avLst>
              <a:gd name="adj1" fmla="val 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2434442" y="6325733"/>
            <a:ext cx="0" cy="1781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030681" y="6503863"/>
            <a:ext cx="1923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Latin     </a:t>
            </a:r>
            <a:r>
              <a:rPr lang="cs-CZ" dirty="0" err="1" smtClean="0"/>
              <a:t>Greek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8199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62545" y="534390"/>
            <a:ext cx="100108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err="1" smtClean="0"/>
              <a:t>When</a:t>
            </a:r>
            <a:r>
              <a:rPr lang="cs-CZ" sz="4800" dirty="0" smtClean="0"/>
              <a:t> do </a:t>
            </a:r>
            <a:r>
              <a:rPr lang="cs-CZ" sz="4800" dirty="0" err="1" smtClean="0"/>
              <a:t>we</a:t>
            </a:r>
            <a:r>
              <a:rPr lang="cs-CZ" sz="4800" dirty="0" smtClean="0"/>
              <a:t> use:</a:t>
            </a:r>
          </a:p>
          <a:p>
            <a:endParaRPr lang="cs-CZ" sz="4800" dirty="0"/>
          </a:p>
          <a:p>
            <a:r>
              <a:rPr lang="cs-CZ" sz="3200" dirty="0" smtClean="0"/>
              <a:t>Nominative?</a:t>
            </a:r>
          </a:p>
          <a:p>
            <a:endParaRPr lang="cs-CZ" sz="3200" dirty="0"/>
          </a:p>
          <a:p>
            <a:r>
              <a:rPr lang="cs-CZ" sz="3200" dirty="0" smtClean="0"/>
              <a:t>Genitive?</a:t>
            </a:r>
          </a:p>
          <a:p>
            <a:endParaRPr lang="cs-CZ" sz="3200" dirty="0"/>
          </a:p>
          <a:p>
            <a:r>
              <a:rPr lang="cs-CZ" sz="3200" dirty="0" err="1" smtClean="0"/>
              <a:t>Accusative</a:t>
            </a:r>
            <a:r>
              <a:rPr lang="cs-CZ" sz="3200" dirty="0" smtClean="0"/>
              <a:t>?</a:t>
            </a:r>
          </a:p>
          <a:p>
            <a:endParaRPr lang="cs-CZ" sz="3200" dirty="0"/>
          </a:p>
          <a:p>
            <a:r>
              <a:rPr lang="cs-CZ" sz="3200" dirty="0" smtClean="0"/>
              <a:t>Ablative?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43121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Use the chart with endings to change the following words into plural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2101932"/>
            <a:ext cx="8229600" cy="4583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dirty="0">
                <a:solidFill>
                  <a:srgbClr val="C00000"/>
                </a:solidFill>
              </a:rPr>
              <a:t>c</a:t>
            </a:r>
            <a:r>
              <a:rPr lang="ro-RO" sz="2400" dirty="0" smtClean="0">
                <a:solidFill>
                  <a:srgbClr val="C00000"/>
                </a:solidFill>
              </a:rPr>
              <a:t>oxa</a:t>
            </a:r>
            <a:r>
              <a:rPr lang="ro-RO" sz="2400" dirty="0" smtClean="0"/>
              <a:t>                                           		</a:t>
            </a:r>
            <a:r>
              <a:rPr lang="ro-RO" sz="2400" dirty="0" smtClean="0">
                <a:solidFill>
                  <a:srgbClr val="C00000"/>
                </a:solidFill>
              </a:rPr>
              <a:t>cervix</a:t>
            </a:r>
          </a:p>
          <a:p>
            <a:pPr marL="0" indent="0">
              <a:buNone/>
            </a:pPr>
            <a:r>
              <a:rPr lang="ro-RO" sz="2400" dirty="0" smtClean="0">
                <a:solidFill>
                  <a:schemeClr val="accent6"/>
                </a:solidFill>
              </a:rPr>
              <a:t>Gen		</a:t>
            </a:r>
            <a:r>
              <a:rPr lang="ro-RO" sz="2400" dirty="0" smtClean="0"/>
              <a:t>_ </a:t>
            </a:r>
            <a:r>
              <a:rPr lang="ro-RO" sz="2400" dirty="0"/>
              <a:t>_ _ _ _ _ _ _ 	</a:t>
            </a:r>
            <a:r>
              <a:rPr lang="ro-RO" sz="2400" dirty="0" smtClean="0"/>
              <a:t>    				_ </a:t>
            </a:r>
            <a:r>
              <a:rPr lang="ro-RO" sz="2400" dirty="0"/>
              <a:t>_ _ _ _ _ _ _  </a:t>
            </a:r>
            <a:endParaRPr lang="ro-RO" sz="2400" dirty="0" smtClean="0"/>
          </a:p>
          <a:p>
            <a:pPr marL="0" indent="0">
              <a:buNone/>
            </a:pPr>
            <a:r>
              <a:rPr lang="cs-CZ" sz="2400" dirty="0">
                <a:solidFill>
                  <a:schemeClr val="accent6"/>
                </a:solidFill>
              </a:rPr>
              <a:t>s</a:t>
            </a:r>
            <a:r>
              <a:rPr lang="cs-CZ" sz="2400" dirty="0" smtClean="0">
                <a:solidFill>
                  <a:schemeClr val="accent6"/>
                </a:solidFill>
              </a:rPr>
              <a:t>tem		</a:t>
            </a:r>
            <a:r>
              <a:rPr lang="en-GB" sz="2400" dirty="0" smtClean="0"/>
              <a:t>_ _ _ _ _ _ _ _ </a:t>
            </a:r>
            <a:r>
              <a:rPr lang="cs-CZ" sz="2400" dirty="0"/>
              <a:t>	</a:t>
            </a:r>
            <a:r>
              <a:rPr lang="en-GB" sz="2400" dirty="0" smtClean="0"/>
              <a:t>		</a:t>
            </a:r>
            <a:r>
              <a:rPr lang="cs-CZ" sz="2400" dirty="0" smtClean="0"/>
              <a:t>		</a:t>
            </a:r>
            <a:r>
              <a:rPr lang="en-GB" sz="2400" dirty="0" smtClean="0"/>
              <a:t>_ _ _ _ _ _ _ _ </a:t>
            </a:r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accent6"/>
                </a:solidFill>
              </a:rPr>
              <a:t>Nom</a:t>
            </a:r>
            <a:r>
              <a:rPr lang="cs-CZ" sz="2400" dirty="0" smtClean="0">
                <a:solidFill>
                  <a:schemeClr val="accent6"/>
                </a:solidFill>
              </a:rPr>
              <a:t>. </a:t>
            </a:r>
            <a:r>
              <a:rPr lang="cs-CZ" sz="2400" dirty="0" err="1" smtClean="0">
                <a:solidFill>
                  <a:schemeClr val="accent6"/>
                </a:solidFill>
              </a:rPr>
              <a:t>pl</a:t>
            </a:r>
            <a:r>
              <a:rPr lang="cs-CZ" sz="2400" dirty="0" smtClean="0">
                <a:solidFill>
                  <a:schemeClr val="accent6"/>
                </a:solidFill>
              </a:rPr>
              <a:t>.	</a:t>
            </a:r>
            <a:r>
              <a:rPr lang="en-GB" sz="2400" dirty="0" smtClean="0"/>
              <a:t>_ </a:t>
            </a:r>
            <a:r>
              <a:rPr lang="en-GB" sz="2400" dirty="0"/>
              <a:t>_ _ _ _ _ _ _ 		</a:t>
            </a:r>
            <a:r>
              <a:rPr lang="cs-CZ" sz="2400" dirty="0" smtClean="0"/>
              <a:t>			</a:t>
            </a:r>
            <a:r>
              <a:rPr lang="en-GB" sz="2400" dirty="0" smtClean="0"/>
              <a:t>_ </a:t>
            </a:r>
            <a:r>
              <a:rPr lang="en-GB" sz="2400" dirty="0"/>
              <a:t>_ _ _ _ _ _ _ </a:t>
            </a:r>
          </a:p>
          <a:p>
            <a:pPr marL="0" indent="0">
              <a:buNone/>
            </a:pPr>
            <a:r>
              <a:rPr lang="ro-RO" sz="2400" dirty="0" smtClean="0"/>
              <a:t>	</a:t>
            </a:r>
            <a:endParaRPr lang="ro-RO" sz="2400" dirty="0"/>
          </a:p>
          <a:p>
            <a:pPr marL="0" indent="0">
              <a:buNone/>
            </a:pPr>
            <a:r>
              <a:rPr lang="ro-RO" sz="2400" dirty="0">
                <a:solidFill>
                  <a:srgbClr val="C00000"/>
                </a:solidFill>
              </a:rPr>
              <a:t>m</a:t>
            </a:r>
            <a:r>
              <a:rPr lang="ro-RO" sz="2400" dirty="0" smtClean="0">
                <a:solidFill>
                  <a:srgbClr val="C00000"/>
                </a:solidFill>
              </a:rPr>
              <a:t>entum                                      		arcus</a:t>
            </a:r>
          </a:p>
          <a:p>
            <a:pPr marL="0" indent="0">
              <a:buNone/>
            </a:pPr>
            <a:r>
              <a:rPr lang="ro-RO" sz="2400" dirty="0" smtClean="0"/>
              <a:t>_ </a:t>
            </a:r>
            <a:r>
              <a:rPr lang="ro-RO" sz="2400" dirty="0"/>
              <a:t>_ </a:t>
            </a:r>
            <a:r>
              <a:rPr lang="ro-RO" sz="2400" dirty="0" smtClean="0"/>
              <a:t>_ _ _ _ _</a:t>
            </a:r>
            <a:r>
              <a:rPr lang="ro-RO" sz="2400" dirty="0"/>
              <a:t>	</a:t>
            </a:r>
            <a:r>
              <a:rPr lang="ro-RO" sz="2400" dirty="0" smtClean="0"/>
              <a:t>								_ </a:t>
            </a:r>
            <a:r>
              <a:rPr lang="ro-RO" sz="2400" dirty="0"/>
              <a:t>_ _ _ _ _ _ _	</a:t>
            </a:r>
            <a:endParaRPr lang="ro-RO" sz="2400" dirty="0" smtClean="0"/>
          </a:p>
          <a:p>
            <a:pPr marL="0" indent="0">
              <a:buNone/>
            </a:pPr>
            <a:r>
              <a:rPr lang="en-GB" sz="2400" dirty="0" smtClean="0"/>
              <a:t>_ </a:t>
            </a:r>
            <a:r>
              <a:rPr lang="en-GB" sz="2400" dirty="0"/>
              <a:t>_ _ _ _ _ _ 		</a:t>
            </a:r>
            <a:r>
              <a:rPr lang="cs-CZ" sz="2400" dirty="0" smtClean="0"/>
              <a:t>							</a:t>
            </a:r>
            <a:r>
              <a:rPr lang="en-GB" sz="2400" dirty="0" smtClean="0"/>
              <a:t>_ </a:t>
            </a:r>
            <a:r>
              <a:rPr lang="en-GB" sz="2400" dirty="0"/>
              <a:t>_ _ _ _ _ _ _ </a:t>
            </a:r>
          </a:p>
          <a:p>
            <a:pPr marL="0" indent="0">
              <a:buNone/>
            </a:pPr>
            <a:r>
              <a:rPr lang="en-GB" sz="2400" dirty="0" smtClean="0"/>
              <a:t>_ </a:t>
            </a:r>
            <a:r>
              <a:rPr lang="en-GB" sz="2400" dirty="0"/>
              <a:t>_ _ _ _ _ _ </a:t>
            </a:r>
            <a:r>
              <a:rPr lang="cs-CZ" sz="2400" dirty="0"/>
              <a:t>	</a:t>
            </a:r>
            <a:r>
              <a:rPr lang="cs-CZ" sz="2400" dirty="0" smtClean="0"/>
              <a:t>								</a:t>
            </a:r>
            <a:r>
              <a:rPr lang="en-GB" sz="2400" dirty="0" smtClean="0"/>
              <a:t>_ </a:t>
            </a:r>
            <a:r>
              <a:rPr lang="en-GB" sz="2400" dirty="0"/>
              <a:t>_ _ _ _ _ _ _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2674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Creating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anatomical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terms</a:t>
            </a:r>
            <a:endParaRPr lang="cs-CZ" dirty="0">
              <a:solidFill>
                <a:srgbClr val="00B0F0"/>
              </a:solidFill>
            </a:endParaRPr>
          </a:p>
        </p:txBody>
      </p:sp>
      <p:pic>
        <p:nvPicPr>
          <p:cNvPr id="2050" name="Picture 2" descr="http://terminologia-anatomica.org/Content/Media/2085/4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380" y="1448790"/>
            <a:ext cx="7964311" cy="44591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174380" y="6115792"/>
            <a:ext cx="8727168" cy="36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3"/>
              </a:rPr>
              <a:t>http://terminologia-anatomica.org/cs/ImageSet/ViewSet/2085?imageId=496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2759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Compare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anatomical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terms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using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adjectives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with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those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using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Genitive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2050" name="Picture 2" descr="http://terminologia-anatomica.org/Content/Media/2002/4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1905000"/>
            <a:ext cx="8026966" cy="44942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592925" y="6519553"/>
            <a:ext cx="9139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3"/>
              </a:rPr>
              <a:t>http://terminologia-anatomica.org/cs/ImageSet/ViewSet/2002?imageId=420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7331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Oncovky do prezentácií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62510"/>
            <a:ext cx="9144000" cy="505581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Genitive singular and plural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20427" y="2613936"/>
            <a:ext cx="8377400" cy="41217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0428" y="3008901"/>
            <a:ext cx="8376339" cy="412176"/>
          </a:xfrm>
          <a:prstGeom prst="rect">
            <a:avLst/>
          </a:prstGeom>
          <a:noFill/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49278" y="4518933"/>
            <a:ext cx="8347489" cy="412176"/>
          </a:xfrm>
          <a:prstGeom prst="rect">
            <a:avLst/>
          </a:prstGeom>
          <a:noFill/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1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Introduction to syntax</a:t>
            </a:r>
            <a:b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</a:br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NOUN IN APPOSITION 1.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Cambria"/>
                <a:cs typeface="Cambria"/>
              </a:rPr>
              <a:t>n</a:t>
            </a:r>
            <a:r>
              <a:rPr lang="en-US" sz="3600" dirty="0" smtClean="0">
                <a:latin typeface="Cambria"/>
                <a:cs typeface="Cambria"/>
              </a:rPr>
              <a:t>oun + noun &lt; GENITIVE </a:t>
            </a:r>
          </a:p>
          <a:p>
            <a:pPr lvl="1"/>
            <a:r>
              <a:rPr lang="en-US" sz="3200" dirty="0">
                <a:latin typeface="Cambria"/>
                <a:cs typeface="Cambria"/>
              </a:rPr>
              <a:t>Translated: 	using </a:t>
            </a:r>
            <a:r>
              <a:rPr lang="en-US" sz="3200" i="1" dirty="0">
                <a:latin typeface="Cambria"/>
                <a:cs typeface="Cambria"/>
              </a:rPr>
              <a:t>of</a:t>
            </a:r>
            <a:r>
              <a:rPr lang="en-US" sz="3200" dirty="0">
                <a:latin typeface="Cambria"/>
                <a:cs typeface="Cambria"/>
              </a:rPr>
              <a:t> </a:t>
            </a:r>
          </a:p>
          <a:p>
            <a:pPr lvl="1"/>
            <a:r>
              <a:rPr lang="en-US" sz="3200" dirty="0">
                <a:latin typeface="Cambria"/>
                <a:cs typeface="Cambria"/>
              </a:rPr>
              <a:t>Meaning:		state of </a:t>
            </a:r>
            <a:r>
              <a:rPr lang="en-US" sz="3200" dirty="0" smtClean="0">
                <a:latin typeface="Cambria"/>
                <a:cs typeface="Cambria"/>
              </a:rPr>
              <a:t>dependency, possession</a:t>
            </a:r>
          </a:p>
          <a:p>
            <a:pPr marL="457200" lvl="1" indent="0">
              <a:buNone/>
            </a:pPr>
            <a:endParaRPr lang="en-US" sz="3200" dirty="0" smtClean="0">
              <a:latin typeface="Cambria"/>
              <a:cs typeface="Cambria"/>
            </a:endParaRPr>
          </a:p>
          <a:p>
            <a:pPr marL="342900" lvl="1" indent="-342900">
              <a:buFont typeface="Arial"/>
              <a:buChar char="•"/>
            </a:pPr>
            <a:r>
              <a:rPr lang="en-US" sz="3200" b="1" dirty="0" smtClean="0">
                <a:latin typeface="Cambria"/>
                <a:cs typeface="Cambria"/>
              </a:rPr>
              <a:t>EX:</a:t>
            </a:r>
            <a:r>
              <a:rPr lang="en-US" sz="3200" dirty="0" smtClean="0">
                <a:latin typeface="Cambria"/>
                <a:cs typeface="Cambria"/>
              </a:rPr>
              <a:t>      </a:t>
            </a:r>
            <a:r>
              <a:rPr lang="en-US" sz="3200" dirty="0" err="1" smtClean="0">
                <a:latin typeface="Cambria"/>
                <a:cs typeface="Cambria"/>
              </a:rPr>
              <a:t>Fractura</a:t>
            </a:r>
            <a:r>
              <a:rPr lang="en-US" sz="3200" dirty="0" smtClean="0">
                <a:latin typeface="Cambria"/>
                <a:cs typeface="Cambria"/>
              </a:rPr>
              <a:t> </a:t>
            </a:r>
            <a:r>
              <a:rPr lang="en-US" sz="3200" dirty="0">
                <a:latin typeface="Cambria"/>
                <a:cs typeface="Cambria"/>
              </a:rPr>
              <a:t>cost</a:t>
            </a:r>
            <a:r>
              <a:rPr lang="en-US" sz="3200" dirty="0">
                <a:solidFill>
                  <a:srgbClr val="267CF2"/>
                </a:solidFill>
                <a:latin typeface="Cambria"/>
                <a:cs typeface="Cambria"/>
              </a:rPr>
              <a:t>ae</a:t>
            </a:r>
            <a:r>
              <a:rPr lang="en-US" sz="3200" dirty="0">
                <a:latin typeface="Cambria"/>
                <a:cs typeface="Cambria"/>
              </a:rPr>
              <a:t> //</a:t>
            </a:r>
            <a:r>
              <a:rPr lang="en-US" sz="3200" dirty="0" err="1">
                <a:latin typeface="Cambria"/>
                <a:cs typeface="Cambria"/>
              </a:rPr>
              <a:t>fractura</a:t>
            </a:r>
            <a:r>
              <a:rPr lang="en-US" sz="3200" dirty="0">
                <a:latin typeface="Cambria"/>
                <a:cs typeface="Cambria"/>
              </a:rPr>
              <a:t> </a:t>
            </a:r>
            <a:r>
              <a:rPr lang="en-US" sz="3200" dirty="0" err="1" smtClean="0">
                <a:latin typeface="Cambria"/>
                <a:cs typeface="Cambria"/>
              </a:rPr>
              <a:t>cost</a:t>
            </a:r>
            <a:r>
              <a:rPr lang="en-US" sz="3200" dirty="0" err="1" smtClean="0">
                <a:solidFill>
                  <a:srgbClr val="267CF2"/>
                </a:solidFill>
                <a:latin typeface="Cambria"/>
                <a:cs typeface="Cambria"/>
              </a:rPr>
              <a:t>arum</a:t>
            </a:r>
            <a:endParaRPr lang="en-US" sz="3200" dirty="0" smtClean="0">
              <a:solidFill>
                <a:srgbClr val="267CF2"/>
              </a:solidFill>
              <a:latin typeface="Cambria"/>
              <a:cs typeface="Cambria"/>
            </a:endParaRPr>
          </a:p>
          <a:p>
            <a:pPr marL="1314450" lvl="4" indent="0">
              <a:buNone/>
            </a:pPr>
            <a:r>
              <a:rPr lang="en-US" sz="2400" dirty="0" smtClean="0">
                <a:solidFill>
                  <a:srgbClr val="267CF2"/>
                </a:solidFill>
                <a:latin typeface="Cambria"/>
                <a:cs typeface="Cambria"/>
              </a:rPr>
              <a:t>Fracture of rib		            Fracture of ribs</a:t>
            </a:r>
          </a:p>
          <a:p>
            <a:pPr marL="1314450" lvl="4" indent="0">
              <a:buNone/>
            </a:pPr>
            <a:r>
              <a:rPr lang="en-US" sz="2400" dirty="0" smtClean="0">
                <a:solidFill>
                  <a:srgbClr val="267CF2"/>
                </a:solidFill>
                <a:latin typeface="Cambria"/>
                <a:cs typeface="Cambria"/>
              </a:rPr>
              <a:t>! = rib fracture			    = rib fractures</a:t>
            </a:r>
            <a:endParaRPr lang="en-US" sz="2400" dirty="0">
              <a:solidFill>
                <a:srgbClr val="267CF2"/>
              </a:solidFill>
              <a:latin typeface="Cambria"/>
              <a:cs typeface="Cambria"/>
            </a:endParaRPr>
          </a:p>
          <a:p>
            <a:endParaRPr lang="en-US" sz="3600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63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Cambria"/>
                <a:cs typeface="Cambria"/>
              </a:rPr>
              <a:t>Connect two nouns</a:t>
            </a:r>
            <a:endParaRPr lang="en-US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82535"/>
            <a:ext cx="8915400" cy="46286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600" b="1" i="1" dirty="0">
                <a:solidFill>
                  <a:srgbClr val="3366FF"/>
                </a:solidFill>
              </a:rPr>
              <a:t>ex: </a:t>
            </a:r>
            <a:r>
              <a:rPr lang="en-GB" sz="3600" b="1" i="1" dirty="0" smtClean="0">
                <a:solidFill>
                  <a:srgbClr val="3366FF"/>
                </a:solidFill>
              </a:rPr>
              <a:t> caput </a:t>
            </a:r>
            <a:r>
              <a:rPr lang="en-GB" sz="3600" b="1" i="1" dirty="0">
                <a:solidFill>
                  <a:srgbClr val="3366FF"/>
                </a:solidFill>
              </a:rPr>
              <a:t>	+ 	</a:t>
            </a:r>
            <a:r>
              <a:rPr lang="en-GB" sz="3600" b="1" dirty="0">
                <a:solidFill>
                  <a:srgbClr val="3366FF"/>
                </a:solidFill>
              </a:rPr>
              <a:t>costa</a:t>
            </a:r>
            <a:r>
              <a:rPr lang="en-GB" sz="3600" b="1" i="1" dirty="0">
                <a:solidFill>
                  <a:srgbClr val="3366FF"/>
                </a:solidFill>
              </a:rPr>
              <a:t> &gt; </a:t>
            </a:r>
            <a:r>
              <a:rPr lang="en-GB" sz="3600" b="1" i="1" dirty="0" smtClean="0">
                <a:solidFill>
                  <a:srgbClr val="3366FF"/>
                </a:solidFill>
              </a:rPr>
              <a:t>caput costae</a:t>
            </a:r>
            <a:r>
              <a:rPr lang="en-GB" sz="3600" b="1" dirty="0" smtClean="0">
                <a:solidFill>
                  <a:srgbClr val="3366FF"/>
                </a:solidFill>
              </a:rPr>
              <a:t> </a:t>
            </a:r>
            <a:r>
              <a:rPr lang="en-GB" sz="3600" b="1" dirty="0">
                <a:solidFill>
                  <a:srgbClr val="3366FF"/>
                </a:solidFill>
              </a:rPr>
              <a:t>	</a:t>
            </a:r>
            <a:r>
              <a:rPr lang="en-GB" sz="3600" b="1" i="1" dirty="0"/>
              <a:t>head of </a:t>
            </a:r>
            <a:r>
              <a:rPr lang="en-GB" sz="3600" b="1" i="1" dirty="0" smtClean="0"/>
              <a:t>rib</a:t>
            </a:r>
            <a:endParaRPr lang="sk-SK" sz="3600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sz="3500" b="1" dirty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</a:t>
            </a:r>
            <a:r>
              <a:rPr lang="en-GB" sz="3500" b="1" dirty="0" smtClean="0"/>
              <a:t>  femur </a:t>
            </a:r>
            <a:r>
              <a:rPr lang="en-GB" sz="3500" b="1" i="1" dirty="0" smtClean="0"/>
              <a:t>&gt;</a:t>
            </a:r>
            <a:r>
              <a:rPr lang="en-GB" sz="3500" b="1" dirty="0"/>
              <a:t>		</a:t>
            </a: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caput   +  fibula </a:t>
            </a:r>
            <a:r>
              <a:rPr lang="en-GB" sz="3500" b="1" i="1" dirty="0"/>
              <a:t>&gt;</a:t>
            </a:r>
            <a:r>
              <a:rPr lang="en-GB" sz="3500" b="1" dirty="0"/>
              <a:t>			</a:t>
            </a: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</a:t>
            </a:r>
            <a:r>
              <a:rPr lang="en-GB" sz="3500" b="1" dirty="0" smtClean="0"/>
              <a:t> </a:t>
            </a:r>
            <a:r>
              <a:rPr lang="en-GB" sz="3500" b="1" dirty="0" err="1" smtClean="0"/>
              <a:t>humerus</a:t>
            </a:r>
            <a:r>
              <a:rPr lang="en-GB" sz="3500" b="1" dirty="0" smtClean="0"/>
              <a:t> </a:t>
            </a:r>
            <a:r>
              <a:rPr lang="en-GB" sz="3500" b="1" i="1" dirty="0"/>
              <a:t>&gt;</a:t>
            </a:r>
            <a:r>
              <a:rPr lang="en-GB" sz="3500" b="1" dirty="0"/>
              <a:t> 	</a:t>
            </a: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</a:t>
            </a:r>
            <a:r>
              <a:rPr lang="en-GB" sz="3500" b="1" dirty="0" smtClean="0"/>
              <a:t> phalanx </a:t>
            </a:r>
            <a:r>
              <a:rPr lang="en-GB" sz="3500" b="1" i="1" dirty="0"/>
              <a:t>&gt;</a:t>
            </a:r>
            <a:r>
              <a:rPr lang="en-GB" sz="3500" b="1" dirty="0"/>
              <a:t>	</a:t>
            </a: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 </a:t>
            </a:r>
            <a:r>
              <a:rPr lang="en-GB" sz="3500" b="1" dirty="0" smtClean="0"/>
              <a:t>radius </a:t>
            </a:r>
            <a:r>
              <a:rPr lang="en-GB" sz="3500" b="1" i="1" dirty="0"/>
              <a:t>&gt;</a:t>
            </a:r>
            <a:r>
              <a:rPr lang="en-GB" sz="3500" b="1" dirty="0"/>
              <a:t>	</a:t>
            </a:r>
            <a:endParaRPr lang="sk-SK" sz="3500" dirty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</a:t>
            </a:r>
            <a:r>
              <a:rPr lang="en-GB" sz="3500" b="1" dirty="0" smtClean="0"/>
              <a:t>  talus </a:t>
            </a:r>
            <a:r>
              <a:rPr lang="en-GB" sz="3500" b="1" i="1" dirty="0" smtClean="0"/>
              <a:t>&gt;</a:t>
            </a:r>
            <a:endParaRPr lang="sk-SK" sz="3500" dirty="0"/>
          </a:p>
          <a:p>
            <a:pPr marL="0" indent="0">
              <a:buNone/>
            </a:pPr>
            <a:r>
              <a:rPr lang="en-GB" sz="3500" b="1" dirty="0" smtClean="0"/>
              <a:t>caput   </a:t>
            </a:r>
            <a:r>
              <a:rPr lang="en-GB" sz="3500" b="1" dirty="0"/>
              <a:t>+ </a:t>
            </a:r>
            <a:r>
              <a:rPr lang="en-GB" sz="3500" b="1" dirty="0" smtClean="0"/>
              <a:t>  ulna </a:t>
            </a:r>
            <a:r>
              <a:rPr lang="en-GB" sz="3500" b="1" i="1" dirty="0" smtClean="0"/>
              <a:t>&gt;</a:t>
            </a:r>
            <a:endParaRPr lang="sk-SK" sz="3500" dirty="0"/>
          </a:p>
        </p:txBody>
      </p:sp>
    </p:spTree>
    <p:extLst>
      <p:ext uri="{BB962C8B-B14F-4D97-AF65-F5344CB8AC3E}">
        <p14:creationId xmlns="" xmlns:p14="http://schemas.microsoft.com/office/powerpoint/2010/main" val="28761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67CF2"/>
                </a:solidFill>
                <a:latin typeface="Cambria"/>
                <a:cs typeface="Cambria"/>
              </a:rPr>
              <a:t>Prepositions and prepositional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565" y="1555667"/>
            <a:ext cx="9362047" cy="5006497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Denote: </a:t>
            </a:r>
          </a:p>
          <a:p>
            <a:pPr lvl="1"/>
            <a:r>
              <a:rPr lang="en-US" sz="2400" dirty="0" smtClean="0">
                <a:latin typeface="Cambria"/>
                <a:cs typeface="Cambria"/>
              </a:rPr>
              <a:t>spatial relations		</a:t>
            </a:r>
            <a:r>
              <a:rPr lang="cs-CZ" sz="2400" dirty="0" smtClean="0">
                <a:latin typeface="Cambria"/>
                <a:cs typeface="Cambria"/>
              </a:rPr>
              <a:t>	</a:t>
            </a:r>
            <a:r>
              <a:rPr lang="en-US" sz="2400" dirty="0" smtClean="0">
                <a:latin typeface="Cambria"/>
                <a:cs typeface="Cambria"/>
              </a:rPr>
              <a:t>sub, infra, post</a:t>
            </a:r>
            <a:r>
              <a:rPr lang="cs-CZ" sz="2400" dirty="0" smtClean="0">
                <a:latin typeface="Cambria"/>
                <a:cs typeface="Cambria"/>
              </a:rPr>
              <a:t>, ante, supra, a/ab, ad</a:t>
            </a:r>
            <a:endParaRPr lang="en-US" sz="2400" dirty="0" smtClean="0">
              <a:latin typeface="Cambria"/>
              <a:cs typeface="Cambria"/>
            </a:endParaRPr>
          </a:p>
          <a:p>
            <a:pPr lvl="1"/>
            <a:r>
              <a:rPr lang="en-US" sz="2400" dirty="0" smtClean="0">
                <a:latin typeface="Cambria"/>
                <a:cs typeface="Cambria"/>
              </a:rPr>
              <a:t>temporal relations		</a:t>
            </a:r>
            <a:r>
              <a:rPr lang="cs-CZ" sz="2400" dirty="0" smtClean="0">
                <a:latin typeface="Cambria"/>
                <a:cs typeface="Cambria"/>
              </a:rPr>
              <a:t>	</a:t>
            </a:r>
            <a:r>
              <a:rPr lang="en-US" sz="2400" dirty="0" smtClean="0">
                <a:latin typeface="Cambria"/>
                <a:cs typeface="Cambria"/>
              </a:rPr>
              <a:t>post, ante</a:t>
            </a:r>
            <a:r>
              <a:rPr lang="cs-CZ" sz="2400" dirty="0" smtClean="0">
                <a:latin typeface="Cambria"/>
                <a:cs typeface="Cambria"/>
              </a:rPr>
              <a:t>, </a:t>
            </a:r>
            <a:r>
              <a:rPr lang="cs-CZ" sz="2400" dirty="0" err="1" smtClean="0">
                <a:latin typeface="Cambria"/>
                <a:cs typeface="Cambria"/>
              </a:rPr>
              <a:t>intra</a:t>
            </a:r>
            <a:endParaRPr lang="en-US" sz="2400" dirty="0" smtClean="0">
              <a:latin typeface="Cambria"/>
              <a:cs typeface="Cambria"/>
            </a:endParaRPr>
          </a:p>
          <a:p>
            <a:pPr lvl="1"/>
            <a:r>
              <a:rPr lang="en-US" sz="2400" dirty="0" smtClean="0">
                <a:latin typeface="Cambria"/>
                <a:cs typeface="Cambria"/>
              </a:rPr>
              <a:t>causal relations</a:t>
            </a:r>
            <a:r>
              <a:rPr lang="en-US" sz="2400" dirty="0">
                <a:latin typeface="Cambria"/>
                <a:cs typeface="Cambria"/>
              </a:rPr>
              <a:t>			propter, </a:t>
            </a:r>
            <a:r>
              <a:rPr lang="en-US" sz="2400" dirty="0" smtClean="0">
                <a:latin typeface="Cambria"/>
                <a:cs typeface="Cambria"/>
              </a:rPr>
              <a:t>e/ex</a:t>
            </a:r>
            <a:endParaRPr lang="cs-CZ" sz="2400" dirty="0" smtClean="0">
              <a:latin typeface="Cambria"/>
              <a:cs typeface="Cambria"/>
            </a:endParaRPr>
          </a:p>
          <a:p>
            <a:pPr lvl="1"/>
            <a:r>
              <a:rPr lang="cs-CZ" sz="2400" dirty="0" err="1" smtClean="0">
                <a:latin typeface="Cambria"/>
                <a:cs typeface="Cambria"/>
              </a:rPr>
              <a:t>other</a:t>
            </a:r>
            <a:r>
              <a:rPr lang="cs-CZ" sz="2400" dirty="0" smtClean="0">
                <a:latin typeface="Cambria"/>
                <a:cs typeface="Cambria"/>
              </a:rPr>
              <a:t>						</a:t>
            </a:r>
            <a:r>
              <a:rPr lang="cs-CZ" sz="2400" dirty="0" err="1" smtClean="0">
                <a:latin typeface="Cambria"/>
                <a:cs typeface="Cambria"/>
              </a:rPr>
              <a:t>cum</a:t>
            </a:r>
            <a:r>
              <a:rPr lang="cs-CZ" sz="2400" dirty="0" smtClean="0">
                <a:latin typeface="Cambria"/>
                <a:cs typeface="Cambria"/>
              </a:rPr>
              <a:t>, sine</a:t>
            </a:r>
            <a:endParaRPr lang="en-US" sz="24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sz="2800" dirty="0" smtClean="0">
              <a:latin typeface="Cambria"/>
              <a:cs typeface="Cambria"/>
            </a:endParaRPr>
          </a:p>
          <a:p>
            <a:r>
              <a:rPr lang="en-US" sz="2800" dirty="0" smtClean="0">
                <a:latin typeface="Cambria"/>
                <a:cs typeface="Cambria"/>
              </a:rPr>
              <a:t>Can be connected with:</a:t>
            </a:r>
          </a:p>
          <a:p>
            <a:pPr lvl="1"/>
            <a:r>
              <a:rPr lang="en-US" sz="2400" dirty="0" smtClean="0">
                <a:latin typeface="Cambria"/>
                <a:cs typeface="Cambria"/>
              </a:rPr>
              <a:t>Accusative case</a:t>
            </a:r>
          </a:p>
          <a:p>
            <a:pPr lvl="1"/>
            <a:r>
              <a:rPr lang="en-US" sz="2400" dirty="0" smtClean="0">
                <a:latin typeface="Cambria"/>
                <a:cs typeface="Cambria"/>
              </a:rPr>
              <a:t>Ablative case</a:t>
            </a:r>
          </a:p>
          <a:p>
            <a:pPr lvl="1"/>
            <a:r>
              <a:rPr lang="en-US" sz="2400" dirty="0" smtClean="0">
                <a:latin typeface="Cambria"/>
                <a:cs typeface="Cambria"/>
              </a:rPr>
              <a:t>Both Accusative and Ablative case</a:t>
            </a:r>
            <a:r>
              <a:rPr lang="cs-CZ" sz="2400" dirty="0" smtClean="0">
                <a:latin typeface="Cambria"/>
                <a:cs typeface="Cambria"/>
              </a:rPr>
              <a:t>s</a:t>
            </a:r>
            <a:endParaRPr lang="en-US" sz="2400" dirty="0" smtClean="0">
              <a:latin typeface="Cambria"/>
              <a:cs typeface="Cambria"/>
            </a:endParaRPr>
          </a:p>
          <a:p>
            <a:pPr marL="457200" lvl="1" indent="0">
              <a:buNone/>
            </a:pPr>
            <a:endParaRPr lang="en-US" sz="2400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12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184</Words>
  <Application>Microsoft Office PowerPoint</Application>
  <PresentationFormat>Vlastní</PresentationFormat>
  <Paragraphs>89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Stébla</vt:lpstr>
      <vt:lpstr>Document</vt:lpstr>
      <vt:lpstr>Snímek 1</vt:lpstr>
      <vt:lpstr>Snímek 2</vt:lpstr>
      <vt:lpstr>Use the chart with endings to change the following words into plural</vt:lpstr>
      <vt:lpstr>Creating anatomical terms</vt:lpstr>
      <vt:lpstr>Compare anatomical terms using adjectives with those using Genitive</vt:lpstr>
      <vt:lpstr>Genitive singular and plural</vt:lpstr>
      <vt:lpstr>Introduction to syntax NOUN IN APPOSITION 1.</vt:lpstr>
      <vt:lpstr>Connect two nouns</vt:lpstr>
      <vt:lpstr>Prepositions and prepositional phrases</vt:lpstr>
      <vt:lpstr>Snímek 10</vt:lpstr>
      <vt:lpstr>Connect nouns with prepositions</vt:lpstr>
      <vt:lpstr>1st LATIN declension</vt:lpstr>
      <vt:lpstr>1st GREEK declension</vt:lpstr>
      <vt:lpstr>Latin and Greek Declensions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Gachallová</dc:creator>
  <cp:lastModifiedBy>Gachallová Natália</cp:lastModifiedBy>
  <cp:revision>9</cp:revision>
  <dcterms:created xsi:type="dcterms:W3CDTF">2015-09-16T10:04:52Z</dcterms:created>
  <dcterms:modified xsi:type="dcterms:W3CDTF">2016-09-26T05:23:30Z</dcterms:modified>
</cp:coreProperties>
</file>