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62" r:id="rId2"/>
    <p:sldId id="257" r:id="rId3"/>
    <p:sldId id="264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2BCE-305B-45DF-8A14-1316898267F3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4040-A518-4C49-B313-FBA0D79329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579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obrázkoch</a:t>
            </a:r>
            <a:r>
              <a:rPr lang="en-US" dirty="0" smtClean="0"/>
              <a:t> je </a:t>
            </a:r>
            <a:r>
              <a:rPr lang="en-US" dirty="0" err="1" smtClean="0"/>
              <a:t>hlavica</a:t>
            </a:r>
            <a:r>
              <a:rPr lang="en-US" dirty="0" smtClean="0"/>
              <a:t>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: </a:t>
            </a:r>
            <a:r>
              <a:rPr lang="en-US" dirty="0" err="1" smtClean="0"/>
              <a:t>úlohou</a:t>
            </a:r>
            <a:r>
              <a:rPr lang="en-US" dirty="0" smtClean="0"/>
              <a:t> </a:t>
            </a:r>
            <a:r>
              <a:rPr lang="en-US" dirty="0" err="1" smtClean="0"/>
              <a:t>študentov</a:t>
            </a:r>
            <a:r>
              <a:rPr lang="en-US" dirty="0" smtClean="0"/>
              <a:t> je </a:t>
            </a:r>
            <a:r>
              <a:rPr lang="en-US" dirty="0" err="1" smtClean="0"/>
              <a:t>preložiť</a:t>
            </a:r>
            <a:r>
              <a:rPr lang="en-US" dirty="0" smtClean="0"/>
              <a:t> anat. </a:t>
            </a:r>
            <a:r>
              <a:rPr lang="en-US" dirty="0" err="1" smtClean="0"/>
              <a:t>termíny</a:t>
            </a:r>
            <a:r>
              <a:rPr lang="en-US" dirty="0" smtClean="0"/>
              <a:t> do </a:t>
            </a:r>
            <a:r>
              <a:rPr lang="en-US" dirty="0" err="1" smtClean="0"/>
              <a:t>latinčiny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A. Caput costae, B. Caput humeri, C. caput fibulae, D. caput radii, E. caput </a:t>
            </a:r>
            <a:r>
              <a:rPr lang="en-US" dirty="0" err="1" smtClean="0"/>
              <a:t>femoris</a:t>
            </a:r>
            <a:r>
              <a:rPr lang="en-US" dirty="0" smtClean="0"/>
              <a:t>, F. caput </a:t>
            </a:r>
            <a:r>
              <a:rPr lang="en-US" dirty="0" err="1" smtClean="0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6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72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Prečítať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pokúsiť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preložiť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demonštrovať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skratky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záznam</a:t>
            </a:r>
            <a:r>
              <a:rPr lang="en-US" baseline="0" dirty="0" smtClean="0"/>
              <a:t> je z </a:t>
            </a:r>
            <a:r>
              <a:rPr lang="en-US" baseline="0" dirty="0" err="1" smtClean="0"/>
              <a:t>väzenského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zariadenia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poukazuje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pravdepodobne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úder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tváre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neprimeraný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väzenskej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polície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táto</a:t>
            </a:r>
            <a:r>
              <a:rPr lang="en-US" baseline="0" dirty="0" smtClean="0"/>
              <a:t> inf. Je pre </a:t>
            </a:r>
            <a:r>
              <a:rPr lang="en-US" baseline="0" dirty="0" err="1" smtClean="0"/>
              <a:t>zaujímavoať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nemusí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uvedené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95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Preč’tať</a:t>
            </a:r>
            <a:r>
              <a:rPr lang="en-US" dirty="0" smtClean="0"/>
              <a:t>, </a:t>
            </a:r>
            <a:r>
              <a:rPr lang="en-US" dirty="0" err="1" smtClean="0"/>
              <a:t>pokúsiť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preložiť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zaujímavosť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uviesť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snímke</a:t>
            </a:r>
            <a:r>
              <a:rPr lang="en-US" dirty="0" smtClean="0"/>
              <a:t> je </a:t>
            </a:r>
            <a:r>
              <a:rPr lang="en-US" dirty="0" err="1" smtClean="0"/>
              <a:t>dieťa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prehltlo</a:t>
            </a:r>
            <a:r>
              <a:rPr lang="en-US" dirty="0" smtClean="0"/>
              <a:t> 2 </a:t>
            </a:r>
            <a:r>
              <a:rPr lang="en-US" dirty="0" err="1" smtClean="0"/>
              <a:t>kovové</a:t>
            </a:r>
            <a:r>
              <a:rPr lang="en-US" dirty="0" smtClean="0"/>
              <a:t> </a:t>
            </a:r>
            <a:r>
              <a:rPr lang="en-US" dirty="0" err="1" smtClean="0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4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504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52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425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282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678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107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628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68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90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021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9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475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53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82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11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995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801-C25B-47EB-80DC-C197B1A2F01A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5967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b="1" dirty="0" err="1" smtClean="0">
                <a:latin typeface="+mj-lt"/>
              </a:rPr>
              <a:t>What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means</a:t>
            </a:r>
            <a:r>
              <a:rPr lang="cs-CZ" b="1" dirty="0" smtClean="0">
                <a:latin typeface="+mj-lt"/>
              </a:rPr>
              <a:t> do </a:t>
            </a:r>
            <a:r>
              <a:rPr lang="cs-CZ" b="1" dirty="0" err="1" smtClean="0">
                <a:latin typeface="+mj-lt"/>
              </a:rPr>
              <a:t>we</a:t>
            </a:r>
            <a:r>
              <a:rPr lang="cs-CZ" b="1" dirty="0" smtClean="0">
                <a:latin typeface="+mj-lt"/>
              </a:rPr>
              <a:t> use to </a:t>
            </a:r>
            <a:r>
              <a:rPr lang="cs-CZ" b="1" dirty="0" err="1" smtClean="0">
                <a:latin typeface="+mj-lt"/>
              </a:rPr>
              <a:t>define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an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anatomical</a:t>
            </a:r>
            <a:r>
              <a:rPr lang="cs-CZ" b="1" dirty="0" smtClean="0">
                <a:latin typeface="+mj-lt"/>
              </a:rPr>
              <a:t> term?</a:t>
            </a:r>
            <a:endParaRPr lang="en-US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What </a:t>
            </a:r>
            <a:r>
              <a:rPr lang="en-US" b="1" dirty="0" smtClean="0">
                <a:latin typeface="+mj-lt"/>
              </a:rPr>
              <a:t>cases are used with prepositions in medical terminology?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Are there any prepositions connected with two cases?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Which prepositions are connected with the ablative case?</a:t>
            </a:r>
          </a:p>
          <a:p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http://anatonomina.org/data/index.htm?cesta=obrazy/panev-celek-ilustrace-ventralne/&amp;snimka=1&amp;cislo=1&amp;slozka=sys&amp;lang=cz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7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501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5" r="19133"/>
          <a:stretch/>
        </p:blipFill>
        <p:spPr>
          <a:xfrm>
            <a:off x="5559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426" y="3537309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7082" y="415461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1291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6597" y="6000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6426" y="62494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45764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43853" y="357006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F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745506" y="6042212"/>
            <a:ext cx="407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… ?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7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960282" y="1837766"/>
          <a:ext cx="8128000" cy="40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00224">
                <a:tc>
                  <a:txBody>
                    <a:bodyPr/>
                    <a:lstStyle/>
                    <a:p>
                      <a:r>
                        <a:rPr lang="cs-CZ" b="0" dirty="0" smtClean="0"/>
                        <a:t>aorta</a:t>
                      </a:r>
                      <a:r>
                        <a:rPr lang="cs-CZ" b="0" baseline="0" dirty="0" smtClean="0"/>
                        <a:t> ~ </a:t>
                      </a:r>
                      <a:r>
                        <a:rPr lang="cs-CZ" b="0" baseline="0" dirty="0" err="1" smtClean="0"/>
                        <a:t>sclera</a:t>
                      </a:r>
                      <a:r>
                        <a:rPr lang="cs-CZ" b="0" baseline="0" dirty="0" smtClean="0"/>
                        <a:t> ~ ulna ~ </a:t>
                      </a:r>
                      <a:r>
                        <a:rPr lang="cs-CZ" b="0" baseline="0" dirty="0" err="1" smtClean="0"/>
                        <a:t>digitus</a:t>
                      </a:r>
                      <a:r>
                        <a:rPr lang="cs-CZ" b="0" baseline="0" dirty="0" smtClean="0"/>
                        <a:t> ~ </a:t>
                      </a:r>
                      <a:r>
                        <a:rPr lang="cs-CZ" b="0" baseline="0" dirty="0" err="1" smtClean="0"/>
                        <a:t>maxilla</a:t>
                      </a:r>
                      <a:r>
                        <a:rPr lang="cs-CZ" b="0" baseline="0" dirty="0" smtClean="0"/>
                        <a:t> ~ </a:t>
                      </a:r>
                      <a:r>
                        <a:rPr lang="cs-CZ" b="0" baseline="0" dirty="0" err="1" smtClean="0"/>
                        <a:t>ligamentum</a:t>
                      </a:r>
                      <a:r>
                        <a:rPr lang="cs-CZ" b="0" baseline="0" dirty="0" smtClean="0"/>
                        <a:t> ~ trachea ~ </a:t>
                      </a:r>
                      <a:r>
                        <a:rPr lang="cs-CZ" b="0" baseline="0" dirty="0" err="1" smtClean="0"/>
                        <a:t>tibia</a:t>
                      </a:r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658471" y="439271"/>
            <a:ext cx="981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RUPTURA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FRACTURA to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meaningful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diagnoses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18447" y="2519082"/>
            <a:ext cx="8884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RUPTURA 	 ___________________</a:t>
            </a:r>
          </a:p>
          <a:p>
            <a:r>
              <a:rPr lang="cs-CZ" sz="2000" dirty="0" smtClean="0"/>
              <a:t>	  	 ___________________</a:t>
            </a:r>
          </a:p>
          <a:p>
            <a:r>
              <a:rPr lang="cs-CZ" sz="2000" dirty="0" smtClean="0"/>
              <a:t>	  	 ___________________</a:t>
            </a:r>
          </a:p>
          <a:p>
            <a:r>
              <a:rPr lang="cs-CZ" sz="2000" dirty="0" smtClean="0"/>
              <a:t>	   	 ___________________</a:t>
            </a:r>
          </a:p>
          <a:p>
            <a:endParaRPr lang="cs-CZ" sz="2000" dirty="0" smtClean="0"/>
          </a:p>
          <a:p>
            <a:r>
              <a:rPr lang="cs-CZ" sz="2000" dirty="0" smtClean="0"/>
              <a:t>FRACTURA 	 ___________________</a:t>
            </a:r>
          </a:p>
          <a:p>
            <a:r>
              <a:rPr lang="cs-CZ" sz="2000" dirty="0" smtClean="0"/>
              <a:t>		 ___________________</a:t>
            </a:r>
          </a:p>
          <a:p>
            <a:r>
              <a:rPr lang="cs-CZ" sz="2000" dirty="0" smtClean="0"/>
              <a:t>		 ___________________</a:t>
            </a:r>
          </a:p>
          <a:p>
            <a:r>
              <a:rPr lang="cs-CZ" sz="2000" dirty="0" smtClean="0"/>
              <a:t>		 ___________________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0"/>
          <a:stretch/>
        </p:blipFill>
        <p:spPr>
          <a:xfrm>
            <a:off x="2200894" y="305295"/>
            <a:ext cx="9143999" cy="6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9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declension, dictionary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b="1" dirty="0" smtClean="0">
                <a:solidFill>
                  <a:srgbClr val="267CF2"/>
                </a:solidFill>
                <a:latin typeface="+mj-lt"/>
              </a:rPr>
              <a:t> m.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	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    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n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latin typeface="+mj-lt"/>
              </a:rPr>
              <a:t>coxa</a:t>
            </a:r>
            <a:r>
              <a:rPr lang="en-US" dirty="0" smtClean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oculus		</a:t>
            </a:r>
            <a:r>
              <a:rPr lang="cs-CZ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sulcus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rus			</a:t>
            </a:r>
            <a:r>
              <a:rPr lang="cs-CZ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arcus</a:t>
            </a: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</a:t>
            </a:r>
            <a:r>
              <a:rPr lang="en-US" dirty="0" err="1" smtClean="0">
                <a:latin typeface="+mj-lt"/>
              </a:rPr>
              <a:t>ucca</a:t>
            </a:r>
            <a:r>
              <a:rPr lang="en-US" dirty="0" smtClean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fibula			hallux		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dextra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+mj-lt"/>
              </a:rPr>
              <a:t>dextrum</a:t>
            </a:r>
            <a:endParaRPr lang="en-US" b="1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		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f.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(* liber, lib</a:t>
            </a:r>
            <a:r>
              <a:rPr lang="cs-CZ" b="1" dirty="0" smtClean="0">
                <a:solidFill>
                  <a:srgbClr val="92D050"/>
                </a:solidFill>
                <a:latin typeface="+mj-lt"/>
              </a:rPr>
              <a:t>e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ra, 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lib</a:t>
            </a:r>
            <a:r>
              <a:rPr lang="cs-CZ" b="1" dirty="0" err="1" smtClean="0">
                <a:solidFill>
                  <a:srgbClr val="92D050"/>
                </a:solidFill>
                <a:latin typeface="+mj-lt"/>
              </a:rPr>
              <a:t>e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rum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coxa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oculus		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sulcus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crus			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arcus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bucca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xmlns="" val="27580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Agreed-attribute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What is the correct adjective for the noun in the triangle?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254832" y="3785917"/>
            <a:ext cx="2198415" cy="195078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645472" y="384324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849087" y="3347025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0522" y="331255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092" y="5863699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066" y="585215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8430" y="2896905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993" y="2908452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67" y="525217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5967" y="33469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0360" y="5852154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9350" y="585215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645" y="35666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genu</a:t>
            </a:r>
          </a:p>
        </p:txBody>
      </p:sp>
    </p:spTree>
    <p:extLst>
      <p:ext uri="{BB962C8B-B14F-4D97-AF65-F5344CB8AC3E}">
        <p14:creationId xmlns:p14="http://schemas.microsoft.com/office/powerpoint/2010/main" xmlns="" val="2726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4292" t="9834" r="3456"/>
          <a:stretch/>
        </p:blipFill>
        <p:spPr>
          <a:xfrm>
            <a:off x="152400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2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Contusio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Contusio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Haematoma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l. dx.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Haematoma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et </a:t>
            </a:r>
            <a:r>
              <a:rPr lang="en-US" sz="2400" b="1" dirty="0" err="1">
                <a:solidFill>
                  <a:schemeClr val="tx1"/>
                </a:solidFill>
              </a:rPr>
              <a:t>arcus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514" y="59652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6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922" y="0"/>
            <a:ext cx="74830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551" y="2183576"/>
            <a:ext cx="4011256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Corpus </a:t>
            </a:r>
            <a:r>
              <a:rPr lang="en-US" sz="2400" i="1" dirty="0" err="1" smtClean="0">
                <a:solidFill>
                  <a:schemeClr val="bg1"/>
                </a:solidFill>
              </a:rPr>
              <a:t>alienum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trac</a:t>
            </a:r>
            <a:r>
              <a:rPr lang="en-US" sz="2400" i="1" dirty="0" smtClean="0">
                <a:solidFill>
                  <a:schemeClr val="bg1"/>
                </a:solidFill>
              </a:rPr>
              <a:t>. GI </a:t>
            </a:r>
            <a:r>
              <a:rPr lang="en-US" sz="2400" i="1" dirty="0" err="1" smtClean="0">
                <a:solidFill>
                  <a:schemeClr val="bg1"/>
                </a:solidFill>
              </a:rPr>
              <a:t>l.dx</a:t>
            </a:r>
            <a:r>
              <a:rPr lang="en-US" sz="2400" i="1" dirty="0" smtClean="0">
                <a:solidFill>
                  <a:schemeClr val="bg1"/>
                </a:solidFill>
              </a:rPr>
              <a:t>. sine </a:t>
            </a:r>
            <a:r>
              <a:rPr lang="en-US" sz="2400" i="1" dirty="0" err="1" smtClean="0">
                <a:solidFill>
                  <a:schemeClr val="bg1"/>
                </a:solidFill>
              </a:rPr>
              <a:t>compl</a:t>
            </a:r>
            <a:r>
              <a:rPr lang="en-US" sz="2400" i="1" dirty="0" smtClean="0">
                <a:solidFill>
                  <a:schemeClr val="bg1"/>
                </a:solidFill>
              </a:rPr>
              <a:t>, sine </a:t>
            </a:r>
            <a:r>
              <a:rPr lang="en-US" sz="2400" i="1" dirty="0" err="1" smtClean="0">
                <a:solidFill>
                  <a:schemeClr val="bg1"/>
                </a:solidFill>
              </a:rPr>
              <a:t>inflam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Corpus </a:t>
            </a:r>
            <a:r>
              <a:rPr lang="en-US" sz="2400" b="1" dirty="0" err="1" smtClean="0">
                <a:solidFill>
                  <a:srgbClr val="FF0000"/>
                </a:solidFill>
              </a:rPr>
              <a:t>alienum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tractus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gastrointestinalis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lateris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dextri</a:t>
            </a:r>
            <a:r>
              <a:rPr lang="en-US" sz="2400" b="1" dirty="0" smtClean="0">
                <a:solidFill>
                  <a:srgbClr val="FF0000"/>
                </a:solidFill>
              </a:rPr>
              <a:t> sine </a:t>
            </a:r>
            <a:r>
              <a:rPr lang="en-US" sz="2400" b="1" dirty="0" err="1" smtClean="0">
                <a:solidFill>
                  <a:srgbClr val="FF0000"/>
                </a:solidFill>
              </a:rPr>
              <a:t>complicationibus</a:t>
            </a:r>
            <a:r>
              <a:rPr lang="en-US" sz="2400" b="1" dirty="0" smtClean="0">
                <a:solidFill>
                  <a:srgbClr val="FF0000"/>
                </a:solidFill>
              </a:rPr>
              <a:t>, sine </a:t>
            </a:r>
            <a:r>
              <a:rPr lang="en-US" sz="2400" b="1" dirty="0" err="1" smtClean="0">
                <a:solidFill>
                  <a:srgbClr val="FF0000"/>
                </a:solidFill>
              </a:rPr>
              <a:t>inflammatione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771" y="162630"/>
            <a:ext cx="42414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67CF2"/>
                </a:solidFill>
              </a:rPr>
              <a:t>Read and guess </a:t>
            </a:r>
            <a:br>
              <a:rPr lang="en-US" dirty="0" smtClean="0">
                <a:solidFill>
                  <a:srgbClr val="267CF2"/>
                </a:solidFill>
              </a:rPr>
            </a:br>
            <a:r>
              <a:rPr lang="cs-CZ" dirty="0" smtClean="0">
                <a:solidFill>
                  <a:srgbClr val="267CF2"/>
                </a:solidFill>
              </a:rPr>
              <a:t>			</a:t>
            </a:r>
            <a:r>
              <a:rPr lang="en-US" dirty="0" smtClean="0">
                <a:solidFill>
                  <a:srgbClr val="267CF2"/>
                </a:solidFill>
              </a:rPr>
              <a:t>the meaning:</a:t>
            </a:r>
            <a:endParaRPr lang="en-US" dirty="0">
              <a:solidFill>
                <a:srgbClr val="267C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8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306</Words>
  <Application>Microsoft Office PowerPoint</Application>
  <PresentationFormat>Vlastní</PresentationFormat>
  <Paragraphs>76</Paragraphs>
  <Slides>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Stébla</vt:lpstr>
      <vt:lpstr>Questions</vt:lpstr>
      <vt:lpstr>Snímek 2</vt:lpstr>
      <vt:lpstr>Snímek 3</vt:lpstr>
      <vt:lpstr>Snímek 4</vt:lpstr>
      <vt:lpstr>Adjectives of the 1st and 2nd declension, dictionary entry</vt:lpstr>
      <vt:lpstr>Agreed-attribute What is the correct adjective for the noun in the triangle? </vt:lpstr>
      <vt:lpstr>Snímek 7</vt:lpstr>
      <vt:lpstr>Read and guess     the meaning: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</dc:title>
  <dc:creator>Natália Gachallová</dc:creator>
  <cp:lastModifiedBy>Gachallová Natália</cp:lastModifiedBy>
  <cp:revision>4</cp:revision>
  <dcterms:created xsi:type="dcterms:W3CDTF">2015-09-21T10:43:28Z</dcterms:created>
  <dcterms:modified xsi:type="dcterms:W3CDTF">2016-10-03T05:30:33Z</dcterms:modified>
</cp:coreProperties>
</file>