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3" r:id="rId11"/>
    <p:sldId id="266" r:id="rId1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96" y="5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BFF08-84CF-4693-A154-4E77428DC41D}" type="datetimeFigureOut">
              <a:rPr lang="cs-CZ" smtClean="0"/>
              <a:t>29.10.2015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04A6AB3A-4809-4F40-8E94-19084FD6B3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08253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BFF08-84CF-4693-A154-4E77428DC41D}" type="datetimeFigureOut">
              <a:rPr lang="cs-CZ" smtClean="0"/>
              <a:t>29.10.2015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4A6AB3A-4809-4F40-8E94-19084FD6B3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98456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BFF08-84CF-4693-A154-4E77428DC41D}" type="datetimeFigureOut">
              <a:rPr lang="cs-CZ" smtClean="0"/>
              <a:t>29.10.2015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4A6AB3A-4809-4F40-8E94-19084FD6B305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207333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BFF08-84CF-4693-A154-4E77428DC41D}" type="datetimeFigureOut">
              <a:rPr lang="cs-CZ" smtClean="0"/>
              <a:t>29.10.2015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4A6AB3A-4809-4F40-8E94-19084FD6B3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20034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BFF08-84CF-4693-A154-4E77428DC41D}" type="datetimeFigureOut">
              <a:rPr lang="cs-CZ" smtClean="0"/>
              <a:t>29.10.2015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4A6AB3A-4809-4F40-8E94-19084FD6B305}" type="slidenum">
              <a:rPr lang="cs-CZ" smtClean="0"/>
              <a:t>‹#›</a:t>
            </a:fld>
            <a:endParaRPr lang="cs-CZ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390023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BFF08-84CF-4693-A154-4E77428DC41D}" type="datetimeFigureOut">
              <a:rPr lang="cs-CZ" smtClean="0"/>
              <a:t>29.10.2015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4A6AB3A-4809-4F40-8E94-19084FD6B3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34765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BFF08-84CF-4693-A154-4E77428DC41D}" type="datetimeFigureOut">
              <a:rPr lang="cs-CZ" smtClean="0"/>
              <a:t>29.10.2015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6AB3A-4809-4F40-8E94-19084FD6B3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12798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BFF08-84CF-4693-A154-4E77428DC41D}" type="datetimeFigureOut">
              <a:rPr lang="cs-CZ" smtClean="0"/>
              <a:t>29.10.2015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6AB3A-4809-4F40-8E94-19084FD6B3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14832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BFF08-84CF-4693-A154-4E77428DC41D}" type="datetimeFigureOut">
              <a:rPr lang="cs-CZ" smtClean="0"/>
              <a:t>29.10.2015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6AB3A-4809-4F40-8E94-19084FD6B3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2828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BFF08-84CF-4693-A154-4E77428DC41D}" type="datetimeFigureOut">
              <a:rPr lang="cs-CZ" smtClean="0"/>
              <a:t>29.10.2015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4A6AB3A-4809-4F40-8E94-19084FD6B3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41945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BFF08-84CF-4693-A154-4E77428DC41D}" type="datetimeFigureOut">
              <a:rPr lang="cs-CZ" smtClean="0"/>
              <a:t>29.10.2015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04A6AB3A-4809-4F40-8E94-19084FD6B3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95856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BFF08-84CF-4693-A154-4E77428DC41D}" type="datetimeFigureOut">
              <a:rPr lang="cs-CZ" smtClean="0"/>
              <a:t>29.10.2015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04A6AB3A-4809-4F40-8E94-19084FD6B3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88871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BFF08-84CF-4693-A154-4E77428DC41D}" type="datetimeFigureOut">
              <a:rPr lang="cs-CZ" smtClean="0"/>
              <a:t>29.10.2015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6AB3A-4809-4F40-8E94-19084FD6B3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05854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BFF08-84CF-4693-A154-4E77428DC41D}" type="datetimeFigureOut">
              <a:rPr lang="cs-CZ" smtClean="0"/>
              <a:t>29.10.2015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6AB3A-4809-4F40-8E94-19084FD6B3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5535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BFF08-84CF-4693-A154-4E77428DC41D}" type="datetimeFigureOut">
              <a:rPr lang="cs-CZ" smtClean="0"/>
              <a:t>29.10.2015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6AB3A-4809-4F40-8E94-19084FD6B3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5807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BFF08-84CF-4693-A154-4E77428DC41D}" type="datetimeFigureOut">
              <a:rPr lang="cs-CZ" smtClean="0"/>
              <a:t>29.10.2015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4A6AB3A-4809-4F40-8E94-19084FD6B3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39790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2"/>
            <a:ext cx="2356674" cy="6853285"/>
            <a:chOff x="6627813" y="195454"/>
            <a:chExt cx="1952625" cy="5678297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454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BBFF08-84CF-4693-A154-4E77428DC41D}" type="datetimeFigureOut">
              <a:rPr lang="cs-CZ" smtClean="0"/>
              <a:t>29.10.2015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04A6AB3A-4809-4F40-8E94-19084FD6B3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71547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0" r:id="rId1"/>
    <p:sldLayoutId id="2147483781" r:id="rId2"/>
    <p:sldLayoutId id="2147483782" r:id="rId3"/>
    <p:sldLayoutId id="2147483783" r:id="rId4"/>
    <p:sldLayoutId id="2147483784" r:id="rId5"/>
    <p:sldLayoutId id="2147483785" r:id="rId6"/>
    <p:sldLayoutId id="2147483786" r:id="rId7"/>
    <p:sldLayoutId id="2147483787" r:id="rId8"/>
    <p:sldLayoutId id="2147483788" r:id="rId9"/>
    <p:sldLayoutId id="2147483789" r:id="rId10"/>
    <p:sldLayoutId id="2147483790" r:id="rId11"/>
    <p:sldLayoutId id="2147483791" r:id="rId12"/>
    <p:sldLayoutId id="2147483792" r:id="rId13"/>
    <p:sldLayoutId id="2147483793" r:id="rId14"/>
    <p:sldLayoutId id="2147483794" r:id="rId15"/>
    <p:sldLayoutId id="214748379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3rd </a:t>
            </a:r>
            <a:r>
              <a:rPr lang="cs-CZ" dirty="0" err="1" smtClean="0"/>
              <a:t>declension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/>
              <a:t>c</a:t>
            </a:r>
            <a:r>
              <a:rPr lang="cs-CZ" dirty="0" err="1" smtClean="0"/>
              <a:t>onsonant</a:t>
            </a:r>
            <a:r>
              <a:rPr lang="cs-CZ" dirty="0" smtClean="0"/>
              <a:t> + i-</a:t>
            </a:r>
            <a:r>
              <a:rPr lang="cs-CZ" dirty="0" err="1" smtClean="0"/>
              <a:t>stems</a:t>
            </a: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710587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Words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Greek</a:t>
            </a:r>
            <a:r>
              <a:rPr lang="cs-CZ" dirty="0" smtClean="0"/>
              <a:t> </a:t>
            </a:r>
            <a:r>
              <a:rPr lang="cs-CZ" dirty="0" err="1" smtClean="0"/>
              <a:t>origin</a:t>
            </a:r>
            <a:endParaRPr lang="cs-CZ" dirty="0"/>
          </a:p>
        </p:txBody>
      </p:sp>
      <p:pic>
        <p:nvPicPr>
          <p:cNvPr id="4" name="Picture 8" descr="KOncovky do prezentácií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5045" y="1413506"/>
            <a:ext cx="8891212" cy="4916041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7683335" y="1698171"/>
            <a:ext cx="605641" cy="3871356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vál 5"/>
          <p:cNvSpPr/>
          <p:nvPr/>
        </p:nvSpPr>
        <p:spPr>
          <a:xfrm>
            <a:off x="7738753" y="3201142"/>
            <a:ext cx="522514" cy="46313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vál 6"/>
          <p:cNvSpPr/>
          <p:nvPr/>
        </p:nvSpPr>
        <p:spPr>
          <a:xfrm>
            <a:off x="7738753" y="2912158"/>
            <a:ext cx="522514" cy="466017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vál 7"/>
          <p:cNvSpPr/>
          <p:nvPr/>
        </p:nvSpPr>
        <p:spPr>
          <a:xfrm>
            <a:off x="7738753" y="4385334"/>
            <a:ext cx="522514" cy="46313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25598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Nouns</a:t>
            </a:r>
            <a:r>
              <a:rPr lang="cs-CZ" dirty="0" smtClean="0"/>
              <a:t> </a:t>
            </a:r>
            <a:r>
              <a:rPr lang="cs-CZ" dirty="0" err="1" smtClean="0"/>
              <a:t>declined</a:t>
            </a:r>
            <a:r>
              <a:rPr lang="cs-CZ" dirty="0" smtClean="0"/>
              <a:t> </a:t>
            </a:r>
            <a:r>
              <a:rPr lang="cs-CZ" dirty="0" err="1" smtClean="0"/>
              <a:t>like</a:t>
            </a:r>
            <a:r>
              <a:rPr lang="cs-CZ" dirty="0" smtClean="0"/>
              <a:t> </a:t>
            </a:r>
            <a:r>
              <a:rPr lang="cs-CZ" b="1" i="1" dirty="0" smtClean="0"/>
              <a:t>dosis</a:t>
            </a:r>
            <a:r>
              <a:rPr lang="cs-CZ" dirty="0"/>
              <a:t>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53787" y="2133600"/>
            <a:ext cx="10150825" cy="4623460"/>
          </a:xfrm>
        </p:spPr>
        <p:txBody>
          <a:bodyPr>
            <a:normAutofit fontScale="92500" lnSpcReduction="20000"/>
          </a:bodyPr>
          <a:lstStyle/>
          <a:p>
            <a:pPr marL="342900" lvl="1" indent="-342900"/>
            <a:r>
              <a:rPr lang="cs-CZ" sz="2400" b="1" dirty="0" err="1">
                <a:solidFill>
                  <a:srgbClr val="00B050"/>
                </a:solidFill>
              </a:rPr>
              <a:t>f</a:t>
            </a:r>
            <a:r>
              <a:rPr lang="cs-CZ" sz="2400" b="1" dirty="0" err="1" smtClean="0">
                <a:solidFill>
                  <a:srgbClr val="00B050"/>
                </a:solidFill>
              </a:rPr>
              <a:t>eminine</a:t>
            </a:r>
            <a:r>
              <a:rPr lang="cs-CZ" sz="2400" dirty="0" smtClean="0">
                <a:solidFill>
                  <a:srgbClr val="00B050"/>
                </a:solidFill>
              </a:rPr>
              <a:t> </a:t>
            </a:r>
            <a:r>
              <a:rPr lang="cs-CZ" sz="2400" dirty="0" err="1" smtClean="0"/>
              <a:t>nouns</a:t>
            </a:r>
            <a:r>
              <a:rPr lang="cs-CZ" sz="2400" dirty="0" smtClean="0"/>
              <a:t> </a:t>
            </a:r>
            <a:r>
              <a:rPr lang="cs-CZ" sz="2400" dirty="0" err="1" smtClean="0"/>
              <a:t>of</a:t>
            </a:r>
            <a:r>
              <a:rPr lang="cs-CZ" sz="2400" dirty="0" smtClean="0"/>
              <a:t> </a:t>
            </a:r>
            <a:r>
              <a:rPr lang="cs-CZ" sz="2400" dirty="0" err="1" smtClean="0"/>
              <a:t>Greek</a:t>
            </a:r>
            <a:r>
              <a:rPr lang="cs-CZ" sz="2400" dirty="0" smtClean="0"/>
              <a:t> </a:t>
            </a:r>
            <a:r>
              <a:rPr lang="cs-CZ" sz="2400" dirty="0" err="1" smtClean="0"/>
              <a:t>origin</a:t>
            </a:r>
            <a:r>
              <a:rPr lang="cs-CZ" sz="2400" dirty="0"/>
              <a:t> </a:t>
            </a:r>
            <a:r>
              <a:rPr lang="cs-CZ" sz="2400" dirty="0" err="1" smtClean="0"/>
              <a:t>ending</a:t>
            </a:r>
            <a:r>
              <a:rPr lang="cs-CZ" sz="2400" dirty="0" smtClean="0"/>
              <a:t> in </a:t>
            </a:r>
            <a:r>
              <a:rPr lang="cs-CZ" sz="2400" b="1" dirty="0" smtClean="0">
                <a:solidFill>
                  <a:srgbClr val="FF0000"/>
                </a:solidFill>
              </a:rPr>
              <a:t>–sis</a:t>
            </a:r>
            <a:r>
              <a:rPr lang="cs-CZ" sz="2400" dirty="0" smtClean="0"/>
              <a:t>, </a:t>
            </a:r>
            <a:r>
              <a:rPr lang="cs-CZ" sz="2400" b="1" dirty="0" smtClean="0">
                <a:solidFill>
                  <a:srgbClr val="FF0000"/>
                </a:solidFill>
              </a:rPr>
              <a:t>-</a:t>
            </a:r>
            <a:r>
              <a:rPr lang="cs-CZ" sz="2400" b="1" dirty="0" err="1" smtClean="0">
                <a:solidFill>
                  <a:srgbClr val="FF0000"/>
                </a:solidFill>
              </a:rPr>
              <a:t>xis</a:t>
            </a:r>
            <a:r>
              <a:rPr lang="cs-CZ" sz="2400" dirty="0" smtClean="0"/>
              <a:t>, </a:t>
            </a:r>
            <a:r>
              <a:rPr lang="cs-CZ" sz="2400" dirty="0" err="1" smtClean="0"/>
              <a:t>or</a:t>
            </a:r>
            <a:r>
              <a:rPr lang="cs-CZ" sz="2400" dirty="0" smtClean="0"/>
              <a:t> </a:t>
            </a:r>
            <a:r>
              <a:rPr lang="cs-CZ" sz="2400" b="1" dirty="0" smtClean="0">
                <a:solidFill>
                  <a:srgbClr val="FF0000"/>
                </a:solidFill>
              </a:rPr>
              <a:t>–</a:t>
            </a:r>
            <a:r>
              <a:rPr lang="cs-CZ" sz="2400" b="1" dirty="0" err="1" smtClean="0">
                <a:solidFill>
                  <a:srgbClr val="FF0000"/>
                </a:solidFill>
              </a:rPr>
              <a:t>osis</a:t>
            </a:r>
            <a:endParaRPr lang="cs-CZ" sz="2400" b="1" dirty="0" smtClean="0">
              <a:solidFill>
                <a:srgbClr val="FF0000"/>
              </a:solidFill>
            </a:endParaRPr>
          </a:p>
          <a:p>
            <a:pPr marL="342900" lvl="1" indent="-342900"/>
            <a:endParaRPr lang="cs-CZ" sz="2400" b="1" i="1" dirty="0">
              <a:solidFill>
                <a:srgbClr val="FF0000"/>
              </a:solidFill>
            </a:endParaRPr>
          </a:p>
          <a:p>
            <a:pPr marL="0" lvl="1" indent="0" algn="ctr">
              <a:buNone/>
            </a:pPr>
            <a:r>
              <a:rPr lang="cs-CZ" sz="2800" i="1" dirty="0" smtClean="0">
                <a:solidFill>
                  <a:schemeClr val="tx1"/>
                </a:solidFill>
              </a:rPr>
              <a:t>*in </a:t>
            </a:r>
            <a:r>
              <a:rPr lang="cs-CZ" sz="2800" i="1" dirty="0" err="1">
                <a:solidFill>
                  <a:schemeClr val="tx1"/>
                </a:solidFill>
              </a:rPr>
              <a:t>the</a:t>
            </a:r>
            <a:r>
              <a:rPr lang="cs-CZ" sz="2800" i="1" dirty="0">
                <a:solidFill>
                  <a:schemeClr val="tx1"/>
                </a:solidFill>
              </a:rPr>
              <a:t> </a:t>
            </a:r>
            <a:r>
              <a:rPr lang="cs-CZ" sz="2800" i="1" dirty="0" err="1">
                <a:solidFill>
                  <a:schemeClr val="tx1"/>
                </a:solidFill>
              </a:rPr>
              <a:t>dictionary</a:t>
            </a:r>
            <a:r>
              <a:rPr lang="cs-CZ" sz="2800" i="1" dirty="0">
                <a:solidFill>
                  <a:schemeClr val="tx1"/>
                </a:solidFill>
              </a:rPr>
              <a:t> </a:t>
            </a:r>
            <a:r>
              <a:rPr lang="cs-CZ" sz="2800" i="1" dirty="0" err="1">
                <a:solidFill>
                  <a:schemeClr val="tx1"/>
                </a:solidFill>
              </a:rPr>
              <a:t>you</a:t>
            </a:r>
            <a:r>
              <a:rPr lang="cs-CZ" sz="2800" i="1" dirty="0">
                <a:solidFill>
                  <a:schemeClr val="tx1"/>
                </a:solidFill>
              </a:rPr>
              <a:t> </a:t>
            </a:r>
            <a:r>
              <a:rPr lang="cs-CZ" sz="2800" i="1" dirty="0" err="1">
                <a:solidFill>
                  <a:schemeClr val="tx1"/>
                </a:solidFill>
              </a:rPr>
              <a:t>can</a:t>
            </a:r>
            <a:r>
              <a:rPr lang="cs-CZ" sz="2800" i="1" dirty="0">
                <a:solidFill>
                  <a:schemeClr val="tx1"/>
                </a:solidFill>
              </a:rPr>
              <a:t> </a:t>
            </a:r>
            <a:r>
              <a:rPr lang="cs-CZ" sz="2800" i="1" dirty="0" err="1">
                <a:solidFill>
                  <a:schemeClr val="tx1"/>
                </a:solidFill>
              </a:rPr>
              <a:t>identify</a:t>
            </a:r>
            <a:r>
              <a:rPr lang="cs-CZ" sz="2800" i="1" dirty="0">
                <a:solidFill>
                  <a:schemeClr val="tx1"/>
                </a:solidFill>
              </a:rPr>
              <a:t> </a:t>
            </a:r>
            <a:r>
              <a:rPr lang="cs-CZ" sz="2800" i="1" dirty="0" err="1">
                <a:solidFill>
                  <a:schemeClr val="tx1"/>
                </a:solidFill>
              </a:rPr>
              <a:t>them</a:t>
            </a:r>
            <a:r>
              <a:rPr lang="cs-CZ" sz="2800" i="1" dirty="0">
                <a:solidFill>
                  <a:schemeClr val="tx1"/>
                </a:solidFill>
              </a:rPr>
              <a:t> </a:t>
            </a:r>
            <a:r>
              <a:rPr lang="cs-CZ" sz="2800" i="1" dirty="0" err="1">
                <a:solidFill>
                  <a:schemeClr val="tx1"/>
                </a:solidFill>
              </a:rPr>
              <a:t>according</a:t>
            </a:r>
            <a:r>
              <a:rPr lang="cs-CZ" sz="2800" i="1" dirty="0">
                <a:solidFill>
                  <a:schemeClr val="tx1"/>
                </a:solidFill>
              </a:rPr>
              <a:t> to </a:t>
            </a:r>
            <a:r>
              <a:rPr lang="cs-CZ" sz="2800" i="1" dirty="0" err="1">
                <a:solidFill>
                  <a:schemeClr val="tx1"/>
                </a:solidFill>
              </a:rPr>
              <a:t>the</a:t>
            </a:r>
            <a:r>
              <a:rPr lang="cs-CZ" sz="2800" i="1" dirty="0">
                <a:solidFill>
                  <a:schemeClr val="tx1"/>
                </a:solidFill>
              </a:rPr>
              <a:t> </a:t>
            </a:r>
            <a:r>
              <a:rPr lang="cs-CZ" sz="2800" i="1" dirty="0">
                <a:solidFill>
                  <a:srgbClr val="00B050"/>
                </a:solidFill>
              </a:rPr>
              <a:t>double Genitive </a:t>
            </a:r>
            <a:r>
              <a:rPr lang="cs-CZ" sz="2800" i="1" dirty="0" err="1">
                <a:solidFill>
                  <a:srgbClr val="00B050"/>
                </a:solidFill>
              </a:rPr>
              <a:t>ending</a:t>
            </a:r>
            <a:r>
              <a:rPr lang="cs-CZ" sz="2800" i="1" dirty="0">
                <a:solidFill>
                  <a:srgbClr val="00B050"/>
                </a:solidFill>
              </a:rPr>
              <a:t> </a:t>
            </a:r>
            <a:r>
              <a:rPr lang="cs-CZ" sz="2800" b="1" i="1" dirty="0">
                <a:solidFill>
                  <a:schemeClr val="tx1"/>
                </a:solidFill>
              </a:rPr>
              <a:t>–</a:t>
            </a:r>
            <a:r>
              <a:rPr lang="cs-CZ" sz="2800" b="1" i="1" dirty="0" err="1">
                <a:solidFill>
                  <a:schemeClr val="tx1"/>
                </a:solidFill>
              </a:rPr>
              <a:t>is</a:t>
            </a:r>
            <a:r>
              <a:rPr lang="cs-CZ" sz="2800" b="1" i="1" dirty="0">
                <a:solidFill>
                  <a:schemeClr val="tx1"/>
                </a:solidFill>
              </a:rPr>
              <a:t>/-</a:t>
            </a:r>
            <a:r>
              <a:rPr lang="cs-CZ" sz="2800" b="1" i="1" dirty="0" err="1">
                <a:solidFill>
                  <a:schemeClr val="tx1"/>
                </a:solidFill>
              </a:rPr>
              <a:t>eos</a:t>
            </a:r>
            <a:endParaRPr lang="cs-CZ" sz="2400" b="1" i="1" dirty="0">
              <a:solidFill>
                <a:srgbClr val="FF0000"/>
              </a:solidFill>
            </a:endParaRPr>
          </a:p>
          <a:p>
            <a:endParaRPr lang="cs-CZ" sz="2600" b="1" dirty="0" smtClean="0">
              <a:solidFill>
                <a:srgbClr val="FF0000"/>
              </a:solidFill>
            </a:endParaRPr>
          </a:p>
          <a:p>
            <a:r>
              <a:rPr lang="cs-CZ" sz="2600" dirty="0" err="1">
                <a:solidFill>
                  <a:schemeClr val="tx1"/>
                </a:solidFill>
              </a:rPr>
              <a:t>s</a:t>
            </a:r>
            <a:r>
              <a:rPr lang="cs-CZ" sz="2600" dirty="0" err="1" smtClean="0">
                <a:solidFill>
                  <a:schemeClr val="tx1"/>
                </a:solidFill>
              </a:rPr>
              <a:t>ome</a:t>
            </a:r>
            <a:r>
              <a:rPr lang="cs-CZ" sz="2600" dirty="0" smtClean="0">
                <a:solidFill>
                  <a:schemeClr val="tx1"/>
                </a:solidFill>
              </a:rPr>
              <a:t> Latin </a:t>
            </a:r>
            <a:r>
              <a:rPr lang="cs-CZ" sz="2600" dirty="0" err="1" smtClean="0">
                <a:solidFill>
                  <a:schemeClr val="tx1"/>
                </a:solidFill>
              </a:rPr>
              <a:t>nouns</a:t>
            </a:r>
            <a:r>
              <a:rPr lang="cs-CZ" sz="2600" dirty="0" smtClean="0">
                <a:solidFill>
                  <a:schemeClr val="tx1"/>
                </a:solidFill>
              </a:rPr>
              <a:t>:</a:t>
            </a:r>
          </a:p>
          <a:p>
            <a:pPr lvl="1"/>
            <a:r>
              <a:rPr lang="cs-CZ" sz="2300" i="1" dirty="0" err="1">
                <a:solidFill>
                  <a:srgbClr val="FF0000"/>
                </a:solidFill>
              </a:rPr>
              <a:t>f</a:t>
            </a:r>
            <a:r>
              <a:rPr lang="cs-CZ" sz="2300" i="1" dirty="0" err="1" smtClean="0">
                <a:solidFill>
                  <a:srgbClr val="FF0000"/>
                </a:solidFill>
              </a:rPr>
              <a:t>ebris</a:t>
            </a:r>
            <a:r>
              <a:rPr lang="cs-CZ" sz="2300" i="1" dirty="0" smtClean="0">
                <a:solidFill>
                  <a:srgbClr val="FF0000"/>
                </a:solidFill>
              </a:rPr>
              <a:t>, </a:t>
            </a:r>
            <a:r>
              <a:rPr lang="cs-CZ" sz="2300" i="1" dirty="0" err="1" smtClean="0">
                <a:solidFill>
                  <a:srgbClr val="FF0000"/>
                </a:solidFill>
              </a:rPr>
              <a:t>is</a:t>
            </a:r>
            <a:r>
              <a:rPr lang="cs-CZ" sz="2300" i="1" dirty="0" smtClean="0">
                <a:solidFill>
                  <a:srgbClr val="FF0000"/>
                </a:solidFill>
              </a:rPr>
              <a:t>, f.</a:t>
            </a:r>
          </a:p>
          <a:p>
            <a:pPr lvl="1"/>
            <a:r>
              <a:rPr lang="cs-CZ" sz="2300" i="1" dirty="0" err="1">
                <a:solidFill>
                  <a:srgbClr val="FF0000"/>
                </a:solidFill>
              </a:rPr>
              <a:t>s</a:t>
            </a:r>
            <a:r>
              <a:rPr lang="cs-CZ" sz="2300" i="1" dirty="0" err="1" smtClean="0">
                <a:solidFill>
                  <a:srgbClr val="FF0000"/>
                </a:solidFill>
              </a:rPr>
              <a:t>itis</a:t>
            </a:r>
            <a:r>
              <a:rPr lang="cs-CZ" sz="2300" i="1" dirty="0" smtClean="0">
                <a:solidFill>
                  <a:srgbClr val="FF0000"/>
                </a:solidFill>
              </a:rPr>
              <a:t>, </a:t>
            </a:r>
            <a:r>
              <a:rPr lang="cs-CZ" sz="2300" i="1" dirty="0" err="1" smtClean="0">
                <a:solidFill>
                  <a:srgbClr val="FF0000"/>
                </a:solidFill>
              </a:rPr>
              <a:t>is</a:t>
            </a:r>
            <a:r>
              <a:rPr lang="cs-CZ" sz="2300" i="1" dirty="0" smtClean="0">
                <a:solidFill>
                  <a:srgbClr val="FF0000"/>
                </a:solidFill>
              </a:rPr>
              <a:t>, f.</a:t>
            </a:r>
          </a:p>
          <a:p>
            <a:pPr lvl="1"/>
            <a:r>
              <a:rPr lang="cs-CZ" sz="2300" i="1" dirty="0" err="1">
                <a:solidFill>
                  <a:srgbClr val="FF0000"/>
                </a:solidFill>
              </a:rPr>
              <a:t>t</a:t>
            </a:r>
            <a:r>
              <a:rPr lang="cs-CZ" sz="2300" i="1" dirty="0" err="1" smtClean="0">
                <a:solidFill>
                  <a:srgbClr val="FF0000"/>
                </a:solidFill>
              </a:rPr>
              <a:t>ussis</a:t>
            </a:r>
            <a:r>
              <a:rPr lang="cs-CZ" sz="2300" i="1" dirty="0" smtClean="0">
                <a:solidFill>
                  <a:srgbClr val="FF0000"/>
                </a:solidFill>
              </a:rPr>
              <a:t>, </a:t>
            </a:r>
            <a:r>
              <a:rPr lang="cs-CZ" sz="2300" i="1" dirty="0" err="1" smtClean="0">
                <a:solidFill>
                  <a:srgbClr val="FF0000"/>
                </a:solidFill>
              </a:rPr>
              <a:t>is</a:t>
            </a:r>
            <a:r>
              <a:rPr lang="cs-CZ" sz="2300" i="1" dirty="0" smtClean="0">
                <a:solidFill>
                  <a:srgbClr val="FF0000"/>
                </a:solidFill>
              </a:rPr>
              <a:t>, f.</a:t>
            </a:r>
          </a:p>
          <a:p>
            <a:pPr lvl="1"/>
            <a:r>
              <a:rPr lang="cs-CZ" sz="2300" i="1" dirty="0" err="1">
                <a:solidFill>
                  <a:srgbClr val="FF0000"/>
                </a:solidFill>
              </a:rPr>
              <a:t>p</a:t>
            </a:r>
            <a:r>
              <a:rPr lang="cs-CZ" sz="2300" i="1" dirty="0" err="1" smtClean="0">
                <a:solidFill>
                  <a:srgbClr val="FF0000"/>
                </a:solidFill>
              </a:rPr>
              <a:t>ertussis</a:t>
            </a:r>
            <a:r>
              <a:rPr lang="cs-CZ" sz="2300" i="1" dirty="0" smtClean="0">
                <a:solidFill>
                  <a:srgbClr val="FF0000"/>
                </a:solidFill>
              </a:rPr>
              <a:t>, </a:t>
            </a:r>
            <a:r>
              <a:rPr lang="cs-CZ" sz="2300" i="1" dirty="0" err="1" smtClean="0">
                <a:solidFill>
                  <a:srgbClr val="FF0000"/>
                </a:solidFill>
              </a:rPr>
              <a:t>is</a:t>
            </a:r>
            <a:r>
              <a:rPr lang="cs-CZ" sz="2300" i="1" dirty="0" smtClean="0">
                <a:solidFill>
                  <a:srgbClr val="FF0000"/>
                </a:solidFill>
              </a:rPr>
              <a:t>, f.</a:t>
            </a:r>
          </a:p>
          <a:p>
            <a:pPr lvl="1"/>
            <a:r>
              <a:rPr lang="cs-CZ" sz="2300" i="1" dirty="0" err="1">
                <a:solidFill>
                  <a:srgbClr val="FF0000"/>
                </a:solidFill>
              </a:rPr>
              <a:t>t</a:t>
            </a:r>
            <a:r>
              <a:rPr lang="cs-CZ" sz="2300" i="1" dirty="0" err="1" smtClean="0">
                <a:solidFill>
                  <a:srgbClr val="FF0000"/>
                </a:solidFill>
              </a:rPr>
              <a:t>uberculosis</a:t>
            </a:r>
            <a:r>
              <a:rPr lang="cs-CZ" sz="2300" i="1" dirty="0" smtClean="0">
                <a:solidFill>
                  <a:srgbClr val="FF0000"/>
                </a:solidFill>
              </a:rPr>
              <a:t>, </a:t>
            </a:r>
            <a:r>
              <a:rPr lang="cs-CZ" sz="2300" i="1" dirty="0" err="1" smtClean="0">
                <a:solidFill>
                  <a:srgbClr val="FF0000"/>
                </a:solidFill>
              </a:rPr>
              <a:t>is</a:t>
            </a:r>
            <a:r>
              <a:rPr lang="cs-CZ" sz="2300" i="1" dirty="0" smtClean="0">
                <a:solidFill>
                  <a:srgbClr val="FF0000"/>
                </a:solidFill>
              </a:rPr>
              <a:t>, f.</a:t>
            </a:r>
            <a:endParaRPr lang="cs-CZ" sz="2300" dirty="0" smtClean="0">
              <a:solidFill>
                <a:schemeClr val="tx1"/>
              </a:solidFill>
            </a:endParaRPr>
          </a:p>
          <a:p>
            <a:pPr lvl="1"/>
            <a:endParaRPr lang="cs-CZ" sz="220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84788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Specific</a:t>
            </a:r>
            <a:r>
              <a:rPr lang="cs-CZ" dirty="0" smtClean="0"/>
              <a:t> </a:t>
            </a:r>
            <a:r>
              <a:rPr lang="cs-CZ" dirty="0" err="1" smtClean="0"/>
              <a:t>features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3rd </a:t>
            </a:r>
            <a:r>
              <a:rPr lang="cs-CZ" dirty="0" err="1" smtClean="0"/>
              <a:t>declension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sz="2800" b="1" i="1" dirty="0" err="1">
                <a:solidFill>
                  <a:srgbClr val="1782BF"/>
                </a:solidFill>
                <a:latin typeface="Cambria"/>
                <a:cs typeface="Cambria"/>
              </a:rPr>
              <a:t>All</a:t>
            </a:r>
            <a:r>
              <a:rPr lang="cs-CZ" sz="2800" b="1" i="1" dirty="0">
                <a:solidFill>
                  <a:srgbClr val="1782BF"/>
                </a:solidFill>
                <a:latin typeface="Cambria"/>
                <a:cs typeface="Cambria"/>
              </a:rPr>
              <a:t> 3 </a:t>
            </a:r>
            <a:r>
              <a:rPr lang="cs-CZ" sz="2800" b="1" i="1" dirty="0" err="1">
                <a:solidFill>
                  <a:srgbClr val="1782BF"/>
                </a:solidFill>
                <a:latin typeface="Cambria"/>
                <a:cs typeface="Cambria"/>
              </a:rPr>
              <a:t>genders</a:t>
            </a:r>
            <a:r>
              <a:rPr lang="cs-CZ" sz="2800" b="1" i="1" dirty="0">
                <a:solidFill>
                  <a:srgbClr val="1782BF"/>
                </a:solidFill>
                <a:latin typeface="Cambria"/>
                <a:cs typeface="Cambria"/>
              </a:rPr>
              <a:t> </a:t>
            </a:r>
            <a:r>
              <a:rPr lang="cs-CZ" sz="2800" dirty="0">
                <a:latin typeface="Cambria"/>
                <a:cs typeface="Cambria"/>
              </a:rPr>
              <a:t>are </a:t>
            </a:r>
            <a:r>
              <a:rPr lang="cs-CZ" sz="2800" dirty="0" err="1">
                <a:latin typeface="Cambria"/>
                <a:cs typeface="Cambria"/>
              </a:rPr>
              <a:t>included</a:t>
            </a:r>
            <a:r>
              <a:rPr lang="cs-CZ" sz="2800" dirty="0">
                <a:latin typeface="Cambria"/>
                <a:cs typeface="Cambria"/>
              </a:rPr>
              <a:t> (</a:t>
            </a:r>
            <a:r>
              <a:rPr lang="cs-CZ" sz="2800" dirty="0" err="1">
                <a:latin typeface="Cambria"/>
                <a:cs typeface="Cambria"/>
              </a:rPr>
              <a:t>cortex</a:t>
            </a:r>
            <a:r>
              <a:rPr lang="cs-CZ" sz="2800" dirty="0">
                <a:latin typeface="Cambria"/>
                <a:cs typeface="Cambria"/>
              </a:rPr>
              <a:t> </a:t>
            </a:r>
            <a:r>
              <a:rPr lang="cs-CZ" sz="2800" b="1" dirty="0">
                <a:solidFill>
                  <a:srgbClr val="1782BF"/>
                </a:solidFill>
                <a:latin typeface="Cambria"/>
                <a:cs typeface="Cambria"/>
              </a:rPr>
              <a:t>m.</a:t>
            </a:r>
            <a:r>
              <a:rPr lang="cs-CZ" sz="2800" dirty="0">
                <a:latin typeface="Cambria"/>
                <a:cs typeface="Cambria"/>
              </a:rPr>
              <a:t>, radix </a:t>
            </a:r>
            <a:r>
              <a:rPr lang="cs-CZ" sz="2800" b="1" dirty="0">
                <a:solidFill>
                  <a:srgbClr val="FF0000"/>
                </a:solidFill>
                <a:latin typeface="Cambria"/>
                <a:cs typeface="Cambria"/>
              </a:rPr>
              <a:t>f.</a:t>
            </a:r>
            <a:r>
              <a:rPr lang="cs-CZ" sz="2800" dirty="0">
                <a:latin typeface="Cambria"/>
                <a:cs typeface="Cambria"/>
              </a:rPr>
              <a:t>, femur</a:t>
            </a:r>
            <a:r>
              <a:rPr lang="cs-CZ" sz="2800" b="1" dirty="0">
                <a:latin typeface="Cambria"/>
                <a:cs typeface="Cambria"/>
              </a:rPr>
              <a:t> </a:t>
            </a:r>
            <a:r>
              <a:rPr lang="cs-CZ" sz="2800" b="1" dirty="0">
                <a:solidFill>
                  <a:srgbClr val="00B050"/>
                </a:solidFill>
                <a:latin typeface="Cambria"/>
                <a:cs typeface="Cambria"/>
              </a:rPr>
              <a:t>n.</a:t>
            </a:r>
            <a:r>
              <a:rPr lang="cs-CZ" sz="2800" dirty="0">
                <a:latin typeface="Cambria"/>
                <a:cs typeface="Cambria"/>
              </a:rPr>
              <a:t>)</a:t>
            </a:r>
          </a:p>
          <a:p>
            <a:pPr>
              <a:buNone/>
            </a:pPr>
            <a:endParaRPr lang="cs-CZ" sz="1100" dirty="0">
              <a:latin typeface="Cambria"/>
              <a:cs typeface="Cambria"/>
            </a:endParaRPr>
          </a:p>
          <a:p>
            <a:r>
              <a:rPr lang="cs-CZ" sz="2800" b="1" i="1" dirty="0" err="1" smtClean="0">
                <a:solidFill>
                  <a:srgbClr val="1782BF"/>
                </a:solidFill>
                <a:latin typeface="Cambria"/>
                <a:cs typeface="Cambria"/>
              </a:rPr>
              <a:t>Nom</a:t>
            </a:r>
            <a:r>
              <a:rPr lang="cs-CZ" sz="2800" b="1" i="1" dirty="0" smtClean="0">
                <a:solidFill>
                  <a:srgbClr val="1782BF"/>
                </a:solidFill>
                <a:latin typeface="Cambria"/>
                <a:cs typeface="Cambria"/>
              </a:rPr>
              <a:t>. </a:t>
            </a:r>
            <a:r>
              <a:rPr lang="cs-CZ" sz="2800" b="1" i="1" dirty="0" err="1" smtClean="0">
                <a:solidFill>
                  <a:srgbClr val="1782BF"/>
                </a:solidFill>
                <a:latin typeface="Cambria"/>
                <a:cs typeface="Cambria"/>
              </a:rPr>
              <a:t>Sg</a:t>
            </a:r>
            <a:r>
              <a:rPr lang="cs-CZ" sz="2800" b="1" i="1" dirty="0" smtClean="0">
                <a:solidFill>
                  <a:srgbClr val="1782BF"/>
                </a:solidFill>
                <a:latin typeface="Cambria"/>
                <a:cs typeface="Cambria"/>
              </a:rPr>
              <a:t>. – </a:t>
            </a:r>
            <a:r>
              <a:rPr lang="cs-CZ" sz="2800" b="1" i="1" dirty="0" err="1" smtClean="0">
                <a:solidFill>
                  <a:srgbClr val="1782BF"/>
                </a:solidFill>
                <a:latin typeface="Cambria"/>
                <a:cs typeface="Cambria"/>
              </a:rPr>
              <a:t>various</a:t>
            </a:r>
            <a:r>
              <a:rPr lang="cs-CZ" sz="2800" b="1" i="1" dirty="0" smtClean="0">
                <a:solidFill>
                  <a:srgbClr val="1782BF"/>
                </a:solidFill>
                <a:latin typeface="Cambria"/>
                <a:cs typeface="Cambria"/>
              </a:rPr>
              <a:t> </a:t>
            </a:r>
            <a:r>
              <a:rPr lang="cs-CZ" sz="2800" b="1" i="1" dirty="0" err="1">
                <a:solidFill>
                  <a:srgbClr val="1782BF"/>
                </a:solidFill>
                <a:latin typeface="Cambria"/>
                <a:cs typeface="Cambria"/>
              </a:rPr>
              <a:t>endings</a:t>
            </a:r>
            <a:r>
              <a:rPr lang="cs-CZ" sz="2800" i="1" dirty="0">
                <a:latin typeface="Cambria"/>
                <a:cs typeface="Cambria"/>
              </a:rPr>
              <a:t> </a:t>
            </a:r>
            <a:r>
              <a:rPr lang="cs-CZ" sz="2800" dirty="0" smtClean="0">
                <a:latin typeface="Cambria"/>
                <a:cs typeface="Cambria"/>
              </a:rPr>
              <a:t>(</a:t>
            </a:r>
            <a:r>
              <a:rPr lang="cs-CZ" sz="2800" dirty="0" err="1" smtClean="0">
                <a:latin typeface="Cambria"/>
                <a:cs typeface="Cambria"/>
              </a:rPr>
              <a:t>sangu</a:t>
            </a:r>
            <a:r>
              <a:rPr lang="cs-CZ" sz="2800" u="sng" dirty="0" err="1" smtClean="0">
                <a:latin typeface="Cambria"/>
                <a:cs typeface="Cambria"/>
              </a:rPr>
              <a:t>is</a:t>
            </a:r>
            <a:r>
              <a:rPr lang="cs-CZ" sz="2800" dirty="0">
                <a:latin typeface="Cambria"/>
                <a:cs typeface="Cambria"/>
              </a:rPr>
              <a:t>, </a:t>
            </a:r>
            <a:r>
              <a:rPr lang="cs-CZ" sz="2800" dirty="0" err="1">
                <a:latin typeface="Cambria"/>
                <a:cs typeface="Cambria"/>
              </a:rPr>
              <a:t>excis</a:t>
            </a:r>
            <a:r>
              <a:rPr lang="cs-CZ" sz="2800" u="sng" dirty="0" err="1">
                <a:latin typeface="Cambria"/>
                <a:cs typeface="Cambria"/>
              </a:rPr>
              <a:t>io</a:t>
            </a:r>
            <a:r>
              <a:rPr lang="cs-CZ" sz="2800" dirty="0">
                <a:latin typeface="Cambria"/>
                <a:cs typeface="Cambria"/>
              </a:rPr>
              <a:t>, </a:t>
            </a:r>
            <a:r>
              <a:rPr lang="cs-CZ" sz="2800" dirty="0" err="1">
                <a:latin typeface="Cambria"/>
                <a:cs typeface="Cambria"/>
              </a:rPr>
              <a:t>abduct</a:t>
            </a:r>
            <a:r>
              <a:rPr lang="cs-CZ" sz="2800" u="sng" dirty="0" err="1">
                <a:latin typeface="Cambria"/>
                <a:cs typeface="Cambria"/>
              </a:rPr>
              <a:t>or</a:t>
            </a:r>
            <a:r>
              <a:rPr lang="cs-CZ" sz="2800" dirty="0">
                <a:latin typeface="Cambria"/>
                <a:cs typeface="Cambria"/>
              </a:rPr>
              <a:t>, ret</a:t>
            </a:r>
            <a:r>
              <a:rPr lang="cs-CZ" sz="2800" u="sng" dirty="0">
                <a:latin typeface="Cambria"/>
                <a:cs typeface="Cambria"/>
              </a:rPr>
              <a:t>e</a:t>
            </a:r>
            <a:r>
              <a:rPr lang="cs-CZ" sz="2800" dirty="0">
                <a:latin typeface="Cambria"/>
                <a:cs typeface="Cambria"/>
              </a:rPr>
              <a:t>, </a:t>
            </a:r>
            <a:r>
              <a:rPr lang="cs-CZ" sz="2800" dirty="0" err="1">
                <a:latin typeface="Cambria"/>
                <a:cs typeface="Cambria"/>
              </a:rPr>
              <a:t>lat</a:t>
            </a:r>
            <a:r>
              <a:rPr lang="cs-CZ" sz="2800" u="sng" dirty="0" err="1">
                <a:latin typeface="Cambria"/>
                <a:cs typeface="Cambria"/>
              </a:rPr>
              <a:t>us</a:t>
            </a:r>
            <a:r>
              <a:rPr lang="cs-CZ" sz="2800" dirty="0">
                <a:latin typeface="Cambria"/>
                <a:cs typeface="Cambria"/>
              </a:rPr>
              <a:t>, fem</a:t>
            </a:r>
            <a:r>
              <a:rPr lang="cs-CZ" sz="2800" u="sng" dirty="0">
                <a:latin typeface="Cambria"/>
                <a:cs typeface="Cambria"/>
              </a:rPr>
              <a:t>ur</a:t>
            </a:r>
            <a:r>
              <a:rPr lang="cs-CZ" sz="2800" dirty="0">
                <a:latin typeface="Cambria"/>
                <a:cs typeface="Cambria"/>
              </a:rPr>
              <a:t>, abdo</a:t>
            </a:r>
            <a:r>
              <a:rPr lang="cs-CZ" sz="2800" u="sng" dirty="0">
                <a:latin typeface="Cambria"/>
                <a:cs typeface="Cambria"/>
              </a:rPr>
              <a:t>men</a:t>
            </a:r>
            <a:r>
              <a:rPr lang="cs-CZ" sz="2800" dirty="0">
                <a:latin typeface="Cambria"/>
                <a:cs typeface="Cambria"/>
              </a:rPr>
              <a:t>, </a:t>
            </a:r>
            <a:r>
              <a:rPr lang="cs-CZ" sz="2800" dirty="0" err="1">
                <a:latin typeface="Cambria"/>
                <a:cs typeface="Cambria"/>
              </a:rPr>
              <a:t>cavit</a:t>
            </a:r>
            <a:r>
              <a:rPr lang="cs-CZ" sz="2800" u="sng" dirty="0" err="1">
                <a:latin typeface="Cambria"/>
                <a:cs typeface="Cambria"/>
              </a:rPr>
              <a:t>as</a:t>
            </a:r>
            <a:r>
              <a:rPr lang="cs-CZ" sz="2800" dirty="0">
                <a:latin typeface="Cambria"/>
                <a:cs typeface="Cambria"/>
              </a:rPr>
              <a:t>)</a:t>
            </a:r>
          </a:p>
          <a:p>
            <a:pPr lvl="1"/>
            <a:r>
              <a:rPr lang="cs-CZ" sz="2400" dirty="0">
                <a:solidFill>
                  <a:srgbClr val="00B050"/>
                </a:solidFill>
                <a:latin typeface="Cambria"/>
                <a:cs typeface="Cambria"/>
              </a:rPr>
              <a:t>Nominative </a:t>
            </a:r>
            <a:r>
              <a:rPr lang="cs-CZ" sz="2400" dirty="0" err="1">
                <a:solidFill>
                  <a:srgbClr val="00B050"/>
                </a:solidFill>
                <a:latin typeface="Cambria"/>
                <a:cs typeface="Cambria"/>
              </a:rPr>
              <a:t>form</a:t>
            </a:r>
            <a:r>
              <a:rPr lang="cs-CZ" sz="2400" dirty="0">
                <a:solidFill>
                  <a:srgbClr val="00B050"/>
                </a:solidFill>
                <a:latin typeface="Cambria"/>
                <a:cs typeface="Cambria"/>
              </a:rPr>
              <a:t> </a:t>
            </a:r>
            <a:r>
              <a:rPr lang="cs-CZ" sz="2400" dirty="0" err="1">
                <a:solidFill>
                  <a:srgbClr val="00B050"/>
                </a:solidFill>
                <a:latin typeface="Cambria"/>
                <a:cs typeface="Cambria"/>
              </a:rPr>
              <a:t>is</a:t>
            </a:r>
            <a:r>
              <a:rPr lang="cs-CZ" sz="2400" dirty="0">
                <a:solidFill>
                  <a:srgbClr val="00B050"/>
                </a:solidFill>
                <a:latin typeface="Cambria"/>
                <a:cs typeface="Cambria"/>
              </a:rPr>
              <a:t> not </a:t>
            </a:r>
            <a:r>
              <a:rPr lang="cs-CZ" sz="2400" dirty="0" err="1">
                <a:solidFill>
                  <a:srgbClr val="00B050"/>
                </a:solidFill>
                <a:latin typeface="Cambria"/>
                <a:cs typeface="Cambria"/>
              </a:rPr>
              <a:t>interconnected</a:t>
            </a:r>
            <a:r>
              <a:rPr lang="cs-CZ" sz="2400" dirty="0">
                <a:solidFill>
                  <a:srgbClr val="00B050"/>
                </a:solidFill>
                <a:latin typeface="Cambria"/>
                <a:cs typeface="Cambria"/>
              </a:rPr>
              <a:t> </a:t>
            </a:r>
            <a:r>
              <a:rPr lang="cs-CZ" sz="2400" dirty="0" err="1">
                <a:solidFill>
                  <a:srgbClr val="00B050"/>
                </a:solidFill>
                <a:latin typeface="Cambria"/>
                <a:cs typeface="Cambria"/>
              </a:rPr>
              <a:t>with</a:t>
            </a:r>
            <a:r>
              <a:rPr lang="cs-CZ" sz="2400" dirty="0">
                <a:solidFill>
                  <a:srgbClr val="00B050"/>
                </a:solidFill>
                <a:latin typeface="Cambria"/>
                <a:cs typeface="Cambria"/>
              </a:rPr>
              <a:t> </a:t>
            </a:r>
            <a:r>
              <a:rPr lang="cs-CZ" sz="2400" dirty="0" err="1">
                <a:solidFill>
                  <a:srgbClr val="00B050"/>
                </a:solidFill>
                <a:latin typeface="Cambria"/>
                <a:cs typeface="Cambria"/>
              </a:rPr>
              <a:t>the</a:t>
            </a:r>
            <a:r>
              <a:rPr lang="cs-CZ" sz="2400" dirty="0">
                <a:solidFill>
                  <a:srgbClr val="00B050"/>
                </a:solidFill>
                <a:latin typeface="Cambria"/>
                <a:cs typeface="Cambria"/>
              </a:rPr>
              <a:t> </a:t>
            </a:r>
            <a:r>
              <a:rPr lang="cs-CZ" sz="2400" dirty="0" smtClean="0">
                <a:solidFill>
                  <a:srgbClr val="00B050"/>
                </a:solidFill>
                <a:latin typeface="Cambria"/>
                <a:cs typeface="Cambria"/>
              </a:rPr>
              <a:t>gender</a:t>
            </a:r>
            <a:r>
              <a:rPr lang="cs-CZ" sz="2400" b="1" dirty="0" smtClean="0">
                <a:solidFill>
                  <a:srgbClr val="00B050"/>
                </a:solidFill>
                <a:latin typeface="Cambria"/>
                <a:cs typeface="Cambria"/>
              </a:rPr>
              <a:t>!!!</a:t>
            </a:r>
            <a:endParaRPr lang="cs-CZ" sz="2400" dirty="0">
              <a:solidFill>
                <a:srgbClr val="00B050"/>
              </a:solidFill>
              <a:latin typeface="Cambria"/>
              <a:cs typeface="Cambria"/>
            </a:endParaRPr>
          </a:p>
          <a:p>
            <a:r>
              <a:rPr lang="cs-CZ" sz="2800" dirty="0" err="1">
                <a:solidFill>
                  <a:schemeClr val="tx1"/>
                </a:solidFill>
                <a:latin typeface="Cambria"/>
                <a:cs typeface="Cambria"/>
              </a:rPr>
              <a:t>Two</a:t>
            </a:r>
            <a:r>
              <a:rPr lang="cs-CZ" sz="2800" dirty="0">
                <a:solidFill>
                  <a:schemeClr val="tx1"/>
                </a:solidFill>
                <a:latin typeface="Cambria"/>
                <a:cs typeface="Cambria"/>
              </a:rPr>
              <a:t> </a:t>
            </a:r>
            <a:r>
              <a:rPr lang="cs-CZ" sz="2800" dirty="0" err="1">
                <a:solidFill>
                  <a:schemeClr val="tx1"/>
                </a:solidFill>
                <a:latin typeface="Cambria"/>
                <a:cs typeface="Cambria"/>
              </a:rPr>
              <a:t>main</a:t>
            </a:r>
            <a:r>
              <a:rPr lang="cs-CZ" sz="2800" dirty="0">
                <a:solidFill>
                  <a:schemeClr val="tx1"/>
                </a:solidFill>
                <a:latin typeface="Cambria"/>
                <a:cs typeface="Cambria"/>
              </a:rPr>
              <a:t> </a:t>
            </a:r>
            <a:r>
              <a:rPr lang="cs-CZ" sz="2800" dirty="0" err="1">
                <a:solidFill>
                  <a:schemeClr val="tx1"/>
                </a:solidFill>
                <a:latin typeface="Cambria"/>
                <a:cs typeface="Cambria"/>
              </a:rPr>
              <a:t>groups</a:t>
            </a:r>
            <a:r>
              <a:rPr lang="cs-CZ" sz="2800" dirty="0">
                <a:solidFill>
                  <a:schemeClr val="tx1"/>
                </a:solidFill>
                <a:latin typeface="Cambria"/>
                <a:cs typeface="Cambria"/>
              </a:rPr>
              <a:t>:</a:t>
            </a:r>
            <a:r>
              <a:rPr lang="cs-CZ" sz="2800" dirty="0">
                <a:solidFill>
                  <a:srgbClr val="1782BF"/>
                </a:solidFill>
                <a:latin typeface="Cambria"/>
                <a:cs typeface="Cambria"/>
              </a:rPr>
              <a:t> </a:t>
            </a:r>
          </a:p>
          <a:p>
            <a:pPr lvl="1"/>
            <a:r>
              <a:rPr lang="cs-CZ" sz="2400" dirty="0">
                <a:latin typeface="Cambria"/>
                <a:cs typeface="Cambria"/>
              </a:rPr>
              <a:t>nominative and genitive stem </a:t>
            </a:r>
            <a:r>
              <a:rPr lang="cs-CZ" sz="2400" dirty="0" err="1">
                <a:latin typeface="Cambria"/>
                <a:cs typeface="Cambria"/>
              </a:rPr>
              <a:t>differs</a:t>
            </a:r>
            <a:r>
              <a:rPr lang="cs-CZ" sz="2400" dirty="0">
                <a:latin typeface="Cambria"/>
                <a:cs typeface="Cambria"/>
              </a:rPr>
              <a:t> (genitive </a:t>
            </a:r>
            <a:r>
              <a:rPr lang="cs-CZ" sz="2400" dirty="0" err="1">
                <a:latin typeface="Cambria"/>
                <a:cs typeface="Cambria"/>
              </a:rPr>
              <a:t>is</a:t>
            </a:r>
            <a:r>
              <a:rPr lang="cs-CZ" sz="2400" dirty="0">
                <a:latin typeface="Cambria"/>
                <a:cs typeface="Cambria"/>
              </a:rPr>
              <a:t> </a:t>
            </a:r>
            <a:r>
              <a:rPr lang="cs-CZ" sz="2400" dirty="0" err="1">
                <a:latin typeface="Cambria"/>
                <a:cs typeface="Cambria"/>
              </a:rPr>
              <a:t>longer</a:t>
            </a:r>
            <a:r>
              <a:rPr lang="cs-CZ" sz="2400" dirty="0">
                <a:latin typeface="Cambria"/>
                <a:cs typeface="Cambria"/>
              </a:rPr>
              <a:t> </a:t>
            </a:r>
            <a:r>
              <a:rPr lang="cs-CZ" sz="2400" dirty="0" err="1">
                <a:latin typeface="Cambria"/>
                <a:cs typeface="Cambria"/>
              </a:rPr>
              <a:t>than</a:t>
            </a:r>
            <a:r>
              <a:rPr lang="cs-CZ" sz="2400" dirty="0">
                <a:latin typeface="Cambria"/>
                <a:cs typeface="Cambria"/>
              </a:rPr>
              <a:t> nominative) </a:t>
            </a:r>
            <a:r>
              <a:rPr lang="cs-CZ" sz="2400" b="1" i="1" dirty="0" err="1">
                <a:solidFill>
                  <a:srgbClr val="1782BF"/>
                </a:solidFill>
                <a:latin typeface="Cambria"/>
                <a:cs typeface="Cambria"/>
              </a:rPr>
              <a:t>Consonant</a:t>
            </a:r>
            <a:r>
              <a:rPr lang="cs-CZ" sz="2400" b="1" i="1" dirty="0">
                <a:solidFill>
                  <a:srgbClr val="1782BF"/>
                </a:solidFill>
                <a:latin typeface="Cambria"/>
                <a:cs typeface="Cambria"/>
              </a:rPr>
              <a:t> </a:t>
            </a:r>
            <a:r>
              <a:rPr lang="cs-CZ" sz="2400" b="1" i="1" dirty="0" err="1">
                <a:solidFill>
                  <a:srgbClr val="1782BF"/>
                </a:solidFill>
                <a:latin typeface="Cambria"/>
                <a:cs typeface="Cambria"/>
              </a:rPr>
              <a:t>stems</a:t>
            </a:r>
            <a:endParaRPr lang="cs-CZ" sz="2400" b="1" i="1" dirty="0">
              <a:solidFill>
                <a:srgbClr val="1782BF"/>
              </a:solidFill>
              <a:latin typeface="Cambria"/>
              <a:cs typeface="Cambria"/>
            </a:endParaRPr>
          </a:p>
          <a:p>
            <a:pPr lvl="1"/>
            <a:r>
              <a:rPr lang="cs-CZ" sz="2400" dirty="0">
                <a:latin typeface="Cambria"/>
                <a:cs typeface="Cambria"/>
              </a:rPr>
              <a:t>nominative and genitive stem </a:t>
            </a:r>
            <a:r>
              <a:rPr lang="cs-CZ" sz="2400" dirty="0" err="1">
                <a:latin typeface="Cambria"/>
                <a:cs typeface="Cambria"/>
              </a:rPr>
              <a:t>remains</a:t>
            </a:r>
            <a:r>
              <a:rPr lang="cs-CZ" sz="2400" dirty="0">
                <a:latin typeface="Cambria"/>
                <a:cs typeface="Cambria"/>
              </a:rPr>
              <a:t> </a:t>
            </a:r>
            <a:r>
              <a:rPr lang="cs-CZ" sz="2400" dirty="0" err="1">
                <a:latin typeface="Cambria"/>
                <a:cs typeface="Cambria"/>
              </a:rPr>
              <a:t>unchanged</a:t>
            </a:r>
            <a:r>
              <a:rPr lang="cs-CZ" sz="2400" dirty="0">
                <a:latin typeface="Cambria"/>
                <a:cs typeface="Cambria"/>
              </a:rPr>
              <a:t> (genitive has </a:t>
            </a:r>
            <a:r>
              <a:rPr lang="cs-CZ" sz="2400" dirty="0" err="1">
                <a:latin typeface="Cambria"/>
                <a:cs typeface="Cambria"/>
              </a:rPr>
              <a:t>same</a:t>
            </a:r>
            <a:r>
              <a:rPr lang="cs-CZ" sz="2400" dirty="0">
                <a:latin typeface="Cambria"/>
                <a:cs typeface="Cambria"/>
              </a:rPr>
              <a:t> </a:t>
            </a:r>
            <a:r>
              <a:rPr lang="cs-CZ" sz="2400" dirty="0" err="1">
                <a:latin typeface="Cambria"/>
                <a:cs typeface="Cambria"/>
              </a:rPr>
              <a:t>number</a:t>
            </a:r>
            <a:r>
              <a:rPr lang="cs-CZ" sz="2400" dirty="0">
                <a:latin typeface="Cambria"/>
                <a:cs typeface="Cambria"/>
              </a:rPr>
              <a:t> </a:t>
            </a:r>
            <a:r>
              <a:rPr lang="cs-CZ" sz="2400" dirty="0" err="1">
                <a:latin typeface="Cambria"/>
                <a:cs typeface="Cambria"/>
              </a:rPr>
              <a:t>of</a:t>
            </a:r>
            <a:r>
              <a:rPr lang="cs-CZ" sz="2400" dirty="0">
                <a:latin typeface="Cambria"/>
                <a:cs typeface="Cambria"/>
              </a:rPr>
              <a:t> </a:t>
            </a:r>
            <a:r>
              <a:rPr lang="cs-CZ" sz="2400" dirty="0" err="1">
                <a:latin typeface="Cambria"/>
                <a:cs typeface="Cambria"/>
              </a:rPr>
              <a:t>syllables</a:t>
            </a:r>
            <a:r>
              <a:rPr lang="cs-CZ" sz="2400" dirty="0">
                <a:latin typeface="Cambria"/>
                <a:cs typeface="Cambria"/>
              </a:rPr>
              <a:t> as nominative) </a:t>
            </a:r>
            <a:r>
              <a:rPr lang="cs-CZ" sz="2400" b="1" i="1" dirty="0">
                <a:solidFill>
                  <a:srgbClr val="1782BF"/>
                </a:solidFill>
                <a:latin typeface="Cambria"/>
                <a:cs typeface="Cambria"/>
              </a:rPr>
              <a:t>I- </a:t>
            </a:r>
            <a:r>
              <a:rPr lang="cs-CZ" sz="2400" b="1" i="1" dirty="0" err="1">
                <a:solidFill>
                  <a:srgbClr val="1782BF"/>
                </a:solidFill>
                <a:latin typeface="Cambria"/>
                <a:cs typeface="Cambria"/>
              </a:rPr>
              <a:t>stems</a:t>
            </a:r>
            <a:r>
              <a:rPr lang="cs-CZ" sz="2400" b="1" i="1" dirty="0">
                <a:solidFill>
                  <a:srgbClr val="1782BF"/>
                </a:solidFill>
                <a:latin typeface="Cambria"/>
                <a:cs typeface="Cambria"/>
              </a:rPr>
              <a:t>  + </a:t>
            </a:r>
            <a:r>
              <a:rPr lang="cs-CZ" sz="2400" b="1" i="1" dirty="0" err="1">
                <a:solidFill>
                  <a:srgbClr val="1782BF"/>
                </a:solidFill>
                <a:latin typeface="Cambria"/>
                <a:cs typeface="Cambria"/>
              </a:rPr>
              <a:t>exceptions</a:t>
            </a:r>
            <a:endParaRPr lang="cs-CZ" sz="2400" b="1" i="1" dirty="0">
              <a:solidFill>
                <a:srgbClr val="1782BF"/>
              </a:solidFill>
              <a:latin typeface="Cambria"/>
              <a:cs typeface="Cambria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898585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Consonant</a:t>
            </a:r>
            <a:r>
              <a:rPr lang="cs-CZ" dirty="0" smtClean="0"/>
              <a:t> </a:t>
            </a:r>
            <a:r>
              <a:rPr lang="cs-CZ" dirty="0" err="1" smtClean="0"/>
              <a:t>stems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sz="2400" dirty="0" smtClean="0">
                <a:solidFill>
                  <a:srgbClr val="FF0000"/>
                </a:solidFill>
                <a:latin typeface="Cambria"/>
                <a:cs typeface="Cambria"/>
              </a:rPr>
              <a:t>stem </a:t>
            </a:r>
            <a:r>
              <a:rPr lang="cs-CZ" sz="2400" dirty="0">
                <a:solidFill>
                  <a:srgbClr val="FF0000"/>
                </a:solidFill>
                <a:latin typeface="Cambria"/>
                <a:cs typeface="Cambria"/>
              </a:rPr>
              <a:t>in gen. </a:t>
            </a:r>
            <a:r>
              <a:rPr lang="cs-CZ" sz="2400" dirty="0" err="1">
                <a:solidFill>
                  <a:srgbClr val="FF0000"/>
                </a:solidFill>
                <a:latin typeface="Cambria"/>
                <a:cs typeface="Cambria"/>
              </a:rPr>
              <a:t>sg</a:t>
            </a:r>
            <a:r>
              <a:rPr lang="cs-CZ" sz="2400" dirty="0">
                <a:solidFill>
                  <a:srgbClr val="FF0000"/>
                </a:solidFill>
                <a:latin typeface="Cambria"/>
                <a:cs typeface="Cambria"/>
              </a:rPr>
              <a:t>. and </a:t>
            </a:r>
            <a:r>
              <a:rPr lang="cs-CZ" sz="2400" dirty="0" err="1">
                <a:solidFill>
                  <a:srgbClr val="FF0000"/>
                </a:solidFill>
                <a:latin typeface="Cambria"/>
                <a:cs typeface="Cambria"/>
              </a:rPr>
              <a:t>nom</a:t>
            </a:r>
            <a:r>
              <a:rPr lang="cs-CZ" sz="2400" dirty="0">
                <a:solidFill>
                  <a:srgbClr val="FF0000"/>
                </a:solidFill>
                <a:latin typeface="Cambria"/>
                <a:cs typeface="Cambria"/>
              </a:rPr>
              <a:t> </a:t>
            </a:r>
            <a:r>
              <a:rPr lang="cs-CZ" sz="2400" dirty="0" err="1">
                <a:solidFill>
                  <a:srgbClr val="FF0000"/>
                </a:solidFill>
                <a:latin typeface="Cambria"/>
                <a:cs typeface="Cambria"/>
              </a:rPr>
              <a:t>sg</a:t>
            </a:r>
            <a:r>
              <a:rPr lang="cs-CZ" sz="2400" dirty="0">
                <a:solidFill>
                  <a:srgbClr val="FF0000"/>
                </a:solidFill>
                <a:latin typeface="Cambria"/>
                <a:cs typeface="Cambria"/>
              </a:rPr>
              <a:t>. </a:t>
            </a:r>
            <a:r>
              <a:rPr lang="cs-CZ" sz="2400" dirty="0" err="1">
                <a:solidFill>
                  <a:srgbClr val="FF0000"/>
                </a:solidFill>
                <a:latin typeface="Cambria"/>
                <a:cs typeface="Cambria"/>
              </a:rPr>
              <a:t>usually</a:t>
            </a:r>
            <a:r>
              <a:rPr lang="cs-CZ" sz="2400" dirty="0">
                <a:solidFill>
                  <a:srgbClr val="FF0000"/>
                </a:solidFill>
                <a:latin typeface="Cambria"/>
                <a:cs typeface="Cambria"/>
              </a:rPr>
              <a:t> </a:t>
            </a:r>
            <a:r>
              <a:rPr lang="cs-CZ" sz="2400" dirty="0" err="1">
                <a:solidFill>
                  <a:srgbClr val="FF0000"/>
                </a:solidFill>
                <a:latin typeface="Cambria"/>
                <a:cs typeface="Cambria"/>
              </a:rPr>
              <a:t>differs</a:t>
            </a:r>
            <a:r>
              <a:rPr lang="cs-CZ" sz="2400" dirty="0">
                <a:solidFill>
                  <a:srgbClr val="FF0000"/>
                </a:solidFill>
                <a:latin typeface="Cambria"/>
                <a:cs typeface="Cambria"/>
              </a:rPr>
              <a:t> </a:t>
            </a:r>
            <a:r>
              <a:rPr lang="cs-CZ" sz="2400" dirty="0">
                <a:latin typeface="Cambria"/>
                <a:cs typeface="Cambria"/>
              </a:rPr>
              <a:t>(</a:t>
            </a:r>
            <a:r>
              <a:rPr lang="cs-CZ" sz="2400" b="1" dirty="0" err="1">
                <a:latin typeface="Cambria"/>
                <a:cs typeface="Cambria"/>
              </a:rPr>
              <a:t>pulm</a:t>
            </a:r>
            <a:r>
              <a:rPr lang="cs-CZ" sz="2400" dirty="0">
                <a:latin typeface="Cambria"/>
                <a:cs typeface="Cambria"/>
              </a:rPr>
              <a:t>-o//</a:t>
            </a:r>
            <a:r>
              <a:rPr lang="cs-CZ" sz="2400" b="1" dirty="0" err="1">
                <a:latin typeface="Cambria"/>
                <a:cs typeface="Cambria"/>
              </a:rPr>
              <a:t>pulmon</a:t>
            </a:r>
            <a:r>
              <a:rPr lang="cs-CZ" sz="2400" dirty="0" err="1">
                <a:latin typeface="Cambria"/>
                <a:cs typeface="Cambria"/>
              </a:rPr>
              <a:t>-is</a:t>
            </a:r>
            <a:r>
              <a:rPr lang="cs-CZ" sz="2400" dirty="0">
                <a:latin typeface="Cambria"/>
                <a:cs typeface="Cambria"/>
              </a:rPr>
              <a:t>, </a:t>
            </a:r>
            <a:r>
              <a:rPr lang="cs-CZ" sz="2400" b="1" dirty="0" err="1">
                <a:latin typeface="Cambria"/>
                <a:cs typeface="Cambria"/>
              </a:rPr>
              <a:t>fem</a:t>
            </a:r>
            <a:r>
              <a:rPr lang="cs-CZ" sz="2400" dirty="0" err="1">
                <a:latin typeface="Cambria"/>
                <a:cs typeface="Cambria"/>
              </a:rPr>
              <a:t>-ur</a:t>
            </a:r>
            <a:r>
              <a:rPr lang="cs-CZ" sz="2400" dirty="0">
                <a:latin typeface="Cambria"/>
                <a:cs typeface="Cambria"/>
              </a:rPr>
              <a:t>//</a:t>
            </a:r>
            <a:r>
              <a:rPr lang="cs-CZ" sz="2400" b="1" dirty="0" err="1">
                <a:latin typeface="Cambria"/>
                <a:cs typeface="Cambria"/>
              </a:rPr>
              <a:t>femor</a:t>
            </a:r>
            <a:r>
              <a:rPr lang="cs-CZ" sz="2400" dirty="0" err="1">
                <a:latin typeface="Cambria"/>
                <a:cs typeface="Cambria"/>
              </a:rPr>
              <a:t>-is</a:t>
            </a:r>
            <a:r>
              <a:rPr lang="cs-CZ" sz="2400" dirty="0">
                <a:latin typeface="Cambria"/>
                <a:cs typeface="Cambria"/>
              </a:rPr>
              <a:t>, </a:t>
            </a:r>
            <a:r>
              <a:rPr lang="cs-CZ" sz="2400" b="1" dirty="0">
                <a:latin typeface="Cambria"/>
                <a:cs typeface="Cambria"/>
              </a:rPr>
              <a:t>rad</a:t>
            </a:r>
            <a:r>
              <a:rPr lang="cs-CZ" sz="2400" dirty="0">
                <a:latin typeface="Cambria"/>
                <a:cs typeface="Cambria"/>
              </a:rPr>
              <a:t>-</a:t>
            </a:r>
            <a:r>
              <a:rPr lang="cs-CZ" sz="2400" dirty="0" err="1">
                <a:latin typeface="Cambria"/>
                <a:cs typeface="Cambria"/>
              </a:rPr>
              <a:t>ix</a:t>
            </a:r>
            <a:r>
              <a:rPr lang="cs-CZ" sz="2400" dirty="0">
                <a:latin typeface="Cambria"/>
                <a:cs typeface="Cambria"/>
              </a:rPr>
              <a:t>//</a:t>
            </a:r>
            <a:r>
              <a:rPr lang="cs-CZ" sz="2400" b="1" dirty="0" err="1">
                <a:latin typeface="Cambria"/>
                <a:cs typeface="Cambria"/>
              </a:rPr>
              <a:t>radic</a:t>
            </a:r>
            <a:r>
              <a:rPr lang="cs-CZ" sz="2400" dirty="0" err="1">
                <a:latin typeface="Cambria"/>
                <a:cs typeface="Cambria"/>
              </a:rPr>
              <a:t>-is</a:t>
            </a:r>
            <a:r>
              <a:rPr lang="cs-CZ" sz="2400" dirty="0">
                <a:latin typeface="Cambria"/>
                <a:cs typeface="Cambria"/>
              </a:rPr>
              <a:t>)</a:t>
            </a:r>
          </a:p>
          <a:p>
            <a:endParaRPr lang="cs-CZ" sz="1050" dirty="0">
              <a:latin typeface="Cambria"/>
              <a:cs typeface="Cambria"/>
            </a:endParaRPr>
          </a:p>
          <a:p>
            <a:r>
              <a:rPr lang="cs-CZ" sz="2400" dirty="0" err="1" smtClean="0">
                <a:latin typeface="Cambria"/>
                <a:cs typeface="Cambria"/>
              </a:rPr>
              <a:t>for</a:t>
            </a:r>
            <a:r>
              <a:rPr lang="cs-CZ" sz="2400" dirty="0" smtClean="0">
                <a:latin typeface="Cambria"/>
                <a:cs typeface="Cambria"/>
              </a:rPr>
              <a:t> </a:t>
            </a:r>
            <a:r>
              <a:rPr lang="cs-CZ" sz="2400" dirty="0" err="1">
                <a:latin typeface="Cambria"/>
                <a:cs typeface="Cambria"/>
              </a:rPr>
              <a:t>the</a:t>
            </a:r>
            <a:r>
              <a:rPr lang="cs-CZ" sz="2400" dirty="0">
                <a:latin typeface="Cambria"/>
                <a:cs typeface="Cambria"/>
              </a:rPr>
              <a:t> proper </a:t>
            </a:r>
            <a:r>
              <a:rPr lang="cs-CZ" sz="2400" dirty="0" err="1">
                <a:latin typeface="Cambria"/>
                <a:cs typeface="Cambria"/>
              </a:rPr>
              <a:t>inflection</a:t>
            </a:r>
            <a:r>
              <a:rPr lang="cs-CZ" sz="2400" dirty="0">
                <a:latin typeface="Cambria"/>
                <a:cs typeface="Cambria"/>
              </a:rPr>
              <a:t> </a:t>
            </a:r>
            <a:r>
              <a:rPr lang="cs-CZ" sz="2400" dirty="0" err="1" smtClean="0">
                <a:latin typeface="Cambria"/>
                <a:cs typeface="Cambria"/>
              </a:rPr>
              <a:t>it</a:t>
            </a:r>
            <a:r>
              <a:rPr lang="cs-CZ" sz="2400" dirty="0" smtClean="0">
                <a:latin typeface="Cambria"/>
                <a:cs typeface="Cambria"/>
              </a:rPr>
              <a:t> </a:t>
            </a:r>
            <a:r>
              <a:rPr lang="cs-CZ" sz="2400" dirty="0" err="1" smtClean="0">
                <a:latin typeface="Cambria"/>
                <a:cs typeface="Cambria"/>
              </a:rPr>
              <a:t>is</a:t>
            </a:r>
            <a:r>
              <a:rPr lang="cs-CZ" sz="2400" dirty="0" smtClean="0">
                <a:latin typeface="Cambria"/>
                <a:cs typeface="Cambria"/>
              </a:rPr>
              <a:t> </a:t>
            </a:r>
            <a:r>
              <a:rPr lang="cs-CZ" sz="2400" dirty="0" err="1">
                <a:solidFill>
                  <a:srgbClr val="00B050"/>
                </a:solidFill>
                <a:latin typeface="Cambria"/>
                <a:cs typeface="Cambria"/>
              </a:rPr>
              <a:t>necessary</a:t>
            </a:r>
            <a:r>
              <a:rPr lang="cs-CZ" sz="2400" dirty="0">
                <a:solidFill>
                  <a:srgbClr val="00B050"/>
                </a:solidFill>
                <a:latin typeface="Cambria"/>
                <a:cs typeface="Cambria"/>
              </a:rPr>
              <a:t> to </a:t>
            </a:r>
            <a:r>
              <a:rPr lang="cs-CZ" sz="2400" dirty="0" err="1" smtClean="0">
                <a:solidFill>
                  <a:srgbClr val="00B050"/>
                </a:solidFill>
                <a:latin typeface="Cambria"/>
                <a:cs typeface="Cambria"/>
              </a:rPr>
              <a:t>know</a:t>
            </a:r>
            <a:r>
              <a:rPr lang="cs-CZ" sz="2400" dirty="0" smtClean="0">
                <a:solidFill>
                  <a:srgbClr val="00B050"/>
                </a:solidFill>
                <a:latin typeface="Cambria"/>
                <a:cs typeface="Cambria"/>
              </a:rPr>
              <a:t> </a:t>
            </a:r>
            <a:r>
              <a:rPr lang="cs-CZ" sz="2400" dirty="0" err="1" smtClean="0">
                <a:solidFill>
                  <a:srgbClr val="00B050"/>
                </a:solidFill>
                <a:latin typeface="Cambria"/>
                <a:cs typeface="Cambria"/>
              </a:rPr>
              <a:t>the</a:t>
            </a:r>
            <a:r>
              <a:rPr lang="cs-CZ" sz="2400" dirty="0" smtClean="0">
                <a:solidFill>
                  <a:srgbClr val="00B050"/>
                </a:solidFill>
                <a:latin typeface="Cambria"/>
                <a:cs typeface="Cambria"/>
              </a:rPr>
              <a:t> </a:t>
            </a:r>
            <a:r>
              <a:rPr lang="cs-CZ" sz="2400" dirty="0">
                <a:solidFill>
                  <a:srgbClr val="00B050"/>
                </a:solidFill>
                <a:latin typeface="Cambria"/>
                <a:cs typeface="Cambria"/>
              </a:rPr>
              <a:t>genitive </a:t>
            </a:r>
            <a:r>
              <a:rPr lang="cs-CZ" sz="2400" dirty="0" err="1" smtClean="0">
                <a:solidFill>
                  <a:srgbClr val="00B050"/>
                </a:solidFill>
                <a:latin typeface="Cambria"/>
                <a:cs typeface="Cambria"/>
              </a:rPr>
              <a:t>form</a:t>
            </a:r>
            <a:endParaRPr lang="cs-CZ" sz="2400" b="1" dirty="0">
              <a:solidFill>
                <a:srgbClr val="00B050"/>
              </a:solidFill>
              <a:latin typeface="Cambria"/>
              <a:cs typeface="Cambria"/>
            </a:endParaRPr>
          </a:p>
          <a:p>
            <a:pPr>
              <a:buNone/>
            </a:pPr>
            <a:r>
              <a:rPr lang="cs-CZ" b="1" dirty="0">
                <a:latin typeface="Cambria"/>
                <a:cs typeface="Cambria"/>
              </a:rPr>
              <a:t>	</a:t>
            </a:r>
            <a:endParaRPr lang="cs-CZ" dirty="0">
              <a:latin typeface="Cambria"/>
              <a:cs typeface="Cambria"/>
            </a:endParaRPr>
          </a:p>
          <a:p>
            <a:pPr>
              <a:buNone/>
            </a:pPr>
            <a:r>
              <a:rPr lang="cs-CZ" sz="3000" dirty="0" smtClean="0">
                <a:latin typeface="Cambria"/>
                <a:cs typeface="Cambria"/>
              </a:rPr>
              <a:t>1</a:t>
            </a:r>
            <a:r>
              <a:rPr lang="cs-CZ" sz="3000" dirty="0">
                <a:latin typeface="Cambria"/>
                <a:cs typeface="Cambria"/>
              </a:rPr>
              <a:t>. </a:t>
            </a:r>
            <a:r>
              <a:rPr lang="cs-CZ" sz="3000" i="1" dirty="0" err="1">
                <a:latin typeface="Cambria"/>
                <a:cs typeface="Cambria"/>
              </a:rPr>
              <a:t>pulm</a:t>
            </a:r>
            <a:r>
              <a:rPr lang="cs-CZ" sz="3000" dirty="0">
                <a:latin typeface="Cambria"/>
                <a:cs typeface="Cambria"/>
              </a:rPr>
              <a:t>-o </a:t>
            </a:r>
          </a:p>
          <a:p>
            <a:pPr>
              <a:buNone/>
            </a:pPr>
            <a:r>
              <a:rPr lang="cs-CZ" sz="3000" dirty="0">
                <a:latin typeface="Cambria"/>
                <a:cs typeface="Cambria"/>
              </a:rPr>
              <a:t>2.</a:t>
            </a:r>
            <a:r>
              <a:rPr lang="cs-CZ" sz="3000" b="1" dirty="0">
                <a:latin typeface="Cambria"/>
                <a:cs typeface="Cambria"/>
              </a:rPr>
              <a:t> </a:t>
            </a:r>
            <a:r>
              <a:rPr lang="cs-CZ" sz="3000" b="1" dirty="0" err="1">
                <a:latin typeface="Cambria"/>
                <a:cs typeface="Cambria"/>
              </a:rPr>
              <a:t>pulmon-</a:t>
            </a:r>
            <a:r>
              <a:rPr lang="cs-CZ" sz="3000" dirty="0" err="1">
                <a:latin typeface="Cambria"/>
                <a:cs typeface="Cambria"/>
              </a:rPr>
              <a:t>is</a:t>
            </a:r>
            <a:r>
              <a:rPr lang="cs-CZ" sz="3000" dirty="0">
                <a:latin typeface="Cambria"/>
                <a:cs typeface="Cambria"/>
              </a:rPr>
              <a:t> </a:t>
            </a:r>
          </a:p>
          <a:p>
            <a:pPr>
              <a:buNone/>
            </a:pPr>
            <a:r>
              <a:rPr lang="cs-CZ" sz="3000" dirty="0">
                <a:latin typeface="Cambria"/>
                <a:cs typeface="Cambria"/>
              </a:rPr>
              <a:t>4.</a:t>
            </a:r>
            <a:r>
              <a:rPr lang="cs-CZ" sz="3000" b="1" dirty="0">
                <a:latin typeface="Cambria"/>
                <a:cs typeface="Cambria"/>
              </a:rPr>
              <a:t> </a:t>
            </a:r>
            <a:r>
              <a:rPr lang="cs-CZ" sz="3000" b="1" dirty="0" err="1">
                <a:latin typeface="Cambria"/>
                <a:cs typeface="Cambria"/>
              </a:rPr>
              <a:t>pulmon-</a:t>
            </a:r>
            <a:r>
              <a:rPr lang="cs-CZ" sz="3000" dirty="0" err="1">
                <a:latin typeface="Cambria"/>
                <a:cs typeface="Cambria"/>
              </a:rPr>
              <a:t>em</a:t>
            </a:r>
            <a:r>
              <a:rPr lang="cs-CZ" sz="3000" dirty="0">
                <a:latin typeface="Cambria"/>
                <a:cs typeface="Cambria"/>
              </a:rPr>
              <a:t> </a:t>
            </a:r>
          </a:p>
          <a:p>
            <a:pPr>
              <a:buNone/>
            </a:pPr>
            <a:r>
              <a:rPr lang="cs-CZ" sz="3000" dirty="0">
                <a:latin typeface="Cambria"/>
                <a:cs typeface="Cambria"/>
              </a:rPr>
              <a:t>6.</a:t>
            </a:r>
            <a:r>
              <a:rPr lang="cs-CZ" sz="3000" b="1" dirty="0">
                <a:latin typeface="Cambria"/>
                <a:cs typeface="Cambria"/>
              </a:rPr>
              <a:t> </a:t>
            </a:r>
            <a:r>
              <a:rPr lang="cs-CZ" sz="3000" b="1" dirty="0" err="1">
                <a:latin typeface="Cambria"/>
                <a:cs typeface="Cambria"/>
              </a:rPr>
              <a:t>pulmon</a:t>
            </a:r>
            <a:r>
              <a:rPr lang="cs-CZ" sz="3000" b="1" dirty="0">
                <a:latin typeface="Cambria"/>
                <a:cs typeface="Cambria"/>
              </a:rPr>
              <a:t>-</a:t>
            </a:r>
            <a:r>
              <a:rPr lang="cs-CZ" sz="3000" dirty="0">
                <a:latin typeface="Cambria"/>
                <a:cs typeface="Cambria"/>
              </a:rPr>
              <a:t>e</a:t>
            </a:r>
          </a:p>
          <a:p>
            <a:endParaRPr lang="en-US" dirty="0">
              <a:latin typeface="Cambria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5656049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Paradigms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consonant</a:t>
            </a:r>
            <a:r>
              <a:rPr lang="cs-CZ" dirty="0" smtClean="0"/>
              <a:t> </a:t>
            </a:r>
            <a:r>
              <a:rPr lang="cs-CZ" dirty="0" err="1" smtClean="0"/>
              <a:t>stems</a:t>
            </a:r>
            <a:endParaRPr lang="cs-CZ" dirty="0"/>
          </a:p>
        </p:txBody>
      </p:sp>
      <p:pic>
        <p:nvPicPr>
          <p:cNvPr id="4" name="Picture 8" descr="KOncovky do prezentácií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1922" y="1458211"/>
            <a:ext cx="9089570" cy="5025715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6151418" y="1781299"/>
            <a:ext cx="1128156" cy="4667002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21291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i-</a:t>
            </a:r>
            <a:r>
              <a:rPr lang="cs-CZ" dirty="0" err="1" smtClean="0"/>
              <a:t>stems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200" dirty="0">
                <a:solidFill>
                  <a:srgbClr val="FF0000"/>
                </a:solidFill>
                <a:latin typeface="Cambria" panose="02040503050406030204" pitchFamily="18" charset="0"/>
              </a:rPr>
              <a:t>s</a:t>
            </a:r>
            <a:r>
              <a:rPr lang="cs-CZ" sz="2200" dirty="0" smtClean="0">
                <a:solidFill>
                  <a:srgbClr val="FF0000"/>
                </a:solidFill>
                <a:latin typeface="Cambria" panose="02040503050406030204" pitchFamily="18" charset="0"/>
              </a:rPr>
              <a:t>tem in </a:t>
            </a:r>
            <a:r>
              <a:rPr lang="cs-CZ" sz="2200" dirty="0" err="1">
                <a:solidFill>
                  <a:srgbClr val="FF0000"/>
                </a:solidFill>
                <a:latin typeface="Cambria" panose="02040503050406030204" pitchFamily="18" charset="0"/>
              </a:rPr>
              <a:t>n</a:t>
            </a:r>
            <a:r>
              <a:rPr lang="cs-CZ" sz="2200" dirty="0" err="1" smtClean="0">
                <a:solidFill>
                  <a:srgbClr val="FF0000"/>
                </a:solidFill>
                <a:latin typeface="Cambria" panose="02040503050406030204" pitchFamily="18" charset="0"/>
              </a:rPr>
              <a:t>om</a:t>
            </a:r>
            <a:r>
              <a:rPr lang="cs-CZ" sz="2200" dirty="0" smtClean="0">
                <a:solidFill>
                  <a:srgbClr val="FF0000"/>
                </a:solidFill>
                <a:latin typeface="Cambria" panose="02040503050406030204" pitchFamily="18" charset="0"/>
              </a:rPr>
              <a:t>. </a:t>
            </a:r>
            <a:r>
              <a:rPr lang="cs-CZ" sz="2200" dirty="0" err="1">
                <a:solidFill>
                  <a:srgbClr val="FF0000"/>
                </a:solidFill>
                <a:latin typeface="Cambria" panose="02040503050406030204" pitchFamily="18" charset="0"/>
              </a:rPr>
              <a:t>s</a:t>
            </a:r>
            <a:r>
              <a:rPr lang="cs-CZ" sz="2200" dirty="0" err="1" smtClean="0">
                <a:solidFill>
                  <a:srgbClr val="FF0000"/>
                </a:solidFill>
                <a:latin typeface="Cambria" panose="02040503050406030204" pitchFamily="18" charset="0"/>
              </a:rPr>
              <a:t>g</a:t>
            </a:r>
            <a:r>
              <a:rPr lang="cs-CZ" sz="2200" dirty="0" smtClean="0">
                <a:solidFill>
                  <a:srgbClr val="FF0000"/>
                </a:solidFill>
                <a:latin typeface="Cambria" panose="02040503050406030204" pitchFamily="18" charset="0"/>
              </a:rPr>
              <a:t>. and gen. </a:t>
            </a:r>
            <a:r>
              <a:rPr lang="cs-CZ" sz="2200" dirty="0" err="1">
                <a:solidFill>
                  <a:srgbClr val="FF0000"/>
                </a:solidFill>
                <a:latin typeface="Cambria" panose="02040503050406030204" pitchFamily="18" charset="0"/>
              </a:rPr>
              <a:t>s</a:t>
            </a:r>
            <a:r>
              <a:rPr lang="cs-CZ" sz="2200" dirty="0" err="1" smtClean="0">
                <a:solidFill>
                  <a:srgbClr val="FF0000"/>
                </a:solidFill>
                <a:latin typeface="Cambria" panose="02040503050406030204" pitchFamily="18" charset="0"/>
              </a:rPr>
              <a:t>g</a:t>
            </a:r>
            <a:r>
              <a:rPr lang="cs-CZ" sz="2200" dirty="0" smtClean="0">
                <a:solidFill>
                  <a:srgbClr val="FF0000"/>
                </a:solidFill>
                <a:latin typeface="Cambria" panose="02040503050406030204" pitchFamily="18" charset="0"/>
              </a:rPr>
              <a:t>. </a:t>
            </a:r>
            <a:r>
              <a:rPr lang="cs-CZ" sz="2200" dirty="0" err="1" smtClean="0">
                <a:solidFill>
                  <a:srgbClr val="FF0000"/>
                </a:solidFill>
                <a:latin typeface="Cambria" panose="02040503050406030204" pitchFamily="18" charset="0"/>
              </a:rPr>
              <a:t>does</a:t>
            </a:r>
            <a:r>
              <a:rPr lang="cs-CZ" sz="2200" dirty="0" smtClean="0">
                <a:solidFill>
                  <a:srgbClr val="FF0000"/>
                </a:solidFill>
                <a:latin typeface="Cambria" panose="02040503050406030204" pitchFamily="18" charset="0"/>
              </a:rPr>
              <a:t> not </a:t>
            </a:r>
            <a:r>
              <a:rPr lang="cs-CZ" sz="2200" dirty="0" err="1" smtClean="0">
                <a:solidFill>
                  <a:srgbClr val="FF0000"/>
                </a:solidFill>
                <a:latin typeface="Cambria" panose="02040503050406030204" pitchFamily="18" charset="0"/>
              </a:rPr>
              <a:t>differ</a:t>
            </a:r>
            <a:r>
              <a:rPr lang="cs-CZ" sz="2200" dirty="0" smtClean="0">
                <a:solidFill>
                  <a:srgbClr val="FF0000"/>
                </a:solidFill>
                <a:latin typeface="Cambria" panose="02040503050406030204" pitchFamily="18" charset="0"/>
              </a:rPr>
              <a:t> </a:t>
            </a:r>
            <a:r>
              <a:rPr lang="cs-CZ" sz="2200" dirty="0" smtClean="0">
                <a:solidFill>
                  <a:schemeClr val="tx1"/>
                </a:solidFill>
                <a:latin typeface="Cambria" panose="02040503050406030204" pitchFamily="18" charset="0"/>
              </a:rPr>
              <a:t>(</a:t>
            </a:r>
            <a:r>
              <a:rPr lang="cs-CZ" sz="2200" b="1" dirty="0" err="1" smtClean="0">
                <a:solidFill>
                  <a:schemeClr val="tx1"/>
                </a:solidFill>
                <a:latin typeface="Cambria" panose="02040503050406030204" pitchFamily="18" charset="0"/>
              </a:rPr>
              <a:t>pelv</a:t>
            </a:r>
            <a:r>
              <a:rPr lang="cs-CZ" sz="2200" dirty="0" err="1" smtClean="0">
                <a:solidFill>
                  <a:schemeClr val="tx1"/>
                </a:solidFill>
                <a:latin typeface="Cambria" panose="02040503050406030204" pitchFamily="18" charset="0"/>
              </a:rPr>
              <a:t>-is</a:t>
            </a:r>
            <a:r>
              <a:rPr lang="cs-CZ" sz="2200" dirty="0" smtClean="0">
                <a:solidFill>
                  <a:schemeClr val="tx1"/>
                </a:solidFill>
                <a:latin typeface="Cambria" panose="02040503050406030204" pitchFamily="18" charset="0"/>
              </a:rPr>
              <a:t> //</a:t>
            </a:r>
            <a:r>
              <a:rPr lang="cs-CZ" sz="2200" b="1" dirty="0" err="1" smtClean="0">
                <a:solidFill>
                  <a:schemeClr val="tx1"/>
                </a:solidFill>
                <a:latin typeface="Cambria" panose="02040503050406030204" pitchFamily="18" charset="0"/>
              </a:rPr>
              <a:t>pelv</a:t>
            </a:r>
            <a:r>
              <a:rPr lang="cs-CZ" sz="2200" dirty="0" err="1" smtClean="0">
                <a:solidFill>
                  <a:schemeClr val="tx1"/>
                </a:solidFill>
                <a:latin typeface="Cambria" panose="02040503050406030204" pitchFamily="18" charset="0"/>
              </a:rPr>
              <a:t>-is</a:t>
            </a:r>
            <a:r>
              <a:rPr lang="cs-CZ" sz="2200" dirty="0" smtClean="0">
                <a:solidFill>
                  <a:schemeClr val="tx1"/>
                </a:solidFill>
                <a:latin typeface="Cambria" panose="02040503050406030204" pitchFamily="18" charset="0"/>
              </a:rPr>
              <a:t>, </a:t>
            </a:r>
            <a:r>
              <a:rPr lang="cs-CZ" sz="2200" b="1" dirty="0" err="1" smtClean="0">
                <a:solidFill>
                  <a:schemeClr val="tx1"/>
                </a:solidFill>
                <a:latin typeface="Cambria" panose="02040503050406030204" pitchFamily="18" charset="0"/>
              </a:rPr>
              <a:t>canal</a:t>
            </a:r>
            <a:r>
              <a:rPr lang="cs-CZ" sz="2200" dirty="0" err="1" smtClean="0">
                <a:solidFill>
                  <a:schemeClr val="tx1"/>
                </a:solidFill>
                <a:latin typeface="Cambria" panose="02040503050406030204" pitchFamily="18" charset="0"/>
              </a:rPr>
              <a:t>-is</a:t>
            </a:r>
            <a:r>
              <a:rPr lang="cs-CZ" sz="2200" dirty="0" smtClean="0">
                <a:solidFill>
                  <a:schemeClr val="tx1"/>
                </a:solidFill>
                <a:latin typeface="Cambria" panose="02040503050406030204" pitchFamily="18" charset="0"/>
              </a:rPr>
              <a:t>//</a:t>
            </a:r>
            <a:r>
              <a:rPr lang="cs-CZ" sz="2200" b="1" dirty="0" err="1" smtClean="0">
                <a:solidFill>
                  <a:schemeClr val="tx1"/>
                </a:solidFill>
                <a:latin typeface="Cambria" panose="02040503050406030204" pitchFamily="18" charset="0"/>
              </a:rPr>
              <a:t>canal</a:t>
            </a:r>
            <a:r>
              <a:rPr lang="cs-CZ" sz="2200" dirty="0" err="1" smtClean="0">
                <a:solidFill>
                  <a:schemeClr val="tx1"/>
                </a:solidFill>
                <a:latin typeface="Cambria" panose="02040503050406030204" pitchFamily="18" charset="0"/>
              </a:rPr>
              <a:t>-is</a:t>
            </a:r>
            <a:r>
              <a:rPr lang="cs-CZ" sz="2200" dirty="0" smtClean="0">
                <a:solidFill>
                  <a:schemeClr val="tx1"/>
                </a:solidFill>
                <a:latin typeface="Cambria" panose="02040503050406030204" pitchFamily="18" charset="0"/>
              </a:rPr>
              <a:t>,    </a:t>
            </a:r>
            <a:r>
              <a:rPr lang="cs-CZ" sz="2200" b="1" dirty="0" smtClean="0">
                <a:solidFill>
                  <a:schemeClr val="tx1"/>
                </a:solidFill>
                <a:latin typeface="Cambria" panose="02040503050406030204" pitchFamily="18" charset="0"/>
              </a:rPr>
              <a:t>ret</a:t>
            </a:r>
            <a:r>
              <a:rPr lang="cs-CZ" sz="2200" dirty="0" smtClean="0">
                <a:solidFill>
                  <a:schemeClr val="tx1"/>
                </a:solidFill>
                <a:latin typeface="Cambria" panose="02040503050406030204" pitchFamily="18" charset="0"/>
              </a:rPr>
              <a:t>-e// </a:t>
            </a:r>
            <a:r>
              <a:rPr lang="cs-CZ" sz="2200" b="1" dirty="0" smtClean="0">
                <a:solidFill>
                  <a:schemeClr val="tx1"/>
                </a:solidFill>
                <a:latin typeface="Cambria" panose="02040503050406030204" pitchFamily="18" charset="0"/>
              </a:rPr>
              <a:t>ret</a:t>
            </a:r>
            <a:r>
              <a:rPr lang="cs-CZ" sz="2200" dirty="0" smtClean="0">
                <a:solidFill>
                  <a:schemeClr val="tx1"/>
                </a:solidFill>
                <a:latin typeface="Cambria" panose="02040503050406030204" pitchFamily="18" charset="0"/>
              </a:rPr>
              <a:t>-</a:t>
            </a:r>
            <a:r>
              <a:rPr lang="cs-CZ" sz="2200" dirty="0" err="1" smtClean="0">
                <a:solidFill>
                  <a:schemeClr val="tx1"/>
                </a:solidFill>
                <a:latin typeface="Cambria" panose="02040503050406030204" pitchFamily="18" charset="0"/>
              </a:rPr>
              <a:t>is</a:t>
            </a:r>
            <a:r>
              <a:rPr lang="cs-CZ" sz="2200" dirty="0" smtClean="0">
                <a:solidFill>
                  <a:schemeClr val="tx1"/>
                </a:solidFill>
                <a:latin typeface="Cambria" panose="02040503050406030204" pitchFamily="18" charset="0"/>
              </a:rPr>
              <a:t>, </a:t>
            </a:r>
            <a:r>
              <a:rPr lang="cs-CZ" sz="2200" b="1" dirty="0" err="1" smtClean="0">
                <a:solidFill>
                  <a:schemeClr val="tx1"/>
                </a:solidFill>
                <a:latin typeface="Cambria" panose="02040503050406030204" pitchFamily="18" charset="0"/>
              </a:rPr>
              <a:t>dos</a:t>
            </a:r>
            <a:r>
              <a:rPr lang="cs-CZ" sz="2200" dirty="0" err="1" smtClean="0">
                <a:solidFill>
                  <a:schemeClr val="tx1"/>
                </a:solidFill>
                <a:latin typeface="Cambria" panose="02040503050406030204" pitchFamily="18" charset="0"/>
              </a:rPr>
              <a:t>-is</a:t>
            </a:r>
            <a:r>
              <a:rPr lang="cs-CZ" sz="2200" dirty="0" smtClean="0">
                <a:solidFill>
                  <a:schemeClr val="tx1"/>
                </a:solidFill>
                <a:latin typeface="Cambria" panose="02040503050406030204" pitchFamily="18" charset="0"/>
              </a:rPr>
              <a:t>//</a:t>
            </a:r>
            <a:r>
              <a:rPr lang="cs-CZ" sz="2200" b="1" dirty="0" smtClean="0">
                <a:solidFill>
                  <a:schemeClr val="tx1"/>
                </a:solidFill>
                <a:latin typeface="Cambria" panose="02040503050406030204" pitchFamily="18" charset="0"/>
              </a:rPr>
              <a:t>dos</a:t>
            </a:r>
            <a:r>
              <a:rPr lang="cs-CZ" sz="2200" dirty="0" smtClean="0">
                <a:solidFill>
                  <a:schemeClr val="tx1"/>
                </a:solidFill>
                <a:latin typeface="Cambria" panose="02040503050406030204" pitchFamily="18" charset="0"/>
              </a:rPr>
              <a:t>is)</a:t>
            </a:r>
            <a:endParaRPr lang="cs-CZ" sz="2200" dirty="0">
              <a:solidFill>
                <a:srgbClr val="FF0000"/>
              </a:solidFill>
              <a:latin typeface="Cambria" panose="02040503050406030204" pitchFamily="18" charset="0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2905496" y="4022411"/>
            <a:ext cx="6096000" cy="181588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None/>
            </a:pPr>
            <a:r>
              <a:rPr lang="cs-CZ" sz="2800" dirty="0" smtClean="0">
                <a:latin typeface="Cambria"/>
                <a:cs typeface="Cambria"/>
              </a:rPr>
              <a:t>1. </a:t>
            </a:r>
            <a:r>
              <a:rPr lang="cs-CZ" sz="2800" i="1" dirty="0" err="1" smtClean="0">
                <a:latin typeface="Cambria"/>
                <a:cs typeface="Cambria"/>
              </a:rPr>
              <a:t>cut</a:t>
            </a:r>
            <a:r>
              <a:rPr lang="cs-CZ" sz="2800" dirty="0" err="1" smtClean="0">
                <a:latin typeface="Cambria"/>
                <a:cs typeface="Cambria"/>
              </a:rPr>
              <a:t>-is</a:t>
            </a:r>
            <a:r>
              <a:rPr lang="cs-CZ" sz="2800" dirty="0" smtClean="0">
                <a:latin typeface="Cambria"/>
                <a:cs typeface="Cambria"/>
              </a:rPr>
              <a:t> </a:t>
            </a:r>
          </a:p>
          <a:p>
            <a:pPr>
              <a:buNone/>
            </a:pPr>
            <a:r>
              <a:rPr lang="cs-CZ" sz="2800" dirty="0" smtClean="0">
                <a:latin typeface="Cambria"/>
                <a:cs typeface="Cambria"/>
              </a:rPr>
              <a:t>2.</a:t>
            </a:r>
            <a:r>
              <a:rPr lang="cs-CZ" sz="2800" b="1" dirty="0" smtClean="0">
                <a:latin typeface="Cambria"/>
                <a:cs typeface="Cambria"/>
              </a:rPr>
              <a:t> </a:t>
            </a:r>
            <a:r>
              <a:rPr lang="cs-CZ" sz="2800" b="1" dirty="0" err="1" smtClean="0">
                <a:latin typeface="Cambria"/>
                <a:cs typeface="Cambria"/>
              </a:rPr>
              <a:t>cut-</a:t>
            </a:r>
            <a:r>
              <a:rPr lang="cs-CZ" sz="2800" dirty="0" err="1" smtClean="0">
                <a:latin typeface="Cambria"/>
                <a:cs typeface="Cambria"/>
              </a:rPr>
              <a:t>is</a:t>
            </a:r>
            <a:r>
              <a:rPr lang="cs-CZ" sz="2800" dirty="0" smtClean="0">
                <a:latin typeface="Cambria"/>
                <a:cs typeface="Cambria"/>
              </a:rPr>
              <a:t> </a:t>
            </a:r>
          </a:p>
          <a:p>
            <a:pPr>
              <a:buNone/>
            </a:pPr>
            <a:r>
              <a:rPr lang="cs-CZ" sz="2800" dirty="0" smtClean="0">
                <a:latin typeface="Cambria"/>
                <a:cs typeface="Cambria"/>
              </a:rPr>
              <a:t>4.</a:t>
            </a:r>
            <a:r>
              <a:rPr lang="cs-CZ" sz="2800" b="1" dirty="0" smtClean="0">
                <a:latin typeface="Cambria"/>
                <a:cs typeface="Cambria"/>
              </a:rPr>
              <a:t> </a:t>
            </a:r>
            <a:r>
              <a:rPr lang="cs-CZ" sz="2800" b="1" dirty="0" err="1" smtClean="0">
                <a:latin typeface="Cambria"/>
                <a:cs typeface="Cambria"/>
              </a:rPr>
              <a:t>cut-</a:t>
            </a:r>
            <a:r>
              <a:rPr lang="cs-CZ" sz="2800" dirty="0" err="1" smtClean="0">
                <a:latin typeface="Cambria"/>
                <a:cs typeface="Cambria"/>
              </a:rPr>
              <a:t>em</a:t>
            </a:r>
            <a:r>
              <a:rPr lang="cs-CZ" sz="2800" dirty="0" smtClean="0">
                <a:latin typeface="Cambria"/>
                <a:cs typeface="Cambria"/>
              </a:rPr>
              <a:t> </a:t>
            </a:r>
          </a:p>
          <a:p>
            <a:pPr>
              <a:buNone/>
            </a:pPr>
            <a:r>
              <a:rPr lang="cs-CZ" sz="2800" dirty="0" smtClean="0">
                <a:latin typeface="Cambria"/>
                <a:cs typeface="Cambria"/>
              </a:rPr>
              <a:t>6.</a:t>
            </a:r>
            <a:r>
              <a:rPr lang="cs-CZ" sz="2800" b="1" dirty="0" smtClean="0">
                <a:latin typeface="Cambria"/>
                <a:cs typeface="Cambria"/>
              </a:rPr>
              <a:t> </a:t>
            </a:r>
            <a:r>
              <a:rPr lang="cs-CZ" sz="2800" b="1" dirty="0" err="1" smtClean="0">
                <a:latin typeface="Cambria"/>
                <a:cs typeface="Cambria"/>
              </a:rPr>
              <a:t>cut</a:t>
            </a:r>
            <a:r>
              <a:rPr lang="cs-CZ" sz="2800" b="1" dirty="0" smtClean="0">
                <a:latin typeface="Cambria"/>
                <a:cs typeface="Cambria"/>
              </a:rPr>
              <a:t>-</a:t>
            </a:r>
            <a:r>
              <a:rPr lang="cs-CZ" sz="2800" dirty="0" smtClean="0">
                <a:latin typeface="Cambria"/>
                <a:cs typeface="Cambria"/>
              </a:rPr>
              <a:t>e</a:t>
            </a:r>
            <a:endParaRPr lang="cs-CZ" sz="2800" dirty="0">
              <a:latin typeface="Cambria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2221678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Paradigms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i-</a:t>
            </a:r>
            <a:r>
              <a:rPr lang="cs-CZ" dirty="0" err="1" smtClean="0"/>
              <a:t>stems</a:t>
            </a:r>
            <a:endParaRPr lang="cs-CZ" dirty="0"/>
          </a:p>
        </p:txBody>
      </p:sp>
      <p:pic>
        <p:nvPicPr>
          <p:cNvPr id="4" name="Picture 8" descr="KOncovky do prezentácií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4416" y="1409861"/>
            <a:ext cx="9134062" cy="5050315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7089569" y="1733797"/>
            <a:ext cx="605641" cy="3871356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8358249" y="1733797"/>
            <a:ext cx="605641" cy="3871356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25009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68187" y="624110"/>
            <a:ext cx="9236425" cy="1280890"/>
          </a:xfrm>
        </p:spPr>
        <p:txBody>
          <a:bodyPr>
            <a:normAutofit/>
          </a:bodyPr>
          <a:lstStyle/>
          <a:p>
            <a:r>
              <a:rPr lang="cs-CZ" sz="3200" dirty="0" err="1" smtClean="0"/>
              <a:t>Difference</a:t>
            </a:r>
            <a:r>
              <a:rPr lang="cs-CZ" sz="3200" dirty="0" smtClean="0"/>
              <a:t> </a:t>
            </a:r>
            <a:r>
              <a:rPr lang="cs-CZ" sz="3200" dirty="0" err="1" smtClean="0"/>
              <a:t>between</a:t>
            </a:r>
            <a:r>
              <a:rPr lang="cs-CZ" sz="3200" dirty="0" smtClean="0"/>
              <a:t> </a:t>
            </a:r>
            <a:r>
              <a:rPr lang="cs-CZ" sz="3200" dirty="0" err="1" smtClean="0"/>
              <a:t>consonant</a:t>
            </a:r>
            <a:r>
              <a:rPr lang="cs-CZ" sz="3200" dirty="0" smtClean="0"/>
              <a:t> and i-</a:t>
            </a:r>
            <a:r>
              <a:rPr lang="cs-CZ" sz="3200" dirty="0" err="1" smtClean="0"/>
              <a:t>stems</a:t>
            </a:r>
            <a:r>
              <a:rPr lang="cs-CZ" sz="3200" dirty="0" smtClean="0"/>
              <a:t>?</a:t>
            </a:r>
            <a:endParaRPr lang="cs-CZ" sz="3200" dirty="0"/>
          </a:p>
        </p:txBody>
      </p:sp>
      <p:pic>
        <p:nvPicPr>
          <p:cNvPr id="4" name="Picture 8" descr="KOncovky do prezentácií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1663" y="1425506"/>
            <a:ext cx="9650534" cy="5335879"/>
          </a:xfrm>
          <a:prstGeom prst="rect">
            <a:avLst/>
          </a:prstGeom>
        </p:spPr>
      </p:pic>
      <p:sp>
        <p:nvSpPr>
          <p:cNvPr id="5" name="Ovál 4"/>
          <p:cNvSpPr/>
          <p:nvPr/>
        </p:nvSpPr>
        <p:spPr>
          <a:xfrm>
            <a:off x="6886399" y="4643252"/>
            <a:ext cx="522514" cy="463138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vál 5"/>
          <p:cNvSpPr/>
          <p:nvPr/>
        </p:nvSpPr>
        <p:spPr>
          <a:xfrm>
            <a:off x="7501936" y="4649190"/>
            <a:ext cx="522514" cy="463138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vál 7"/>
          <p:cNvSpPr/>
          <p:nvPr/>
        </p:nvSpPr>
        <p:spPr>
          <a:xfrm>
            <a:off x="8811579" y="4649190"/>
            <a:ext cx="522514" cy="46313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vál 8"/>
          <p:cNvSpPr/>
          <p:nvPr/>
        </p:nvSpPr>
        <p:spPr>
          <a:xfrm>
            <a:off x="9515925" y="4637314"/>
            <a:ext cx="522514" cy="46313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vál 9"/>
          <p:cNvSpPr/>
          <p:nvPr/>
        </p:nvSpPr>
        <p:spPr>
          <a:xfrm>
            <a:off x="8811579" y="3785354"/>
            <a:ext cx="522514" cy="46313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Ovál 10"/>
          <p:cNvSpPr/>
          <p:nvPr/>
        </p:nvSpPr>
        <p:spPr>
          <a:xfrm>
            <a:off x="9515925" y="3820980"/>
            <a:ext cx="522514" cy="46313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Ovál 11"/>
          <p:cNvSpPr/>
          <p:nvPr/>
        </p:nvSpPr>
        <p:spPr>
          <a:xfrm>
            <a:off x="7485373" y="3820980"/>
            <a:ext cx="522514" cy="463138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Ovál 12"/>
          <p:cNvSpPr/>
          <p:nvPr/>
        </p:nvSpPr>
        <p:spPr>
          <a:xfrm>
            <a:off x="6886399" y="3820980"/>
            <a:ext cx="522514" cy="463138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06520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What</a:t>
            </a:r>
            <a:r>
              <a:rPr lang="cs-CZ" dirty="0" smtClean="0"/>
              <a:t> </a:t>
            </a:r>
            <a:r>
              <a:rPr lang="cs-CZ" dirty="0" err="1" smtClean="0"/>
              <a:t>nouns</a:t>
            </a:r>
            <a:r>
              <a:rPr lang="cs-CZ" dirty="0" smtClean="0"/>
              <a:t> are </a:t>
            </a:r>
            <a:r>
              <a:rPr lang="cs-CZ" dirty="0" err="1" smtClean="0"/>
              <a:t>declined</a:t>
            </a:r>
            <a:r>
              <a:rPr lang="cs-CZ" dirty="0" smtClean="0"/>
              <a:t> as </a:t>
            </a:r>
            <a:r>
              <a:rPr lang="cs-CZ" b="1" i="1" dirty="0" smtClean="0"/>
              <a:t>pelvis</a:t>
            </a:r>
            <a:r>
              <a:rPr lang="cs-CZ" dirty="0" smtClean="0"/>
              <a:t>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1" y="2133600"/>
            <a:ext cx="9309863" cy="3777622"/>
          </a:xfrm>
        </p:spPr>
        <p:txBody>
          <a:bodyPr>
            <a:normAutofit/>
          </a:bodyPr>
          <a:lstStyle/>
          <a:p>
            <a:pPr marL="0" lvl="1" indent="0">
              <a:buNone/>
            </a:pPr>
            <a:r>
              <a:rPr lang="cs-CZ" sz="2400" dirty="0" err="1" smtClean="0"/>
              <a:t>masculine</a:t>
            </a:r>
            <a:r>
              <a:rPr lang="cs-CZ" sz="2400" dirty="0" smtClean="0"/>
              <a:t> and </a:t>
            </a:r>
            <a:r>
              <a:rPr lang="cs-CZ" sz="2400" dirty="0" err="1" smtClean="0"/>
              <a:t>feminine</a:t>
            </a:r>
            <a:r>
              <a:rPr lang="cs-CZ" sz="2400" dirty="0" smtClean="0"/>
              <a:t> </a:t>
            </a:r>
            <a:r>
              <a:rPr lang="cs-CZ" sz="2400" dirty="0" err="1" smtClean="0"/>
              <a:t>nouns</a:t>
            </a:r>
            <a:r>
              <a:rPr lang="cs-CZ" sz="2400" dirty="0" smtClean="0"/>
              <a:t>…</a:t>
            </a:r>
          </a:p>
          <a:p>
            <a:pPr marL="0" lvl="1" indent="0">
              <a:buNone/>
            </a:pPr>
            <a:endParaRPr lang="cs-CZ" sz="2400" dirty="0" smtClean="0"/>
          </a:p>
          <a:p>
            <a:pPr marL="342900" lvl="1" indent="-342900"/>
            <a:r>
              <a:rPr lang="cs-CZ" sz="2400" dirty="0" err="1" smtClean="0"/>
              <a:t>which</a:t>
            </a:r>
            <a:r>
              <a:rPr lang="cs-CZ" sz="2400" dirty="0" smtClean="0"/>
              <a:t> </a:t>
            </a:r>
            <a:r>
              <a:rPr lang="cs-CZ" sz="2400" dirty="0" err="1" smtClean="0"/>
              <a:t>have</a:t>
            </a:r>
            <a:r>
              <a:rPr lang="cs-CZ" sz="2400" dirty="0" smtClean="0"/>
              <a:t> </a:t>
            </a:r>
            <a:r>
              <a:rPr lang="cs-CZ" sz="2400" dirty="0" err="1" smtClean="0">
                <a:solidFill>
                  <a:srgbClr val="00B050"/>
                </a:solidFill>
              </a:rPr>
              <a:t>the</a:t>
            </a:r>
            <a:r>
              <a:rPr lang="cs-CZ" sz="2400" dirty="0" smtClean="0">
                <a:solidFill>
                  <a:srgbClr val="00B050"/>
                </a:solidFill>
              </a:rPr>
              <a:t> </a:t>
            </a:r>
            <a:r>
              <a:rPr lang="cs-CZ" sz="2400" dirty="0" err="1" smtClean="0">
                <a:solidFill>
                  <a:srgbClr val="00B050"/>
                </a:solidFill>
              </a:rPr>
              <a:t>same</a:t>
            </a:r>
            <a:r>
              <a:rPr lang="cs-CZ" sz="2400" dirty="0" smtClean="0">
                <a:solidFill>
                  <a:srgbClr val="00B050"/>
                </a:solidFill>
              </a:rPr>
              <a:t> nominative and genitive </a:t>
            </a:r>
            <a:r>
              <a:rPr lang="cs-CZ" sz="2400" dirty="0" err="1" smtClean="0">
                <a:solidFill>
                  <a:srgbClr val="00B050"/>
                </a:solidFill>
              </a:rPr>
              <a:t>forms</a:t>
            </a:r>
            <a:r>
              <a:rPr lang="cs-CZ" sz="2400" dirty="0" smtClean="0"/>
              <a:t>:</a:t>
            </a:r>
          </a:p>
          <a:p>
            <a:pPr marL="742950" lvl="2" indent="-342900"/>
            <a:r>
              <a:rPr lang="cs-CZ" sz="2000" dirty="0" err="1" smtClean="0"/>
              <a:t>cutis</a:t>
            </a:r>
            <a:r>
              <a:rPr lang="cs-CZ" sz="2000" dirty="0" smtClean="0"/>
              <a:t>, </a:t>
            </a:r>
            <a:r>
              <a:rPr lang="cs-CZ" sz="2000" dirty="0" err="1" smtClean="0"/>
              <a:t>is</a:t>
            </a:r>
            <a:r>
              <a:rPr lang="cs-CZ" sz="2000" dirty="0" smtClean="0"/>
              <a:t>, f.; </a:t>
            </a:r>
            <a:r>
              <a:rPr lang="cs-CZ" sz="2000" dirty="0" err="1" smtClean="0"/>
              <a:t>canalis</a:t>
            </a:r>
            <a:r>
              <a:rPr lang="cs-CZ" sz="2000" dirty="0" smtClean="0"/>
              <a:t>, </a:t>
            </a:r>
            <a:r>
              <a:rPr lang="cs-CZ" sz="2000" dirty="0" err="1" smtClean="0"/>
              <a:t>is</a:t>
            </a:r>
            <a:r>
              <a:rPr lang="cs-CZ" sz="2000" dirty="0" smtClean="0"/>
              <a:t>, m.; </a:t>
            </a:r>
            <a:r>
              <a:rPr lang="cs-CZ" sz="2000" dirty="0" err="1" smtClean="0"/>
              <a:t>auris</a:t>
            </a:r>
            <a:r>
              <a:rPr lang="cs-CZ" sz="2000" dirty="0" smtClean="0"/>
              <a:t>, </a:t>
            </a:r>
            <a:r>
              <a:rPr lang="cs-CZ" sz="2000" dirty="0" err="1" smtClean="0"/>
              <a:t>is</a:t>
            </a:r>
            <a:r>
              <a:rPr lang="cs-CZ" sz="2000" dirty="0" smtClean="0"/>
              <a:t>, f.; </a:t>
            </a:r>
            <a:r>
              <a:rPr lang="cs-CZ" sz="2000" dirty="0" err="1" smtClean="0"/>
              <a:t>cystis</a:t>
            </a:r>
            <a:r>
              <a:rPr lang="cs-CZ" sz="2000" dirty="0" smtClean="0"/>
              <a:t>, </a:t>
            </a:r>
            <a:r>
              <a:rPr lang="cs-CZ" sz="2000" dirty="0" err="1" smtClean="0"/>
              <a:t>is</a:t>
            </a:r>
            <a:r>
              <a:rPr lang="cs-CZ" sz="2000" dirty="0" smtClean="0"/>
              <a:t>, f.; axis, </a:t>
            </a:r>
            <a:r>
              <a:rPr lang="cs-CZ" sz="2000" dirty="0" err="1" smtClean="0"/>
              <a:t>is</a:t>
            </a:r>
            <a:r>
              <a:rPr lang="cs-CZ" sz="2000" dirty="0" smtClean="0"/>
              <a:t>, f.</a:t>
            </a:r>
          </a:p>
          <a:p>
            <a:pPr marL="742950" lvl="2" indent="-342900"/>
            <a:endParaRPr lang="cs-CZ" sz="2400" dirty="0" smtClean="0"/>
          </a:p>
          <a:p>
            <a:r>
              <a:rPr lang="cs-CZ" sz="2400" dirty="0" err="1"/>
              <a:t>w</a:t>
            </a:r>
            <a:r>
              <a:rPr lang="cs-CZ" sz="2400" dirty="0" err="1" smtClean="0"/>
              <a:t>hose</a:t>
            </a:r>
            <a:r>
              <a:rPr lang="cs-CZ" sz="2400" dirty="0" smtClean="0"/>
              <a:t> </a:t>
            </a:r>
            <a:r>
              <a:rPr lang="cs-CZ" sz="2400" dirty="0" smtClean="0">
                <a:solidFill>
                  <a:srgbClr val="00B050"/>
                </a:solidFill>
              </a:rPr>
              <a:t>genitive stem </a:t>
            </a:r>
            <a:r>
              <a:rPr lang="cs-CZ" sz="2400" dirty="0" err="1" smtClean="0">
                <a:solidFill>
                  <a:srgbClr val="00B050"/>
                </a:solidFill>
              </a:rPr>
              <a:t>ends</a:t>
            </a:r>
            <a:r>
              <a:rPr lang="cs-CZ" sz="2400" dirty="0" smtClean="0">
                <a:solidFill>
                  <a:srgbClr val="00B050"/>
                </a:solidFill>
              </a:rPr>
              <a:t> in </a:t>
            </a:r>
            <a:r>
              <a:rPr lang="cs-CZ" sz="2400" dirty="0" err="1" smtClean="0">
                <a:solidFill>
                  <a:srgbClr val="00B050"/>
                </a:solidFill>
              </a:rPr>
              <a:t>two</a:t>
            </a:r>
            <a:r>
              <a:rPr lang="cs-CZ" sz="2400" dirty="0" smtClean="0">
                <a:solidFill>
                  <a:srgbClr val="00B050"/>
                </a:solidFill>
              </a:rPr>
              <a:t> </a:t>
            </a:r>
            <a:r>
              <a:rPr lang="cs-CZ" sz="2400" dirty="0" err="1" smtClean="0">
                <a:solidFill>
                  <a:srgbClr val="00B050"/>
                </a:solidFill>
              </a:rPr>
              <a:t>consonants</a:t>
            </a:r>
            <a:endParaRPr lang="cs-CZ" sz="2400" dirty="0" smtClean="0">
              <a:solidFill>
                <a:srgbClr val="00B050"/>
              </a:solidFill>
            </a:endParaRPr>
          </a:p>
          <a:p>
            <a:pPr lvl="1"/>
            <a:r>
              <a:rPr lang="cs-CZ" sz="2000" dirty="0" err="1"/>
              <a:t>d</a:t>
            </a:r>
            <a:r>
              <a:rPr lang="cs-CZ" sz="2000" dirty="0" err="1" smtClean="0"/>
              <a:t>ens</a:t>
            </a:r>
            <a:r>
              <a:rPr lang="cs-CZ" sz="2000" dirty="0" smtClean="0"/>
              <a:t>, </a:t>
            </a:r>
            <a:r>
              <a:rPr lang="cs-CZ" sz="2000" dirty="0" err="1" smtClean="0">
                <a:solidFill>
                  <a:srgbClr val="FF0000"/>
                </a:solidFill>
              </a:rPr>
              <a:t>nt</a:t>
            </a:r>
            <a:r>
              <a:rPr lang="cs-CZ" sz="2000" dirty="0" err="1" smtClean="0"/>
              <a:t>is</a:t>
            </a:r>
            <a:r>
              <a:rPr lang="cs-CZ" sz="2000" dirty="0" smtClean="0"/>
              <a:t>, m.; </a:t>
            </a:r>
            <a:r>
              <a:rPr lang="cs-CZ" sz="2000" dirty="0" err="1" smtClean="0"/>
              <a:t>pars</a:t>
            </a:r>
            <a:r>
              <a:rPr lang="cs-CZ" sz="2000" dirty="0" smtClean="0"/>
              <a:t>, </a:t>
            </a:r>
            <a:r>
              <a:rPr lang="cs-CZ" sz="2000" dirty="0" err="1" smtClean="0">
                <a:solidFill>
                  <a:srgbClr val="FF0000"/>
                </a:solidFill>
              </a:rPr>
              <a:t>rt</a:t>
            </a:r>
            <a:r>
              <a:rPr lang="cs-CZ" sz="2000" dirty="0" err="1" smtClean="0"/>
              <a:t>is</a:t>
            </a:r>
            <a:r>
              <a:rPr lang="cs-CZ" sz="2000" dirty="0" smtClean="0"/>
              <a:t>, f.; pons, </a:t>
            </a:r>
            <a:r>
              <a:rPr lang="cs-CZ" sz="2000" dirty="0" err="1" smtClean="0">
                <a:solidFill>
                  <a:srgbClr val="FF0000"/>
                </a:solidFill>
              </a:rPr>
              <a:t>nt</a:t>
            </a:r>
            <a:r>
              <a:rPr lang="cs-CZ" sz="2000" dirty="0" err="1" smtClean="0"/>
              <a:t>is</a:t>
            </a:r>
            <a:r>
              <a:rPr lang="cs-CZ" sz="2000" dirty="0" smtClean="0"/>
              <a:t>, m.; mens, </a:t>
            </a:r>
            <a:r>
              <a:rPr lang="cs-CZ" sz="2000" dirty="0" err="1" smtClean="0">
                <a:solidFill>
                  <a:srgbClr val="FF0000"/>
                </a:solidFill>
              </a:rPr>
              <a:t>nt</a:t>
            </a:r>
            <a:r>
              <a:rPr lang="cs-CZ" sz="2000" dirty="0" err="1" smtClean="0"/>
              <a:t>is</a:t>
            </a:r>
            <a:r>
              <a:rPr lang="cs-CZ" sz="2000" dirty="0" smtClean="0"/>
              <a:t>, f.; </a:t>
            </a:r>
            <a:r>
              <a:rPr lang="cs-CZ" sz="2000" dirty="0" err="1" smtClean="0"/>
              <a:t>lens</a:t>
            </a:r>
            <a:r>
              <a:rPr lang="cs-CZ" sz="2000" dirty="0" smtClean="0"/>
              <a:t>, </a:t>
            </a:r>
            <a:r>
              <a:rPr lang="cs-CZ" sz="2000" dirty="0" err="1" smtClean="0">
                <a:solidFill>
                  <a:srgbClr val="FF0000"/>
                </a:solidFill>
              </a:rPr>
              <a:t>nt</a:t>
            </a:r>
            <a:r>
              <a:rPr lang="cs-CZ" sz="2000" dirty="0" err="1" smtClean="0"/>
              <a:t>is</a:t>
            </a:r>
            <a:r>
              <a:rPr lang="cs-CZ" sz="2000" dirty="0" smtClean="0"/>
              <a:t>, f.</a:t>
            </a:r>
          </a:p>
        </p:txBody>
      </p:sp>
    </p:spTree>
    <p:extLst>
      <p:ext uri="{BB962C8B-B14F-4D97-AF65-F5344CB8AC3E}">
        <p14:creationId xmlns:p14="http://schemas.microsoft.com/office/powerpoint/2010/main" val="38884453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Nouns</a:t>
            </a:r>
            <a:r>
              <a:rPr lang="cs-CZ" dirty="0" smtClean="0"/>
              <a:t> </a:t>
            </a:r>
            <a:r>
              <a:rPr lang="cs-CZ" dirty="0" err="1" smtClean="0"/>
              <a:t>declined</a:t>
            </a:r>
            <a:r>
              <a:rPr lang="cs-CZ" dirty="0" smtClean="0"/>
              <a:t> </a:t>
            </a:r>
            <a:r>
              <a:rPr lang="cs-CZ" dirty="0" err="1" smtClean="0"/>
              <a:t>like</a:t>
            </a:r>
            <a:r>
              <a:rPr lang="cs-CZ" dirty="0" smtClean="0"/>
              <a:t> </a:t>
            </a:r>
            <a:r>
              <a:rPr lang="cs-CZ" b="1" i="1" dirty="0" smtClean="0"/>
              <a:t>rete</a:t>
            </a:r>
            <a:r>
              <a:rPr lang="cs-CZ" dirty="0" smtClean="0"/>
              <a:t>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err="1" smtClean="0"/>
              <a:t>Only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following</a:t>
            </a:r>
            <a:r>
              <a:rPr lang="cs-CZ" dirty="0" smtClean="0"/>
              <a:t> </a:t>
            </a:r>
            <a:r>
              <a:rPr lang="cs-CZ" dirty="0" err="1" smtClean="0"/>
              <a:t>three</a:t>
            </a:r>
            <a:r>
              <a:rPr lang="cs-CZ" dirty="0" smtClean="0"/>
              <a:t> </a:t>
            </a:r>
            <a:r>
              <a:rPr lang="cs-CZ" dirty="0" err="1" smtClean="0"/>
              <a:t>neuters</a:t>
            </a:r>
            <a:r>
              <a:rPr lang="cs-CZ" dirty="0" smtClean="0"/>
              <a:t>: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b="1" dirty="0">
                <a:solidFill>
                  <a:srgbClr val="00B050"/>
                </a:solidFill>
              </a:rPr>
              <a:t>a</a:t>
            </a:r>
            <a:r>
              <a:rPr lang="cs-CZ" b="1" dirty="0" smtClean="0">
                <a:solidFill>
                  <a:srgbClr val="00B050"/>
                </a:solidFill>
              </a:rPr>
              <a:t>nimal, </a:t>
            </a:r>
            <a:r>
              <a:rPr lang="cs-CZ" b="1" dirty="0" err="1" smtClean="0">
                <a:solidFill>
                  <a:srgbClr val="00B050"/>
                </a:solidFill>
              </a:rPr>
              <a:t>alis</a:t>
            </a:r>
            <a:r>
              <a:rPr lang="cs-CZ" b="1" dirty="0" smtClean="0">
                <a:solidFill>
                  <a:srgbClr val="00B050"/>
                </a:solidFill>
              </a:rPr>
              <a:t>, n.</a:t>
            </a:r>
          </a:p>
          <a:p>
            <a:r>
              <a:rPr lang="cs-CZ" b="1" dirty="0" err="1">
                <a:solidFill>
                  <a:srgbClr val="00B050"/>
                </a:solidFill>
              </a:rPr>
              <a:t>c</a:t>
            </a:r>
            <a:r>
              <a:rPr lang="cs-CZ" b="1" dirty="0" err="1" smtClean="0">
                <a:solidFill>
                  <a:srgbClr val="00B050"/>
                </a:solidFill>
              </a:rPr>
              <a:t>alcar</a:t>
            </a:r>
            <a:r>
              <a:rPr lang="cs-CZ" b="1" dirty="0" smtClean="0">
                <a:solidFill>
                  <a:srgbClr val="00B050"/>
                </a:solidFill>
              </a:rPr>
              <a:t>, </a:t>
            </a:r>
            <a:r>
              <a:rPr lang="cs-CZ" b="1" dirty="0" err="1" smtClean="0">
                <a:solidFill>
                  <a:srgbClr val="00B050"/>
                </a:solidFill>
              </a:rPr>
              <a:t>aris</a:t>
            </a:r>
            <a:r>
              <a:rPr lang="cs-CZ" b="1" dirty="0" smtClean="0">
                <a:solidFill>
                  <a:srgbClr val="00B050"/>
                </a:solidFill>
              </a:rPr>
              <a:t>, n.</a:t>
            </a:r>
          </a:p>
          <a:p>
            <a:r>
              <a:rPr lang="cs-CZ" b="1" dirty="0" err="1">
                <a:solidFill>
                  <a:srgbClr val="00B050"/>
                </a:solidFill>
              </a:rPr>
              <a:t>c</a:t>
            </a:r>
            <a:r>
              <a:rPr lang="cs-CZ" b="1" dirty="0" err="1" smtClean="0">
                <a:solidFill>
                  <a:srgbClr val="00B050"/>
                </a:solidFill>
              </a:rPr>
              <a:t>ochlear</a:t>
            </a:r>
            <a:r>
              <a:rPr lang="cs-CZ" b="1" dirty="0" smtClean="0">
                <a:solidFill>
                  <a:srgbClr val="00B050"/>
                </a:solidFill>
              </a:rPr>
              <a:t>, </a:t>
            </a:r>
            <a:r>
              <a:rPr lang="cs-CZ" b="1" dirty="0" err="1" smtClean="0">
                <a:solidFill>
                  <a:srgbClr val="00B050"/>
                </a:solidFill>
              </a:rPr>
              <a:t>aris</a:t>
            </a:r>
            <a:r>
              <a:rPr lang="cs-CZ" b="1" dirty="0" smtClean="0">
                <a:solidFill>
                  <a:srgbClr val="00B050"/>
                </a:solidFill>
              </a:rPr>
              <a:t>, n.</a:t>
            </a:r>
          </a:p>
          <a:p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80534319"/>
      </p:ext>
    </p:extLst>
  </p:cSld>
  <p:clrMapOvr>
    <a:masterClrMapping/>
  </p:clrMapOvr>
</p:sld>
</file>

<file path=ppt/theme/theme1.xml><?xml version="1.0" encoding="utf-8"?>
<a:theme xmlns:a="http://schemas.openxmlformats.org/drawingml/2006/main" name="Stébla">
  <a:themeElements>
    <a:clrScheme name="Stébla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Stébl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tébl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54F6613E-5ED7-40ED-90A8-F639BE712C0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46</TotalTime>
  <Words>387</Words>
  <Application>Microsoft Office PowerPoint</Application>
  <PresentationFormat>Širokoúhlá obrazovka</PresentationFormat>
  <Paragraphs>54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6" baseType="lpstr">
      <vt:lpstr>Arial</vt:lpstr>
      <vt:lpstr>Cambria</vt:lpstr>
      <vt:lpstr>Century Gothic</vt:lpstr>
      <vt:lpstr>Wingdings 3</vt:lpstr>
      <vt:lpstr>Stébla</vt:lpstr>
      <vt:lpstr>3rd declension</vt:lpstr>
      <vt:lpstr>Specific features of the 3rd declension</vt:lpstr>
      <vt:lpstr>Consonant stems</vt:lpstr>
      <vt:lpstr>Paradigms of consonant stems</vt:lpstr>
      <vt:lpstr>i-stems </vt:lpstr>
      <vt:lpstr>Paradigms of i-stems</vt:lpstr>
      <vt:lpstr>Difference between consonant and i-stems?</vt:lpstr>
      <vt:lpstr>What nouns are declined as pelvis?</vt:lpstr>
      <vt:lpstr>Nouns declined like rete?</vt:lpstr>
      <vt:lpstr>Words of Greek origin</vt:lpstr>
      <vt:lpstr>Nouns declined like dosis?</vt:lpstr>
    </vt:vector>
  </TitlesOfParts>
  <Company>Masarykova univerzita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3rd declension</dc:title>
  <dc:creator>Natália Gachallová</dc:creator>
  <cp:lastModifiedBy>Natália Gachallová</cp:lastModifiedBy>
  <cp:revision>7</cp:revision>
  <dcterms:created xsi:type="dcterms:W3CDTF">2015-10-29T14:40:39Z</dcterms:created>
  <dcterms:modified xsi:type="dcterms:W3CDTF">2015-10-29T15:27:30Z</dcterms:modified>
</cp:coreProperties>
</file>