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3"/>
  </p:notesMasterIdLst>
  <p:sldIdLst>
    <p:sldId id="256" r:id="rId2"/>
    <p:sldId id="257" r:id="rId3"/>
    <p:sldId id="258" r:id="rId4"/>
    <p:sldId id="261" r:id="rId5"/>
    <p:sldId id="259" r:id="rId6"/>
    <p:sldId id="260" r:id="rId7"/>
    <p:sldId id="263" r:id="rId8"/>
    <p:sldId id="269" r:id="rId9"/>
    <p:sldId id="264" r:id="rId10"/>
    <p:sldId id="262" r:id="rId11"/>
    <p:sldId id="276" r:id="rId12"/>
    <p:sldId id="270" r:id="rId13"/>
    <p:sldId id="271" r:id="rId14"/>
    <p:sldId id="272" r:id="rId15"/>
    <p:sldId id="275" r:id="rId16"/>
    <p:sldId id="277" r:id="rId17"/>
    <p:sldId id="265" r:id="rId18"/>
    <p:sldId id="274" r:id="rId19"/>
    <p:sldId id="273" r:id="rId20"/>
    <p:sldId id="267" r:id="rId21"/>
    <p:sldId id="268"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ýchozí oddíl" id="{7434FA90-8297-4564-95D2-F65D7E46B363}">
          <p14:sldIdLst>
            <p14:sldId id="256"/>
            <p14:sldId id="257"/>
            <p14:sldId id="258"/>
            <p14:sldId id="261"/>
            <p14:sldId id="259"/>
            <p14:sldId id="260"/>
            <p14:sldId id="263"/>
            <p14:sldId id="264"/>
            <p14:sldId id="262"/>
            <p14:sldId id="265"/>
            <p14:sldId id="267"/>
            <p14:sldId id="26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DECA"/>
    <a:srgbClr val="5AC3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8BAD2-C456-4CFF-9E9C-A9156AB22A5D}" type="datetimeFigureOut">
              <a:rPr lang="cs-CZ" smtClean="0"/>
              <a:pPr/>
              <a:t>14.11.2016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1F4FA-C072-4681-BB2A-E476B8638144}" type="slidenum">
              <a:rPr lang="cs-CZ" smtClean="0"/>
              <a:pPr/>
              <a:t>‹#›</a:t>
            </a:fld>
            <a:endParaRPr lang="cs-CZ"/>
          </a:p>
        </p:txBody>
      </p:sp>
    </p:spTree>
    <p:extLst>
      <p:ext uri="{BB962C8B-B14F-4D97-AF65-F5344CB8AC3E}">
        <p14:creationId xmlns:p14="http://schemas.microsoft.com/office/powerpoint/2010/main" xmlns="" val="111965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Genu </a:t>
            </a:r>
            <a:r>
              <a:rPr lang="cs-CZ" dirty="0" err="1" smtClean="0"/>
              <a:t>valgum</a:t>
            </a:r>
            <a:r>
              <a:rPr lang="cs-CZ" dirty="0" smtClean="0"/>
              <a:t>, genu </a:t>
            </a:r>
            <a:r>
              <a:rPr lang="cs-CZ" dirty="0" err="1" smtClean="0"/>
              <a:t>varum</a:t>
            </a:r>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17</a:t>
            </a:fld>
            <a:endParaRPr lang="cs-CZ"/>
          </a:p>
        </p:txBody>
      </p:sp>
    </p:spTree>
    <p:extLst>
      <p:ext uri="{BB962C8B-B14F-4D97-AF65-F5344CB8AC3E}">
        <p14:creationId xmlns:p14="http://schemas.microsoft.com/office/powerpoint/2010/main" xmlns="" val="368466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Meatus</a:t>
            </a:r>
            <a:r>
              <a:rPr lang="cs-CZ" dirty="0" smtClean="0"/>
              <a:t> </a:t>
            </a:r>
            <a:r>
              <a:rPr lang="cs-CZ" dirty="0" err="1" smtClean="0"/>
              <a:t>acusticus</a:t>
            </a:r>
            <a:r>
              <a:rPr lang="cs-CZ" dirty="0" smtClean="0"/>
              <a:t> </a:t>
            </a:r>
            <a:r>
              <a:rPr lang="cs-CZ" dirty="0" err="1" smtClean="0"/>
              <a:t>externus</a:t>
            </a:r>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20</a:t>
            </a:fld>
            <a:endParaRPr lang="cs-CZ"/>
          </a:p>
        </p:txBody>
      </p:sp>
    </p:spTree>
    <p:extLst>
      <p:ext uri="{BB962C8B-B14F-4D97-AF65-F5344CB8AC3E}">
        <p14:creationId xmlns:p14="http://schemas.microsoft.com/office/powerpoint/2010/main" xmlns="" val="311409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106523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64746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3B76A-B865-4623-B49F-BDA72EB31AF2}" type="slidenum">
              <a:rPr lang="cs-CZ" smtClean="0"/>
              <a:pPr/>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6482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132968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3B76A-B865-4623-B49F-BDA72EB31AF2}" type="slidenum">
              <a:rPr lang="cs-CZ" smtClean="0"/>
              <a:pPr/>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13157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2381261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74860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8939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59350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70040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343342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252781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384020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3418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172262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1C6ED66-4768-42BB-8058-176BB815E1B1}" type="datetimeFigureOut">
              <a:rPr lang="cs-CZ" smtClean="0"/>
              <a:pPr/>
              <a:t>14.11.2016</a:t>
            </a:fld>
            <a:endParaRPr lang="cs-CZ"/>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248223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C6ED66-4768-42BB-8058-176BB815E1B1}" type="datetimeFigureOut">
              <a:rPr lang="cs-CZ" smtClean="0"/>
              <a:pPr/>
              <a:t>14.11.2016</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E3B76A-B865-4623-B49F-BDA72EB31AF2}" type="slidenum">
              <a:rPr lang="cs-CZ" smtClean="0"/>
              <a:pPr/>
              <a:t>‹#›</a:t>
            </a:fld>
            <a:endParaRPr lang="cs-CZ"/>
          </a:p>
        </p:txBody>
      </p:sp>
    </p:spTree>
    <p:extLst>
      <p:ext uri="{BB962C8B-B14F-4D97-AF65-F5344CB8AC3E}">
        <p14:creationId xmlns:p14="http://schemas.microsoft.com/office/powerpoint/2010/main" xmlns="" val="377447887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4th and 5th </a:t>
            </a:r>
            <a:r>
              <a:rPr lang="cs-CZ" dirty="0" err="1" smtClean="0"/>
              <a:t>declension</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xmlns="" val="1193120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09011" y="783648"/>
            <a:ext cx="9897978" cy="1569660"/>
          </a:xfrm>
          <a:prstGeom prst="rect">
            <a:avLst/>
          </a:prstGeom>
          <a:noFill/>
        </p:spPr>
        <p:txBody>
          <a:bodyPr wrap="square" rtlCol="0">
            <a:spAutoFit/>
          </a:bodyPr>
          <a:lstStyle/>
          <a:p>
            <a:r>
              <a:rPr lang="cs-CZ" sz="3200" dirty="0" err="1" smtClean="0">
                <a:solidFill>
                  <a:srgbClr val="00B050"/>
                </a:solidFill>
              </a:rPr>
              <a:t>Sensus</a:t>
            </a:r>
            <a:r>
              <a:rPr lang="cs-CZ" sz="3200" dirty="0" smtClean="0">
                <a:solidFill>
                  <a:srgbClr val="00B050"/>
                </a:solidFill>
              </a:rPr>
              <a:t> </a:t>
            </a:r>
            <a:r>
              <a:rPr lang="cs-CZ" sz="3200" dirty="0" err="1" smtClean="0">
                <a:solidFill>
                  <a:srgbClr val="00B050"/>
                </a:solidFill>
              </a:rPr>
              <a:t>humani</a:t>
            </a:r>
            <a:r>
              <a:rPr lang="cs-CZ" sz="3200" dirty="0" smtClean="0">
                <a:solidFill>
                  <a:srgbClr val="00B050"/>
                </a:solidFill>
              </a:rPr>
              <a:t>:</a:t>
            </a:r>
          </a:p>
          <a:p>
            <a:endParaRPr lang="cs-CZ" sz="3200" dirty="0" smtClean="0"/>
          </a:p>
          <a:p>
            <a:r>
              <a:rPr lang="cs-CZ" sz="3200" i="1" dirty="0" err="1"/>
              <a:t>v</a:t>
            </a:r>
            <a:r>
              <a:rPr lang="cs-CZ" sz="3200" i="1" dirty="0" err="1" smtClean="0"/>
              <a:t>isus</a:t>
            </a:r>
            <a:r>
              <a:rPr lang="cs-CZ" sz="3200" i="1" dirty="0" smtClean="0"/>
              <a:t> ~ </a:t>
            </a:r>
            <a:r>
              <a:rPr lang="cs-CZ" sz="3200" i="1" dirty="0" err="1" smtClean="0"/>
              <a:t>auditus</a:t>
            </a:r>
            <a:r>
              <a:rPr lang="cs-CZ" sz="3200" i="1" dirty="0" smtClean="0"/>
              <a:t> ~ </a:t>
            </a:r>
            <a:r>
              <a:rPr lang="cs-CZ" sz="3200" i="1" dirty="0" err="1" smtClean="0"/>
              <a:t>olfactus</a:t>
            </a:r>
            <a:r>
              <a:rPr lang="cs-CZ" sz="3200" i="1" dirty="0" smtClean="0"/>
              <a:t> ~ </a:t>
            </a:r>
            <a:r>
              <a:rPr lang="cs-CZ" sz="3200" i="1" dirty="0" err="1" smtClean="0"/>
              <a:t>tactus</a:t>
            </a:r>
            <a:r>
              <a:rPr lang="cs-CZ" sz="3200" i="1" dirty="0" smtClean="0"/>
              <a:t> ~  </a:t>
            </a:r>
            <a:r>
              <a:rPr lang="cs-CZ" sz="3200" i="1" dirty="0" err="1" smtClean="0"/>
              <a:t>gustus</a:t>
            </a:r>
            <a:endParaRPr lang="cs-CZ" sz="3200" i="1" dirty="0"/>
          </a:p>
        </p:txBody>
      </p:sp>
      <p:pic>
        <p:nvPicPr>
          <p:cNvPr id="1026" name="Picture 2" descr="http://www.allthetests.com/quiz25/picture/pic_1212359139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1639" y="2543484"/>
            <a:ext cx="2956593" cy="19690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1.gstatic.com/images?q=tbn:ANd9GcQVuvpzALAjjWfkALt8SAKHT_Gok7DbxIItbSGzkUP7oOR5j3EJKGNAJ9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1934" y="4620587"/>
            <a:ext cx="3046066" cy="1713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u.smedata.sk/blogidnes/article/5/35/358165/358165_clanok_foto_4.jpg?r=05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6837" y="4716379"/>
            <a:ext cx="2857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zsskolnikaplice.cz/files/zaci/web9/web2010/machack/files/hmat123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2627" y="3507205"/>
            <a:ext cx="2134341" cy="262398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nscribe.org/wp-content/uploads/2014/03/Sour-tast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9972" y="2455209"/>
            <a:ext cx="2857500" cy="20574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bdélník 2"/>
          <p:cNvSpPr/>
          <p:nvPr/>
        </p:nvSpPr>
        <p:spPr>
          <a:xfrm>
            <a:off x="4933534" y="2294644"/>
            <a:ext cx="572593"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1</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9" name="Obdélník 8"/>
          <p:cNvSpPr/>
          <p:nvPr/>
        </p:nvSpPr>
        <p:spPr>
          <a:xfrm>
            <a:off x="8340732" y="4620587"/>
            <a:ext cx="572593"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5</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0" name="Obdélník 9"/>
          <p:cNvSpPr/>
          <p:nvPr/>
        </p:nvSpPr>
        <p:spPr>
          <a:xfrm>
            <a:off x="3810059" y="4620587"/>
            <a:ext cx="572593"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4</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1" name="Obdélník 10"/>
          <p:cNvSpPr/>
          <p:nvPr/>
        </p:nvSpPr>
        <p:spPr>
          <a:xfrm>
            <a:off x="1277825" y="3547002"/>
            <a:ext cx="572593"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3</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2" name="Obdélník 11"/>
          <p:cNvSpPr/>
          <p:nvPr/>
        </p:nvSpPr>
        <p:spPr>
          <a:xfrm>
            <a:off x="8561639" y="2498950"/>
            <a:ext cx="572593"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2</a:t>
            </a:r>
            <a:endParaRPr lang="cs-CZ"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141849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27274" y="773723"/>
            <a:ext cx="4754880" cy="584775"/>
          </a:xfrm>
          <a:prstGeom prst="rect">
            <a:avLst/>
          </a:prstGeom>
          <a:noFill/>
        </p:spPr>
        <p:txBody>
          <a:bodyPr wrap="square" rtlCol="0">
            <a:spAutoFit/>
          </a:bodyPr>
          <a:lstStyle/>
          <a:p>
            <a:r>
              <a:rPr lang="cs-CZ" sz="3200" dirty="0" err="1" smtClean="0">
                <a:solidFill>
                  <a:srgbClr val="00B050"/>
                </a:solidFill>
              </a:rPr>
              <a:t>Pulsus</a:t>
            </a:r>
            <a:r>
              <a:rPr lang="cs-CZ" sz="3200" dirty="0" smtClean="0">
                <a:solidFill>
                  <a:srgbClr val="00B050"/>
                </a:solidFill>
              </a:rPr>
              <a:t>…</a:t>
            </a:r>
            <a:endParaRPr lang="cs-CZ" sz="3200" dirty="0">
              <a:solidFill>
                <a:srgbClr val="00B050"/>
              </a:solidFill>
            </a:endParaRPr>
          </a:p>
        </p:txBody>
      </p:sp>
      <p:sp>
        <p:nvSpPr>
          <p:cNvPr id="3" name="TextovéPole 2"/>
          <p:cNvSpPr txBox="1"/>
          <p:nvPr/>
        </p:nvSpPr>
        <p:spPr>
          <a:xfrm>
            <a:off x="1997611" y="1913206"/>
            <a:ext cx="9931791" cy="461665"/>
          </a:xfrm>
          <a:prstGeom prst="rect">
            <a:avLst/>
          </a:prstGeom>
          <a:noFill/>
        </p:spPr>
        <p:txBody>
          <a:bodyPr wrap="square" rtlCol="0">
            <a:spAutoFit/>
          </a:bodyPr>
          <a:lstStyle/>
          <a:p>
            <a:r>
              <a:rPr lang="cs-CZ" sz="2400" i="1" dirty="0" err="1" smtClean="0"/>
              <a:t>parvus</a:t>
            </a:r>
            <a:r>
              <a:rPr lang="cs-CZ" sz="2400" i="1" dirty="0" smtClean="0"/>
              <a:t>  	  </a:t>
            </a:r>
            <a:r>
              <a:rPr lang="cs-CZ" sz="2400" i="1" dirty="0" err="1" smtClean="0"/>
              <a:t>tardus</a:t>
            </a:r>
            <a:r>
              <a:rPr lang="cs-CZ" sz="2400" i="1" dirty="0" smtClean="0"/>
              <a:t>   	celer     	</a:t>
            </a:r>
            <a:r>
              <a:rPr lang="cs-CZ" sz="2400" i="1" dirty="0" err="1" smtClean="0"/>
              <a:t>bigeminus</a:t>
            </a:r>
            <a:endParaRPr lang="cs-CZ" sz="2400" i="1" dirty="0"/>
          </a:p>
        </p:txBody>
      </p:sp>
      <p:pic>
        <p:nvPicPr>
          <p:cNvPr id="41987" name="Picture 3"/>
          <p:cNvPicPr>
            <a:picLocks noChangeAspect="1" noChangeArrowheads="1"/>
          </p:cNvPicPr>
          <p:nvPr/>
        </p:nvPicPr>
        <p:blipFill>
          <a:blip r:embed="rId2" cstate="print"/>
          <a:srcRect/>
          <a:stretch>
            <a:fillRect/>
          </a:stretch>
        </p:blipFill>
        <p:spPr bwMode="auto">
          <a:xfrm>
            <a:off x="2630659" y="4686961"/>
            <a:ext cx="6541476" cy="1617423"/>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2308127" y="2950187"/>
            <a:ext cx="7205427" cy="138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53883" y="759655"/>
            <a:ext cx="8257735" cy="1446550"/>
          </a:xfrm>
          <a:prstGeom prst="rect">
            <a:avLst/>
          </a:prstGeom>
          <a:noFill/>
        </p:spPr>
        <p:txBody>
          <a:bodyPr wrap="square" rtlCol="0">
            <a:spAutoFit/>
          </a:bodyPr>
          <a:lstStyle/>
          <a:p>
            <a:r>
              <a:rPr lang="cs-CZ" sz="3200" dirty="0" smtClean="0">
                <a:solidFill>
                  <a:srgbClr val="00B050"/>
                </a:solidFill>
              </a:rPr>
              <a:t>Habitus</a:t>
            </a:r>
            <a:r>
              <a:rPr lang="cs-CZ" sz="3200" dirty="0" smtClean="0"/>
              <a:t>…</a:t>
            </a:r>
          </a:p>
          <a:p>
            <a:r>
              <a:rPr lang="cs-CZ" sz="3200" dirty="0" smtClean="0"/>
              <a:t>	</a:t>
            </a:r>
            <a:r>
              <a:rPr lang="cs-CZ" sz="2400" dirty="0" smtClean="0"/>
              <a:t>= a </a:t>
            </a:r>
            <a:r>
              <a:rPr lang="cs-CZ" sz="2400" dirty="0" err="1" smtClean="0"/>
              <a:t>general</a:t>
            </a:r>
            <a:r>
              <a:rPr lang="cs-CZ" sz="2400" dirty="0" smtClean="0"/>
              <a:t> body type </a:t>
            </a:r>
            <a:r>
              <a:rPr lang="cs-CZ" sz="2400" dirty="0" err="1" smtClean="0"/>
              <a:t>or</a:t>
            </a:r>
            <a:r>
              <a:rPr lang="cs-CZ" sz="2400" dirty="0" smtClean="0"/>
              <a:t> </a:t>
            </a:r>
            <a:r>
              <a:rPr lang="cs-CZ" sz="2400" dirty="0" err="1" smtClean="0"/>
              <a:t>constitution</a:t>
            </a:r>
            <a:r>
              <a:rPr lang="cs-CZ" sz="2400" dirty="0" smtClean="0"/>
              <a:t> </a:t>
            </a:r>
            <a:r>
              <a:rPr lang="cs-CZ" sz="2400" dirty="0" err="1" smtClean="0"/>
              <a:t>of</a:t>
            </a:r>
            <a:r>
              <a:rPr lang="cs-CZ" sz="2400" dirty="0" smtClean="0"/>
              <a:t> a person; </a:t>
            </a:r>
            <a:r>
              <a:rPr lang="cs-CZ" sz="2400" dirty="0" err="1" smtClean="0"/>
              <a:t>posture</a:t>
            </a:r>
            <a:r>
              <a:rPr lang="cs-CZ" sz="2400" dirty="0" smtClean="0"/>
              <a:t> </a:t>
            </a:r>
            <a:r>
              <a:rPr lang="cs-CZ" sz="2400" dirty="0" err="1" smtClean="0"/>
              <a:t>or</a:t>
            </a:r>
            <a:r>
              <a:rPr lang="cs-CZ" sz="2400" dirty="0" smtClean="0"/>
              <a:t> </a:t>
            </a:r>
            <a:r>
              <a:rPr lang="cs-CZ" sz="2400" dirty="0" err="1" smtClean="0"/>
              <a:t>position</a:t>
            </a:r>
            <a:r>
              <a:rPr lang="cs-CZ" sz="2400" dirty="0" smtClean="0"/>
              <a:t> </a:t>
            </a:r>
            <a:r>
              <a:rPr lang="cs-CZ" sz="2400" dirty="0" err="1" smtClean="0"/>
              <a:t>of</a:t>
            </a:r>
            <a:r>
              <a:rPr lang="cs-CZ" sz="2400" dirty="0" smtClean="0"/>
              <a:t> </a:t>
            </a:r>
            <a:r>
              <a:rPr lang="cs-CZ" sz="2400" dirty="0" err="1" smtClean="0"/>
              <a:t>the</a:t>
            </a:r>
            <a:r>
              <a:rPr lang="cs-CZ" sz="2400" dirty="0" smtClean="0"/>
              <a:t> body</a:t>
            </a:r>
            <a:r>
              <a:rPr lang="cs-CZ" sz="1400" dirty="0" smtClean="0"/>
              <a:t> </a:t>
            </a:r>
            <a:endParaRPr lang="cs-CZ" dirty="0"/>
          </a:p>
        </p:txBody>
      </p:sp>
      <p:pic>
        <p:nvPicPr>
          <p:cNvPr id="1026" name="Picture 2" descr="http://www.purposegames.com/images/games/background/134/134858.jpg"/>
          <p:cNvPicPr>
            <a:picLocks noChangeAspect="1" noChangeArrowheads="1"/>
          </p:cNvPicPr>
          <p:nvPr/>
        </p:nvPicPr>
        <p:blipFill>
          <a:blip r:embed="rId2" cstate="print"/>
          <a:srcRect/>
          <a:stretch>
            <a:fillRect/>
          </a:stretch>
        </p:blipFill>
        <p:spPr bwMode="auto">
          <a:xfrm>
            <a:off x="2814369" y="2308760"/>
            <a:ext cx="4050666" cy="3182666"/>
          </a:xfrm>
          <a:prstGeom prst="rect">
            <a:avLst/>
          </a:prstGeom>
          <a:noFill/>
        </p:spPr>
      </p:pic>
      <p:sp>
        <p:nvSpPr>
          <p:cNvPr id="4" name="TextovéPole 3"/>
          <p:cNvSpPr txBox="1"/>
          <p:nvPr/>
        </p:nvSpPr>
        <p:spPr>
          <a:xfrm>
            <a:off x="2700997" y="4670474"/>
            <a:ext cx="4459458" cy="369332"/>
          </a:xfrm>
          <a:prstGeom prst="rect">
            <a:avLst/>
          </a:prstGeom>
          <a:noFill/>
        </p:spPr>
        <p:txBody>
          <a:bodyPr wrap="square" rtlCol="0">
            <a:spAutoFit/>
          </a:bodyPr>
          <a:lstStyle/>
          <a:p>
            <a:r>
              <a:rPr lang="cs-CZ" dirty="0" smtClean="0"/>
              <a:t>      a)	          b)	            c)	d)</a:t>
            </a:r>
            <a:endParaRPr lang="cs-CZ" dirty="0"/>
          </a:p>
        </p:txBody>
      </p:sp>
      <p:sp>
        <p:nvSpPr>
          <p:cNvPr id="5" name="TextovéPole 4"/>
          <p:cNvSpPr txBox="1"/>
          <p:nvPr/>
        </p:nvSpPr>
        <p:spPr>
          <a:xfrm>
            <a:off x="7863840" y="2532185"/>
            <a:ext cx="3910818" cy="2031325"/>
          </a:xfrm>
          <a:prstGeom prst="rect">
            <a:avLst/>
          </a:prstGeom>
          <a:noFill/>
        </p:spPr>
        <p:txBody>
          <a:bodyPr wrap="square" rtlCol="0">
            <a:spAutoFit/>
          </a:bodyPr>
          <a:lstStyle/>
          <a:p>
            <a:r>
              <a:rPr lang="cs-CZ" dirty="0" smtClean="0"/>
              <a:t>A	</a:t>
            </a:r>
            <a:r>
              <a:rPr lang="cs-CZ" dirty="0" err="1" smtClean="0">
                <a:solidFill>
                  <a:srgbClr val="C00000"/>
                </a:solidFill>
              </a:rPr>
              <a:t>hypersthenicus</a:t>
            </a:r>
            <a:r>
              <a:rPr lang="cs-CZ" dirty="0" smtClean="0">
                <a:solidFill>
                  <a:srgbClr val="C00000"/>
                </a:solidFill>
              </a:rPr>
              <a:t>		</a:t>
            </a:r>
          </a:p>
          <a:p>
            <a:endParaRPr lang="cs-CZ" dirty="0" smtClean="0"/>
          </a:p>
          <a:p>
            <a:r>
              <a:rPr lang="cs-CZ" dirty="0" smtClean="0"/>
              <a:t>B	</a:t>
            </a:r>
            <a:r>
              <a:rPr lang="cs-CZ" dirty="0" err="1" smtClean="0">
                <a:solidFill>
                  <a:srgbClr val="C00000"/>
                </a:solidFill>
              </a:rPr>
              <a:t>sthenicus</a:t>
            </a:r>
            <a:endParaRPr lang="cs-CZ" dirty="0" smtClean="0">
              <a:solidFill>
                <a:srgbClr val="C00000"/>
              </a:solidFill>
            </a:endParaRPr>
          </a:p>
          <a:p>
            <a:endParaRPr lang="cs-CZ" dirty="0" smtClean="0"/>
          </a:p>
          <a:p>
            <a:r>
              <a:rPr lang="cs-CZ" dirty="0" smtClean="0"/>
              <a:t>C	</a:t>
            </a:r>
            <a:r>
              <a:rPr lang="cs-CZ" dirty="0" err="1" smtClean="0">
                <a:solidFill>
                  <a:srgbClr val="C00000"/>
                </a:solidFill>
              </a:rPr>
              <a:t>hyposthenicus</a:t>
            </a:r>
            <a:endParaRPr lang="cs-CZ" dirty="0" smtClean="0">
              <a:solidFill>
                <a:srgbClr val="C00000"/>
              </a:solidFill>
            </a:endParaRPr>
          </a:p>
          <a:p>
            <a:endParaRPr lang="cs-CZ" dirty="0" smtClean="0">
              <a:solidFill>
                <a:srgbClr val="C00000"/>
              </a:solidFill>
            </a:endParaRPr>
          </a:p>
          <a:p>
            <a:r>
              <a:rPr lang="cs-CZ" dirty="0" smtClean="0"/>
              <a:t>D	</a:t>
            </a:r>
            <a:r>
              <a:rPr lang="cs-CZ" dirty="0" err="1" smtClean="0">
                <a:solidFill>
                  <a:srgbClr val="C00000"/>
                </a:solidFill>
              </a:rPr>
              <a:t>asthenicus</a:t>
            </a:r>
            <a:endParaRPr lang="cs-CZ" dirty="0">
              <a:solidFill>
                <a:srgbClr val="C00000"/>
              </a:solidFill>
            </a:endParaRPr>
          </a:p>
        </p:txBody>
      </p:sp>
      <p:sp>
        <p:nvSpPr>
          <p:cNvPr id="6" name="TextovéPole 5"/>
          <p:cNvSpPr txBox="1"/>
          <p:nvPr/>
        </p:nvSpPr>
        <p:spPr>
          <a:xfrm>
            <a:off x="7835705" y="5064368"/>
            <a:ext cx="3981157" cy="923330"/>
          </a:xfrm>
          <a:prstGeom prst="rect">
            <a:avLst/>
          </a:prstGeom>
          <a:noFill/>
        </p:spPr>
        <p:txBody>
          <a:bodyPr wrap="square" rtlCol="0">
            <a:spAutoFit/>
          </a:bodyPr>
          <a:lstStyle/>
          <a:p>
            <a:r>
              <a:rPr lang="cs-CZ" b="1" i="1" dirty="0" smtClean="0"/>
              <a:t>*</a:t>
            </a:r>
            <a:r>
              <a:rPr lang="cs-CZ" b="1" dirty="0" err="1" smtClean="0"/>
              <a:t>Gr</a:t>
            </a:r>
            <a:r>
              <a:rPr lang="cs-CZ" b="1" dirty="0" smtClean="0"/>
              <a:t>.</a:t>
            </a:r>
            <a:r>
              <a:rPr lang="cs-CZ" b="1" i="1" dirty="0" smtClean="0"/>
              <a:t> </a:t>
            </a:r>
            <a:r>
              <a:rPr lang="cs-CZ" b="1" i="1" dirty="0" err="1" smtClean="0"/>
              <a:t>sthenos</a:t>
            </a:r>
            <a:r>
              <a:rPr lang="cs-CZ" b="1" i="1" dirty="0" smtClean="0"/>
              <a:t> </a:t>
            </a:r>
            <a:r>
              <a:rPr lang="cs-CZ" b="1" dirty="0" smtClean="0"/>
              <a:t>= </a:t>
            </a:r>
            <a:r>
              <a:rPr lang="cs-CZ" b="1" dirty="0" err="1" smtClean="0"/>
              <a:t>strength</a:t>
            </a:r>
            <a:endParaRPr lang="cs-CZ" b="1" dirty="0" smtClean="0"/>
          </a:p>
          <a:p>
            <a:endParaRPr lang="cs-CZ" b="1" i="1" dirty="0" smtClean="0">
              <a:solidFill>
                <a:srgbClr val="00B050"/>
              </a:solidFill>
            </a:endParaRPr>
          </a:p>
          <a:p>
            <a:endParaRPr lang="cs-CZ" b="1" i="1" dirty="0" smtClean="0">
              <a:solidFill>
                <a:srgbClr val="00B050"/>
              </a:solidFill>
            </a:endParaRPr>
          </a:p>
        </p:txBody>
      </p:sp>
      <p:sp>
        <p:nvSpPr>
          <p:cNvPr id="7" name="TextovéPole 6"/>
          <p:cNvSpPr txBox="1"/>
          <p:nvPr/>
        </p:nvSpPr>
        <p:spPr>
          <a:xfrm>
            <a:off x="2053883" y="5936566"/>
            <a:ext cx="7104185" cy="646331"/>
          </a:xfrm>
          <a:prstGeom prst="rect">
            <a:avLst/>
          </a:prstGeom>
          <a:noFill/>
        </p:spPr>
        <p:txBody>
          <a:bodyPr wrap="square" rtlCol="0">
            <a:spAutoFit/>
          </a:bodyPr>
          <a:lstStyle/>
          <a:p>
            <a:r>
              <a:rPr lang="cs-CZ" b="1" i="1" dirty="0" err="1" smtClean="0">
                <a:solidFill>
                  <a:srgbClr val="00B050"/>
                </a:solidFill>
              </a:rPr>
              <a:t>Which</a:t>
            </a:r>
            <a:r>
              <a:rPr lang="cs-CZ" b="1" i="1" dirty="0" smtClean="0">
                <a:solidFill>
                  <a:srgbClr val="00B050"/>
                </a:solidFill>
              </a:rPr>
              <a:t> </a:t>
            </a:r>
            <a:r>
              <a:rPr lang="cs-CZ" b="1" i="1" dirty="0" err="1" smtClean="0">
                <a:solidFill>
                  <a:srgbClr val="00B050"/>
                </a:solidFill>
              </a:rPr>
              <a:t>of</a:t>
            </a:r>
            <a:r>
              <a:rPr lang="cs-CZ" b="1" i="1" dirty="0" smtClean="0">
                <a:solidFill>
                  <a:srgbClr val="00B050"/>
                </a:solidFill>
              </a:rPr>
              <a:t> these </a:t>
            </a:r>
            <a:r>
              <a:rPr lang="cs-CZ" b="1" i="1" dirty="0" err="1" smtClean="0">
                <a:solidFill>
                  <a:srgbClr val="00B050"/>
                </a:solidFill>
              </a:rPr>
              <a:t>is</a:t>
            </a:r>
            <a:r>
              <a:rPr lang="cs-CZ" b="1" i="1" dirty="0" smtClean="0">
                <a:solidFill>
                  <a:srgbClr val="00B050"/>
                </a:solidFill>
              </a:rPr>
              <a:t> </a:t>
            </a:r>
            <a:r>
              <a:rPr lang="cs-CZ" b="1" i="1" dirty="0" err="1" smtClean="0">
                <a:solidFill>
                  <a:srgbClr val="00B050"/>
                </a:solidFill>
              </a:rPr>
              <a:t>the</a:t>
            </a:r>
            <a:r>
              <a:rPr lang="cs-CZ" b="1" i="1" dirty="0" smtClean="0">
                <a:solidFill>
                  <a:srgbClr val="00B050"/>
                </a:solidFill>
              </a:rPr>
              <a:t> </a:t>
            </a:r>
            <a:r>
              <a:rPr lang="cs-CZ" b="1" i="1" dirty="0" err="1" smtClean="0">
                <a:solidFill>
                  <a:srgbClr val="00B050"/>
                </a:solidFill>
              </a:rPr>
              <a:t>average</a:t>
            </a:r>
            <a:r>
              <a:rPr lang="cs-CZ" b="1" i="1" dirty="0" smtClean="0">
                <a:solidFill>
                  <a:srgbClr val="00B050"/>
                </a:solidFill>
              </a:rPr>
              <a:t>/</a:t>
            </a:r>
            <a:r>
              <a:rPr lang="cs-CZ" b="1" i="1" dirty="0" err="1" smtClean="0">
                <a:solidFill>
                  <a:srgbClr val="00B050"/>
                </a:solidFill>
              </a:rPr>
              <a:t>normal</a:t>
            </a:r>
            <a:r>
              <a:rPr lang="cs-CZ" b="1" i="1" dirty="0" smtClean="0">
                <a:solidFill>
                  <a:srgbClr val="00B050"/>
                </a:solidFill>
              </a:rPr>
              <a:t>?</a:t>
            </a:r>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25748" y="773723"/>
            <a:ext cx="5950634" cy="584775"/>
          </a:xfrm>
          <a:prstGeom prst="rect">
            <a:avLst/>
          </a:prstGeom>
          <a:noFill/>
        </p:spPr>
        <p:txBody>
          <a:bodyPr wrap="square" rtlCol="0">
            <a:spAutoFit/>
          </a:bodyPr>
          <a:lstStyle/>
          <a:p>
            <a:r>
              <a:rPr lang="cs-CZ" sz="3200" dirty="0" err="1" smtClean="0">
                <a:solidFill>
                  <a:srgbClr val="00B050"/>
                </a:solidFill>
              </a:rPr>
              <a:t>Morsus</a:t>
            </a:r>
            <a:r>
              <a:rPr lang="cs-CZ" sz="3200" dirty="0" smtClean="0"/>
              <a:t>…</a:t>
            </a:r>
            <a:endParaRPr lang="cs-CZ" sz="3200" dirty="0"/>
          </a:p>
        </p:txBody>
      </p:sp>
      <p:pic>
        <p:nvPicPr>
          <p:cNvPr id="35842" name="Picture 2" descr="https://encrypted-tbn3.gstatic.com/images?q=tbn:ANd9GcSJFb3gSmDvhcqJjHkUTlCXmVAh_nl-i9MfCz5A8Jg0Np-D0oNr"/>
          <p:cNvPicPr>
            <a:picLocks noChangeAspect="1" noChangeArrowheads="1"/>
          </p:cNvPicPr>
          <p:nvPr/>
        </p:nvPicPr>
        <p:blipFill>
          <a:blip r:embed="rId3" cstate="print"/>
          <a:srcRect/>
          <a:stretch>
            <a:fillRect/>
          </a:stretch>
        </p:blipFill>
        <p:spPr bwMode="auto">
          <a:xfrm>
            <a:off x="4854185" y="838517"/>
            <a:ext cx="1866900" cy="2457451"/>
          </a:xfrm>
          <a:prstGeom prst="rect">
            <a:avLst/>
          </a:prstGeom>
          <a:noFill/>
        </p:spPr>
      </p:pic>
      <p:sp>
        <p:nvSpPr>
          <p:cNvPr id="4" name="TextovéPole 3"/>
          <p:cNvSpPr txBox="1"/>
          <p:nvPr/>
        </p:nvSpPr>
        <p:spPr>
          <a:xfrm>
            <a:off x="1659989" y="4543865"/>
            <a:ext cx="8117058" cy="2308324"/>
          </a:xfrm>
          <a:prstGeom prst="rect">
            <a:avLst/>
          </a:prstGeom>
          <a:noFill/>
        </p:spPr>
        <p:txBody>
          <a:bodyPr wrap="square" rtlCol="0">
            <a:spAutoFit/>
          </a:bodyPr>
          <a:lstStyle/>
          <a:p>
            <a:r>
              <a:rPr lang="cs-CZ" b="1" i="1" dirty="0" smtClean="0"/>
              <a:t>m. </a:t>
            </a:r>
            <a:r>
              <a:rPr lang="cs-CZ" b="1" i="1" dirty="0" err="1" smtClean="0"/>
              <a:t>canis</a:t>
            </a:r>
            <a:endParaRPr lang="cs-CZ" b="1" i="1" dirty="0" smtClean="0"/>
          </a:p>
          <a:p>
            <a:endParaRPr lang="cs-CZ" dirty="0" smtClean="0"/>
          </a:p>
          <a:p>
            <a:endParaRPr lang="cs-CZ" dirty="0" smtClean="0"/>
          </a:p>
          <a:p>
            <a:endParaRPr lang="cs-CZ" dirty="0" smtClean="0"/>
          </a:p>
          <a:p>
            <a:endParaRPr lang="cs-CZ" dirty="0" smtClean="0"/>
          </a:p>
          <a:p>
            <a:r>
              <a:rPr lang="cs-CZ" b="1" i="1" dirty="0" smtClean="0"/>
              <a:t>*m. </a:t>
            </a:r>
            <a:r>
              <a:rPr lang="cs-CZ" b="1" i="1" dirty="0" err="1" smtClean="0"/>
              <a:t>diaboli</a:t>
            </a:r>
            <a:r>
              <a:rPr lang="cs-CZ" b="1" i="1" dirty="0" smtClean="0"/>
              <a:t> </a:t>
            </a:r>
            <a:r>
              <a:rPr lang="cs-CZ" dirty="0" smtClean="0"/>
              <a:t>	1. a </a:t>
            </a:r>
            <a:r>
              <a:rPr lang="cs-CZ" dirty="0" err="1" smtClean="0"/>
              <a:t>plant</a:t>
            </a:r>
            <a:r>
              <a:rPr lang="cs-CZ" dirty="0" smtClean="0"/>
              <a:t> </a:t>
            </a:r>
            <a:r>
              <a:rPr lang="cs-CZ" dirty="0" err="1" smtClean="0"/>
              <a:t>used</a:t>
            </a:r>
            <a:r>
              <a:rPr lang="cs-CZ" dirty="0" smtClean="0"/>
              <a:t> to </a:t>
            </a:r>
            <a:r>
              <a:rPr lang="cs-CZ" dirty="0" err="1" smtClean="0"/>
              <a:t>treat</a:t>
            </a:r>
            <a:r>
              <a:rPr lang="cs-CZ" dirty="0" smtClean="0"/>
              <a:t> </a:t>
            </a:r>
            <a:r>
              <a:rPr lang="cs-CZ" dirty="0" err="1" smtClean="0"/>
              <a:t>scabies</a:t>
            </a:r>
            <a:endParaRPr lang="cs-CZ" dirty="0" smtClean="0"/>
          </a:p>
          <a:p>
            <a:r>
              <a:rPr lang="cs-CZ" dirty="0" smtClean="0"/>
              <a:t>	               2. </a:t>
            </a:r>
            <a:r>
              <a:rPr lang="cs-CZ" dirty="0" err="1" smtClean="0"/>
              <a:t>the</a:t>
            </a:r>
            <a:r>
              <a:rPr lang="cs-CZ" dirty="0" smtClean="0"/>
              <a:t> </a:t>
            </a:r>
            <a:r>
              <a:rPr lang="cs-CZ" dirty="0" err="1" smtClean="0"/>
              <a:t>fimbriated</a:t>
            </a:r>
            <a:r>
              <a:rPr lang="cs-CZ" dirty="0" smtClean="0"/>
              <a:t> </a:t>
            </a:r>
            <a:r>
              <a:rPr lang="cs-CZ" dirty="0" err="1" smtClean="0"/>
              <a:t>distal</a:t>
            </a:r>
            <a:r>
              <a:rPr lang="cs-CZ" dirty="0" smtClean="0"/>
              <a:t> </a:t>
            </a:r>
            <a:r>
              <a:rPr lang="cs-CZ" dirty="0" err="1" smtClean="0"/>
              <a:t>end</a:t>
            </a:r>
            <a:r>
              <a:rPr lang="cs-CZ" dirty="0" smtClean="0"/>
              <a:t> </a:t>
            </a:r>
            <a:r>
              <a:rPr lang="cs-CZ" dirty="0" err="1" smtClean="0"/>
              <a:t>of</a:t>
            </a:r>
            <a:r>
              <a:rPr lang="cs-CZ" dirty="0" smtClean="0"/>
              <a:t> </a:t>
            </a:r>
            <a:r>
              <a:rPr lang="cs-CZ" dirty="0" err="1" smtClean="0"/>
              <a:t>the</a:t>
            </a:r>
            <a:r>
              <a:rPr lang="cs-CZ" dirty="0" smtClean="0"/>
              <a:t> </a:t>
            </a:r>
            <a:r>
              <a:rPr lang="cs-CZ" dirty="0" err="1" smtClean="0"/>
              <a:t>Fallopian</a:t>
            </a:r>
            <a:r>
              <a:rPr lang="cs-CZ" dirty="0" smtClean="0"/>
              <a:t> tube, 			</a:t>
            </a:r>
            <a:r>
              <a:rPr lang="cs-CZ" dirty="0" err="1" smtClean="0"/>
              <a:t>infundibulum</a:t>
            </a:r>
            <a:endParaRPr lang="cs-CZ" dirty="0"/>
          </a:p>
        </p:txBody>
      </p:sp>
      <p:pic>
        <p:nvPicPr>
          <p:cNvPr id="35846" name="Picture 6" descr="http://www.melakafertility.com/female_reproductive_files/ant-002.png"/>
          <p:cNvPicPr>
            <a:picLocks noChangeAspect="1" noChangeArrowheads="1"/>
          </p:cNvPicPr>
          <p:nvPr/>
        </p:nvPicPr>
        <p:blipFill>
          <a:blip r:embed="rId4" cstate="print"/>
          <a:srcRect/>
          <a:stretch>
            <a:fillRect/>
          </a:stretch>
        </p:blipFill>
        <p:spPr bwMode="auto">
          <a:xfrm>
            <a:off x="8728586" y="1364567"/>
            <a:ext cx="3463414" cy="2020325"/>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1084639" y="1615232"/>
            <a:ext cx="3417022" cy="2785495"/>
          </a:xfrm>
          <a:prstGeom prst="rect">
            <a:avLst/>
          </a:prstGeom>
          <a:noFill/>
          <a:ln w="9525">
            <a:noFill/>
            <a:miter lim="800000"/>
            <a:headEnd/>
            <a:tailEnd/>
          </a:ln>
          <a:effectLst/>
        </p:spPr>
      </p:pic>
      <p:sp>
        <p:nvSpPr>
          <p:cNvPr id="8" name="TextovéPole 7"/>
          <p:cNvSpPr txBox="1"/>
          <p:nvPr/>
        </p:nvSpPr>
        <p:spPr>
          <a:xfrm>
            <a:off x="5036234" y="3784209"/>
            <a:ext cx="3249637" cy="646331"/>
          </a:xfrm>
          <a:prstGeom prst="rect">
            <a:avLst/>
          </a:prstGeom>
          <a:noFill/>
        </p:spPr>
        <p:txBody>
          <a:bodyPr wrap="square" rtlCol="0">
            <a:spAutoFit/>
          </a:bodyPr>
          <a:lstStyle/>
          <a:p>
            <a:r>
              <a:rPr lang="cs-CZ" b="1" i="1" dirty="0" smtClean="0">
                <a:solidFill>
                  <a:srgbClr val="00B050"/>
                </a:solidFill>
                <a:sym typeface="Wingdings" pitchFamily="2" charset="2"/>
              </a:rPr>
              <a:t></a:t>
            </a:r>
            <a:r>
              <a:rPr lang="cs-CZ" b="1" i="1" dirty="0" smtClean="0">
                <a:solidFill>
                  <a:srgbClr val="00B050"/>
                </a:solidFill>
              </a:rPr>
              <a:t> </a:t>
            </a:r>
            <a:r>
              <a:rPr lang="cs-CZ" b="1" i="1" dirty="0" err="1" smtClean="0">
                <a:solidFill>
                  <a:srgbClr val="00B050"/>
                </a:solidFill>
              </a:rPr>
              <a:t>Create</a:t>
            </a:r>
            <a:r>
              <a:rPr lang="cs-CZ" b="1" i="1" dirty="0" smtClean="0">
                <a:solidFill>
                  <a:srgbClr val="00B050"/>
                </a:solidFill>
              </a:rPr>
              <a:t> </a:t>
            </a:r>
            <a:r>
              <a:rPr lang="cs-CZ" b="1" i="1" dirty="0" err="1" smtClean="0">
                <a:solidFill>
                  <a:srgbClr val="00B050"/>
                </a:solidFill>
              </a:rPr>
              <a:t>diagnoses</a:t>
            </a:r>
            <a:r>
              <a:rPr lang="cs-CZ" b="1" i="1" dirty="0" smtClean="0">
                <a:solidFill>
                  <a:srgbClr val="00B050"/>
                </a:solidFill>
              </a:rPr>
              <a:t> </a:t>
            </a:r>
            <a:r>
              <a:rPr lang="cs-CZ" b="1" i="1" dirty="0" err="1" smtClean="0">
                <a:solidFill>
                  <a:srgbClr val="00B050"/>
                </a:solidFill>
              </a:rPr>
              <a:t>according</a:t>
            </a:r>
            <a:r>
              <a:rPr lang="cs-CZ" b="1" i="1" dirty="0" smtClean="0">
                <a:solidFill>
                  <a:srgbClr val="00B050"/>
                </a:solidFill>
              </a:rPr>
              <a:t> to </a:t>
            </a:r>
            <a:r>
              <a:rPr lang="cs-CZ" b="1" i="1" dirty="0" err="1" smtClean="0">
                <a:solidFill>
                  <a:srgbClr val="00B050"/>
                </a:solidFill>
              </a:rPr>
              <a:t>the</a:t>
            </a:r>
            <a:r>
              <a:rPr lang="cs-CZ" b="1" i="1" dirty="0" smtClean="0">
                <a:solidFill>
                  <a:srgbClr val="00B050"/>
                </a:solidFill>
              </a:rPr>
              <a:t> </a:t>
            </a:r>
            <a:r>
              <a:rPr lang="cs-CZ" b="1" i="1" dirty="0" err="1" smtClean="0">
                <a:solidFill>
                  <a:srgbClr val="00B050"/>
                </a:solidFill>
              </a:rPr>
              <a:t>pictures</a:t>
            </a:r>
            <a:r>
              <a:rPr lang="cs-CZ" b="1" i="1" dirty="0" smtClean="0">
                <a:solidFill>
                  <a:srgbClr val="00B050"/>
                </a:solidFill>
              </a:rPr>
              <a:t>!</a:t>
            </a:r>
            <a:endParaRPr lang="cs-CZ" b="1" i="1" dirty="0">
              <a:solidFill>
                <a:srgbClr val="00B050"/>
              </a:solidFill>
            </a:endParaRPr>
          </a:p>
        </p:txBody>
      </p:sp>
      <p:sp>
        <p:nvSpPr>
          <p:cNvPr id="9" name="TextovéPole 8"/>
          <p:cNvSpPr txBox="1"/>
          <p:nvPr/>
        </p:nvSpPr>
        <p:spPr>
          <a:xfrm>
            <a:off x="6836898" y="1519311"/>
            <a:ext cx="1983545" cy="369332"/>
          </a:xfrm>
          <a:prstGeom prst="rect">
            <a:avLst/>
          </a:prstGeom>
          <a:noFill/>
        </p:spPr>
        <p:txBody>
          <a:bodyPr wrap="square" rtlCol="0">
            <a:spAutoFit/>
          </a:bodyPr>
          <a:lstStyle/>
          <a:p>
            <a:r>
              <a:rPr lang="cs-CZ" b="1" i="1" dirty="0" smtClean="0"/>
              <a:t>m. </a:t>
            </a:r>
            <a:r>
              <a:rPr lang="cs-CZ" b="1" i="1" dirty="0" err="1" smtClean="0"/>
              <a:t>serpentis</a:t>
            </a:r>
            <a:endParaRPr lang="cs-CZ" b="1" i="1" dirty="0"/>
          </a:p>
        </p:txBody>
      </p:sp>
      <p:pic>
        <p:nvPicPr>
          <p:cNvPr id="35848" name="Picture 8" descr="http://www.herbal-supplement-resource.com/wp-content/uploads/2014/01/devilsbit_scabious_succisa_pratensis_img.jpg"/>
          <p:cNvPicPr>
            <a:picLocks noChangeAspect="1" noChangeArrowheads="1"/>
          </p:cNvPicPr>
          <p:nvPr/>
        </p:nvPicPr>
        <p:blipFill>
          <a:blip r:embed="rId6" cstate="print"/>
          <a:srcRect/>
          <a:stretch>
            <a:fillRect/>
          </a:stretch>
        </p:blipFill>
        <p:spPr bwMode="auto">
          <a:xfrm>
            <a:off x="9819249" y="3512420"/>
            <a:ext cx="2372751" cy="33455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27274" y="703385"/>
            <a:ext cx="9622301" cy="1969770"/>
          </a:xfrm>
          <a:prstGeom prst="rect">
            <a:avLst/>
          </a:prstGeom>
          <a:noFill/>
        </p:spPr>
        <p:txBody>
          <a:bodyPr wrap="square" rtlCol="0">
            <a:spAutoFit/>
          </a:bodyPr>
          <a:lstStyle/>
          <a:p>
            <a:r>
              <a:rPr lang="cs-CZ" sz="3200" dirty="0" err="1" smtClean="0">
                <a:solidFill>
                  <a:srgbClr val="00B050"/>
                </a:solidFill>
              </a:rPr>
              <a:t>Scabies</a:t>
            </a:r>
            <a:endParaRPr lang="cs-CZ" dirty="0" smtClean="0">
              <a:solidFill>
                <a:srgbClr val="00B050"/>
              </a:solidFill>
            </a:endParaRPr>
          </a:p>
          <a:p>
            <a:r>
              <a:rPr lang="cs-CZ" dirty="0" smtClean="0"/>
              <a:t> (Lat. </a:t>
            </a:r>
            <a:r>
              <a:rPr lang="cs-CZ" dirty="0" err="1" smtClean="0"/>
              <a:t>scabere</a:t>
            </a:r>
            <a:r>
              <a:rPr lang="cs-CZ" dirty="0" smtClean="0"/>
              <a:t> = to </a:t>
            </a:r>
            <a:r>
              <a:rPr lang="cs-CZ" dirty="0" err="1" smtClean="0"/>
              <a:t>scratch</a:t>
            </a:r>
            <a:r>
              <a:rPr lang="cs-CZ" dirty="0" smtClean="0"/>
              <a:t>)</a:t>
            </a:r>
          </a:p>
          <a:p>
            <a:endParaRPr lang="cs-CZ" dirty="0" smtClean="0"/>
          </a:p>
          <a:p>
            <a:r>
              <a:rPr lang="cs-CZ" dirty="0" smtClean="0"/>
              <a:t>= a </a:t>
            </a:r>
            <a:r>
              <a:rPr lang="cs-CZ" dirty="0" err="1" smtClean="0"/>
              <a:t>contagious</a:t>
            </a:r>
            <a:r>
              <a:rPr lang="cs-CZ" dirty="0" smtClean="0"/>
              <a:t> skin </a:t>
            </a:r>
            <a:r>
              <a:rPr lang="cs-CZ" dirty="0" err="1" smtClean="0"/>
              <a:t>disease</a:t>
            </a:r>
            <a:r>
              <a:rPr lang="cs-CZ" dirty="0" smtClean="0"/>
              <a:t> </a:t>
            </a:r>
            <a:r>
              <a:rPr lang="cs-CZ" dirty="0" err="1" smtClean="0"/>
              <a:t>caused</a:t>
            </a:r>
            <a:r>
              <a:rPr lang="cs-CZ" dirty="0" smtClean="0"/>
              <a:t> by a </a:t>
            </a:r>
            <a:r>
              <a:rPr lang="cs-CZ" dirty="0" err="1" smtClean="0"/>
              <a:t>tiny</a:t>
            </a:r>
            <a:r>
              <a:rPr lang="cs-CZ" dirty="0" smtClean="0"/>
              <a:t> </a:t>
            </a:r>
            <a:r>
              <a:rPr lang="cs-CZ" dirty="0" err="1" smtClean="0"/>
              <a:t>mite</a:t>
            </a:r>
            <a:r>
              <a:rPr lang="cs-CZ" dirty="0" smtClean="0"/>
              <a:t> (</a:t>
            </a:r>
            <a:r>
              <a:rPr lang="cs-CZ" dirty="0" err="1" smtClean="0"/>
              <a:t>Sarcoptes</a:t>
            </a:r>
            <a:r>
              <a:rPr lang="cs-CZ" dirty="0" smtClean="0"/>
              <a:t> </a:t>
            </a:r>
            <a:r>
              <a:rPr lang="cs-CZ" dirty="0" err="1" smtClean="0"/>
              <a:t>scabiei</a:t>
            </a:r>
            <a:r>
              <a:rPr lang="cs-CZ" dirty="0" smtClean="0"/>
              <a:t>) </a:t>
            </a:r>
            <a:r>
              <a:rPr lang="cs-CZ" dirty="0" err="1" smtClean="0"/>
              <a:t>laying</a:t>
            </a:r>
            <a:r>
              <a:rPr lang="cs-CZ" dirty="0" smtClean="0"/>
              <a:t> </a:t>
            </a:r>
            <a:r>
              <a:rPr lang="cs-CZ" dirty="0" err="1" smtClean="0"/>
              <a:t>eggs</a:t>
            </a:r>
            <a:r>
              <a:rPr lang="cs-CZ" dirty="0" smtClean="0"/>
              <a:t> </a:t>
            </a:r>
            <a:r>
              <a:rPr lang="cs-CZ" dirty="0" err="1" smtClean="0"/>
              <a:t>under</a:t>
            </a:r>
            <a:r>
              <a:rPr lang="cs-CZ" dirty="0" smtClean="0"/>
              <a:t> </a:t>
            </a:r>
            <a:r>
              <a:rPr lang="cs-CZ" dirty="0" err="1" smtClean="0"/>
              <a:t>the</a:t>
            </a:r>
            <a:r>
              <a:rPr lang="cs-CZ" dirty="0" smtClean="0"/>
              <a:t> skin, </a:t>
            </a:r>
            <a:r>
              <a:rPr lang="cs-CZ" dirty="0" err="1" smtClean="0"/>
              <a:t>the</a:t>
            </a:r>
            <a:r>
              <a:rPr lang="cs-CZ" dirty="0" smtClean="0"/>
              <a:t> </a:t>
            </a:r>
            <a:r>
              <a:rPr lang="cs-CZ" dirty="0" err="1" smtClean="0"/>
              <a:t>characteristic</a:t>
            </a:r>
            <a:r>
              <a:rPr lang="cs-CZ" dirty="0" smtClean="0"/>
              <a:t> </a:t>
            </a:r>
            <a:r>
              <a:rPr lang="cs-CZ" b="1" dirty="0" err="1" smtClean="0"/>
              <a:t>itching</a:t>
            </a:r>
            <a:r>
              <a:rPr lang="cs-CZ" dirty="0" smtClean="0"/>
              <a:t> </a:t>
            </a:r>
            <a:r>
              <a:rPr lang="cs-CZ" dirty="0" err="1" smtClean="0"/>
              <a:t>is</a:t>
            </a:r>
            <a:r>
              <a:rPr lang="cs-CZ" dirty="0" smtClean="0"/>
              <a:t> </a:t>
            </a:r>
            <a:r>
              <a:rPr lang="cs-CZ" dirty="0" err="1" smtClean="0"/>
              <a:t>caused</a:t>
            </a:r>
            <a:r>
              <a:rPr lang="cs-CZ" dirty="0" smtClean="0"/>
              <a:t> by </a:t>
            </a:r>
            <a:r>
              <a:rPr lang="cs-CZ" dirty="0" err="1" smtClean="0"/>
              <a:t>the</a:t>
            </a:r>
            <a:r>
              <a:rPr lang="cs-CZ" dirty="0" smtClean="0"/>
              <a:t> </a:t>
            </a:r>
            <a:r>
              <a:rPr lang="cs-CZ" dirty="0" err="1" smtClean="0"/>
              <a:t>reaction</a:t>
            </a:r>
            <a:r>
              <a:rPr lang="cs-CZ" dirty="0" smtClean="0"/>
              <a:t> to </a:t>
            </a:r>
            <a:r>
              <a:rPr lang="cs-CZ" dirty="0" err="1" smtClean="0"/>
              <a:t>the</a:t>
            </a:r>
            <a:r>
              <a:rPr lang="cs-CZ" dirty="0" smtClean="0"/>
              <a:t> </a:t>
            </a:r>
            <a:r>
              <a:rPr lang="cs-CZ" dirty="0" err="1" smtClean="0"/>
              <a:t>feces</a:t>
            </a:r>
            <a:r>
              <a:rPr lang="cs-CZ" dirty="0" smtClean="0"/>
              <a:t> </a:t>
            </a:r>
            <a:r>
              <a:rPr lang="cs-CZ" dirty="0" err="1" smtClean="0"/>
              <a:t>of</a:t>
            </a:r>
            <a:r>
              <a:rPr lang="cs-CZ" dirty="0" smtClean="0"/>
              <a:t> </a:t>
            </a:r>
            <a:r>
              <a:rPr lang="cs-CZ" dirty="0" err="1" smtClean="0"/>
              <a:t>the</a:t>
            </a:r>
            <a:r>
              <a:rPr lang="cs-CZ" dirty="0" smtClean="0"/>
              <a:t> </a:t>
            </a:r>
            <a:r>
              <a:rPr lang="cs-CZ" dirty="0" err="1" smtClean="0"/>
              <a:t>mite</a:t>
            </a:r>
            <a:endParaRPr lang="cs-CZ" dirty="0"/>
          </a:p>
        </p:txBody>
      </p:sp>
      <p:sp>
        <p:nvSpPr>
          <p:cNvPr id="3" name="TextovéPole 2"/>
          <p:cNvSpPr txBox="1"/>
          <p:nvPr/>
        </p:nvSpPr>
        <p:spPr>
          <a:xfrm>
            <a:off x="6822831" y="3094892"/>
            <a:ext cx="5008098" cy="461665"/>
          </a:xfrm>
          <a:prstGeom prst="rect">
            <a:avLst/>
          </a:prstGeom>
          <a:noFill/>
        </p:spPr>
        <p:txBody>
          <a:bodyPr wrap="square" rtlCol="0">
            <a:spAutoFit/>
          </a:bodyPr>
          <a:lstStyle/>
          <a:p>
            <a:r>
              <a:rPr lang="cs-CZ" sz="2400" i="1" dirty="0" err="1" smtClean="0">
                <a:solidFill>
                  <a:srgbClr val="C00000"/>
                </a:solidFill>
              </a:rPr>
              <a:t>grey</a:t>
            </a:r>
            <a:r>
              <a:rPr lang="cs-CZ" sz="2400" i="1" dirty="0" smtClean="0">
                <a:solidFill>
                  <a:srgbClr val="C00000"/>
                </a:solidFill>
              </a:rPr>
              <a:t> </a:t>
            </a:r>
            <a:r>
              <a:rPr lang="cs-CZ" sz="2400" i="1" dirty="0" err="1" smtClean="0">
                <a:solidFill>
                  <a:srgbClr val="C00000"/>
                </a:solidFill>
              </a:rPr>
              <a:t>ointment</a:t>
            </a:r>
            <a:r>
              <a:rPr lang="cs-CZ" sz="2400" i="1" dirty="0" smtClean="0">
                <a:solidFill>
                  <a:srgbClr val="C00000"/>
                </a:solidFill>
              </a:rPr>
              <a:t> </a:t>
            </a:r>
            <a:r>
              <a:rPr lang="cs-CZ" sz="2400" i="1" dirty="0" err="1" smtClean="0">
                <a:solidFill>
                  <a:srgbClr val="C00000"/>
                </a:solidFill>
              </a:rPr>
              <a:t>against</a:t>
            </a:r>
            <a:r>
              <a:rPr lang="cs-CZ" sz="2400" i="1" dirty="0" smtClean="0">
                <a:solidFill>
                  <a:srgbClr val="C00000"/>
                </a:solidFill>
              </a:rPr>
              <a:t> </a:t>
            </a:r>
            <a:r>
              <a:rPr lang="cs-CZ" sz="2400" i="1" dirty="0" err="1" smtClean="0">
                <a:solidFill>
                  <a:srgbClr val="C00000"/>
                </a:solidFill>
              </a:rPr>
              <a:t>scabies</a:t>
            </a:r>
            <a:r>
              <a:rPr lang="cs-CZ" sz="2400" i="1" dirty="0" smtClean="0">
                <a:solidFill>
                  <a:srgbClr val="C00000"/>
                </a:solidFill>
              </a:rPr>
              <a:t>?</a:t>
            </a:r>
            <a:endParaRPr lang="cs-CZ" sz="2400" i="1" dirty="0">
              <a:solidFill>
                <a:srgbClr val="C00000"/>
              </a:solidFill>
            </a:endParaRPr>
          </a:p>
        </p:txBody>
      </p:sp>
      <p:pic>
        <p:nvPicPr>
          <p:cNvPr id="37892" name="Picture 4" descr="http://www.women-info.com/en/wp-content/uploads/2014/07/scabies-3-257x300.jpg"/>
          <p:cNvPicPr>
            <a:picLocks noChangeAspect="1" noChangeArrowheads="1"/>
          </p:cNvPicPr>
          <p:nvPr/>
        </p:nvPicPr>
        <p:blipFill>
          <a:blip r:embed="rId2" cstate="print"/>
          <a:srcRect/>
          <a:stretch>
            <a:fillRect/>
          </a:stretch>
        </p:blipFill>
        <p:spPr bwMode="auto">
          <a:xfrm>
            <a:off x="3236400" y="2660071"/>
            <a:ext cx="3234737" cy="37759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56935" y="731520"/>
            <a:ext cx="10335065" cy="2431435"/>
          </a:xfrm>
          <a:prstGeom prst="rect">
            <a:avLst/>
          </a:prstGeom>
          <a:noFill/>
        </p:spPr>
        <p:txBody>
          <a:bodyPr wrap="square" rtlCol="0">
            <a:spAutoFit/>
          </a:bodyPr>
          <a:lstStyle/>
          <a:p>
            <a:r>
              <a:rPr lang="cs-CZ" sz="3200" dirty="0" smtClean="0">
                <a:solidFill>
                  <a:srgbClr val="00B050"/>
                </a:solidFill>
              </a:rPr>
              <a:t>Rabies</a:t>
            </a:r>
          </a:p>
          <a:p>
            <a:r>
              <a:rPr lang="cs-CZ" sz="2000" dirty="0" smtClean="0"/>
              <a:t>= </a:t>
            </a:r>
            <a:r>
              <a:rPr lang="cs-CZ" sz="2000" dirty="0" err="1" smtClean="0"/>
              <a:t>an</a:t>
            </a:r>
            <a:r>
              <a:rPr lang="cs-CZ" sz="2000" dirty="0" smtClean="0"/>
              <a:t> </a:t>
            </a:r>
            <a:r>
              <a:rPr lang="cs-CZ" sz="2000" dirty="0" err="1" smtClean="0"/>
              <a:t>acute</a:t>
            </a:r>
            <a:r>
              <a:rPr lang="cs-CZ" sz="2000" dirty="0" smtClean="0"/>
              <a:t> </a:t>
            </a:r>
            <a:r>
              <a:rPr lang="cs-CZ" sz="2000" dirty="0" err="1" smtClean="0"/>
              <a:t>viral</a:t>
            </a:r>
            <a:r>
              <a:rPr lang="cs-CZ" sz="2000" dirty="0" smtClean="0"/>
              <a:t> </a:t>
            </a:r>
            <a:r>
              <a:rPr lang="cs-CZ" sz="2000" dirty="0" err="1" smtClean="0"/>
              <a:t>disease</a:t>
            </a:r>
            <a:r>
              <a:rPr lang="cs-CZ" sz="2000" dirty="0" smtClean="0"/>
              <a:t> (a virus </a:t>
            </a:r>
            <a:r>
              <a:rPr lang="cs-CZ" sz="2000" dirty="0" err="1" smtClean="0"/>
              <a:t>of</a:t>
            </a:r>
            <a:r>
              <a:rPr lang="cs-CZ" sz="2000" dirty="0" smtClean="0"/>
              <a:t> </a:t>
            </a:r>
            <a:r>
              <a:rPr lang="cs-CZ" sz="2000" dirty="0" err="1" smtClean="0"/>
              <a:t>the</a:t>
            </a:r>
            <a:r>
              <a:rPr lang="cs-CZ" sz="2000" dirty="0" smtClean="0"/>
              <a:t> </a:t>
            </a:r>
            <a:r>
              <a:rPr lang="cs-CZ" sz="2000" dirty="0" err="1" smtClean="0"/>
              <a:t>family</a:t>
            </a:r>
            <a:r>
              <a:rPr lang="cs-CZ" sz="2000" dirty="0" smtClean="0"/>
              <a:t> </a:t>
            </a:r>
            <a:r>
              <a:rPr lang="cs-CZ" sz="2000" i="1" dirty="0" err="1" smtClean="0"/>
              <a:t>Rhabdoviridae</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central</a:t>
            </a:r>
            <a:r>
              <a:rPr lang="cs-CZ" sz="2000" dirty="0" smtClean="0"/>
              <a:t> </a:t>
            </a:r>
            <a:r>
              <a:rPr lang="cs-CZ" sz="2000" dirty="0" err="1" smtClean="0"/>
              <a:t>nervous</a:t>
            </a:r>
            <a:r>
              <a:rPr lang="cs-CZ" sz="2000" dirty="0" smtClean="0"/>
              <a:t> </a:t>
            </a:r>
            <a:r>
              <a:rPr lang="cs-CZ" sz="2000" dirty="0" err="1" smtClean="0"/>
              <a:t>system</a:t>
            </a:r>
            <a:r>
              <a:rPr lang="cs-CZ" sz="2000" dirty="0" smtClean="0"/>
              <a:t> </a:t>
            </a:r>
            <a:r>
              <a:rPr lang="cs-CZ" sz="2000" dirty="0" err="1" smtClean="0"/>
              <a:t>transmitted</a:t>
            </a:r>
            <a:r>
              <a:rPr lang="cs-CZ" sz="2000" dirty="0" smtClean="0"/>
              <a:t> </a:t>
            </a:r>
            <a:r>
              <a:rPr lang="cs-CZ" sz="2000" dirty="0" err="1" smtClean="0"/>
              <a:t>through</a:t>
            </a:r>
            <a:r>
              <a:rPr lang="cs-CZ" sz="2000" dirty="0" smtClean="0"/>
              <a:t> </a:t>
            </a:r>
            <a:r>
              <a:rPr lang="cs-CZ" sz="2000" dirty="0" err="1" smtClean="0"/>
              <a:t>saliva</a:t>
            </a:r>
            <a:r>
              <a:rPr lang="cs-CZ" sz="2000" dirty="0" smtClean="0"/>
              <a:t> </a:t>
            </a:r>
            <a:r>
              <a:rPr lang="cs-CZ" sz="2000" dirty="0" err="1" smtClean="0"/>
              <a:t>from</a:t>
            </a:r>
            <a:r>
              <a:rPr lang="cs-CZ" sz="2000" dirty="0" smtClean="0"/>
              <a:t> </a:t>
            </a:r>
            <a:r>
              <a:rPr lang="cs-CZ" sz="2000" dirty="0" err="1" smtClean="0"/>
              <a:t>the</a:t>
            </a:r>
            <a:r>
              <a:rPr lang="cs-CZ" sz="2000" dirty="0" smtClean="0"/>
              <a:t> bite </a:t>
            </a:r>
            <a:r>
              <a:rPr lang="cs-CZ" sz="2000" dirty="0" err="1" smtClean="0"/>
              <a:t>of</a:t>
            </a:r>
            <a:r>
              <a:rPr lang="cs-CZ" sz="2000" dirty="0" smtClean="0"/>
              <a:t> </a:t>
            </a:r>
            <a:r>
              <a:rPr lang="cs-CZ" sz="2000" dirty="0" err="1" smtClean="0"/>
              <a:t>an</a:t>
            </a:r>
            <a:r>
              <a:rPr lang="cs-CZ" sz="2000" dirty="0" smtClean="0"/>
              <a:t> </a:t>
            </a:r>
            <a:r>
              <a:rPr lang="cs-CZ" sz="2000" dirty="0" err="1" smtClean="0"/>
              <a:t>infected</a:t>
            </a:r>
            <a:r>
              <a:rPr lang="cs-CZ" sz="2000" dirty="0" smtClean="0"/>
              <a:t> </a:t>
            </a:r>
            <a:r>
              <a:rPr lang="cs-CZ" sz="2000" dirty="0" err="1" smtClean="0"/>
              <a:t>animal</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also</a:t>
            </a:r>
            <a:r>
              <a:rPr lang="cs-CZ" sz="2000" dirty="0" smtClean="0"/>
              <a:t> </a:t>
            </a:r>
            <a:r>
              <a:rPr lang="cs-CZ" sz="2000" dirty="0" err="1" smtClean="0"/>
              <a:t>called</a:t>
            </a:r>
            <a:r>
              <a:rPr lang="cs-CZ" sz="2000" dirty="0" smtClean="0"/>
              <a:t> </a:t>
            </a:r>
            <a:r>
              <a:rPr lang="cs-CZ" sz="2000" b="1" i="1" dirty="0" err="1" smtClean="0"/>
              <a:t>hydrophobia</a:t>
            </a:r>
            <a:r>
              <a:rPr lang="cs-CZ" sz="2000" dirty="0" smtClean="0"/>
              <a:t> </a:t>
            </a:r>
            <a:r>
              <a:rPr lang="cs-CZ" sz="2000" dirty="0" err="1" smtClean="0"/>
              <a:t>because</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typical</a:t>
            </a:r>
            <a:r>
              <a:rPr lang="cs-CZ" sz="2000" dirty="0" smtClean="0"/>
              <a:t> symptom </a:t>
            </a:r>
            <a:r>
              <a:rPr lang="cs-CZ" sz="2000" dirty="0" err="1" smtClean="0"/>
              <a:t>of</a:t>
            </a:r>
            <a:r>
              <a:rPr lang="cs-CZ" sz="2000" dirty="0" smtClean="0"/>
              <a:t> </a:t>
            </a:r>
            <a:r>
              <a:rPr lang="cs-CZ" sz="2000" dirty="0" err="1" smtClean="0"/>
              <a:t>the</a:t>
            </a:r>
            <a:r>
              <a:rPr lang="cs-CZ" sz="2000" dirty="0" smtClean="0"/>
              <a:t> </a:t>
            </a:r>
            <a:r>
              <a:rPr lang="cs-CZ" sz="2000" dirty="0" err="1" smtClean="0"/>
              <a:t>disease</a:t>
            </a:r>
            <a:r>
              <a:rPr lang="cs-CZ" sz="2000" dirty="0" smtClean="0"/>
              <a:t>; </a:t>
            </a:r>
            <a:r>
              <a:rPr lang="cs-CZ" sz="2000" dirty="0" err="1" smtClean="0"/>
              <a:t>the</a:t>
            </a:r>
            <a:r>
              <a:rPr lang="cs-CZ" sz="2000" dirty="0" smtClean="0"/>
              <a:t> </a:t>
            </a:r>
            <a:r>
              <a:rPr lang="cs-CZ" sz="2000" dirty="0" err="1" smtClean="0"/>
              <a:t>symptoms</a:t>
            </a:r>
            <a:r>
              <a:rPr lang="cs-CZ" sz="2000" dirty="0" smtClean="0"/>
              <a:t> </a:t>
            </a:r>
            <a:r>
              <a:rPr lang="cs-CZ" sz="2000" dirty="0" err="1" smtClean="0"/>
              <a:t>include</a:t>
            </a:r>
            <a:r>
              <a:rPr lang="cs-CZ" sz="2000" dirty="0" smtClean="0"/>
              <a:t> </a:t>
            </a:r>
            <a:r>
              <a:rPr lang="cs-CZ" sz="2000" i="1" dirty="0" err="1" smtClean="0"/>
              <a:t>extreme</a:t>
            </a:r>
            <a:r>
              <a:rPr lang="cs-CZ" sz="2000" i="1" dirty="0" smtClean="0"/>
              <a:t> </a:t>
            </a:r>
            <a:r>
              <a:rPr lang="cs-CZ" sz="2000" i="1" dirty="0" err="1" smtClean="0"/>
              <a:t>thirst</a:t>
            </a:r>
            <a:r>
              <a:rPr lang="cs-CZ" sz="2000" dirty="0" smtClean="0"/>
              <a:t>, </a:t>
            </a:r>
            <a:r>
              <a:rPr lang="cs-CZ" sz="2000" dirty="0" err="1" smtClean="0"/>
              <a:t>fever</a:t>
            </a:r>
            <a:r>
              <a:rPr lang="cs-CZ" sz="2000" dirty="0" smtClean="0"/>
              <a:t>, </a:t>
            </a:r>
            <a:r>
              <a:rPr lang="cs-CZ" sz="2000" dirty="0" err="1" smtClean="0"/>
              <a:t>depression</a:t>
            </a:r>
            <a:r>
              <a:rPr lang="cs-CZ" sz="2000" dirty="0" smtClean="0"/>
              <a:t>, </a:t>
            </a:r>
            <a:r>
              <a:rPr lang="cs-CZ" sz="2000" dirty="0" err="1" smtClean="0"/>
              <a:t>confusion</a:t>
            </a:r>
            <a:r>
              <a:rPr lang="cs-CZ" sz="2000" dirty="0" smtClean="0"/>
              <a:t>, </a:t>
            </a:r>
            <a:r>
              <a:rPr lang="cs-CZ" sz="2000" dirty="0" err="1" smtClean="0"/>
              <a:t>hard</a:t>
            </a:r>
            <a:r>
              <a:rPr lang="cs-CZ" sz="2000" dirty="0" smtClean="0"/>
              <a:t> </a:t>
            </a:r>
            <a:r>
              <a:rPr lang="cs-CZ" sz="2000" dirty="0" err="1" smtClean="0"/>
              <a:t>swallowing</a:t>
            </a:r>
            <a:r>
              <a:rPr lang="cs-CZ" sz="2000" dirty="0" smtClean="0"/>
              <a:t>, </a:t>
            </a:r>
            <a:r>
              <a:rPr lang="cs-CZ" sz="2000" dirty="0" err="1" smtClean="0"/>
              <a:t>muscle</a:t>
            </a:r>
            <a:r>
              <a:rPr lang="cs-CZ" sz="2000" dirty="0" smtClean="0"/>
              <a:t> </a:t>
            </a:r>
            <a:r>
              <a:rPr lang="cs-CZ" sz="2000" dirty="0" err="1" smtClean="0"/>
              <a:t>spasms</a:t>
            </a:r>
            <a:r>
              <a:rPr lang="cs-CZ" sz="2000" dirty="0" smtClean="0"/>
              <a:t>, sensitivity to </a:t>
            </a:r>
            <a:r>
              <a:rPr lang="cs-CZ" sz="2000" dirty="0" err="1" smtClean="0"/>
              <a:t>touch</a:t>
            </a:r>
            <a:r>
              <a:rPr lang="cs-CZ" sz="2000" dirty="0" smtClean="0"/>
              <a:t>, </a:t>
            </a:r>
            <a:r>
              <a:rPr lang="cs-CZ" sz="2000" dirty="0" err="1" smtClean="0"/>
              <a:t>light</a:t>
            </a:r>
            <a:r>
              <a:rPr lang="cs-CZ" sz="2000" dirty="0" smtClean="0"/>
              <a:t> </a:t>
            </a:r>
            <a:r>
              <a:rPr lang="cs-CZ" sz="2000" dirty="0" err="1" smtClean="0"/>
              <a:t>or</a:t>
            </a:r>
            <a:r>
              <a:rPr lang="cs-CZ" sz="2000" dirty="0" smtClean="0"/>
              <a:t> loud </a:t>
            </a:r>
            <a:r>
              <a:rPr lang="cs-CZ" sz="2000" dirty="0" err="1" smtClean="0"/>
              <a:t>noise</a:t>
            </a:r>
            <a:r>
              <a:rPr lang="cs-CZ" sz="2000" dirty="0" smtClean="0"/>
              <a:t>; </a:t>
            </a:r>
            <a:r>
              <a:rPr lang="cs-CZ" sz="2000" dirty="0" err="1" smtClean="0"/>
              <a:t>if</a:t>
            </a:r>
            <a:r>
              <a:rPr lang="cs-CZ" sz="2000" dirty="0" smtClean="0"/>
              <a:t> not </a:t>
            </a:r>
            <a:r>
              <a:rPr lang="cs-CZ" sz="2000" dirty="0" err="1" smtClean="0"/>
              <a:t>prevented</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almost</a:t>
            </a:r>
            <a:r>
              <a:rPr lang="cs-CZ" sz="2000" dirty="0" smtClean="0"/>
              <a:t> </a:t>
            </a:r>
            <a:r>
              <a:rPr lang="cs-CZ" sz="2000" dirty="0" err="1" smtClean="0"/>
              <a:t>always</a:t>
            </a:r>
            <a:r>
              <a:rPr lang="cs-CZ" sz="2000" dirty="0" smtClean="0"/>
              <a:t> </a:t>
            </a:r>
            <a:r>
              <a:rPr lang="cs-CZ" sz="2000" i="1" dirty="0" err="1" smtClean="0"/>
              <a:t>fatal</a:t>
            </a:r>
            <a:endParaRPr lang="cs-CZ" sz="1200" i="1" dirty="0"/>
          </a:p>
        </p:txBody>
      </p:sp>
      <p:pic>
        <p:nvPicPr>
          <p:cNvPr id="39938" name="Picture 2" descr="https://s3-eu-west-1.amazonaws.com/bowwowtimes/wp-content/uploads/2015/04/rabies.jpg"/>
          <p:cNvPicPr>
            <a:picLocks noChangeAspect="1" noChangeArrowheads="1"/>
          </p:cNvPicPr>
          <p:nvPr/>
        </p:nvPicPr>
        <p:blipFill>
          <a:blip r:embed="rId2" cstate="print"/>
          <a:srcRect/>
          <a:stretch>
            <a:fillRect/>
          </a:stretch>
        </p:blipFill>
        <p:spPr bwMode="auto">
          <a:xfrm>
            <a:off x="5205877" y="3074426"/>
            <a:ext cx="4065001" cy="2130621"/>
          </a:xfrm>
          <a:prstGeom prst="rect">
            <a:avLst/>
          </a:prstGeom>
          <a:noFill/>
        </p:spPr>
      </p:pic>
      <p:pic>
        <p:nvPicPr>
          <p:cNvPr id="39940" name="Picture 4" descr="http://cdn.timesofisrael.com/uploads/2014/09/shutterstock_201433343-e1410091725478.jpg"/>
          <p:cNvPicPr>
            <a:picLocks noChangeAspect="1" noChangeArrowheads="1"/>
          </p:cNvPicPr>
          <p:nvPr/>
        </p:nvPicPr>
        <p:blipFill>
          <a:blip r:embed="rId3" cstate="print"/>
          <a:srcRect/>
          <a:stretch>
            <a:fillRect/>
          </a:stretch>
        </p:blipFill>
        <p:spPr bwMode="auto">
          <a:xfrm>
            <a:off x="1575581" y="3225971"/>
            <a:ext cx="3216963" cy="1810263"/>
          </a:xfrm>
          <a:prstGeom prst="rect">
            <a:avLst/>
          </a:prstGeom>
          <a:noFill/>
        </p:spPr>
      </p:pic>
      <p:sp>
        <p:nvSpPr>
          <p:cNvPr id="5" name="TextovéPole 4"/>
          <p:cNvSpPr txBox="1"/>
          <p:nvPr/>
        </p:nvSpPr>
        <p:spPr>
          <a:xfrm>
            <a:off x="2349305" y="5528603"/>
            <a:ext cx="8215532" cy="461665"/>
          </a:xfrm>
          <a:prstGeom prst="rect">
            <a:avLst/>
          </a:prstGeom>
          <a:noFill/>
        </p:spPr>
        <p:txBody>
          <a:bodyPr wrap="square" rtlCol="0">
            <a:spAutoFit/>
          </a:bodyPr>
          <a:lstStyle/>
          <a:p>
            <a:r>
              <a:rPr lang="cs-CZ" sz="2400" dirty="0" err="1" smtClean="0">
                <a:solidFill>
                  <a:srgbClr val="C00000"/>
                </a:solidFill>
              </a:rPr>
              <a:t>death</a:t>
            </a:r>
            <a:r>
              <a:rPr lang="cs-CZ" sz="2400" dirty="0" smtClean="0">
                <a:solidFill>
                  <a:srgbClr val="C00000"/>
                </a:solidFill>
              </a:rPr>
              <a:t> </a:t>
            </a:r>
            <a:r>
              <a:rPr lang="cs-CZ" sz="2400" dirty="0" err="1" smtClean="0">
                <a:solidFill>
                  <a:srgbClr val="C00000"/>
                </a:solidFill>
              </a:rPr>
              <a:t>due</a:t>
            </a:r>
            <a:r>
              <a:rPr lang="cs-CZ" sz="2400" dirty="0" smtClean="0">
                <a:solidFill>
                  <a:srgbClr val="C00000"/>
                </a:solidFill>
              </a:rPr>
              <a:t> to rabies </a:t>
            </a:r>
            <a:r>
              <a:rPr lang="cs-CZ" sz="2400" dirty="0" err="1" smtClean="0">
                <a:solidFill>
                  <a:srgbClr val="C00000"/>
                </a:solidFill>
              </a:rPr>
              <a:t>after</a:t>
            </a:r>
            <a:r>
              <a:rPr lang="cs-CZ" sz="2400" dirty="0" smtClean="0">
                <a:solidFill>
                  <a:srgbClr val="C00000"/>
                </a:solidFill>
              </a:rPr>
              <a:t> </a:t>
            </a:r>
            <a:r>
              <a:rPr lang="cs-CZ" sz="2400" dirty="0" err="1" smtClean="0">
                <a:solidFill>
                  <a:srgbClr val="C00000"/>
                </a:solidFill>
              </a:rPr>
              <a:t>the</a:t>
            </a:r>
            <a:r>
              <a:rPr lang="cs-CZ" sz="2400" dirty="0" smtClean="0">
                <a:solidFill>
                  <a:srgbClr val="C00000"/>
                </a:solidFill>
              </a:rPr>
              <a:t> bite </a:t>
            </a:r>
            <a:r>
              <a:rPr lang="cs-CZ" sz="2400" dirty="0" err="1" smtClean="0">
                <a:solidFill>
                  <a:srgbClr val="C00000"/>
                </a:solidFill>
              </a:rPr>
              <a:t>of</a:t>
            </a:r>
            <a:r>
              <a:rPr lang="cs-CZ" sz="2400" dirty="0" smtClean="0">
                <a:solidFill>
                  <a:srgbClr val="C00000"/>
                </a:solidFill>
              </a:rPr>
              <a:t> </a:t>
            </a:r>
            <a:r>
              <a:rPr lang="cs-CZ" sz="2400" dirty="0" err="1" smtClean="0">
                <a:solidFill>
                  <a:srgbClr val="C00000"/>
                </a:solidFill>
              </a:rPr>
              <a:t>an</a:t>
            </a:r>
            <a:r>
              <a:rPr lang="cs-CZ" sz="2400" dirty="0" smtClean="0">
                <a:solidFill>
                  <a:srgbClr val="C00000"/>
                </a:solidFill>
              </a:rPr>
              <a:t> </a:t>
            </a:r>
            <a:r>
              <a:rPr lang="cs-CZ" sz="2400" dirty="0" err="1" smtClean="0">
                <a:solidFill>
                  <a:srgbClr val="C00000"/>
                </a:solidFill>
              </a:rPr>
              <a:t>animal</a:t>
            </a:r>
            <a:r>
              <a:rPr lang="cs-CZ" sz="2400" dirty="0" smtClean="0">
                <a:solidFill>
                  <a:srgbClr val="C00000"/>
                </a:solidFill>
              </a:rPr>
              <a:t>?</a:t>
            </a:r>
            <a:endParaRPr lang="cs-CZ" sz="2400" dirty="0">
              <a:solidFill>
                <a:srgbClr val="C00000"/>
              </a:solidFill>
            </a:endParaRPr>
          </a:p>
        </p:txBody>
      </p:sp>
      <p:sp>
        <p:nvSpPr>
          <p:cNvPr id="6" name="TextovéPole 5"/>
          <p:cNvSpPr txBox="1"/>
          <p:nvPr/>
        </p:nvSpPr>
        <p:spPr>
          <a:xfrm>
            <a:off x="9523828" y="3235569"/>
            <a:ext cx="2166424" cy="1107996"/>
          </a:xfrm>
          <a:prstGeom prst="rect">
            <a:avLst/>
          </a:prstGeom>
          <a:noFill/>
        </p:spPr>
        <p:txBody>
          <a:bodyPr wrap="square" rtlCol="0">
            <a:spAutoFit/>
          </a:bodyPr>
          <a:lstStyle/>
          <a:p>
            <a:r>
              <a:rPr lang="cs-CZ" dirty="0" smtClean="0"/>
              <a:t>r. </a:t>
            </a:r>
            <a:r>
              <a:rPr lang="cs-CZ" sz="2400" i="1" dirty="0" err="1" smtClean="0">
                <a:solidFill>
                  <a:srgbClr val="00B050"/>
                </a:solidFill>
              </a:rPr>
              <a:t>silvatica</a:t>
            </a:r>
            <a:endParaRPr lang="cs-CZ" i="1" dirty="0" smtClean="0">
              <a:solidFill>
                <a:srgbClr val="00B050"/>
              </a:solidFill>
            </a:endParaRPr>
          </a:p>
          <a:p>
            <a:endParaRPr lang="cs-CZ" dirty="0" smtClean="0"/>
          </a:p>
          <a:p>
            <a:r>
              <a:rPr lang="cs-CZ" dirty="0" smtClean="0"/>
              <a:t>r. </a:t>
            </a:r>
            <a:r>
              <a:rPr lang="cs-CZ" sz="2400" i="1" dirty="0" err="1" smtClean="0">
                <a:solidFill>
                  <a:srgbClr val="00B050"/>
                </a:solidFill>
              </a:rPr>
              <a:t>domestica</a:t>
            </a:r>
            <a:endParaRPr lang="cs-CZ" i="1"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737" y="763606"/>
            <a:ext cx="2978881" cy="32615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1601984" y="4278652"/>
            <a:ext cx="3840427" cy="769441"/>
          </a:xfrm>
          <a:prstGeom prst="rect">
            <a:avLst/>
          </a:prstGeom>
          <a:noFill/>
        </p:spPr>
        <p:txBody>
          <a:bodyPr wrap="square" rtlCol="0">
            <a:spAutoFit/>
          </a:bodyPr>
          <a:lstStyle/>
          <a:p>
            <a:r>
              <a:rPr lang="cs-CZ" sz="2200" b="1" dirty="0" smtClean="0">
                <a:solidFill>
                  <a:srgbClr val="FF0000"/>
                </a:solidFill>
              </a:rPr>
              <a:t>facies </a:t>
            </a:r>
            <a:r>
              <a:rPr lang="cs-CZ" sz="2200" b="1" dirty="0" err="1" smtClean="0">
                <a:solidFill>
                  <a:srgbClr val="FF0000"/>
                </a:solidFill>
              </a:rPr>
              <a:t>Hippocratica</a:t>
            </a:r>
            <a:r>
              <a:rPr lang="cs-CZ" sz="2200" b="1" dirty="0" smtClean="0">
                <a:solidFill>
                  <a:srgbClr val="FF0000"/>
                </a:solidFill>
              </a:rPr>
              <a:t> / facies </a:t>
            </a:r>
            <a:r>
              <a:rPr lang="cs-CZ" sz="2200" b="1" dirty="0" err="1" smtClean="0">
                <a:solidFill>
                  <a:srgbClr val="FF0000"/>
                </a:solidFill>
              </a:rPr>
              <a:t>abdominalis</a:t>
            </a:r>
            <a:endParaRPr lang="cs-CZ" sz="2200" b="1" dirty="0">
              <a:solidFill>
                <a:srgbClr val="FF0000"/>
              </a:solidFill>
            </a:endParaRPr>
          </a:p>
        </p:txBody>
      </p:sp>
      <p:sp>
        <p:nvSpPr>
          <p:cNvPr id="3" name="TextovéPole 2"/>
          <p:cNvSpPr txBox="1"/>
          <p:nvPr/>
        </p:nvSpPr>
        <p:spPr>
          <a:xfrm>
            <a:off x="4367808" y="201039"/>
            <a:ext cx="7104789" cy="2585323"/>
          </a:xfrm>
          <a:prstGeom prst="rect">
            <a:avLst/>
          </a:prstGeom>
          <a:noFill/>
        </p:spPr>
        <p:txBody>
          <a:bodyPr wrap="square" rtlCol="0">
            <a:spAutoFit/>
          </a:bodyPr>
          <a:lstStyle/>
          <a:p>
            <a:r>
              <a:rPr lang="en-US" dirty="0" smtClean="0"/>
              <a:t>The facial expression produced in the by impending death or long illness (accompanied by pain), excessive evacuations, excessive hunger, and the like, e.g.by peritonitis (inflammation of peritoneum) or cholera. Its synonym is </a:t>
            </a:r>
            <a:r>
              <a:rPr lang="en-US" dirty="0" smtClean="0">
                <a:solidFill>
                  <a:schemeClr val="accent2"/>
                </a:solidFill>
              </a:rPr>
              <a:t>facies </a:t>
            </a:r>
            <a:r>
              <a:rPr lang="en-US" dirty="0" err="1" smtClean="0">
                <a:solidFill>
                  <a:schemeClr val="accent2"/>
                </a:solidFill>
              </a:rPr>
              <a:t>abdominalis</a:t>
            </a:r>
            <a:r>
              <a:rPr lang="en-US" dirty="0" smtClean="0"/>
              <a:t>.</a:t>
            </a:r>
          </a:p>
          <a:p>
            <a:endParaRPr lang="en-US" dirty="0" smtClean="0"/>
          </a:p>
          <a:p>
            <a:r>
              <a:rPr lang="en-US" dirty="0" smtClean="0"/>
              <a:t>The nose is sharp, the eyes sunken, the temples fallen in, the ears cold and drawn in and their lobes distorted, the skin of the face hard, stretched and dry, and the </a:t>
            </a:r>
            <a:r>
              <a:rPr lang="en-US" dirty="0" err="1" smtClean="0"/>
              <a:t>colour</a:t>
            </a:r>
            <a:r>
              <a:rPr lang="en-US" dirty="0" smtClean="0"/>
              <a:t> of the face pale or dusky.</a:t>
            </a:r>
          </a:p>
        </p:txBody>
      </p:sp>
      <p:pic>
        <p:nvPicPr>
          <p:cNvPr id="5" name="Zástupný symbol pro obsah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9226" y="3081461"/>
            <a:ext cx="6286303" cy="3028079"/>
          </a:xfrm>
          <a:prstGeom prst="rect">
            <a:avLst/>
          </a:prstGeom>
        </p:spPr>
      </p:pic>
    </p:spTree>
    <p:extLst>
      <p:ext uri="{BB962C8B-B14F-4D97-AF65-F5344CB8AC3E}">
        <p14:creationId xmlns:p14="http://schemas.microsoft.com/office/powerpoint/2010/main" xmlns="" val="33853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77979" y="850232"/>
            <a:ext cx="8967537" cy="2554545"/>
          </a:xfrm>
          <a:prstGeom prst="rect">
            <a:avLst/>
          </a:prstGeom>
          <a:noFill/>
        </p:spPr>
        <p:txBody>
          <a:bodyPr wrap="square" rtlCol="0">
            <a:spAutoFit/>
          </a:bodyPr>
          <a:lstStyle/>
          <a:p>
            <a:r>
              <a:rPr lang="cs-CZ" sz="3200" b="1" i="1" dirty="0" err="1" smtClean="0">
                <a:solidFill>
                  <a:srgbClr val="00B050"/>
                </a:solidFill>
              </a:rPr>
              <a:t>valgus</a:t>
            </a:r>
            <a:endParaRPr lang="cs-CZ" sz="3200" b="1" i="1" dirty="0" smtClean="0">
              <a:solidFill>
                <a:srgbClr val="00B050"/>
              </a:solidFill>
            </a:endParaRPr>
          </a:p>
          <a:p>
            <a:r>
              <a:rPr lang="cs-CZ" sz="3200" b="1" i="1" dirty="0" smtClean="0">
                <a:solidFill>
                  <a:srgbClr val="00B050"/>
                </a:solidFill>
              </a:rPr>
              <a:t>     x</a:t>
            </a:r>
          </a:p>
          <a:p>
            <a:r>
              <a:rPr lang="cs-CZ" sz="3200" b="1" i="1" dirty="0" err="1" smtClean="0">
                <a:solidFill>
                  <a:srgbClr val="00B050"/>
                </a:solidFill>
              </a:rPr>
              <a:t>varus</a:t>
            </a:r>
            <a:endParaRPr lang="cs-CZ" sz="3200" b="1" i="1" dirty="0" smtClean="0">
              <a:solidFill>
                <a:srgbClr val="00B050"/>
              </a:solidFill>
            </a:endParaRPr>
          </a:p>
          <a:p>
            <a:endParaRPr lang="cs-CZ" sz="3200" dirty="0"/>
          </a:p>
          <a:p>
            <a:endParaRPr lang="cs-CZ" sz="3200" dirty="0"/>
          </a:p>
        </p:txBody>
      </p:sp>
      <p:pic>
        <p:nvPicPr>
          <p:cNvPr id="2050" name="Picture 2" descr="http://murtagh.fhost.com.au/html/practice_tips/picspt/9780070158986_001_30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4077" y="958444"/>
            <a:ext cx="5304157" cy="35156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1758462" y="5373858"/>
            <a:ext cx="9875520" cy="461665"/>
          </a:xfrm>
          <a:prstGeom prst="rect">
            <a:avLst/>
          </a:prstGeom>
          <a:noFill/>
        </p:spPr>
        <p:txBody>
          <a:bodyPr wrap="square" rtlCol="0">
            <a:spAutoFit/>
          </a:bodyPr>
          <a:lstStyle/>
          <a:p>
            <a:r>
              <a:rPr lang="cs-CZ" sz="2400" dirty="0" err="1" smtClean="0">
                <a:solidFill>
                  <a:srgbClr val="C00000"/>
                </a:solidFill>
              </a:rPr>
              <a:t>state</a:t>
            </a:r>
            <a:r>
              <a:rPr lang="cs-CZ" sz="2400" dirty="0" smtClean="0">
                <a:solidFill>
                  <a:srgbClr val="C00000"/>
                </a:solidFill>
              </a:rPr>
              <a:t> </a:t>
            </a:r>
            <a:r>
              <a:rPr lang="cs-CZ" sz="2400" dirty="0" err="1" smtClean="0">
                <a:solidFill>
                  <a:srgbClr val="C00000"/>
                </a:solidFill>
              </a:rPr>
              <a:t>after</a:t>
            </a:r>
            <a:r>
              <a:rPr lang="cs-CZ" sz="2400" dirty="0" smtClean="0">
                <a:solidFill>
                  <a:srgbClr val="C00000"/>
                </a:solidFill>
              </a:rPr>
              <a:t> </a:t>
            </a:r>
            <a:r>
              <a:rPr lang="cs-CZ" sz="2400" dirty="0" err="1" smtClean="0">
                <a:solidFill>
                  <a:srgbClr val="C00000"/>
                </a:solidFill>
              </a:rPr>
              <a:t>the</a:t>
            </a:r>
            <a:r>
              <a:rPr lang="cs-CZ" sz="2400" dirty="0" smtClean="0">
                <a:solidFill>
                  <a:srgbClr val="C00000"/>
                </a:solidFill>
              </a:rPr>
              <a:t> </a:t>
            </a:r>
            <a:r>
              <a:rPr lang="cs-CZ" sz="2400" dirty="0" err="1" smtClean="0">
                <a:solidFill>
                  <a:srgbClr val="C00000"/>
                </a:solidFill>
              </a:rPr>
              <a:t>operation</a:t>
            </a:r>
            <a:r>
              <a:rPr lang="cs-CZ" sz="2400" dirty="0" smtClean="0">
                <a:solidFill>
                  <a:srgbClr val="C00000"/>
                </a:solidFill>
              </a:rPr>
              <a:t> </a:t>
            </a:r>
            <a:r>
              <a:rPr lang="cs-CZ" sz="2400" dirty="0" err="1" smtClean="0">
                <a:solidFill>
                  <a:srgbClr val="C00000"/>
                </a:solidFill>
              </a:rPr>
              <a:t>of</a:t>
            </a:r>
            <a:r>
              <a:rPr lang="cs-CZ" sz="2400" dirty="0" smtClean="0">
                <a:solidFill>
                  <a:srgbClr val="C00000"/>
                </a:solidFill>
              </a:rPr>
              <a:t> a </a:t>
            </a:r>
            <a:r>
              <a:rPr lang="cs-CZ" sz="2400" dirty="0" err="1" smtClean="0">
                <a:solidFill>
                  <a:srgbClr val="C00000"/>
                </a:solidFill>
              </a:rPr>
              <a:t>toe</a:t>
            </a:r>
            <a:r>
              <a:rPr lang="cs-CZ" sz="2400" dirty="0" smtClean="0">
                <a:solidFill>
                  <a:srgbClr val="C00000"/>
                </a:solidFill>
              </a:rPr>
              <a:t> </a:t>
            </a:r>
            <a:r>
              <a:rPr lang="cs-CZ" sz="2400" dirty="0" err="1" smtClean="0">
                <a:solidFill>
                  <a:srgbClr val="C00000"/>
                </a:solidFill>
              </a:rPr>
              <a:t>twisted</a:t>
            </a:r>
            <a:r>
              <a:rPr lang="cs-CZ" sz="2400" dirty="0" smtClean="0">
                <a:solidFill>
                  <a:srgbClr val="C00000"/>
                </a:solidFill>
              </a:rPr>
              <a:t> </a:t>
            </a:r>
            <a:r>
              <a:rPr lang="cs-CZ" sz="2400" dirty="0" err="1" smtClean="0">
                <a:solidFill>
                  <a:srgbClr val="C00000"/>
                </a:solidFill>
              </a:rPr>
              <a:t>inwards</a:t>
            </a:r>
            <a:r>
              <a:rPr lang="cs-CZ" sz="2400" dirty="0" smtClean="0">
                <a:solidFill>
                  <a:srgbClr val="C00000"/>
                </a:solidFill>
              </a:rPr>
              <a:t> </a:t>
            </a:r>
            <a:r>
              <a:rPr lang="cs-CZ" sz="2400" dirty="0" err="1" smtClean="0">
                <a:solidFill>
                  <a:srgbClr val="C00000"/>
                </a:solidFill>
              </a:rPr>
              <a:t>of</a:t>
            </a:r>
            <a:r>
              <a:rPr lang="cs-CZ" sz="2400" dirty="0" smtClean="0">
                <a:solidFill>
                  <a:srgbClr val="C00000"/>
                </a:solidFill>
              </a:rPr>
              <a:t> </a:t>
            </a:r>
            <a:r>
              <a:rPr lang="cs-CZ" sz="2400" dirty="0" err="1" smtClean="0">
                <a:solidFill>
                  <a:srgbClr val="C00000"/>
                </a:solidFill>
              </a:rPr>
              <a:t>the</a:t>
            </a:r>
            <a:r>
              <a:rPr lang="cs-CZ" sz="2400" dirty="0" smtClean="0">
                <a:solidFill>
                  <a:srgbClr val="C00000"/>
                </a:solidFill>
              </a:rPr>
              <a:t> </a:t>
            </a:r>
            <a:r>
              <a:rPr lang="cs-CZ" sz="2400" dirty="0" err="1" smtClean="0">
                <a:solidFill>
                  <a:srgbClr val="C00000"/>
                </a:solidFill>
              </a:rPr>
              <a:t>left</a:t>
            </a:r>
            <a:r>
              <a:rPr lang="cs-CZ" sz="2400" dirty="0" smtClean="0">
                <a:solidFill>
                  <a:srgbClr val="C00000"/>
                </a:solidFill>
              </a:rPr>
              <a:t> </a:t>
            </a:r>
            <a:r>
              <a:rPr lang="cs-CZ" sz="2400" dirty="0" err="1" smtClean="0">
                <a:solidFill>
                  <a:srgbClr val="C00000"/>
                </a:solidFill>
              </a:rPr>
              <a:t>foot</a:t>
            </a:r>
            <a:r>
              <a:rPr lang="cs-CZ" sz="2400" dirty="0" smtClean="0">
                <a:solidFill>
                  <a:srgbClr val="C00000"/>
                </a:solidFill>
              </a:rPr>
              <a:t>?</a:t>
            </a:r>
            <a:endParaRPr lang="cs-CZ" sz="2400" dirty="0">
              <a:solidFill>
                <a:srgbClr val="C00000"/>
              </a:solidFill>
            </a:endParaRPr>
          </a:p>
        </p:txBody>
      </p:sp>
      <p:sp>
        <p:nvSpPr>
          <p:cNvPr id="5" name="TextovéPole 4"/>
          <p:cNvSpPr txBox="1"/>
          <p:nvPr/>
        </p:nvSpPr>
        <p:spPr>
          <a:xfrm>
            <a:off x="4768948" y="4670474"/>
            <a:ext cx="4881489" cy="461665"/>
          </a:xfrm>
          <a:prstGeom prst="rect">
            <a:avLst/>
          </a:prstGeom>
          <a:noFill/>
        </p:spPr>
        <p:txBody>
          <a:bodyPr wrap="square" rtlCol="0">
            <a:spAutoFit/>
          </a:bodyPr>
          <a:lstStyle/>
          <a:p>
            <a:r>
              <a:rPr lang="cs-CZ" sz="2400" dirty="0" smtClean="0">
                <a:solidFill>
                  <a:srgbClr val="C00000"/>
                </a:solidFill>
              </a:rPr>
              <a:t>??				??</a:t>
            </a:r>
            <a:endParaRPr lang="cs-CZ" sz="2400" dirty="0">
              <a:solidFill>
                <a:srgbClr val="C00000"/>
              </a:solidFill>
            </a:endParaRPr>
          </a:p>
        </p:txBody>
      </p:sp>
      <p:pic>
        <p:nvPicPr>
          <p:cNvPr id="6146" name="Picture 2" descr="http://www.medicalinfo.info/wp-content/uploads/2015/08/hallux_valgus_prae_abb1.jpg"/>
          <p:cNvPicPr>
            <a:picLocks noChangeAspect="1" noChangeArrowheads="1"/>
          </p:cNvPicPr>
          <p:nvPr/>
        </p:nvPicPr>
        <p:blipFill>
          <a:blip r:embed="rId4" cstate="print"/>
          <a:srcRect/>
          <a:stretch>
            <a:fillRect/>
          </a:stretch>
        </p:blipFill>
        <p:spPr bwMode="auto">
          <a:xfrm>
            <a:off x="732350" y="2625114"/>
            <a:ext cx="3086100" cy="2447926"/>
          </a:xfrm>
          <a:prstGeom prst="rect">
            <a:avLst/>
          </a:prstGeom>
          <a:noFill/>
        </p:spPr>
      </p:pic>
    </p:spTree>
    <p:extLst>
      <p:ext uri="{BB962C8B-B14F-4D97-AF65-F5344CB8AC3E}">
        <p14:creationId xmlns:p14="http://schemas.microsoft.com/office/powerpoint/2010/main" xmlns="" val="1832787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69477" y="844062"/>
            <a:ext cx="7272997" cy="584775"/>
          </a:xfrm>
          <a:prstGeom prst="rect">
            <a:avLst/>
          </a:prstGeom>
          <a:noFill/>
        </p:spPr>
        <p:txBody>
          <a:bodyPr wrap="square" rtlCol="0">
            <a:spAutoFit/>
          </a:bodyPr>
          <a:lstStyle/>
          <a:p>
            <a:r>
              <a:rPr lang="cs-CZ" sz="3200" dirty="0" smtClean="0">
                <a:solidFill>
                  <a:srgbClr val="00B050"/>
                </a:solidFill>
              </a:rPr>
              <a:t>in </a:t>
            </a:r>
            <a:r>
              <a:rPr lang="cs-CZ" sz="3200" dirty="0" err="1" smtClean="0">
                <a:solidFill>
                  <a:srgbClr val="00B050"/>
                </a:solidFill>
              </a:rPr>
              <a:t>situ</a:t>
            </a:r>
            <a:r>
              <a:rPr lang="cs-CZ" sz="3200" dirty="0" smtClean="0">
                <a:solidFill>
                  <a:srgbClr val="00B050"/>
                </a:solidFill>
              </a:rPr>
              <a:t>…</a:t>
            </a:r>
            <a:endParaRPr lang="cs-CZ" sz="3200" dirty="0">
              <a:solidFill>
                <a:srgbClr val="00B050"/>
              </a:solidFill>
            </a:endParaRPr>
          </a:p>
        </p:txBody>
      </p:sp>
      <p:sp>
        <p:nvSpPr>
          <p:cNvPr id="3" name="TextovéPole 2"/>
          <p:cNvSpPr txBox="1"/>
          <p:nvPr/>
        </p:nvSpPr>
        <p:spPr>
          <a:xfrm>
            <a:off x="2208627" y="1856935"/>
            <a:ext cx="9622301" cy="3693319"/>
          </a:xfrm>
          <a:prstGeom prst="rect">
            <a:avLst/>
          </a:prstGeom>
          <a:noFill/>
        </p:spPr>
        <p:txBody>
          <a:bodyPr wrap="square" rtlCol="0">
            <a:spAutoFit/>
          </a:bodyPr>
          <a:lstStyle/>
          <a:p>
            <a:r>
              <a:rPr lang="cs-CZ" i="1" dirty="0" err="1" smtClean="0"/>
              <a:t>morbus</a:t>
            </a:r>
            <a:r>
              <a:rPr lang="cs-CZ" i="1" dirty="0" smtClean="0"/>
              <a:t> </a:t>
            </a:r>
            <a:r>
              <a:rPr lang="cs-CZ" i="1" dirty="0" err="1" smtClean="0"/>
              <a:t>ischemicus</a:t>
            </a:r>
            <a:r>
              <a:rPr lang="cs-CZ" i="1" dirty="0" smtClean="0"/>
              <a:t> </a:t>
            </a:r>
            <a:r>
              <a:rPr lang="cs-CZ" i="1" dirty="0" err="1" smtClean="0"/>
              <a:t>cordis</a:t>
            </a:r>
            <a:r>
              <a:rPr lang="cs-CZ" i="1" dirty="0" smtClean="0"/>
              <a:t>, </a:t>
            </a:r>
            <a:r>
              <a:rPr lang="cs-CZ" i="1" dirty="0" err="1" smtClean="0"/>
              <a:t>cardiostimulator</a:t>
            </a:r>
            <a:r>
              <a:rPr lang="cs-CZ" i="1" dirty="0" smtClean="0"/>
              <a:t> </a:t>
            </a:r>
            <a:r>
              <a:rPr lang="cs-CZ" b="1" i="1" dirty="0" smtClean="0"/>
              <a:t>in </a:t>
            </a:r>
            <a:r>
              <a:rPr lang="cs-CZ" b="1" i="1" dirty="0" err="1" smtClean="0"/>
              <a:t>situ</a:t>
            </a:r>
            <a:endParaRPr lang="cs-CZ" b="1" i="1" dirty="0" smtClean="0"/>
          </a:p>
          <a:p>
            <a:endParaRPr lang="cs-CZ" dirty="0" smtClean="0"/>
          </a:p>
          <a:p>
            <a:r>
              <a:rPr lang="cs-CZ" i="1" dirty="0" smtClean="0"/>
              <a:t>tumor </a:t>
            </a:r>
            <a:r>
              <a:rPr lang="cs-CZ" i="1" dirty="0" err="1" smtClean="0"/>
              <a:t>mammae</a:t>
            </a:r>
            <a:r>
              <a:rPr lang="cs-CZ" i="1" dirty="0" smtClean="0"/>
              <a:t> l. sin., </a:t>
            </a:r>
            <a:r>
              <a:rPr lang="cs-CZ" i="1" dirty="0" err="1" smtClean="0"/>
              <a:t>implantatus</a:t>
            </a:r>
            <a:r>
              <a:rPr lang="cs-CZ" dirty="0" smtClean="0"/>
              <a:t> </a:t>
            </a:r>
            <a:r>
              <a:rPr lang="cs-CZ" b="1" i="1" dirty="0" smtClean="0"/>
              <a:t>in </a:t>
            </a:r>
            <a:r>
              <a:rPr lang="cs-CZ" b="1" i="1" dirty="0" err="1" smtClean="0"/>
              <a:t>situ</a:t>
            </a:r>
            <a:endParaRPr lang="cs-CZ" b="1" i="1" dirty="0" smtClean="0"/>
          </a:p>
          <a:p>
            <a:endParaRPr lang="cs-CZ" dirty="0" smtClean="0"/>
          </a:p>
          <a:p>
            <a:endParaRPr lang="cs-CZ" dirty="0" smtClean="0"/>
          </a:p>
          <a:p>
            <a:endParaRPr lang="cs-CZ" i="1" dirty="0" smtClean="0">
              <a:solidFill>
                <a:srgbClr val="C00000"/>
              </a:solidFill>
            </a:endParaRPr>
          </a:p>
          <a:p>
            <a:r>
              <a:rPr lang="cs-CZ" i="1" dirty="0" err="1" smtClean="0">
                <a:solidFill>
                  <a:srgbClr val="C00000"/>
                </a:solidFill>
              </a:rPr>
              <a:t>tear</a:t>
            </a:r>
            <a:r>
              <a:rPr lang="cs-CZ" i="1" dirty="0" smtClean="0">
                <a:solidFill>
                  <a:srgbClr val="C00000"/>
                </a:solidFill>
              </a:rPr>
              <a:t> </a:t>
            </a:r>
            <a:r>
              <a:rPr lang="cs-CZ" i="1" dirty="0" err="1" smtClean="0">
                <a:solidFill>
                  <a:srgbClr val="C00000"/>
                </a:solidFill>
              </a:rPr>
              <a:t>wound</a:t>
            </a:r>
            <a:r>
              <a:rPr lang="cs-CZ" i="1" dirty="0" smtClean="0">
                <a:solidFill>
                  <a:srgbClr val="C00000"/>
                </a:solidFill>
              </a:rPr>
              <a:t> </a:t>
            </a:r>
            <a:r>
              <a:rPr lang="cs-CZ" i="1" dirty="0" err="1" smtClean="0">
                <a:solidFill>
                  <a:srgbClr val="C00000"/>
                </a:solidFill>
              </a:rPr>
              <a:t>of</a:t>
            </a:r>
            <a:r>
              <a:rPr lang="cs-CZ" i="1" dirty="0" smtClean="0">
                <a:solidFill>
                  <a:srgbClr val="C00000"/>
                </a:solidFill>
              </a:rPr>
              <a:t> </a:t>
            </a:r>
            <a:r>
              <a:rPr lang="cs-CZ" i="1" dirty="0" err="1" smtClean="0">
                <a:solidFill>
                  <a:srgbClr val="C00000"/>
                </a:solidFill>
              </a:rPr>
              <a:t>the</a:t>
            </a:r>
            <a:r>
              <a:rPr lang="cs-CZ" i="1" dirty="0" smtClean="0">
                <a:solidFill>
                  <a:srgbClr val="C00000"/>
                </a:solidFill>
              </a:rPr>
              <a:t> </a:t>
            </a:r>
            <a:r>
              <a:rPr lang="cs-CZ" i="1" dirty="0" err="1" smtClean="0">
                <a:solidFill>
                  <a:srgbClr val="C00000"/>
                </a:solidFill>
              </a:rPr>
              <a:t>head</a:t>
            </a:r>
            <a:r>
              <a:rPr lang="cs-CZ" i="1" dirty="0" smtClean="0">
                <a:solidFill>
                  <a:srgbClr val="C00000"/>
                </a:solidFill>
              </a:rPr>
              <a:t>, a </a:t>
            </a:r>
            <a:r>
              <a:rPr lang="cs-CZ" i="1" dirty="0" err="1" smtClean="0">
                <a:solidFill>
                  <a:srgbClr val="C00000"/>
                </a:solidFill>
              </a:rPr>
              <a:t>foreign</a:t>
            </a:r>
            <a:r>
              <a:rPr lang="cs-CZ" i="1" dirty="0" smtClean="0">
                <a:solidFill>
                  <a:srgbClr val="C00000"/>
                </a:solidFill>
              </a:rPr>
              <a:t> body </a:t>
            </a:r>
            <a:r>
              <a:rPr lang="cs-CZ" b="1" i="1" dirty="0" smtClean="0">
                <a:solidFill>
                  <a:srgbClr val="C00000"/>
                </a:solidFill>
              </a:rPr>
              <a:t>in </a:t>
            </a:r>
            <a:r>
              <a:rPr lang="cs-CZ" b="1" i="1" dirty="0" err="1" smtClean="0">
                <a:solidFill>
                  <a:srgbClr val="C00000"/>
                </a:solidFill>
              </a:rPr>
              <a:t>the</a:t>
            </a:r>
            <a:r>
              <a:rPr lang="cs-CZ" b="1" i="1" dirty="0" smtClean="0">
                <a:solidFill>
                  <a:srgbClr val="C00000"/>
                </a:solidFill>
              </a:rPr>
              <a:t> </a:t>
            </a:r>
            <a:r>
              <a:rPr lang="cs-CZ" b="1" i="1" dirty="0" err="1" smtClean="0">
                <a:solidFill>
                  <a:srgbClr val="C00000"/>
                </a:solidFill>
              </a:rPr>
              <a:t>place</a:t>
            </a:r>
            <a:r>
              <a:rPr lang="cs-CZ" i="1" dirty="0" smtClean="0">
                <a:solidFill>
                  <a:srgbClr val="C00000"/>
                </a:solidFill>
              </a:rPr>
              <a:t> (</a:t>
            </a:r>
            <a:r>
              <a:rPr lang="cs-CZ" i="1" dirty="0" err="1" smtClean="0">
                <a:solidFill>
                  <a:srgbClr val="C00000"/>
                </a:solidFill>
              </a:rPr>
              <a:t>of</a:t>
            </a:r>
            <a:r>
              <a:rPr lang="cs-CZ" i="1" dirty="0" smtClean="0">
                <a:solidFill>
                  <a:srgbClr val="C00000"/>
                </a:solidFill>
              </a:rPr>
              <a:t> </a:t>
            </a:r>
            <a:r>
              <a:rPr lang="cs-CZ" i="1" dirty="0" err="1" smtClean="0">
                <a:solidFill>
                  <a:srgbClr val="C00000"/>
                </a:solidFill>
              </a:rPr>
              <a:t>the</a:t>
            </a:r>
            <a:r>
              <a:rPr lang="cs-CZ" i="1" dirty="0" smtClean="0">
                <a:solidFill>
                  <a:srgbClr val="C00000"/>
                </a:solidFill>
              </a:rPr>
              <a:t> </a:t>
            </a:r>
            <a:r>
              <a:rPr lang="cs-CZ" i="1" dirty="0" err="1" smtClean="0">
                <a:solidFill>
                  <a:srgbClr val="C00000"/>
                </a:solidFill>
              </a:rPr>
              <a:t>wound</a:t>
            </a:r>
            <a:r>
              <a:rPr lang="cs-CZ" i="1" dirty="0" smtClean="0">
                <a:solidFill>
                  <a:srgbClr val="C00000"/>
                </a:solidFill>
              </a:rPr>
              <a:t>)?</a:t>
            </a:r>
          </a:p>
          <a:p>
            <a:endParaRPr lang="cs-CZ" i="1" dirty="0" smtClean="0">
              <a:solidFill>
                <a:srgbClr val="C00000"/>
              </a:solidFill>
            </a:endParaRPr>
          </a:p>
          <a:p>
            <a:r>
              <a:rPr lang="cs-CZ" i="1" dirty="0" err="1" smtClean="0">
                <a:solidFill>
                  <a:srgbClr val="C00000"/>
                </a:solidFill>
              </a:rPr>
              <a:t>cancer</a:t>
            </a:r>
            <a:r>
              <a:rPr lang="cs-CZ" i="1" dirty="0" smtClean="0">
                <a:solidFill>
                  <a:srgbClr val="C00000"/>
                </a:solidFill>
              </a:rPr>
              <a:t> </a:t>
            </a:r>
            <a:r>
              <a:rPr lang="cs-CZ" i="1" dirty="0" err="1" smtClean="0">
                <a:solidFill>
                  <a:srgbClr val="C00000"/>
                </a:solidFill>
              </a:rPr>
              <a:t>of</a:t>
            </a:r>
            <a:r>
              <a:rPr lang="cs-CZ" i="1" dirty="0" smtClean="0">
                <a:solidFill>
                  <a:srgbClr val="C00000"/>
                </a:solidFill>
              </a:rPr>
              <a:t> </a:t>
            </a:r>
            <a:r>
              <a:rPr lang="cs-CZ" i="1" dirty="0" err="1" smtClean="0">
                <a:solidFill>
                  <a:srgbClr val="C00000"/>
                </a:solidFill>
              </a:rPr>
              <a:t>the</a:t>
            </a:r>
            <a:r>
              <a:rPr lang="cs-CZ" i="1" dirty="0" smtClean="0">
                <a:solidFill>
                  <a:srgbClr val="C00000"/>
                </a:solidFill>
              </a:rPr>
              <a:t> </a:t>
            </a:r>
            <a:r>
              <a:rPr lang="cs-CZ" i="1" dirty="0" err="1" smtClean="0">
                <a:solidFill>
                  <a:srgbClr val="C00000"/>
                </a:solidFill>
              </a:rPr>
              <a:t>small</a:t>
            </a:r>
            <a:r>
              <a:rPr lang="cs-CZ" i="1" dirty="0" smtClean="0">
                <a:solidFill>
                  <a:srgbClr val="C00000"/>
                </a:solidFill>
              </a:rPr>
              <a:t> </a:t>
            </a:r>
            <a:r>
              <a:rPr lang="cs-CZ" i="1" dirty="0" err="1" smtClean="0">
                <a:solidFill>
                  <a:srgbClr val="C00000"/>
                </a:solidFill>
              </a:rPr>
              <a:t>intestine</a:t>
            </a:r>
            <a:r>
              <a:rPr lang="cs-CZ" i="1" dirty="0" smtClean="0">
                <a:solidFill>
                  <a:srgbClr val="C00000"/>
                </a:solidFill>
              </a:rPr>
              <a:t>, </a:t>
            </a:r>
            <a:r>
              <a:rPr lang="cs-CZ" i="1" dirty="0" err="1" smtClean="0">
                <a:solidFill>
                  <a:srgbClr val="C00000"/>
                </a:solidFill>
              </a:rPr>
              <a:t>carcinoma</a:t>
            </a:r>
            <a:r>
              <a:rPr lang="cs-CZ" i="1" dirty="0" smtClean="0">
                <a:solidFill>
                  <a:srgbClr val="C00000"/>
                </a:solidFill>
              </a:rPr>
              <a:t> </a:t>
            </a:r>
            <a:r>
              <a:rPr lang="cs-CZ" b="1" i="1" dirty="0" smtClean="0">
                <a:solidFill>
                  <a:srgbClr val="C00000"/>
                </a:solidFill>
              </a:rPr>
              <a:t>in </a:t>
            </a:r>
            <a:r>
              <a:rPr lang="cs-CZ" b="1" i="1" dirty="0" err="1" smtClean="0">
                <a:solidFill>
                  <a:srgbClr val="C00000"/>
                </a:solidFill>
              </a:rPr>
              <a:t>its</a:t>
            </a:r>
            <a:r>
              <a:rPr lang="cs-CZ" b="1" i="1" dirty="0" smtClean="0">
                <a:solidFill>
                  <a:srgbClr val="C00000"/>
                </a:solidFill>
              </a:rPr>
              <a:t> (</a:t>
            </a:r>
            <a:r>
              <a:rPr lang="cs-CZ" b="1" i="1" dirty="0" err="1" smtClean="0">
                <a:solidFill>
                  <a:srgbClr val="C00000"/>
                </a:solidFill>
              </a:rPr>
              <a:t>original</a:t>
            </a:r>
            <a:r>
              <a:rPr lang="cs-CZ" b="1" i="1" dirty="0" smtClean="0">
                <a:solidFill>
                  <a:srgbClr val="C00000"/>
                </a:solidFill>
              </a:rPr>
              <a:t>) </a:t>
            </a:r>
            <a:r>
              <a:rPr lang="cs-CZ" b="1" i="1" dirty="0" err="1" smtClean="0">
                <a:solidFill>
                  <a:srgbClr val="C00000"/>
                </a:solidFill>
              </a:rPr>
              <a:t>place</a:t>
            </a:r>
            <a:r>
              <a:rPr lang="cs-CZ" i="1" dirty="0" smtClean="0">
                <a:solidFill>
                  <a:srgbClr val="C00000"/>
                </a:solidFill>
              </a:rPr>
              <a:t>?</a:t>
            </a:r>
          </a:p>
          <a:p>
            <a:endParaRPr lang="cs-CZ" i="1" dirty="0" smtClean="0">
              <a:solidFill>
                <a:srgbClr val="C00000"/>
              </a:solidFill>
            </a:endParaRPr>
          </a:p>
          <a:p>
            <a:r>
              <a:rPr lang="cs-CZ" i="1" dirty="0" smtClean="0">
                <a:solidFill>
                  <a:srgbClr val="C00000"/>
                </a:solidFill>
              </a:rPr>
              <a:t>			x</a:t>
            </a:r>
          </a:p>
          <a:p>
            <a:r>
              <a:rPr lang="cs-CZ" i="1" dirty="0" err="1" smtClean="0">
                <a:solidFill>
                  <a:srgbClr val="C00000"/>
                </a:solidFill>
              </a:rPr>
              <a:t>metastases</a:t>
            </a:r>
            <a:r>
              <a:rPr lang="cs-CZ" i="1" dirty="0" smtClean="0">
                <a:solidFill>
                  <a:srgbClr val="C00000"/>
                </a:solidFill>
              </a:rPr>
              <a:t> </a:t>
            </a:r>
            <a:r>
              <a:rPr lang="cs-CZ" i="1" dirty="0" err="1" smtClean="0">
                <a:solidFill>
                  <a:srgbClr val="C00000"/>
                </a:solidFill>
              </a:rPr>
              <a:t>of</a:t>
            </a:r>
            <a:r>
              <a:rPr lang="cs-CZ" i="1" dirty="0" smtClean="0">
                <a:solidFill>
                  <a:srgbClr val="C00000"/>
                </a:solidFill>
              </a:rPr>
              <a:t> </a:t>
            </a:r>
            <a:r>
              <a:rPr lang="cs-CZ" i="1" dirty="0" err="1" smtClean="0">
                <a:solidFill>
                  <a:srgbClr val="C00000"/>
                </a:solidFill>
              </a:rPr>
              <a:t>the</a:t>
            </a:r>
            <a:r>
              <a:rPr lang="cs-CZ" i="1" dirty="0" smtClean="0">
                <a:solidFill>
                  <a:srgbClr val="C00000"/>
                </a:solidFill>
              </a:rPr>
              <a:t> tumor </a:t>
            </a:r>
            <a:r>
              <a:rPr lang="cs-CZ" i="1" dirty="0" err="1" smtClean="0">
                <a:solidFill>
                  <a:srgbClr val="C00000"/>
                </a:solidFill>
              </a:rPr>
              <a:t>towards</a:t>
            </a:r>
            <a:r>
              <a:rPr lang="cs-CZ" i="1" dirty="0" smtClean="0">
                <a:solidFill>
                  <a:srgbClr val="C00000"/>
                </a:solidFill>
              </a:rPr>
              <a:t> </a:t>
            </a:r>
            <a:r>
              <a:rPr lang="cs-CZ" i="1" dirty="0" err="1" smtClean="0">
                <a:solidFill>
                  <a:srgbClr val="C00000"/>
                </a:solidFill>
              </a:rPr>
              <a:t>the</a:t>
            </a:r>
            <a:r>
              <a:rPr lang="cs-CZ" i="1" dirty="0" smtClean="0">
                <a:solidFill>
                  <a:srgbClr val="C00000"/>
                </a:solidFill>
              </a:rPr>
              <a:t> liver?</a:t>
            </a:r>
          </a:p>
          <a:p>
            <a:endParaRPr lang="cs-CZ"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500px-Gray1170_az.png"/>
          <p:cNvPicPr>
            <a:picLocks noChangeAspect="1"/>
          </p:cNvPicPr>
          <p:nvPr/>
        </p:nvPicPr>
        <p:blipFill>
          <a:blip r:embed="rId2" cstate="print"/>
          <a:stretch>
            <a:fillRect/>
          </a:stretch>
        </p:blipFill>
        <p:spPr>
          <a:xfrm>
            <a:off x="7597730" y="1989997"/>
            <a:ext cx="3183628" cy="2413190"/>
          </a:xfrm>
          <a:prstGeom prst="rect">
            <a:avLst/>
          </a:prstGeom>
        </p:spPr>
      </p:pic>
      <p:sp>
        <p:nvSpPr>
          <p:cNvPr id="3" name="TextovéPole 2"/>
          <p:cNvSpPr txBox="1"/>
          <p:nvPr/>
        </p:nvSpPr>
        <p:spPr>
          <a:xfrm>
            <a:off x="1941342" y="675249"/>
            <a:ext cx="4881489" cy="584775"/>
          </a:xfrm>
          <a:prstGeom prst="rect">
            <a:avLst/>
          </a:prstGeom>
          <a:noFill/>
        </p:spPr>
        <p:txBody>
          <a:bodyPr wrap="square" rtlCol="0">
            <a:spAutoFit/>
          </a:bodyPr>
          <a:lstStyle/>
          <a:p>
            <a:r>
              <a:rPr lang="cs-CZ" sz="3200" dirty="0" smtClean="0"/>
              <a:t>Plexus…</a:t>
            </a:r>
            <a:endParaRPr lang="cs-CZ" sz="3200" dirty="0"/>
          </a:p>
        </p:txBody>
      </p:sp>
      <p:sp>
        <p:nvSpPr>
          <p:cNvPr id="4" name="TextovéPole 3"/>
          <p:cNvSpPr txBox="1"/>
          <p:nvPr/>
        </p:nvSpPr>
        <p:spPr>
          <a:xfrm>
            <a:off x="6893169" y="1392702"/>
            <a:ext cx="4726745" cy="400110"/>
          </a:xfrm>
          <a:prstGeom prst="rect">
            <a:avLst/>
          </a:prstGeom>
          <a:noFill/>
        </p:spPr>
        <p:txBody>
          <a:bodyPr wrap="square" rtlCol="0">
            <a:spAutoFit/>
          </a:bodyPr>
          <a:lstStyle/>
          <a:p>
            <a:r>
              <a:rPr lang="cs-CZ" sz="2000" dirty="0" err="1" smtClean="0">
                <a:solidFill>
                  <a:srgbClr val="C00000"/>
                </a:solidFill>
              </a:rPr>
              <a:t>uterine</a:t>
            </a:r>
            <a:r>
              <a:rPr lang="cs-CZ" sz="2000" dirty="0" smtClean="0">
                <a:solidFill>
                  <a:srgbClr val="C00000"/>
                </a:solidFill>
              </a:rPr>
              <a:t> </a:t>
            </a:r>
            <a:r>
              <a:rPr lang="cs-CZ" sz="2000" dirty="0" err="1" smtClean="0">
                <a:solidFill>
                  <a:srgbClr val="C00000"/>
                </a:solidFill>
              </a:rPr>
              <a:t>venous</a:t>
            </a:r>
            <a:r>
              <a:rPr lang="cs-CZ" sz="2000" dirty="0" smtClean="0">
                <a:solidFill>
                  <a:srgbClr val="C00000"/>
                </a:solidFill>
              </a:rPr>
              <a:t> network?</a:t>
            </a:r>
            <a:endParaRPr lang="cs-CZ" sz="2000" dirty="0">
              <a:solidFill>
                <a:srgbClr val="C00000"/>
              </a:solidFill>
            </a:endParaRPr>
          </a:p>
        </p:txBody>
      </p:sp>
      <p:pic>
        <p:nvPicPr>
          <p:cNvPr id="38914" name="Picture 2" descr="http://www.buzzle.com/img/articleImages/560729-426-41.jpg"/>
          <p:cNvPicPr>
            <a:picLocks noChangeAspect="1" noChangeArrowheads="1"/>
          </p:cNvPicPr>
          <p:nvPr/>
        </p:nvPicPr>
        <p:blipFill>
          <a:blip r:embed="rId3" cstate="print"/>
          <a:srcRect/>
          <a:stretch>
            <a:fillRect/>
          </a:stretch>
        </p:blipFill>
        <p:spPr bwMode="auto">
          <a:xfrm>
            <a:off x="2490811" y="1941343"/>
            <a:ext cx="3608631" cy="3608632"/>
          </a:xfrm>
          <a:prstGeom prst="rect">
            <a:avLst/>
          </a:prstGeom>
          <a:noFill/>
        </p:spPr>
      </p:pic>
      <p:sp>
        <p:nvSpPr>
          <p:cNvPr id="6" name="TextovéPole 5"/>
          <p:cNvSpPr txBox="1"/>
          <p:nvPr/>
        </p:nvSpPr>
        <p:spPr>
          <a:xfrm>
            <a:off x="3643532" y="5866228"/>
            <a:ext cx="8932985" cy="707886"/>
          </a:xfrm>
          <a:prstGeom prst="rect">
            <a:avLst/>
          </a:prstGeom>
          <a:noFill/>
        </p:spPr>
        <p:txBody>
          <a:bodyPr wrap="square" rtlCol="0">
            <a:spAutoFit/>
          </a:bodyPr>
          <a:lstStyle/>
          <a:p>
            <a:r>
              <a:rPr lang="cs-CZ" sz="2000" dirty="0" err="1" smtClean="0">
                <a:solidFill>
                  <a:srgbClr val="C00000"/>
                </a:solidFill>
              </a:rPr>
              <a:t>deep</a:t>
            </a:r>
            <a:r>
              <a:rPr lang="cs-CZ" sz="2000" dirty="0" smtClean="0">
                <a:solidFill>
                  <a:srgbClr val="C00000"/>
                </a:solidFill>
              </a:rPr>
              <a:t> </a:t>
            </a:r>
            <a:r>
              <a:rPr lang="cs-CZ" sz="2000" dirty="0" err="1" smtClean="0">
                <a:solidFill>
                  <a:srgbClr val="C00000"/>
                </a:solidFill>
              </a:rPr>
              <a:t>lymphatic</a:t>
            </a:r>
            <a:r>
              <a:rPr lang="cs-CZ" sz="2000" dirty="0" smtClean="0">
                <a:solidFill>
                  <a:srgbClr val="C00000"/>
                </a:solidFill>
              </a:rPr>
              <a:t> network?</a:t>
            </a:r>
          </a:p>
          <a:p>
            <a:r>
              <a:rPr lang="cs-CZ" sz="2000" dirty="0" err="1" smtClean="0">
                <a:solidFill>
                  <a:srgbClr val="C00000"/>
                </a:solidFill>
              </a:rPr>
              <a:t>state</a:t>
            </a:r>
            <a:r>
              <a:rPr lang="cs-CZ" sz="2000" dirty="0" smtClean="0">
                <a:solidFill>
                  <a:srgbClr val="C00000"/>
                </a:solidFill>
              </a:rPr>
              <a:t> </a:t>
            </a:r>
            <a:r>
              <a:rPr lang="cs-CZ" sz="2000" dirty="0" err="1" smtClean="0">
                <a:solidFill>
                  <a:srgbClr val="C00000"/>
                </a:solidFill>
              </a:rPr>
              <a:t>after</a:t>
            </a:r>
            <a:r>
              <a:rPr lang="cs-CZ" sz="2000" dirty="0" smtClean="0">
                <a:solidFill>
                  <a:srgbClr val="C00000"/>
                </a:solidFill>
              </a:rPr>
              <a:t> </a:t>
            </a:r>
            <a:r>
              <a:rPr lang="cs-CZ" sz="2000" dirty="0" err="1" smtClean="0">
                <a:solidFill>
                  <a:srgbClr val="C00000"/>
                </a:solidFill>
              </a:rPr>
              <a:t>the</a:t>
            </a:r>
            <a:r>
              <a:rPr lang="cs-CZ" sz="2000" dirty="0" smtClean="0">
                <a:solidFill>
                  <a:srgbClr val="C00000"/>
                </a:solidFill>
              </a:rPr>
              <a:t> </a:t>
            </a:r>
            <a:r>
              <a:rPr lang="cs-CZ" sz="2000" dirty="0" err="1" smtClean="0">
                <a:solidFill>
                  <a:srgbClr val="C00000"/>
                </a:solidFill>
              </a:rPr>
              <a:t>excision</a:t>
            </a:r>
            <a:r>
              <a:rPr lang="cs-CZ" sz="2000" dirty="0" smtClean="0">
                <a:solidFill>
                  <a:srgbClr val="C00000"/>
                </a:solidFill>
              </a:rPr>
              <a:t> </a:t>
            </a:r>
            <a:r>
              <a:rPr lang="cs-CZ" sz="2000" dirty="0" err="1" smtClean="0">
                <a:solidFill>
                  <a:srgbClr val="C00000"/>
                </a:solidFill>
              </a:rPr>
              <a:t>of</a:t>
            </a:r>
            <a:r>
              <a:rPr lang="cs-CZ" sz="2000" dirty="0" smtClean="0">
                <a:solidFill>
                  <a:srgbClr val="C00000"/>
                </a:solidFill>
              </a:rPr>
              <a:t> a </a:t>
            </a:r>
            <a:r>
              <a:rPr lang="cs-CZ" sz="2000" dirty="0" err="1" smtClean="0">
                <a:solidFill>
                  <a:srgbClr val="C00000"/>
                </a:solidFill>
              </a:rPr>
              <a:t>lymphatic</a:t>
            </a:r>
            <a:r>
              <a:rPr lang="cs-CZ" sz="2000" dirty="0" smtClean="0">
                <a:solidFill>
                  <a:srgbClr val="C00000"/>
                </a:solidFill>
              </a:rPr>
              <a:t> node </a:t>
            </a:r>
            <a:r>
              <a:rPr lang="cs-CZ" sz="2000" dirty="0" err="1" smtClean="0">
                <a:solidFill>
                  <a:srgbClr val="C00000"/>
                </a:solidFill>
              </a:rPr>
              <a:t>due</a:t>
            </a:r>
            <a:r>
              <a:rPr lang="cs-CZ" sz="2000" dirty="0" smtClean="0">
                <a:solidFill>
                  <a:srgbClr val="C00000"/>
                </a:solidFill>
              </a:rPr>
              <a:t> to </a:t>
            </a:r>
            <a:r>
              <a:rPr lang="cs-CZ" sz="2000" dirty="0" err="1" smtClean="0">
                <a:solidFill>
                  <a:srgbClr val="C00000"/>
                </a:solidFill>
              </a:rPr>
              <a:t>carcinoma</a:t>
            </a:r>
            <a:r>
              <a:rPr lang="cs-CZ" sz="2000" dirty="0" smtClean="0">
                <a:solidFill>
                  <a:srgbClr val="C00000"/>
                </a:solidFill>
              </a:rPr>
              <a:t>?</a:t>
            </a:r>
            <a:endParaRPr lang="cs-CZ" sz="20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909010" y="978568"/>
            <a:ext cx="9994231" cy="4031873"/>
          </a:xfrm>
          <a:prstGeom prst="rect">
            <a:avLst/>
          </a:prstGeom>
          <a:noFill/>
        </p:spPr>
        <p:txBody>
          <a:bodyPr wrap="square" rtlCol="0">
            <a:spAutoFit/>
          </a:bodyPr>
          <a:lstStyle/>
          <a:p>
            <a:r>
              <a:rPr lang="cs-CZ" sz="3200" dirty="0" err="1" smtClean="0"/>
              <a:t>What</a:t>
            </a:r>
            <a:r>
              <a:rPr lang="cs-CZ" sz="3200" dirty="0" smtClean="0"/>
              <a:t> are </a:t>
            </a:r>
            <a:r>
              <a:rPr lang="cs-CZ" sz="3200" dirty="0" err="1" smtClean="0"/>
              <a:t>the</a:t>
            </a:r>
            <a:r>
              <a:rPr lang="cs-CZ" sz="3200" dirty="0" smtClean="0"/>
              <a:t> </a:t>
            </a:r>
            <a:r>
              <a:rPr lang="cs-CZ" sz="3200" dirty="0" err="1" smtClean="0"/>
              <a:t>typical</a:t>
            </a:r>
            <a:r>
              <a:rPr lang="cs-CZ" sz="3200" dirty="0" smtClean="0"/>
              <a:t> </a:t>
            </a:r>
            <a:r>
              <a:rPr lang="cs-CZ" sz="3200" dirty="0" err="1" smtClean="0"/>
              <a:t>features</a:t>
            </a:r>
            <a:r>
              <a:rPr lang="cs-CZ" sz="3200" dirty="0" smtClean="0"/>
              <a:t> </a:t>
            </a:r>
            <a:r>
              <a:rPr lang="cs-CZ" sz="3200" dirty="0" err="1" smtClean="0"/>
              <a:t>of</a:t>
            </a:r>
            <a:r>
              <a:rPr lang="cs-CZ" sz="3200" dirty="0" smtClean="0"/>
              <a:t> 4th/5th </a:t>
            </a:r>
            <a:r>
              <a:rPr lang="cs-CZ" sz="3200" dirty="0" err="1" smtClean="0"/>
              <a:t>declension</a:t>
            </a:r>
            <a:r>
              <a:rPr lang="cs-CZ" sz="3200" dirty="0" smtClean="0"/>
              <a:t>?</a:t>
            </a:r>
          </a:p>
          <a:p>
            <a:endParaRPr lang="cs-CZ" sz="3200" dirty="0"/>
          </a:p>
          <a:p>
            <a:r>
              <a:rPr lang="cs-CZ" sz="3200" dirty="0" smtClean="0"/>
              <a:t>Are </a:t>
            </a:r>
            <a:r>
              <a:rPr lang="cs-CZ" sz="3200" dirty="0" err="1" smtClean="0"/>
              <a:t>there</a:t>
            </a:r>
            <a:r>
              <a:rPr lang="cs-CZ" sz="3200" dirty="0" smtClean="0"/>
              <a:t> </a:t>
            </a:r>
            <a:r>
              <a:rPr lang="cs-CZ" sz="3200" dirty="0" err="1" smtClean="0"/>
              <a:t>any</a:t>
            </a:r>
            <a:r>
              <a:rPr lang="cs-CZ" sz="3200" dirty="0" smtClean="0"/>
              <a:t> </a:t>
            </a:r>
            <a:r>
              <a:rPr lang="cs-CZ" sz="3200" dirty="0" err="1" smtClean="0"/>
              <a:t>similarities</a:t>
            </a:r>
            <a:r>
              <a:rPr lang="cs-CZ" sz="3200" dirty="0" smtClean="0"/>
              <a:t> </a:t>
            </a:r>
            <a:r>
              <a:rPr lang="cs-CZ" sz="3200" dirty="0" err="1" smtClean="0"/>
              <a:t>with</a:t>
            </a:r>
            <a:r>
              <a:rPr lang="cs-CZ" sz="3200" dirty="0" smtClean="0"/>
              <a:t> </a:t>
            </a:r>
            <a:r>
              <a:rPr lang="cs-CZ" sz="3200" dirty="0" err="1" smtClean="0"/>
              <a:t>the</a:t>
            </a:r>
            <a:r>
              <a:rPr lang="cs-CZ" sz="3200" dirty="0" smtClean="0"/>
              <a:t> </a:t>
            </a:r>
            <a:r>
              <a:rPr lang="cs-CZ" sz="3200" dirty="0" err="1" smtClean="0"/>
              <a:t>declensions</a:t>
            </a:r>
            <a:r>
              <a:rPr lang="cs-CZ" sz="3200" dirty="0" smtClean="0"/>
              <a:t> </a:t>
            </a:r>
            <a:r>
              <a:rPr lang="cs-CZ" sz="3200" dirty="0" err="1" smtClean="0"/>
              <a:t>you</a:t>
            </a:r>
            <a:r>
              <a:rPr lang="cs-CZ" sz="3200" dirty="0" smtClean="0"/>
              <a:t> </a:t>
            </a:r>
            <a:r>
              <a:rPr lang="cs-CZ" sz="3200" dirty="0" err="1" smtClean="0"/>
              <a:t>already</a:t>
            </a:r>
            <a:r>
              <a:rPr lang="cs-CZ" sz="3200" dirty="0" smtClean="0"/>
              <a:t> </a:t>
            </a:r>
            <a:r>
              <a:rPr lang="cs-CZ" sz="3200" dirty="0" err="1" smtClean="0"/>
              <a:t>know</a:t>
            </a:r>
            <a:r>
              <a:rPr lang="cs-CZ" sz="3200" dirty="0" smtClean="0"/>
              <a:t>?</a:t>
            </a:r>
          </a:p>
          <a:p>
            <a:endParaRPr lang="cs-CZ" sz="3200" dirty="0"/>
          </a:p>
          <a:p>
            <a:r>
              <a:rPr lang="cs-CZ" sz="3200" dirty="0" err="1" smtClean="0"/>
              <a:t>What</a:t>
            </a:r>
            <a:r>
              <a:rPr lang="cs-CZ" sz="3200" dirty="0" smtClean="0"/>
              <a:t> </a:t>
            </a:r>
            <a:r>
              <a:rPr lang="cs-CZ" sz="3200" dirty="0" err="1" smtClean="0"/>
              <a:t>is</a:t>
            </a:r>
            <a:r>
              <a:rPr lang="cs-CZ" sz="3200" dirty="0" smtClean="0"/>
              <a:t> </a:t>
            </a:r>
            <a:r>
              <a:rPr lang="cs-CZ" sz="3200" dirty="0" err="1" smtClean="0"/>
              <a:t>the</a:t>
            </a:r>
            <a:r>
              <a:rPr lang="cs-CZ" sz="3200" dirty="0" smtClean="0"/>
              <a:t> gender </a:t>
            </a:r>
            <a:r>
              <a:rPr lang="cs-CZ" sz="3200" dirty="0" err="1" smtClean="0"/>
              <a:t>of</a:t>
            </a:r>
            <a:r>
              <a:rPr lang="cs-CZ" sz="3200" dirty="0" smtClean="0"/>
              <a:t> </a:t>
            </a:r>
            <a:r>
              <a:rPr lang="cs-CZ" sz="3200" dirty="0" err="1" smtClean="0"/>
              <a:t>the</a:t>
            </a:r>
            <a:r>
              <a:rPr lang="cs-CZ" sz="3200" dirty="0" smtClean="0"/>
              <a:t> </a:t>
            </a:r>
            <a:r>
              <a:rPr lang="cs-CZ" sz="3200" dirty="0" err="1" smtClean="0"/>
              <a:t>nouns</a:t>
            </a:r>
            <a:r>
              <a:rPr lang="cs-CZ" sz="3200" dirty="0" smtClean="0"/>
              <a:t> </a:t>
            </a:r>
            <a:r>
              <a:rPr lang="cs-CZ" sz="3200" dirty="0" err="1" smtClean="0"/>
              <a:t>of</a:t>
            </a:r>
            <a:r>
              <a:rPr lang="cs-CZ" sz="3200" dirty="0" smtClean="0"/>
              <a:t> 4th/5th </a:t>
            </a:r>
            <a:r>
              <a:rPr lang="cs-CZ" sz="3200" dirty="0" err="1" smtClean="0"/>
              <a:t>declension</a:t>
            </a:r>
            <a:r>
              <a:rPr lang="cs-CZ" sz="3200" dirty="0" smtClean="0"/>
              <a:t>?</a:t>
            </a:r>
            <a:endParaRPr lang="cs-CZ" sz="3200" dirty="0"/>
          </a:p>
        </p:txBody>
      </p:sp>
    </p:spTree>
    <p:extLst>
      <p:ext uri="{BB962C8B-B14F-4D97-AF65-F5344CB8AC3E}">
        <p14:creationId xmlns:p14="http://schemas.microsoft.com/office/powerpoint/2010/main" xmlns="" val="962989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97768" y="472787"/>
            <a:ext cx="9625264" cy="1200329"/>
          </a:xfrm>
          <a:prstGeom prst="rect">
            <a:avLst/>
          </a:prstGeom>
          <a:noFill/>
        </p:spPr>
        <p:txBody>
          <a:bodyPr wrap="square" rtlCol="0">
            <a:spAutoFit/>
          </a:bodyPr>
          <a:lstStyle/>
          <a:p>
            <a:r>
              <a:rPr lang="cs-CZ" sz="3200" dirty="0" err="1" smtClean="0"/>
              <a:t>Meatus</a:t>
            </a:r>
            <a:r>
              <a:rPr lang="cs-CZ" sz="3200" dirty="0" smtClean="0"/>
              <a:t>…</a:t>
            </a:r>
          </a:p>
          <a:p>
            <a:r>
              <a:rPr lang="cs-CZ" sz="2000" dirty="0" smtClean="0"/>
              <a:t>= </a:t>
            </a:r>
            <a:r>
              <a:rPr lang="cs-CZ" sz="2000" dirty="0" err="1" smtClean="0"/>
              <a:t>an</a:t>
            </a:r>
            <a:r>
              <a:rPr lang="cs-CZ" sz="2000" dirty="0" smtClean="0"/>
              <a:t> </a:t>
            </a:r>
            <a:r>
              <a:rPr lang="cs-CZ" sz="2000" dirty="0" err="1" smtClean="0"/>
              <a:t>opening</a:t>
            </a:r>
            <a:r>
              <a:rPr lang="cs-CZ" sz="2000" dirty="0" smtClean="0"/>
              <a:t> </a:t>
            </a:r>
            <a:r>
              <a:rPr lang="cs-CZ" sz="2000" dirty="0" err="1" smtClean="0"/>
              <a:t>or</a:t>
            </a:r>
            <a:r>
              <a:rPr lang="cs-CZ" sz="2000" dirty="0" smtClean="0"/>
              <a:t> </a:t>
            </a:r>
            <a:r>
              <a:rPr lang="cs-CZ" sz="2000" dirty="0" err="1" smtClean="0"/>
              <a:t>passage</a:t>
            </a:r>
            <a:r>
              <a:rPr lang="cs-CZ" sz="2000" dirty="0" smtClean="0"/>
              <a:t>, </a:t>
            </a:r>
            <a:r>
              <a:rPr lang="cs-CZ" sz="2000" dirty="0" err="1" smtClean="0"/>
              <a:t>esp</a:t>
            </a:r>
            <a:r>
              <a:rPr lang="cs-CZ" sz="2000" dirty="0" smtClean="0"/>
              <a:t>. </a:t>
            </a:r>
            <a:r>
              <a:rPr lang="cs-CZ" sz="2000" dirty="0" err="1" smtClean="0"/>
              <a:t>one</a:t>
            </a:r>
            <a:r>
              <a:rPr lang="cs-CZ" sz="2000" dirty="0" smtClean="0"/>
              <a:t> </a:t>
            </a:r>
            <a:r>
              <a:rPr lang="cs-CZ" sz="2000" dirty="0" err="1" smtClean="0"/>
              <a:t>leading</a:t>
            </a:r>
            <a:r>
              <a:rPr lang="cs-CZ" sz="2000" dirty="0" smtClean="0"/>
              <a:t> to </a:t>
            </a:r>
            <a:r>
              <a:rPr lang="cs-CZ" sz="2000" dirty="0" err="1" smtClean="0"/>
              <a:t>the</a:t>
            </a:r>
            <a:r>
              <a:rPr lang="cs-CZ" sz="2000" dirty="0" smtClean="0"/>
              <a:t> body </a:t>
            </a:r>
            <a:r>
              <a:rPr lang="cs-CZ" sz="2000" dirty="0" err="1" smtClean="0"/>
              <a:t>surface</a:t>
            </a:r>
            <a:r>
              <a:rPr lang="cs-CZ" sz="2000" dirty="0" smtClean="0"/>
              <a:t>, </a:t>
            </a:r>
            <a:r>
              <a:rPr lang="cs-CZ" sz="2000" dirty="0" err="1" smtClean="0"/>
              <a:t>external</a:t>
            </a:r>
            <a:r>
              <a:rPr lang="cs-CZ" sz="2000" dirty="0" smtClean="0"/>
              <a:t> </a:t>
            </a:r>
            <a:r>
              <a:rPr lang="cs-CZ" sz="2000" dirty="0" err="1" smtClean="0"/>
              <a:t>opening</a:t>
            </a:r>
            <a:r>
              <a:rPr lang="cs-CZ" sz="2000" dirty="0" smtClean="0"/>
              <a:t> </a:t>
            </a:r>
            <a:r>
              <a:rPr lang="cs-CZ" sz="2000" dirty="0" err="1" smtClean="0"/>
              <a:t>of</a:t>
            </a:r>
            <a:r>
              <a:rPr lang="cs-CZ" sz="2000" dirty="0" smtClean="0"/>
              <a:t> a </a:t>
            </a:r>
            <a:r>
              <a:rPr lang="cs-CZ" sz="2000" dirty="0" err="1" smtClean="0"/>
              <a:t>canal</a:t>
            </a:r>
            <a:endParaRPr lang="cs-CZ" sz="2000" dirty="0"/>
          </a:p>
        </p:txBody>
      </p:sp>
      <p:pic>
        <p:nvPicPr>
          <p:cNvPr id="3076" name="Picture 4" descr="https://classconnection.s3.amazonaws.com/181/flashcards/305181/jpg/external_auditory_meatus1352940441219-142DDEEB9552437179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0985" y="3051843"/>
            <a:ext cx="3575927" cy="31885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ovéPole 2"/>
          <p:cNvSpPr txBox="1"/>
          <p:nvPr/>
        </p:nvSpPr>
        <p:spPr>
          <a:xfrm>
            <a:off x="3332246" y="1768277"/>
            <a:ext cx="4379494" cy="461665"/>
          </a:xfrm>
          <a:prstGeom prst="rect">
            <a:avLst/>
          </a:prstGeom>
          <a:noFill/>
        </p:spPr>
        <p:txBody>
          <a:bodyPr wrap="square" rtlCol="0">
            <a:spAutoFit/>
          </a:bodyPr>
          <a:lstStyle/>
          <a:p>
            <a:r>
              <a:rPr lang="cs-CZ" sz="2400" dirty="0" err="1">
                <a:solidFill>
                  <a:srgbClr val="00B050"/>
                </a:solidFill>
              </a:rPr>
              <a:t>m</a:t>
            </a:r>
            <a:r>
              <a:rPr lang="cs-CZ" sz="2400" dirty="0" err="1" smtClean="0">
                <a:solidFill>
                  <a:srgbClr val="00B050"/>
                </a:solidFill>
              </a:rPr>
              <a:t>edial</a:t>
            </a:r>
            <a:r>
              <a:rPr lang="cs-CZ" sz="2400" dirty="0" smtClean="0">
                <a:solidFill>
                  <a:srgbClr val="00B050"/>
                </a:solidFill>
              </a:rPr>
              <a:t> </a:t>
            </a:r>
            <a:r>
              <a:rPr lang="cs-CZ" sz="2400" dirty="0" err="1" smtClean="0">
                <a:solidFill>
                  <a:srgbClr val="00B050"/>
                </a:solidFill>
              </a:rPr>
              <a:t>meatus</a:t>
            </a:r>
            <a:r>
              <a:rPr lang="cs-CZ" sz="2400" dirty="0" smtClean="0">
                <a:solidFill>
                  <a:srgbClr val="00B050"/>
                </a:solidFill>
              </a:rPr>
              <a:t> </a:t>
            </a:r>
            <a:r>
              <a:rPr lang="cs-CZ" sz="2400" dirty="0" err="1" smtClean="0">
                <a:solidFill>
                  <a:srgbClr val="00B050"/>
                </a:solidFill>
              </a:rPr>
              <a:t>of</a:t>
            </a:r>
            <a:r>
              <a:rPr lang="cs-CZ" sz="2400" dirty="0" smtClean="0">
                <a:solidFill>
                  <a:srgbClr val="00B050"/>
                </a:solidFill>
              </a:rPr>
              <a:t> </a:t>
            </a:r>
            <a:r>
              <a:rPr lang="cs-CZ" sz="2400" dirty="0" err="1" smtClean="0">
                <a:solidFill>
                  <a:srgbClr val="00B050"/>
                </a:solidFill>
              </a:rPr>
              <a:t>the</a:t>
            </a:r>
            <a:r>
              <a:rPr lang="cs-CZ" sz="2400" dirty="0" smtClean="0">
                <a:solidFill>
                  <a:srgbClr val="00B050"/>
                </a:solidFill>
              </a:rPr>
              <a:t> nose?</a:t>
            </a:r>
            <a:endParaRPr lang="cs-CZ" sz="2400" dirty="0">
              <a:solidFill>
                <a:srgbClr val="00B050"/>
              </a:solidFill>
            </a:endParaRPr>
          </a:p>
        </p:txBody>
      </p:sp>
      <p:sp>
        <p:nvSpPr>
          <p:cNvPr id="4" name="TextovéPole 3"/>
          <p:cNvSpPr txBox="1"/>
          <p:nvPr/>
        </p:nvSpPr>
        <p:spPr>
          <a:xfrm>
            <a:off x="1189046" y="5540697"/>
            <a:ext cx="4012637" cy="461665"/>
          </a:xfrm>
          <a:prstGeom prst="rect">
            <a:avLst/>
          </a:prstGeom>
          <a:noFill/>
        </p:spPr>
        <p:txBody>
          <a:bodyPr wrap="none" rtlCol="0">
            <a:spAutoFit/>
          </a:bodyPr>
          <a:lstStyle/>
          <a:p>
            <a:r>
              <a:rPr lang="cs-CZ" sz="2400" dirty="0" err="1">
                <a:solidFill>
                  <a:srgbClr val="00B050"/>
                </a:solidFill>
              </a:rPr>
              <a:t>n</a:t>
            </a:r>
            <a:r>
              <a:rPr lang="cs-CZ" sz="2400" dirty="0" err="1" smtClean="0">
                <a:solidFill>
                  <a:srgbClr val="00B050"/>
                </a:solidFill>
              </a:rPr>
              <a:t>asopharyngeal</a:t>
            </a:r>
            <a:r>
              <a:rPr lang="cs-CZ" sz="2400" dirty="0" smtClean="0">
                <a:solidFill>
                  <a:srgbClr val="00B050"/>
                </a:solidFill>
              </a:rPr>
              <a:t> </a:t>
            </a:r>
            <a:r>
              <a:rPr lang="cs-CZ" sz="2400" dirty="0" err="1" smtClean="0">
                <a:solidFill>
                  <a:srgbClr val="00B050"/>
                </a:solidFill>
              </a:rPr>
              <a:t>meatus</a:t>
            </a:r>
            <a:r>
              <a:rPr lang="cs-CZ" sz="2400" dirty="0" smtClean="0">
                <a:solidFill>
                  <a:srgbClr val="00B050"/>
                </a:solidFill>
              </a:rPr>
              <a:t>?</a:t>
            </a:r>
            <a:endParaRPr lang="cs-CZ" sz="2400" dirty="0">
              <a:solidFill>
                <a:srgbClr val="00B050"/>
              </a:solidFill>
            </a:endParaRPr>
          </a:p>
        </p:txBody>
      </p:sp>
      <p:sp>
        <p:nvSpPr>
          <p:cNvPr id="5" name="TextovéPole 4"/>
          <p:cNvSpPr txBox="1"/>
          <p:nvPr/>
        </p:nvSpPr>
        <p:spPr>
          <a:xfrm>
            <a:off x="7122695" y="6240378"/>
            <a:ext cx="4700337" cy="461665"/>
          </a:xfrm>
          <a:prstGeom prst="rect">
            <a:avLst/>
          </a:prstGeom>
          <a:noFill/>
        </p:spPr>
        <p:txBody>
          <a:bodyPr wrap="square" rtlCol="0">
            <a:spAutoFit/>
          </a:bodyPr>
          <a:lstStyle/>
          <a:p>
            <a:r>
              <a:rPr lang="cs-CZ" sz="2400" i="1" dirty="0" err="1">
                <a:solidFill>
                  <a:srgbClr val="FF0000"/>
                </a:solidFill>
              </a:rPr>
              <a:t>e</a:t>
            </a:r>
            <a:r>
              <a:rPr lang="cs-CZ" sz="2400" i="1" dirty="0" err="1" smtClean="0">
                <a:solidFill>
                  <a:srgbClr val="FF0000"/>
                </a:solidFill>
              </a:rPr>
              <a:t>xternal</a:t>
            </a:r>
            <a:r>
              <a:rPr lang="cs-CZ" sz="2400" i="1" dirty="0" smtClean="0">
                <a:solidFill>
                  <a:srgbClr val="FF0000"/>
                </a:solidFill>
              </a:rPr>
              <a:t> </a:t>
            </a:r>
            <a:r>
              <a:rPr lang="cs-CZ" sz="2400" i="1" dirty="0" err="1" smtClean="0">
                <a:solidFill>
                  <a:srgbClr val="FF0000"/>
                </a:solidFill>
              </a:rPr>
              <a:t>acoustic</a:t>
            </a:r>
            <a:r>
              <a:rPr lang="cs-CZ" sz="2400" i="1" dirty="0" smtClean="0">
                <a:solidFill>
                  <a:srgbClr val="FF0000"/>
                </a:solidFill>
              </a:rPr>
              <a:t> </a:t>
            </a:r>
            <a:r>
              <a:rPr lang="cs-CZ" sz="2400" i="1" dirty="0" err="1" smtClean="0">
                <a:solidFill>
                  <a:srgbClr val="FF0000"/>
                </a:solidFill>
              </a:rPr>
              <a:t>meatus</a:t>
            </a:r>
            <a:r>
              <a:rPr lang="cs-CZ" sz="2400" i="1" dirty="0" smtClean="0">
                <a:solidFill>
                  <a:srgbClr val="FF0000"/>
                </a:solidFill>
              </a:rPr>
              <a:t>?</a:t>
            </a:r>
            <a:endParaRPr lang="cs-CZ" sz="2400" i="1" dirty="0">
              <a:solidFill>
                <a:srgbClr val="FF0000"/>
              </a:solidFill>
            </a:endParaRPr>
          </a:p>
        </p:txBody>
      </p:sp>
      <p:pic>
        <p:nvPicPr>
          <p:cNvPr id="3078" name="Picture 6" descr="http://www.uni-mainz.de/FB/Medizin/Anatomie/makro1/nas004.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35943" y="2528006"/>
            <a:ext cx="2686050" cy="271462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Přímá spojnice se šipkou 6"/>
          <p:cNvCxnSpPr/>
          <p:nvPr/>
        </p:nvCxnSpPr>
        <p:spPr>
          <a:xfrm flipH="1">
            <a:off x="4283242" y="2358189"/>
            <a:ext cx="1238751" cy="11229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4283242" y="4180890"/>
            <a:ext cx="449411" cy="1359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8865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97769" y="978569"/>
            <a:ext cx="8967537" cy="4462760"/>
          </a:xfrm>
          <a:prstGeom prst="rect">
            <a:avLst/>
          </a:prstGeom>
          <a:noFill/>
        </p:spPr>
        <p:txBody>
          <a:bodyPr wrap="square" rtlCol="0">
            <a:spAutoFit/>
          </a:bodyPr>
          <a:lstStyle/>
          <a:p>
            <a:r>
              <a:rPr lang="cs-CZ" sz="3200" dirty="0" smtClean="0"/>
              <a:t>Status… </a:t>
            </a:r>
          </a:p>
          <a:p>
            <a:endParaRPr lang="cs-CZ" sz="3200" dirty="0"/>
          </a:p>
          <a:p>
            <a:r>
              <a:rPr lang="cs-CZ" sz="3200" dirty="0"/>
              <a:t>p</a:t>
            </a:r>
            <a:r>
              <a:rPr lang="cs-CZ" sz="3200" dirty="0" smtClean="0"/>
              <a:t>ost </a:t>
            </a:r>
            <a:r>
              <a:rPr lang="cs-CZ" sz="3200" dirty="0" err="1" smtClean="0"/>
              <a:t>operationem</a:t>
            </a:r>
            <a:r>
              <a:rPr lang="cs-CZ" sz="3200" dirty="0" smtClean="0"/>
              <a:t> ---&gt;</a:t>
            </a:r>
          </a:p>
          <a:p>
            <a:r>
              <a:rPr lang="cs-CZ" sz="3200" dirty="0" err="1"/>
              <a:t>p</a:t>
            </a:r>
            <a:r>
              <a:rPr lang="cs-CZ" sz="3200" dirty="0" err="1" smtClean="0"/>
              <a:t>ropter</a:t>
            </a:r>
            <a:r>
              <a:rPr lang="cs-CZ" sz="3200" dirty="0" smtClean="0"/>
              <a:t> </a:t>
            </a:r>
            <a:r>
              <a:rPr lang="cs-CZ" sz="3200" dirty="0" err="1" smtClean="0"/>
              <a:t>asthma</a:t>
            </a:r>
            <a:r>
              <a:rPr lang="cs-CZ" sz="3200" dirty="0" smtClean="0"/>
              <a:t>  </a:t>
            </a:r>
            <a:r>
              <a:rPr lang="cs-CZ" sz="2800" dirty="0" smtClean="0"/>
              <a:t>---&gt;</a:t>
            </a:r>
          </a:p>
          <a:p>
            <a:r>
              <a:rPr lang="cs-CZ" sz="3200" dirty="0" err="1"/>
              <a:t>p</a:t>
            </a:r>
            <a:r>
              <a:rPr lang="cs-CZ" sz="3200" dirty="0" err="1" smtClean="0"/>
              <a:t>ropter</a:t>
            </a:r>
            <a:r>
              <a:rPr lang="cs-CZ" sz="3200" dirty="0" smtClean="0"/>
              <a:t> </a:t>
            </a:r>
            <a:r>
              <a:rPr lang="cs-CZ" sz="3200" dirty="0" err="1" smtClean="0"/>
              <a:t>epilepsiam</a:t>
            </a:r>
            <a:r>
              <a:rPr lang="cs-CZ" sz="3200" dirty="0" smtClean="0"/>
              <a:t> ---&gt;</a:t>
            </a:r>
          </a:p>
          <a:p>
            <a:endParaRPr lang="cs-CZ" sz="3200" dirty="0"/>
          </a:p>
          <a:p>
            <a:r>
              <a:rPr lang="cs-CZ" sz="3200" dirty="0" smtClean="0"/>
              <a:t>	</a:t>
            </a:r>
            <a:r>
              <a:rPr lang="cs-CZ" sz="3200" i="1" dirty="0" smtClean="0">
                <a:solidFill>
                  <a:srgbClr val="00B050"/>
                </a:solidFill>
              </a:rPr>
              <a:t>-</a:t>
            </a:r>
            <a:r>
              <a:rPr lang="cs-CZ" sz="3200" i="1" dirty="0" err="1" smtClean="0">
                <a:solidFill>
                  <a:srgbClr val="00B050"/>
                </a:solidFill>
              </a:rPr>
              <a:t>ivus</a:t>
            </a:r>
            <a:r>
              <a:rPr lang="cs-CZ" sz="3200" i="1" dirty="0" smtClean="0">
                <a:solidFill>
                  <a:srgbClr val="00B050"/>
                </a:solidFill>
              </a:rPr>
              <a:t> </a:t>
            </a:r>
            <a:r>
              <a:rPr lang="cs-CZ" sz="3200" dirty="0" smtClean="0"/>
              <a:t>				</a:t>
            </a:r>
            <a:r>
              <a:rPr lang="cs-CZ" sz="3200" i="1" dirty="0" smtClean="0">
                <a:solidFill>
                  <a:srgbClr val="00B050"/>
                </a:solidFill>
              </a:rPr>
              <a:t>-</a:t>
            </a:r>
            <a:r>
              <a:rPr lang="cs-CZ" sz="3200" i="1" dirty="0" err="1" smtClean="0">
                <a:solidFill>
                  <a:srgbClr val="00B050"/>
                </a:solidFill>
              </a:rPr>
              <a:t>icus</a:t>
            </a:r>
            <a:endParaRPr lang="cs-CZ" sz="3200" i="1" dirty="0" smtClean="0">
              <a:solidFill>
                <a:srgbClr val="00B050"/>
              </a:solidFill>
            </a:endParaRPr>
          </a:p>
          <a:p>
            <a:endParaRPr lang="cs-CZ" sz="3200" dirty="0" smtClean="0"/>
          </a:p>
          <a:p>
            <a:endParaRPr lang="cs-CZ" sz="2800" dirty="0"/>
          </a:p>
        </p:txBody>
      </p:sp>
    </p:spTree>
    <p:extLst>
      <p:ext uri="{BB962C8B-B14F-4D97-AF65-F5344CB8AC3E}">
        <p14:creationId xmlns:p14="http://schemas.microsoft.com/office/powerpoint/2010/main" xmlns="" val="329142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xmlns="" val="3677401315"/>
              </p:ext>
            </p:extLst>
          </p:nvPr>
        </p:nvGraphicFramePr>
        <p:xfrm>
          <a:off x="2630903" y="1216969"/>
          <a:ext cx="8823159" cy="4670482"/>
        </p:xfrm>
        <a:graphic>
          <a:graphicData uri="http://schemas.openxmlformats.org/drawingml/2006/table">
            <a:tbl>
              <a:tblPr firstRow="1" bandRow="1">
                <a:tableStyleId>{5C22544A-7EE6-4342-B048-85BDC9FD1C3A}</a:tableStyleId>
              </a:tblPr>
              <a:tblGrid>
                <a:gridCol w="2775587"/>
                <a:gridCol w="3593131"/>
                <a:gridCol w="2454441"/>
              </a:tblGrid>
              <a:tr h="1155341">
                <a:tc>
                  <a:txBody>
                    <a:bodyPr/>
                    <a:lstStyle/>
                    <a:p>
                      <a:endParaRPr lang="cs-CZ" sz="2800" dirty="0"/>
                    </a:p>
                  </a:txBody>
                  <a:tcPr>
                    <a:noFill/>
                  </a:tcPr>
                </a:tc>
                <a:tc>
                  <a:txBody>
                    <a:bodyPr/>
                    <a:lstStyle/>
                    <a:p>
                      <a:pPr algn="l"/>
                      <a:r>
                        <a:rPr lang="cs-CZ" sz="2800" dirty="0" smtClean="0">
                          <a:solidFill>
                            <a:srgbClr val="00B050"/>
                          </a:solidFill>
                        </a:rPr>
                        <a:t>4</a:t>
                      </a:r>
                      <a:endParaRPr lang="cs-CZ" sz="2800" dirty="0">
                        <a:solidFill>
                          <a:srgbClr val="00B050"/>
                        </a:solidFill>
                      </a:endParaRPr>
                    </a:p>
                  </a:txBody>
                  <a:tcPr>
                    <a:noFill/>
                  </a:tcPr>
                </a:tc>
                <a:tc>
                  <a:txBody>
                    <a:bodyPr/>
                    <a:lstStyle/>
                    <a:p>
                      <a:pPr algn="l"/>
                      <a:r>
                        <a:rPr lang="cs-CZ" sz="2800" dirty="0" smtClean="0">
                          <a:solidFill>
                            <a:srgbClr val="00B050"/>
                          </a:solidFill>
                        </a:rPr>
                        <a:t>5</a:t>
                      </a:r>
                      <a:endParaRPr lang="cs-CZ" sz="2800" dirty="0">
                        <a:solidFill>
                          <a:srgbClr val="00B050"/>
                        </a:solidFill>
                      </a:endParaRPr>
                    </a:p>
                  </a:txBody>
                  <a:tcPr>
                    <a:noFill/>
                  </a:tcPr>
                </a:tc>
              </a:tr>
              <a:tr h="1155341">
                <a:tc>
                  <a:txBody>
                    <a:bodyPr/>
                    <a:lstStyle/>
                    <a:p>
                      <a:r>
                        <a:rPr lang="cs-CZ" sz="2800" dirty="0" smtClean="0"/>
                        <a:t>Genitive?</a:t>
                      </a:r>
                      <a:endParaRPr lang="cs-CZ" sz="2800" dirty="0"/>
                    </a:p>
                  </a:txBody>
                  <a:tcPr>
                    <a:noFill/>
                  </a:tcPr>
                </a:tc>
                <a:tc>
                  <a:txBody>
                    <a:bodyPr/>
                    <a:lstStyle/>
                    <a:p>
                      <a:r>
                        <a:rPr lang="cs-CZ" sz="2800" i="1" dirty="0" smtClean="0">
                          <a:solidFill>
                            <a:srgbClr val="FF0000"/>
                          </a:solidFill>
                        </a:rPr>
                        <a:t>-</a:t>
                      </a:r>
                      <a:r>
                        <a:rPr lang="cs-CZ" sz="2800" i="1" dirty="0" err="1" smtClean="0">
                          <a:solidFill>
                            <a:srgbClr val="FF0000"/>
                          </a:solidFill>
                        </a:rPr>
                        <a:t>us</a:t>
                      </a:r>
                      <a:endParaRPr lang="cs-CZ" sz="2800" i="1" dirty="0">
                        <a:solidFill>
                          <a:srgbClr val="FF0000"/>
                        </a:solidFill>
                      </a:endParaRPr>
                    </a:p>
                  </a:txBody>
                  <a:tcPr>
                    <a:noFill/>
                  </a:tcPr>
                </a:tc>
                <a:tc>
                  <a:txBody>
                    <a:bodyPr/>
                    <a:lstStyle/>
                    <a:p>
                      <a:r>
                        <a:rPr lang="cs-CZ" sz="2800" i="1" dirty="0" smtClean="0">
                          <a:solidFill>
                            <a:srgbClr val="FF0000"/>
                          </a:solidFill>
                        </a:rPr>
                        <a:t>-</a:t>
                      </a:r>
                      <a:r>
                        <a:rPr lang="cs-CZ" sz="2800" i="1" dirty="0" err="1" smtClean="0">
                          <a:solidFill>
                            <a:srgbClr val="FF0000"/>
                          </a:solidFill>
                        </a:rPr>
                        <a:t>ei</a:t>
                      </a:r>
                      <a:endParaRPr lang="cs-CZ" sz="2800" i="1" dirty="0">
                        <a:solidFill>
                          <a:srgbClr val="FF0000"/>
                        </a:solidFill>
                      </a:endParaRPr>
                    </a:p>
                  </a:txBody>
                  <a:tcPr>
                    <a:noFill/>
                  </a:tcPr>
                </a:tc>
              </a:tr>
              <a:tr h="1179900">
                <a:tc>
                  <a:txBody>
                    <a:bodyPr/>
                    <a:lstStyle/>
                    <a:p>
                      <a:r>
                        <a:rPr lang="cs-CZ" sz="2800" dirty="0" smtClean="0"/>
                        <a:t>Gender?</a:t>
                      </a:r>
                      <a:endParaRPr lang="cs-CZ" sz="2800" dirty="0"/>
                    </a:p>
                  </a:txBody>
                  <a:tcPr>
                    <a:noFill/>
                  </a:tcPr>
                </a:tc>
                <a:tc>
                  <a:txBody>
                    <a:bodyPr/>
                    <a:lstStyle/>
                    <a:p>
                      <a:r>
                        <a:rPr lang="cs-CZ" sz="2800" dirty="0" err="1" smtClean="0"/>
                        <a:t>masculine</a:t>
                      </a:r>
                      <a:r>
                        <a:rPr lang="cs-CZ" sz="2800" dirty="0" smtClean="0"/>
                        <a:t>(</a:t>
                      </a:r>
                      <a:r>
                        <a:rPr lang="cs-CZ" sz="2800" dirty="0" err="1" smtClean="0"/>
                        <a:t>mostly</a:t>
                      </a:r>
                      <a:r>
                        <a:rPr lang="cs-CZ" sz="2800" dirty="0" smtClean="0"/>
                        <a:t>)</a:t>
                      </a:r>
                    </a:p>
                    <a:p>
                      <a:r>
                        <a:rPr lang="cs-CZ" sz="2800" dirty="0" err="1" smtClean="0"/>
                        <a:t>neutral</a:t>
                      </a:r>
                      <a:r>
                        <a:rPr lang="cs-CZ" sz="2800" dirty="0" smtClean="0"/>
                        <a:t> (2)</a:t>
                      </a:r>
                      <a:endParaRPr lang="cs-CZ" sz="2800" dirty="0"/>
                    </a:p>
                  </a:txBody>
                  <a:tcPr>
                    <a:noFill/>
                  </a:tcPr>
                </a:tc>
                <a:tc>
                  <a:txBody>
                    <a:bodyPr/>
                    <a:lstStyle/>
                    <a:p>
                      <a:r>
                        <a:rPr lang="cs-CZ" sz="2800" dirty="0" err="1" smtClean="0"/>
                        <a:t>feminine</a:t>
                      </a:r>
                      <a:endParaRPr lang="cs-CZ" sz="2800" dirty="0"/>
                    </a:p>
                  </a:txBody>
                  <a:tcPr>
                    <a:noFill/>
                  </a:tcPr>
                </a:tc>
              </a:tr>
              <a:tr h="1179900">
                <a:tc>
                  <a:txBody>
                    <a:bodyPr/>
                    <a:lstStyle/>
                    <a:p>
                      <a:r>
                        <a:rPr lang="cs-CZ" sz="2800" dirty="0" err="1" smtClean="0"/>
                        <a:t>Common</a:t>
                      </a:r>
                      <a:r>
                        <a:rPr lang="cs-CZ" sz="2800" dirty="0" smtClean="0"/>
                        <a:t> </a:t>
                      </a:r>
                      <a:r>
                        <a:rPr lang="cs-CZ" sz="2800" dirty="0" err="1" smtClean="0"/>
                        <a:t>points</a:t>
                      </a:r>
                      <a:r>
                        <a:rPr lang="cs-CZ" sz="2800" dirty="0" smtClean="0"/>
                        <a:t>?</a:t>
                      </a:r>
                      <a:endParaRPr lang="cs-CZ" sz="2800" dirty="0"/>
                    </a:p>
                  </a:txBody>
                  <a:tcPr>
                    <a:noFill/>
                  </a:tcPr>
                </a:tc>
                <a:tc>
                  <a:txBody>
                    <a:bodyPr/>
                    <a:lstStyle/>
                    <a:p>
                      <a:r>
                        <a:rPr lang="cs-CZ" sz="2800" dirty="0" smtClean="0"/>
                        <a:t>?</a:t>
                      </a:r>
                      <a:endParaRPr lang="cs-CZ" sz="2800" dirty="0"/>
                    </a:p>
                  </a:txBody>
                  <a:tcPr>
                    <a:noFill/>
                  </a:tcPr>
                </a:tc>
                <a:tc>
                  <a:txBody>
                    <a:bodyPr/>
                    <a:lstStyle/>
                    <a:p>
                      <a:r>
                        <a:rPr lang="cs-CZ" sz="2800" dirty="0" smtClean="0"/>
                        <a:t>?</a:t>
                      </a:r>
                      <a:endParaRPr lang="cs-CZ" sz="2800" dirty="0"/>
                    </a:p>
                  </a:txBody>
                  <a:tcPr>
                    <a:noFill/>
                  </a:tcPr>
                </a:tc>
              </a:tr>
            </a:tbl>
          </a:graphicData>
        </a:graphic>
      </p:graphicFrame>
    </p:spTree>
    <p:extLst>
      <p:ext uri="{BB962C8B-B14F-4D97-AF65-F5344CB8AC3E}">
        <p14:creationId xmlns:p14="http://schemas.microsoft.com/office/powerpoint/2010/main" xmlns="" val="3212053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81727" y="1058779"/>
            <a:ext cx="9256294" cy="5509200"/>
          </a:xfrm>
          <a:prstGeom prst="rect">
            <a:avLst/>
          </a:prstGeom>
          <a:noFill/>
        </p:spPr>
        <p:txBody>
          <a:bodyPr wrap="square" rtlCol="0">
            <a:spAutoFit/>
          </a:bodyPr>
          <a:lstStyle/>
          <a:p>
            <a:r>
              <a:rPr lang="cs-CZ" sz="3200" b="1" i="1" dirty="0" err="1" smtClean="0"/>
              <a:t>Special</a:t>
            </a:r>
            <a:r>
              <a:rPr lang="cs-CZ" sz="3200" b="1" i="1" dirty="0" smtClean="0"/>
              <a:t> notes</a:t>
            </a:r>
          </a:p>
          <a:p>
            <a:endParaRPr lang="cs-CZ" sz="3200" dirty="0"/>
          </a:p>
          <a:p>
            <a:r>
              <a:rPr lang="cs-CZ" sz="3200" dirty="0" err="1" smtClean="0"/>
              <a:t>artus</a:t>
            </a:r>
            <a:r>
              <a:rPr lang="cs-CZ" sz="3200" dirty="0" smtClean="0"/>
              <a:t>, </a:t>
            </a:r>
            <a:r>
              <a:rPr lang="cs-CZ" sz="3200" dirty="0" err="1" smtClean="0"/>
              <a:t>us</a:t>
            </a:r>
            <a:r>
              <a:rPr lang="cs-CZ" sz="3200" dirty="0" smtClean="0"/>
              <a:t>, m. 		</a:t>
            </a:r>
            <a:r>
              <a:rPr lang="cs-CZ" sz="3200" i="1" dirty="0" err="1" smtClean="0">
                <a:solidFill>
                  <a:srgbClr val="C00000"/>
                </a:solidFill>
              </a:rPr>
              <a:t>Abl</a:t>
            </a:r>
            <a:r>
              <a:rPr lang="cs-CZ" sz="3200" i="1" dirty="0" smtClean="0">
                <a:solidFill>
                  <a:srgbClr val="C00000"/>
                </a:solidFill>
              </a:rPr>
              <a:t>. </a:t>
            </a:r>
            <a:r>
              <a:rPr lang="cs-CZ" sz="3200" i="1" dirty="0" err="1" smtClean="0">
                <a:solidFill>
                  <a:srgbClr val="C00000"/>
                </a:solidFill>
              </a:rPr>
              <a:t>Pl</a:t>
            </a:r>
            <a:r>
              <a:rPr lang="cs-CZ" sz="3200" i="1" dirty="0" smtClean="0">
                <a:solidFill>
                  <a:srgbClr val="C00000"/>
                </a:solidFill>
              </a:rPr>
              <a:t>.	</a:t>
            </a:r>
            <a:r>
              <a:rPr lang="cs-CZ" sz="3200" dirty="0" smtClean="0"/>
              <a:t>	</a:t>
            </a:r>
            <a:r>
              <a:rPr lang="cs-CZ" sz="3200" dirty="0" err="1" smtClean="0"/>
              <a:t>art</a:t>
            </a:r>
            <a:r>
              <a:rPr lang="cs-CZ" sz="3200" dirty="0" err="1" smtClean="0">
                <a:solidFill>
                  <a:srgbClr val="00B050"/>
                </a:solidFill>
              </a:rPr>
              <a:t>u</a:t>
            </a:r>
            <a:r>
              <a:rPr lang="cs-CZ" sz="3200" dirty="0" err="1" smtClean="0"/>
              <a:t>bus</a:t>
            </a:r>
            <a:endParaRPr lang="cs-CZ" sz="3200" dirty="0" smtClean="0"/>
          </a:p>
          <a:p>
            <a:r>
              <a:rPr lang="cs-CZ" sz="3200" dirty="0" err="1"/>
              <a:t>a</a:t>
            </a:r>
            <a:r>
              <a:rPr lang="cs-CZ" sz="3200" dirty="0" err="1" smtClean="0"/>
              <a:t>rcus</a:t>
            </a:r>
            <a:r>
              <a:rPr lang="cs-CZ" sz="3200" dirty="0" smtClean="0"/>
              <a:t>, </a:t>
            </a:r>
            <a:r>
              <a:rPr lang="cs-CZ" sz="3200" dirty="0" err="1" smtClean="0"/>
              <a:t>us</a:t>
            </a:r>
            <a:r>
              <a:rPr lang="cs-CZ" sz="3200" dirty="0" smtClean="0"/>
              <a:t>, m. 					</a:t>
            </a:r>
            <a:r>
              <a:rPr lang="cs-CZ" sz="3200" dirty="0" err="1"/>
              <a:t>a</a:t>
            </a:r>
            <a:r>
              <a:rPr lang="cs-CZ" sz="3200" dirty="0" err="1" smtClean="0"/>
              <a:t>rc</a:t>
            </a:r>
            <a:r>
              <a:rPr lang="cs-CZ" sz="3200" dirty="0" err="1" smtClean="0">
                <a:solidFill>
                  <a:srgbClr val="00B050"/>
                </a:solidFill>
              </a:rPr>
              <a:t>u</a:t>
            </a:r>
            <a:r>
              <a:rPr lang="cs-CZ" sz="3200" dirty="0" err="1" smtClean="0"/>
              <a:t>bus</a:t>
            </a:r>
            <a:endParaRPr lang="cs-CZ" sz="3200" dirty="0" smtClean="0"/>
          </a:p>
          <a:p>
            <a:endParaRPr lang="cs-CZ" sz="3200" dirty="0"/>
          </a:p>
          <a:p>
            <a:r>
              <a:rPr lang="cs-CZ" sz="3200" dirty="0" err="1"/>
              <a:t>m</a:t>
            </a:r>
            <a:r>
              <a:rPr lang="cs-CZ" sz="3200" dirty="0" err="1" smtClean="0"/>
              <a:t>anus</a:t>
            </a:r>
            <a:r>
              <a:rPr lang="cs-CZ" sz="3200" dirty="0" smtClean="0"/>
              <a:t>, </a:t>
            </a:r>
            <a:r>
              <a:rPr lang="cs-CZ" sz="3200" dirty="0" err="1" smtClean="0"/>
              <a:t>us</a:t>
            </a:r>
            <a:r>
              <a:rPr lang="cs-CZ" sz="3200" dirty="0" smtClean="0"/>
              <a:t>, </a:t>
            </a:r>
            <a:r>
              <a:rPr lang="cs-CZ" sz="3200" dirty="0" smtClean="0">
                <a:solidFill>
                  <a:srgbClr val="00B050"/>
                </a:solidFill>
              </a:rPr>
              <a:t>f.</a:t>
            </a:r>
            <a:endParaRPr lang="cs-CZ" sz="3200" dirty="0" smtClean="0"/>
          </a:p>
          <a:p>
            <a:r>
              <a:rPr lang="cs-CZ" sz="3200" dirty="0" err="1"/>
              <a:t>a</a:t>
            </a:r>
            <a:r>
              <a:rPr lang="cs-CZ" sz="3200" dirty="0" err="1" smtClean="0"/>
              <a:t>cus</a:t>
            </a:r>
            <a:r>
              <a:rPr lang="cs-CZ" sz="3200" dirty="0" smtClean="0"/>
              <a:t>, </a:t>
            </a:r>
            <a:r>
              <a:rPr lang="cs-CZ" sz="3200" dirty="0" err="1" smtClean="0"/>
              <a:t>us</a:t>
            </a:r>
            <a:r>
              <a:rPr lang="cs-CZ" sz="3200" dirty="0" smtClean="0"/>
              <a:t>, </a:t>
            </a:r>
            <a:r>
              <a:rPr lang="cs-CZ" sz="3200" dirty="0" smtClean="0">
                <a:solidFill>
                  <a:srgbClr val="00B050"/>
                </a:solidFill>
              </a:rPr>
              <a:t>f.</a:t>
            </a:r>
          </a:p>
          <a:p>
            <a:endParaRPr lang="cs-CZ" sz="3200" dirty="0">
              <a:solidFill>
                <a:srgbClr val="00B050"/>
              </a:solidFill>
            </a:endParaRPr>
          </a:p>
          <a:p>
            <a:r>
              <a:rPr lang="cs-CZ" sz="3200" dirty="0"/>
              <a:t>s</a:t>
            </a:r>
            <a:r>
              <a:rPr lang="cs-CZ" sz="3200" dirty="0" smtClean="0"/>
              <a:t>pecies, </a:t>
            </a:r>
            <a:r>
              <a:rPr lang="cs-CZ" sz="3200" dirty="0" err="1" smtClean="0">
                <a:solidFill>
                  <a:srgbClr val="00B050"/>
                </a:solidFill>
              </a:rPr>
              <a:t>erum</a:t>
            </a:r>
            <a:r>
              <a:rPr lang="cs-CZ" sz="3200" dirty="0" smtClean="0"/>
              <a:t>, f.</a:t>
            </a:r>
          </a:p>
          <a:p>
            <a:endParaRPr lang="cs-CZ" sz="3200" dirty="0">
              <a:solidFill>
                <a:srgbClr val="00B050"/>
              </a:solidFill>
            </a:endParaRPr>
          </a:p>
          <a:p>
            <a:endParaRPr lang="cs-CZ" sz="3200" dirty="0" smtClean="0"/>
          </a:p>
        </p:txBody>
      </p:sp>
    </p:spTree>
    <p:extLst>
      <p:ext uri="{BB962C8B-B14F-4D97-AF65-F5344CB8AC3E}">
        <p14:creationId xmlns:p14="http://schemas.microsoft.com/office/powerpoint/2010/main" xmlns="" val="138156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NDINGS PHOTO.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5519" y="572923"/>
            <a:ext cx="8799033" cy="593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bdélník 2"/>
          <p:cNvSpPr/>
          <p:nvPr/>
        </p:nvSpPr>
        <p:spPr>
          <a:xfrm>
            <a:off x="9249767" y="1335772"/>
            <a:ext cx="1551050" cy="421907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9368590" y="5185877"/>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9784661" y="5162503"/>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6341696" y="5185877"/>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9249767" y="3096126"/>
            <a:ext cx="433137" cy="445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8" name="Ovál 7"/>
          <p:cNvSpPr/>
          <p:nvPr/>
        </p:nvSpPr>
        <p:spPr>
          <a:xfrm>
            <a:off x="4277184" y="3096126"/>
            <a:ext cx="399560" cy="445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9" name="Ovál 8"/>
          <p:cNvSpPr/>
          <p:nvPr/>
        </p:nvSpPr>
        <p:spPr>
          <a:xfrm>
            <a:off x="7505219" y="3888415"/>
            <a:ext cx="433137" cy="44543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0" name="Ovál 9"/>
          <p:cNvSpPr/>
          <p:nvPr/>
        </p:nvSpPr>
        <p:spPr>
          <a:xfrm>
            <a:off x="6391786" y="3888416"/>
            <a:ext cx="383047" cy="44543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1" name="Ovál 10"/>
          <p:cNvSpPr/>
          <p:nvPr/>
        </p:nvSpPr>
        <p:spPr>
          <a:xfrm>
            <a:off x="8206534" y="3895176"/>
            <a:ext cx="387527" cy="44543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2" name="Ovál 11"/>
          <p:cNvSpPr/>
          <p:nvPr/>
        </p:nvSpPr>
        <p:spPr>
          <a:xfrm>
            <a:off x="10260890" y="3888416"/>
            <a:ext cx="433137" cy="44543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3" name="Ovál 12"/>
          <p:cNvSpPr/>
          <p:nvPr/>
        </p:nvSpPr>
        <p:spPr>
          <a:xfrm>
            <a:off x="8160470" y="5162501"/>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7537888" y="5162501"/>
            <a:ext cx="399560"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p:cNvSpPr/>
          <p:nvPr/>
        </p:nvSpPr>
        <p:spPr>
          <a:xfrm>
            <a:off x="6925535" y="5185876"/>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p:nvSpPr>
        <p:spPr>
          <a:xfrm>
            <a:off x="8757218" y="5185876"/>
            <a:ext cx="433137" cy="43313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5335345" y="3096125"/>
            <a:ext cx="399560" cy="445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8" name="Ovál 17"/>
          <p:cNvSpPr/>
          <p:nvPr/>
        </p:nvSpPr>
        <p:spPr>
          <a:xfrm>
            <a:off x="10307928" y="3096125"/>
            <a:ext cx="415132" cy="44543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9" name="Ovál 18"/>
          <p:cNvSpPr/>
          <p:nvPr/>
        </p:nvSpPr>
        <p:spPr>
          <a:xfrm>
            <a:off x="7553654" y="3108422"/>
            <a:ext cx="415132" cy="44543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20" name="Ovál 19"/>
          <p:cNvSpPr/>
          <p:nvPr/>
        </p:nvSpPr>
        <p:spPr>
          <a:xfrm>
            <a:off x="6390611" y="3072593"/>
            <a:ext cx="464346" cy="44543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Tree>
    <p:extLst>
      <p:ext uri="{BB962C8B-B14F-4D97-AF65-F5344CB8AC3E}">
        <p14:creationId xmlns:p14="http://schemas.microsoft.com/office/powerpoint/2010/main" xmlns="" val="225493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37347" y="673768"/>
            <a:ext cx="9705474" cy="1569660"/>
          </a:xfrm>
          <a:prstGeom prst="rect">
            <a:avLst/>
          </a:prstGeom>
          <a:noFill/>
        </p:spPr>
        <p:txBody>
          <a:bodyPr wrap="square" rtlCol="0">
            <a:spAutoFit/>
          </a:bodyPr>
          <a:lstStyle/>
          <a:p>
            <a:r>
              <a:rPr lang="cs-CZ" sz="3200" dirty="0" err="1" smtClean="0"/>
              <a:t>How</a:t>
            </a:r>
            <a:r>
              <a:rPr lang="cs-CZ" sz="3200" dirty="0" smtClean="0"/>
              <a:t> </a:t>
            </a:r>
            <a:r>
              <a:rPr lang="cs-CZ" sz="3200" dirty="0" err="1" smtClean="0"/>
              <a:t>can</a:t>
            </a:r>
            <a:r>
              <a:rPr lang="cs-CZ" sz="3200" dirty="0" smtClean="0"/>
              <a:t> </a:t>
            </a:r>
            <a:r>
              <a:rPr lang="cs-CZ" sz="3200" dirty="0" err="1" smtClean="0"/>
              <a:t>you</a:t>
            </a:r>
            <a:r>
              <a:rPr lang="cs-CZ" sz="3200" dirty="0" smtClean="0"/>
              <a:t> </a:t>
            </a:r>
            <a:r>
              <a:rPr lang="cs-CZ" sz="3200" dirty="0" err="1" smtClean="0"/>
              <a:t>decline</a:t>
            </a:r>
            <a:r>
              <a:rPr lang="cs-CZ" sz="3200" dirty="0" smtClean="0"/>
              <a:t> </a:t>
            </a:r>
            <a:r>
              <a:rPr lang="cs-CZ" sz="3200" dirty="0" err="1" smtClean="0"/>
              <a:t>nouns</a:t>
            </a:r>
            <a:r>
              <a:rPr lang="cs-CZ" sz="3200" dirty="0" smtClean="0"/>
              <a:t> </a:t>
            </a:r>
            <a:r>
              <a:rPr lang="cs-CZ" sz="3200" dirty="0" err="1" smtClean="0"/>
              <a:t>ending</a:t>
            </a:r>
            <a:r>
              <a:rPr lang="cs-CZ" sz="3200" dirty="0" smtClean="0"/>
              <a:t> in </a:t>
            </a:r>
            <a:r>
              <a:rPr lang="cs-CZ" sz="3200" dirty="0" smtClean="0">
                <a:solidFill>
                  <a:srgbClr val="00B050"/>
                </a:solidFill>
              </a:rPr>
              <a:t>–</a:t>
            </a:r>
            <a:r>
              <a:rPr lang="cs-CZ" sz="3200" dirty="0" err="1" smtClean="0">
                <a:solidFill>
                  <a:srgbClr val="00B050"/>
                </a:solidFill>
              </a:rPr>
              <a:t>us</a:t>
            </a:r>
            <a:r>
              <a:rPr lang="cs-CZ" sz="3200" dirty="0" smtClean="0"/>
              <a:t>?</a:t>
            </a:r>
          </a:p>
          <a:p>
            <a:endParaRPr lang="cs-CZ" sz="3200" dirty="0"/>
          </a:p>
          <a:p>
            <a:r>
              <a:rPr lang="cs-CZ" sz="3200" dirty="0" err="1" smtClean="0"/>
              <a:t>Decide</a:t>
            </a:r>
            <a:r>
              <a:rPr lang="cs-CZ" sz="3200" dirty="0" smtClean="0"/>
              <a:t> </a:t>
            </a:r>
            <a:r>
              <a:rPr lang="cs-CZ" sz="3200" dirty="0" err="1" smtClean="0"/>
              <a:t>the</a:t>
            </a:r>
            <a:r>
              <a:rPr lang="cs-CZ" sz="3200" dirty="0" smtClean="0"/>
              <a:t> </a:t>
            </a:r>
            <a:r>
              <a:rPr lang="cs-CZ" sz="3200" dirty="0" err="1" smtClean="0"/>
              <a:t>declension</a:t>
            </a:r>
            <a:r>
              <a:rPr lang="cs-CZ" sz="3200" dirty="0" smtClean="0"/>
              <a:t> </a:t>
            </a:r>
            <a:r>
              <a:rPr lang="cs-CZ" sz="3200" dirty="0" err="1" smtClean="0"/>
              <a:t>of</a:t>
            </a:r>
            <a:r>
              <a:rPr lang="cs-CZ" sz="3200" dirty="0" smtClean="0"/>
              <a:t> </a:t>
            </a:r>
            <a:r>
              <a:rPr lang="cs-CZ" sz="3200" dirty="0" err="1" smtClean="0"/>
              <a:t>the</a:t>
            </a:r>
            <a:r>
              <a:rPr lang="cs-CZ" sz="3200" dirty="0" smtClean="0"/>
              <a:t> </a:t>
            </a:r>
            <a:r>
              <a:rPr lang="cs-CZ" sz="3200" dirty="0" err="1" smtClean="0"/>
              <a:t>following</a:t>
            </a:r>
            <a:r>
              <a:rPr lang="cs-CZ" sz="3200" dirty="0" smtClean="0"/>
              <a:t> </a:t>
            </a:r>
            <a:r>
              <a:rPr lang="cs-CZ" sz="3200" dirty="0" err="1" smtClean="0"/>
              <a:t>nouns</a:t>
            </a:r>
            <a:r>
              <a:rPr lang="cs-CZ" sz="3200" dirty="0" smtClean="0"/>
              <a:t>:</a:t>
            </a:r>
            <a:endParaRPr lang="cs-CZ" sz="3200" dirty="0"/>
          </a:p>
        </p:txBody>
      </p:sp>
      <p:sp>
        <p:nvSpPr>
          <p:cNvPr id="3" name="TextovéPole 2"/>
          <p:cNvSpPr txBox="1"/>
          <p:nvPr/>
        </p:nvSpPr>
        <p:spPr>
          <a:xfrm>
            <a:off x="2037347" y="3416968"/>
            <a:ext cx="2662990" cy="400110"/>
          </a:xfrm>
          <a:prstGeom prst="rect">
            <a:avLst/>
          </a:prstGeom>
          <a:noFill/>
        </p:spPr>
        <p:txBody>
          <a:bodyPr wrap="square" rtlCol="0">
            <a:spAutoFit/>
          </a:bodyPr>
          <a:lstStyle/>
          <a:p>
            <a:r>
              <a:rPr lang="cs-CZ" sz="2000" dirty="0" err="1" smtClean="0">
                <a:solidFill>
                  <a:srgbClr val="C00000"/>
                </a:solidFill>
              </a:rPr>
              <a:t>ulcus</a:t>
            </a:r>
            <a:endParaRPr lang="cs-CZ" dirty="0">
              <a:solidFill>
                <a:srgbClr val="C00000"/>
              </a:solidFill>
            </a:endParaRPr>
          </a:p>
        </p:txBody>
      </p:sp>
      <p:sp>
        <p:nvSpPr>
          <p:cNvPr id="4" name="TextovéPole 3"/>
          <p:cNvSpPr txBox="1"/>
          <p:nvPr/>
        </p:nvSpPr>
        <p:spPr>
          <a:xfrm>
            <a:off x="7379368" y="4700337"/>
            <a:ext cx="4507832" cy="400110"/>
          </a:xfrm>
          <a:prstGeom prst="rect">
            <a:avLst/>
          </a:prstGeom>
          <a:noFill/>
        </p:spPr>
        <p:txBody>
          <a:bodyPr wrap="square" rtlCol="0">
            <a:spAutoFit/>
          </a:bodyPr>
          <a:lstStyle/>
          <a:p>
            <a:r>
              <a:rPr lang="cs-CZ" sz="2000" dirty="0" err="1" smtClean="0">
                <a:solidFill>
                  <a:srgbClr val="C00000"/>
                </a:solidFill>
              </a:rPr>
              <a:t>infarctus</a:t>
            </a:r>
            <a:endParaRPr lang="cs-CZ" dirty="0">
              <a:solidFill>
                <a:srgbClr val="C00000"/>
              </a:solidFill>
            </a:endParaRPr>
          </a:p>
        </p:txBody>
      </p:sp>
      <p:sp>
        <p:nvSpPr>
          <p:cNvPr id="5" name="TextovéPole 4"/>
          <p:cNvSpPr txBox="1"/>
          <p:nvPr/>
        </p:nvSpPr>
        <p:spPr>
          <a:xfrm>
            <a:off x="4924926" y="2871537"/>
            <a:ext cx="4844716" cy="400110"/>
          </a:xfrm>
          <a:prstGeom prst="rect">
            <a:avLst/>
          </a:prstGeom>
          <a:noFill/>
        </p:spPr>
        <p:txBody>
          <a:bodyPr wrap="square" rtlCol="0">
            <a:spAutoFit/>
          </a:bodyPr>
          <a:lstStyle/>
          <a:p>
            <a:r>
              <a:rPr lang="cs-CZ" sz="2000" dirty="0" err="1" smtClean="0">
                <a:solidFill>
                  <a:srgbClr val="C00000"/>
                </a:solidFill>
              </a:rPr>
              <a:t>longus</a:t>
            </a:r>
            <a:endParaRPr lang="cs-CZ" dirty="0">
              <a:solidFill>
                <a:srgbClr val="C00000"/>
              </a:solidFill>
            </a:endParaRPr>
          </a:p>
        </p:txBody>
      </p:sp>
      <p:sp>
        <p:nvSpPr>
          <p:cNvPr id="6" name="TextovéPole 5"/>
          <p:cNvSpPr txBox="1"/>
          <p:nvPr/>
        </p:nvSpPr>
        <p:spPr>
          <a:xfrm>
            <a:off x="3481137" y="5197642"/>
            <a:ext cx="2951747" cy="400110"/>
          </a:xfrm>
          <a:prstGeom prst="rect">
            <a:avLst/>
          </a:prstGeom>
          <a:noFill/>
        </p:spPr>
        <p:txBody>
          <a:bodyPr wrap="square" rtlCol="0">
            <a:spAutoFit/>
          </a:bodyPr>
          <a:lstStyle/>
          <a:p>
            <a:r>
              <a:rPr lang="cs-CZ" sz="2000" dirty="0" err="1" smtClean="0">
                <a:solidFill>
                  <a:srgbClr val="C00000"/>
                </a:solidFill>
              </a:rPr>
              <a:t>nasus</a:t>
            </a:r>
            <a:endParaRPr lang="cs-CZ" dirty="0">
              <a:solidFill>
                <a:srgbClr val="C00000"/>
              </a:solidFill>
            </a:endParaRPr>
          </a:p>
        </p:txBody>
      </p:sp>
      <p:sp>
        <p:nvSpPr>
          <p:cNvPr id="7" name="TextovéPole 6"/>
          <p:cNvSpPr txBox="1"/>
          <p:nvPr/>
        </p:nvSpPr>
        <p:spPr>
          <a:xfrm>
            <a:off x="4491789" y="4138863"/>
            <a:ext cx="2358190" cy="400110"/>
          </a:xfrm>
          <a:prstGeom prst="rect">
            <a:avLst/>
          </a:prstGeom>
          <a:noFill/>
        </p:spPr>
        <p:txBody>
          <a:bodyPr wrap="square" rtlCol="0">
            <a:spAutoFit/>
          </a:bodyPr>
          <a:lstStyle/>
          <a:p>
            <a:r>
              <a:rPr lang="cs-CZ" sz="2000" dirty="0" err="1" smtClean="0">
                <a:solidFill>
                  <a:srgbClr val="C00000"/>
                </a:solidFill>
              </a:rPr>
              <a:t>morbus</a:t>
            </a:r>
            <a:endParaRPr lang="cs-CZ" dirty="0">
              <a:solidFill>
                <a:srgbClr val="C00000"/>
              </a:solidFill>
            </a:endParaRPr>
          </a:p>
        </p:txBody>
      </p:sp>
      <p:sp>
        <p:nvSpPr>
          <p:cNvPr id="8" name="TextovéPole 7"/>
          <p:cNvSpPr txBox="1"/>
          <p:nvPr/>
        </p:nvSpPr>
        <p:spPr>
          <a:xfrm>
            <a:off x="7251032" y="3416968"/>
            <a:ext cx="3160294" cy="400110"/>
          </a:xfrm>
          <a:prstGeom prst="rect">
            <a:avLst/>
          </a:prstGeom>
          <a:noFill/>
        </p:spPr>
        <p:txBody>
          <a:bodyPr wrap="square" rtlCol="0">
            <a:spAutoFit/>
          </a:bodyPr>
          <a:lstStyle/>
          <a:p>
            <a:r>
              <a:rPr lang="cs-CZ" sz="2000" dirty="0" smtClean="0">
                <a:solidFill>
                  <a:srgbClr val="C00000"/>
                </a:solidFill>
              </a:rPr>
              <a:t>fetus</a:t>
            </a:r>
            <a:endParaRPr lang="cs-CZ" dirty="0">
              <a:solidFill>
                <a:srgbClr val="C00000"/>
              </a:solidFill>
            </a:endParaRPr>
          </a:p>
        </p:txBody>
      </p:sp>
      <p:sp>
        <p:nvSpPr>
          <p:cNvPr id="9" name="TextovéPole 8"/>
          <p:cNvSpPr txBox="1"/>
          <p:nvPr/>
        </p:nvSpPr>
        <p:spPr>
          <a:xfrm>
            <a:off x="6432884" y="5823284"/>
            <a:ext cx="3336758" cy="400110"/>
          </a:xfrm>
          <a:prstGeom prst="rect">
            <a:avLst/>
          </a:prstGeom>
          <a:noFill/>
        </p:spPr>
        <p:txBody>
          <a:bodyPr wrap="square" rtlCol="0">
            <a:spAutoFit/>
          </a:bodyPr>
          <a:lstStyle/>
          <a:p>
            <a:r>
              <a:rPr lang="cs-CZ" sz="2000" dirty="0" err="1" smtClean="0">
                <a:solidFill>
                  <a:srgbClr val="C00000"/>
                </a:solidFill>
              </a:rPr>
              <a:t>vulnus</a:t>
            </a:r>
            <a:endParaRPr lang="cs-CZ" dirty="0">
              <a:solidFill>
                <a:srgbClr val="C00000"/>
              </a:solidFill>
            </a:endParaRPr>
          </a:p>
        </p:txBody>
      </p:sp>
      <p:sp>
        <p:nvSpPr>
          <p:cNvPr id="10" name="TextovéPole 9"/>
          <p:cNvSpPr txBox="1"/>
          <p:nvPr/>
        </p:nvSpPr>
        <p:spPr>
          <a:xfrm>
            <a:off x="9400675" y="3609474"/>
            <a:ext cx="2791326" cy="400110"/>
          </a:xfrm>
          <a:prstGeom prst="rect">
            <a:avLst/>
          </a:prstGeom>
          <a:noFill/>
        </p:spPr>
        <p:txBody>
          <a:bodyPr wrap="square" rtlCol="0">
            <a:spAutoFit/>
          </a:bodyPr>
          <a:lstStyle/>
          <a:p>
            <a:r>
              <a:rPr lang="cs-CZ" sz="2000" dirty="0" smtClean="0">
                <a:solidFill>
                  <a:srgbClr val="C00000"/>
                </a:solidFill>
              </a:rPr>
              <a:t>uterus</a:t>
            </a:r>
            <a:endParaRPr lang="cs-CZ" dirty="0">
              <a:solidFill>
                <a:srgbClr val="C00000"/>
              </a:solidFill>
            </a:endParaRPr>
          </a:p>
        </p:txBody>
      </p:sp>
      <p:sp>
        <p:nvSpPr>
          <p:cNvPr id="11" name="TextovéPole 10"/>
          <p:cNvSpPr txBox="1"/>
          <p:nvPr/>
        </p:nvSpPr>
        <p:spPr>
          <a:xfrm>
            <a:off x="9095874" y="5694947"/>
            <a:ext cx="2791326" cy="400110"/>
          </a:xfrm>
          <a:prstGeom prst="rect">
            <a:avLst/>
          </a:prstGeom>
          <a:noFill/>
        </p:spPr>
        <p:txBody>
          <a:bodyPr wrap="square" rtlCol="0">
            <a:spAutoFit/>
          </a:bodyPr>
          <a:lstStyle/>
          <a:p>
            <a:r>
              <a:rPr lang="cs-CZ" sz="2000" dirty="0" err="1" smtClean="0">
                <a:solidFill>
                  <a:srgbClr val="C00000"/>
                </a:solidFill>
              </a:rPr>
              <a:t>crus</a:t>
            </a:r>
            <a:endParaRPr lang="cs-CZ" dirty="0">
              <a:solidFill>
                <a:srgbClr val="C00000"/>
              </a:solidFill>
            </a:endParaRPr>
          </a:p>
        </p:txBody>
      </p:sp>
      <p:sp>
        <p:nvSpPr>
          <p:cNvPr id="12" name="TextovéPole 11"/>
          <p:cNvSpPr txBox="1"/>
          <p:nvPr/>
        </p:nvSpPr>
        <p:spPr>
          <a:xfrm>
            <a:off x="1491916" y="5823284"/>
            <a:ext cx="2582779" cy="400110"/>
          </a:xfrm>
          <a:prstGeom prst="rect">
            <a:avLst/>
          </a:prstGeom>
          <a:noFill/>
        </p:spPr>
        <p:txBody>
          <a:bodyPr wrap="square" rtlCol="0">
            <a:spAutoFit/>
          </a:bodyPr>
          <a:lstStyle/>
          <a:p>
            <a:r>
              <a:rPr lang="cs-CZ" sz="2000" dirty="0" smtClean="0">
                <a:solidFill>
                  <a:srgbClr val="C00000"/>
                </a:solidFill>
              </a:rPr>
              <a:t>sinus</a:t>
            </a:r>
            <a:endParaRPr lang="cs-CZ" dirty="0">
              <a:solidFill>
                <a:srgbClr val="C00000"/>
              </a:solidFill>
            </a:endParaRPr>
          </a:p>
        </p:txBody>
      </p:sp>
    </p:spTree>
    <p:extLst>
      <p:ext uri="{BB962C8B-B14F-4D97-AF65-F5344CB8AC3E}">
        <p14:creationId xmlns:p14="http://schemas.microsoft.com/office/powerpoint/2010/main" xmlns="" val="8514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81200" y="533401"/>
            <a:ext cx="7848600" cy="1200329"/>
          </a:xfrm>
          <a:prstGeom prst="rect">
            <a:avLst/>
          </a:prstGeom>
          <a:noFill/>
        </p:spPr>
        <p:txBody>
          <a:bodyPr wrap="square" rtlCol="0">
            <a:spAutoFit/>
          </a:bodyPr>
          <a:lstStyle/>
          <a:p>
            <a:r>
              <a:rPr lang="cs-CZ" b="1" dirty="0" err="1">
                <a:solidFill>
                  <a:srgbClr val="C00000"/>
                </a:solidFill>
              </a:rPr>
              <a:t>canalis</a:t>
            </a:r>
            <a:r>
              <a:rPr lang="cs-CZ" dirty="0">
                <a:solidFill>
                  <a:srgbClr val="C00000"/>
                </a:solidFill>
              </a:rPr>
              <a:t> </a:t>
            </a:r>
            <a:r>
              <a:rPr lang="cs-CZ" dirty="0"/>
              <a:t>= a </a:t>
            </a:r>
            <a:r>
              <a:rPr lang="cs-CZ" dirty="0" err="1"/>
              <a:t>narrow</a:t>
            </a:r>
            <a:r>
              <a:rPr lang="cs-CZ" dirty="0"/>
              <a:t> </a:t>
            </a:r>
            <a:r>
              <a:rPr lang="cs-CZ" dirty="0" err="1"/>
              <a:t>tubular</a:t>
            </a:r>
            <a:r>
              <a:rPr lang="cs-CZ" dirty="0"/>
              <a:t> </a:t>
            </a:r>
            <a:r>
              <a:rPr lang="cs-CZ" dirty="0" err="1"/>
              <a:t>passage</a:t>
            </a:r>
            <a:r>
              <a:rPr lang="cs-CZ" dirty="0"/>
              <a:t> </a:t>
            </a:r>
            <a:r>
              <a:rPr lang="cs-CZ" dirty="0" err="1"/>
              <a:t>or</a:t>
            </a:r>
            <a:r>
              <a:rPr lang="cs-CZ" dirty="0"/>
              <a:t> </a:t>
            </a:r>
            <a:r>
              <a:rPr lang="cs-CZ" dirty="0" err="1"/>
              <a:t>channel</a:t>
            </a:r>
            <a:r>
              <a:rPr lang="cs-CZ" dirty="0"/>
              <a:t>, </a:t>
            </a:r>
            <a:r>
              <a:rPr lang="cs-CZ" dirty="0" err="1"/>
              <a:t>e.g</a:t>
            </a:r>
            <a:r>
              <a:rPr lang="cs-CZ" dirty="0"/>
              <a:t>. </a:t>
            </a:r>
            <a:r>
              <a:rPr lang="cs-CZ" dirty="0" err="1"/>
              <a:t>optic</a:t>
            </a:r>
            <a:r>
              <a:rPr lang="cs-CZ" dirty="0"/>
              <a:t> </a:t>
            </a:r>
            <a:r>
              <a:rPr lang="cs-CZ" dirty="0" err="1"/>
              <a:t>canal</a:t>
            </a:r>
            <a:endParaRPr lang="cs-CZ" dirty="0"/>
          </a:p>
          <a:p>
            <a:endParaRPr lang="cs-CZ" dirty="0"/>
          </a:p>
          <a:p>
            <a:r>
              <a:rPr lang="cs-CZ" b="1" dirty="0" err="1">
                <a:solidFill>
                  <a:srgbClr val="00B050"/>
                </a:solidFill>
              </a:rPr>
              <a:t>ductus</a:t>
            </a:r>
            <a:r>
              <a:rPr lang="cs-CZ" dirty="0">
                <a:solidFill>
                  <a:srgbClr val="00B050"/>
                </a:solidFill>
              </a:rPr>
              <a:t> </a:t>
            </a:r>
            <a:r>
              <a:rPr lang="cs-CZ" dirty="0"/>
              <a:t>= a </a:t>
            </a:r>
            <a:r>
              <a:rPr lang="cs-CZ" dirty="0" err="1"/>
              <a:t>passage</a:t>
            </a:r>
            <a:r>
              <a:rPr lang="cs-CZ" dirty="0"/>
              <a:t> </a:t>
            </a:r>
            <a:r>
              <a:rPr lang="cs-CZ" dirty="0" err="1"/>
              <a:t>with</a:t>
            </a:r>
            <a:r>
              <a:rPr lang="cs-CZ" dirty="0"/>
              <a:t> </a:t>
            </a:r>
            <a:r>
              <a:rPr lang="cs-CZ" dirty="0" err="1"/>
              <a:t>well</a:t>
            </a:r>
            <a:r>
              <a:rPr lang="cs-CZ" dirty="0"/>
              <a:t>-</a:t>
            </a:r>
            <a:r>
              <a:rPr lang="cs-CZ" dirty="0" err="1"/>
              <a:t>defined</a:t>
            </a:r>
            <a:r>
              <a:rPr lang="cs-CZ" dirty="0"/>
              <a:t> </a:t>
            </a:r>
            <a:r>
              <a:rPr lang="cs-CZ" dirty="0" err="1"/>
              <a:t>walls</a:t>
            </a:r>
            <a:r>
              <a:rPr lang="cs-CZ" dirty="0"/>
              <a:t>, </a:t>
            </a:r>
            <a:r>
              <a:rPr lang="cs-CZ" dirty="0" err="1"/>
              <a:t>esp</a:t>
            </a:r>
            <a:r>
              <a:rPr lang="cs-CZ" dirty="0"/>
              <a:t>. </a:t>
            </a:r>
            <a:r>
              <a:rPr lang="cs-CZ" dirty="0" err="1"/>
              <a:t>for</a:t>
            </a:r>
            <a:r>
              <a:rPr lang="cs-CZ" dirty="0"/>
              <a:t> </a:t>
            </a:r>
            <a:r>
              <a:rPr lang="cs-CZ" dirty="0" err="1"/>
              <a:t>the</a:t>
            </a:r>
            <a:r>
              <a:rPr lang="cs-CZ" dirty="0"/>
              <a:t> </a:t>
            </a:r>
            <a:r>
              <a:rPr lang="cs-CZ" dirty="0" err="1"/>
              <a:t>passage</a:t>
            </a:r>
            <a:r>
              <a:rPr lang="cs-CZ" dirty="0"/>
              <a:t> </a:t>
            </a:r>
            <a:r>
              <a:rPr lang="cs-CZ" dirty="0" err="1"/>
              <a:t>of</a:t>
            </a:r>
            <a:r>
              <a:rPr lang="cs-CZ" dirty="0"/>
              <a:t> </a:t>
            </a:r>
            <a:r>
              <a:rPr lang="cs-CZ" dirty="0" err="1"/>
              <a:t>excretion</a:t>
            </a:r>
            <a:r>
              <a:rPr lang="cs-CZ" dirty="0"/>
              <a:t> </a:t>
            </a:r>
            <a:r>
              <a:rPr lang="cs-CZ" dirty="0" err="1"/>
              <a:t>or</a:t>
            </a:r>
            <a:r>
              <a:rPr lang="cs-CZ" dirty="0"/>
              <a:t> </a:t>
            </a:r>
            <a:r>
              <a:rPr lang="cs-CZ" dirty="0" err="1"/>
              <a:t>secretion</a:t>
            </a:r>
            <a:endParaRPr lang="cs-CZ" dirty="0"/>
          </a:p>
        </p:txBody>
      </p:sp>
      <p:pic>
        <p:nvPicPr>
          <p:cNvPr id="23556" name="Picture 4" descr="https://classconnection.s3.amazonaws.com/181/flashcards/305181/jpg/basalis_int_opt_canal-142DE1F8077645E8438.jpg"/>
          <p:cNvPicPr>
            <a:picLocks noChangeAspect="1" noChangeArrowheads="1"/>
          </p:cNvPicPr>
          <p:nvPr/>
        </p:nvPicPr>
        <p:blipFill>
          <a:blip r:embed="rId2" cstate="print"/>
          <a:srcRect/>
          <a:stretch>
            <a:fillRect/>
          </a:stretch>
        </p:blipFill>
        <p:spPr bwMode="auto">
          <a:xfrm>
            <a:off x="1524000" y="1676400"/>
            <a:ext cx="4191000" cy="4688238"/>
          </a:xfrm>
          <a:prstGeom prst="rect">
            <a:avLst/>
          </a:prstGeom>
          <a:noFill/>
        </p:spPr>
      </p:pic>
      <p:pic>
        <p:nvPicPr>
          <p:cNvPr id="23558" name="Picture 6" descr="https://my.clevelandclinic.org/ccf/media/Images/HIC/LIVER2.GIF?la=en"/>
          <p:cNvPicPr>
            <a:picLocks noChangeAspect="1" noChangeArrowheads="1"/>
          </p:cNvPicPr>
          <p:nvPr/>
        </p:nvPicPr>
        <p:blipFill>
          <a:blip r:embed="rId3" cstate="print"/>
          <a:srcRect/>
          <a:stretch>
            <a:fillRect/>
          </a:stretch>
        </p:blipFill>
        <p:spPr bwMode="auto">
          <a:xfrm>
            <a:off x="5949824" y="1828800"/>
            <a:ext cx="4718177" cy="2819400"/>
          </a:xfrm>
          <a:prstGeom prst="rect">
            <a:avLst/>
          </a:prstGeom>
          <a:noFill/>
        </p:spPr>
      </p:pic>
      <p:sp>
        <p:nvSpPr>
          <p:cNvPr id="3" name="TextovéPole 2"/>
          <p:cNvSpPr txBox="1"/>
          <p:nvPr/>
        </p:nvSpPr>
        <p:spPr>
          <a:xfrm>
            <a:off x="5791200" y="5943600"/>
            <a:ext cx="2590800" cy="381000"/>
          </a:xfrm>
          <a:prstGeom prst="rect">
            <a:avLst/>
          </a:prstGeom>
          <a:noFill/>
        </p:spPr>
        <p:txBody>
          <a:bodyPr wrap="square" rtlCol="0">
            <a:spAutoFit/>
          </a:bodyPr>
          <a:lstStyle/>
          <a:p>
            <a:r>
              <a:rPr lang="cs-CZ" b="1" i="1" dirty="0" err="1">
                <a:solidFill>
                  <a:srgbClr val="00B050"/>
                </a:solidFill>
              </a:rPr>
              <a:t>optic</a:t>
            </a:r>
            <a:r>
              <a:rPr lang="cs-CZ" b="1" i="1" dirty="0">
                <a:solidFill>
                  <a:srgbClr val="00B050"/>
                </a:solidFill>
              </a:rPr>
              <a:t> </a:t>
            </a:r>
            <a:r>
              <a:rPr lang="cs-CZ" b="1" i="1" dirty="0" err="1">
                <a:solidFill>
                  <a:srgbClr val="00B050"/>
                </a:solidFill>
              </a:rPr>
              <a:t>canal</a:t>
            </a:r>
            <a:r>
              <a:rPr lang="cs-CZ" b="1" i="1" dirty="0">
                <a:solidFill>
                  <a:srgbClr val="00B050"/>
                </a:solidFill>
              </a:rPr>
              <a:t> ?</a:t>
            </a:r>
          </a:p>
        </p:txBody>
      </p:sp>
      <p:sp>
        <p:nvSpPr>
          <p:cNvPr id="4" name="TextovéPole 3"/>
          <p:cNvSpPr txBox="1"/>
          <p:nvPr/>
        </p:nvSpPr>
        <p:spPr>
          <a:xfrm>
            <a:off x="6781800" y="4800600"/>
            <a:ext cx="2362200" cy="369332"/>
          </a:xfrm>
          <a:prstGeom prst="rect">
            <a:avLst/>
          </a:prstGeom>
          <a:noFill/>
        </p:spPr>
        <p:txBody>
          <a:bodyPr wrap="square" rtlCol="0">
            <a:spAutoFit/>
          </a:bodyPr>
          <a:lstStyle/>
          <a:p>
            <a:r>
              <a:rPr lang="cs-CZ" b="1" i="1" dirty="0" err="1">
                <a:solidFill>
                  <a:srgbClr val="00B050"/>
                </a:solidFill>
              </a:rPr>
              <a:t>bile</a:t>
            </a:r>
            <a:r>
              <a:rPr lang="cs-CZ" b="1" i="1" dirty="0">
                <a:solidFill>
                  <a:srgbClr val="00B050"/>
                </a:solidFill>
              </a:rPr>
              <a:t> </a:t>
            </a:r>
            <a:r>
              <a:rPr lang="cs-CZ" b="1" i="1" dirty="0" err="1">
                <a:solidFill>
                  <a:srgbClr val="00B050"/>
                </a:solidFill>
              </a:rPr>
              <a:t>duct</a:t>
            </a:r>
            <a:r>
              <a:rPr lang="cs-CZ" b="1" i="1" dirty="0">
                <a:solidFill>
                  <a:srgbClr val="00B050"/>
                </a:solidFill>
              </a:rPr>
              <a:t> ?</a:t>
            </a:r>
          </a:p>
        </p:txBody>
      </p:sp>
    </p:spTree>
    <p:extLst>
      <p:ext uri="{BB962C8B-B14F-4D97-AF65-F5344CB8AC3E}">
        <p14:creationId xmlns:p14="http://schemas.microsoft.com/office/powerpoint/2010/main" xmlns="" val="132729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00887" y="770598"/>
            <a:ext cx="6096000" cy="646331"/>
          </a:xfrm>
          <a:prstGeom prst="rect">
            <a:avLst/>
          </a:prstGeom>
        </p:spPr>
        <p:txBody>
          <a:bodyPr>
            <a:spAutoFit/>
          </a:bodyPr>
          <a:lstStyle/>
          <a:p>
            <a:r>
              <a:rPr lang="cs-CZ" b="1" dirty="0" smtClean="0">
                <a:solidFill>
                  <a:srgbClr val="00B050"/>
                </a:solidFill>
              </a:rPr>
              <a:t>sinus</a:t>
            </a:r>
            <a:r>
              <a:rPr lang="cs-CZ" dirty="0" smtClean="0">
                <a:solidFill>
                  <a:srgbClr val="C00000"/>
                </a:solidFill>
              </a:rPr>
              <a:t> </a:t>
            </a:r>
            <a:r>
              <a:rPr lang="cs-CZ" dirty="0" smtClean="0"/>
              <a:t>=  a </a:t>
            </a:r>
            <a:r>
              <a:rPr lang="cs-CZ" dirty="0" err="1" smtClean="0"/>
              <a:t>cavity</a:t>
            </a:r>
            <a:r>
              <a:rPr lang="cs-CZ" dirty="0" smtClean="0"/>
              <a:t> in bone, </a:t>
            </a:r>
            <a:r>
              <a:rPr lang="cs-CZ" dirty="0" err="1" smtClean="0"/>
              <a:t>esp</a:t>
            </a:r>
            <a:r>
              <a:rPr lang="cs-CZ" dirty="0" smtClean="0"/>
              <a:t>. </a:t>
            </a:r>
            <a:r>
              <a:rPr lang="cs-CZ" dirty="0" err="1" smtClean="0"/>
              <a:t>the</a:t>
            </a:r>
            <a:r>
              <a:rPr lang="cs-CZ" dirty="0" smtClean="0"/>
              <a:t> pair </a:t>
            </a:r>
            <a:r>
              <a:rPr lang="cs-CZ" dirty="0" err="1" smtClean="0"/>
              <a:t>cavities</a:t>
            </a:r>
            <a:r>
              <a:rPr lang="cs-CZ" dirty="0" smtClean="0"/>
              <a:t> in </a:t>
            </a:r>
            <a:r>
              <a:rPr lang="cs-CZ" dirty="0" err="1" smtClean="0"/>
              <a:t>the</a:t>
            </a:r>
            <a:r>
              <a:rPr lang="cs-CZ" dirty="0" smtClean="0"/>
              <a:t> </a:t>
            </a:r>
            <a:r>
              <a:rPr lang="cs-CZ" dirty="0" err="1" smtClean="0"/>
              <a:t>facial</a:t>
            </a:r>
            <a:r>
              <a:rPr lang="cs-CZ" dirty="0" smtClean="0"/>
              <a:t> part </a:t>
            </a:r>
            <a:r>
              <a:rPr lang="cs-CZ" dirty="0" err="1" smtClean="0"/>
              <a:t>of</a:t>
            </a:r>
            <a:r>
              <a:rPr lang="cs-CZ" dirty="0" smtClean="0"/>
              <a:t> </a:t>
            </a:r>
            <a:r>
              <a:rPr lang="cs-CZ" dirty="0" err="1" smtClean="0"/>
              <a:t>skull</a:t>
            </a:r>
            <a:endParaRPr lang="cs-CZ" dirty="0"/>
          </a:p>
        </p:txBody>
      </p:sp>
      <p:sp>
        <p:nvSpPr>
          <p:cNvPr id="3" name="TextovéPole 2"/>
          <p:cNvSpPr txBox="1"/>
          <p:nvPr/>
        </p:nvSpPr>
        <p:spPr>
          <a:xfrm>
            <a:off x="1335258" y="4084321"/>
            <a:ext cx="4038600" cy="1200329"/>
          </a:xfrm>
          <a:prstGeom prst="rect">
            <a:avLst/>
          </a:prstGeom>
          <a:noFill/>
        </p:spPr>
        <p:txBody>
          <a:bodyPr wrap="square" rtlCol="0">
            <a:spAutoFit/>
          </a:bodyPr>
          <a:lstStyle/>
          <a:p>
            <a:r>
              <a:rPr lang="cs-CZ" i="1" dirty="0"/>
              <a:t>1 </a:t>
            </a:r>
            <a:r>
              <a:rPr lang="cs-CZ" i="1" dirty="0" err="1"/>
              <a:t>frontal</a:t>
            </a:r>
            <a:r>
              <a:rPr lang="cs-CZ" i="1" dirty="0"/>
              <a:t> </a:t>
            </a:r>
            <a:r>
              <a:rPr lang="cs-CZ" i="1" dirty="0" err="1"/>
              <a:t>sinuses</a:t>
            </a:r>
            <a:endParaRPr lang="cs-CZ" i="1" dirty="0"/>
          </a:p>
          <a:p>
            <a:r>
              <a:rPr lang="cs-CZ" i="1" dirty="0"/>
              <a:t>2 </a:t>
            </a:r>
            <a:r>
              <a:rPr lang="cs-CZ" i="1" dirty="0" err="1"/>
              <a:t>ethmoid</a:t>
            </a:r>
            <a:r>
              <a:rPr lang="cs-CZ" i="1" dirty="0"/>
              <a:t> </a:t>
            </a:r>
            <a:r>
              <a:rPr lang="cs-CZ" i="1" dirty="0" err="1"/>
              <a:t>sinuses</a:t>
            </a:r>
            <a:endParaRPr lang="cs-CZ" i="1" dirty="0"/>
          </a:p>
          <a:p>
            <a:r>
              <a:rPr lang="cs-CZ" i="1" dirty="0"/>
              <a:t>3 </a:t>
            </a:r>
            <a:r>
              <a:rPr lang="cs-CZ" i="1" dirty="0" err="1"/>
              <a:t>sphenoid</a:t>
            </a:r>
            <a:r>
              <a:rPr lang="cs-CZ" i="1" dirty="0"/>
              <a:t> sinus</a:t>
            </a:r>
          </a:p>
          <a:p>
            <a:r>
              <a:rPr lang="cs-CZ" i="1" dirty="0"/>
              <a:t>4 </a:t>
            </a:r>
            <a:r>
              <a:rPr lang="cs-CZ" i="1" dirty="0" err="1"/>
              <a:t>maxillary</a:t>
            </a:r>
            <a:r>
              <a:rPr lang="cs-CZ" i="1" dirty="0"/>
              <a:t> </a:t>
            </a:r>
            <a:r>
              <a:rPr lang="cs-CZ" i="1" dirty="0" err="1"/>
              <a:t>sinuses</a:t>
            </a:r>
            <a:endParaRPr lang="cs-CZ" i="1" dirty="0"/>
          </a:p>
        </p:txBody>
      </p:sp>
      <p:pic>
        <p:nvPicPr>
          <p:cNvPr id="4" name="Picture 2" descr="http://upload.wikimedia.org/wikipedia/commons/thumb/e/e8/Paranasal_sinuses_numbers.svg/400px-Paranasal_sinuses_numbers.svg.png"/>
          <p:cNvPicPr>
            <a:picLocks noChangeAspect="1" noChangeArrowheads="1"/>
          </p:cNvPicPr>
          <p:nvPr/>
        </p:nvPicPr>
        <p:blipFill>
          <a:blip r:embed="rId2" cstate="print"/>
          <a:srcRect/>
          <a:stretch>
            <a:fillRect/>
          </a:stretch>
        </p:blipFill>
        <p:spPr bwMode="auto">
          <a:xfrm>
            <a:off x="1356360" y="1739877"/>
            <a:ext cx="3810000" cy="2114550"/>
          </a:xfrm>
          <a:prstGeom prst="rect">
            <a:avLst/>
          </a:prstGeom>
          <a:noFill/>
        </p:spPr>
      </p:pic>
      <p:pic>
        <p:nvPicPr>
          <p:cNvPr id="1026" name="Picture 2" descr="http://c0018279.cdn1.cloudfiles.rackspacecloud.com/c534.jpg"/>
          <p:cNvPicPr>
            <a:picLocks noChangeAspect="1" noChangeArrowheads="1"/>
          </p:cNvPicPr>
          <p:nvPr/>
        </p:nvPicPr>
        <p:blipFill>
          <a:blip r:embed="rId3" cstate="print"/>
          <a:srcRect/>
          <a:stretch>
            <a:fillRect/>
          </a:stretch>
        </p:blipFill>
        <p:spPr bwMode="auto">
          <a:xfrm>
            <a:off x="8188227" y="1111348"/>
            <a:ext cx="3403551" cy="5236232"/>
          </a:xfrm>
          <a:prstGeom prst="rect">
            <a:avLst/>
          </a:prstGeom>
          <a:noFill/>
        </p:spPr>
      </p:pic>
      <p:cxnSp>
        <p:nvCxnSpPr>
          <p:cNvPr id="8" name="Přímá spojovací šipka 7"/>
          <p:cNvCxnSpPr/>
          <p:nvPr/>
        </p:nvCxnSpPr>
        <p:spPr>
          <a:xfrm>
            <a:off x="7526215" y="2152357"/>
            <a:ext cx="2377441" cy="5345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528603" y="1688123"/>
            <a:ext cx="2475914" cy="646331"/>
          </a:xfrm>
          <a:prstGeom prst="rect">
            <a:avLst/>
          </a:prstGeom>
          <a:noFill/>
        </p:spPr>
        <p:txBody>
          <a:bodyPr wrap="square" rtlCol="0">
            <a:spAutoFit/>
          </a:bodyPr>
          <a:lstStyle/>
          <a:p>
            <a:r>
              <a:rPr lang="cs-CZ" b="1" i="1" dirty="0" err="1" smtClean="0">
                <a:solidFill>
                  <a:srgbClr val="00B050"/>
                </a:solidFill>
              </a:rPr>
              <a:t>transverse</a:t>
            </a:r>
            <a:r>
              <a:rPr lang="cs-CZ" b="1" i="1" dirty="0" smtClean="0">
                <a:solidFill>
                  <a:srgbClr val="00B050"/>
                </a:solidFill>
              </a:rPr>
              <a:t> sinus </a:t>
            </a:r>
            <a:r>
              <a:rPr lang="cs-CZ" b="1" i="1" dirty="0" err="1" smtClean="0">
                <a:solidFill>
                  <a:srgbClr val="00B050"/>
                </a:solidFill>
              </a:rPr>
              <a:t>of</a:t>
            </a:r>
            <a:r>
              <a:rPr lang="cs-CZ" b="1" i="1" dirty="0" smtClean="0">
                <a:solidFill>
                  <a:srgbClr val="00B050"/>
                </a:solidFill>
              </a:rPr>
              <a:t> </a:t>
            </a:r>
            <a:r>
              <a:rPr lang="cs-CZ" b="1" i="1" dirty="0" err="1" smtClean="0">
                <a:solidFill>
                  <a:srgbClr val="00B050"/>
                </a:solidFill>
              </a:rPr>
              <a:t>pericardium</a:t>
            </a:r>
            <a:r>
              <a:rPr lang="cs-CZ" b="1" i="1" dirty="0" smtClean="0">
                <a:solidFill>
                  <a:srgbClr val="00B050"/>
                </a:solidFill>
              </a:rPr>
              <a:t>?</a:t>
            </a:r>
            <a:endParaRPr lang="cs-CZ" b="1" i="1"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28800" y="228600"/>
            <a:ext cx="7924800" cy="2031325"/>
          </a:xfrm>
          <a:prstGeom prst="rect">
            <a:avLst/>
          </a:prstGeom>
          <a:noFill/>
        </p:spPr>
        <p:txBody>
          <a:bodyPr wrap="square" rtlCol="0">
            <a:spAutoFit/>
          </a:bodyPr>
          <a:lstStyle/>
          <a:p>
            <a:r>
              <a:rPr lang="cs-CZ" b="1" dirty="0" err="1">
                <a:solidFill>
                  <a:srgbClr val="C00000"/>
                </a:solidFill>
              </a:rPr>
              <a:t>cavitas</a:t>
            </a:r>
            <a:r>
              <a:rPr lang="cs-CZ" dirty="0">
                <a:solidFill>
                  <a:srgbClr val="C00000"/>
                </a:solidFill>
              </a:rPr>
              <a:t> </a:t>
            </a:r>
            <a:r>
              <a:rPr lang="cs-CZ" dirty="0"/>
              <a:t>= a </a:t>
            </a:r>
            <a:r>
              <a:rPr lang="cs-CZ" dirty="0" err="1"/>
              <a:t>cavity</a:t>
            </a:r>
            <a:r>
              <a:rPr lang="cs-CZ" dirty="0"/>
              <a:t> </a:t>
            </a:r>
            <a:r>
              <a:rPr lang="cs-CZ" dirty="0" err="1"/>
              <a:t>of</a:t>
            </a:r>
            <a:r>
              <a:rPr lang="cs-CZ" dirty="0"/>
              <a:t> </a:t>
            </a:r>
            <a:r>
              <a:rPr lang="cs-CZ" dirty="0" err="1"/>
              <a:t>organs</a:t>
            </a:r>
            <a:r>
              <a:rPr lang="cs-CZ" dirty="0"/>
              <a:t> </a:t>
            </a:r>
            <a:r>
              <a:rPr lang="cs-CZ" dirty="0" err="1"/>
              <a:t>or</a:t>
            </a:r>
            <a:r>
              <a:rPr lang="cs-CZ" dirty="0"/>
              <a:t> </a:t>
            </a:r>
            <a:r>
              <a:rPr lang="cs-CZ" dirty="0" err="1"/>
              <a:t>the</a:t>
            </a:r>
            <a:r>
              <a:rPr lang="cs-CZ" dirty="0"/>
              <a:t> </a:t>
            </a:r>
            <a:r>
              <a:rPr lang="cs-CZ" dirty="0" err="1"/>
              <a:t>regions</a:t>
            </a:r>
            <a:r>
              <a:rPr lang="cs-CZ" dirty="0"/>
              <a:t> </a:t>
            </a:r>
            <a:r>
              <a:rPr lang="cs-CZ" dirty="0" err="1"/>
              <a:t>of</a:t>
            </a:r>
            <a:r>
              <a:rPr lang="cs-CZ" dirty="0"/>
              <a:t> body</a:t>
            </a:r>
          </a:p>
          <a:p>
            <a:endParaRPr lang="cs-CZ" dirty="0"/>
          </a:p>
          <a:p>
            <a:endParaRPr lang="cs-CZ" dirty="0"/>
          </a:p>
          <a:p>
            <a:r>
              <a:rPr lang="cs-CZ" b="1" dirty="0" err="1">
                <a:solidFill>
                  <a:srgbClr val="C00000"/>
                </a:solidFill>
              </a:rPr>
              <a:t>caverna</a:t>
            </a:r>
            <a:r>
              <a:rPr lang="cs-CZ" dirty="0">
                <a:solidFill>
                  <a:srgbClr val="C00000"/>
                </a:solidFill>
              </a:rPr>
              <a:t> </a:t>
            </a:r>
            <a:r>
              <a:rPr lang="cs-CZ" dirty="0"/>
              <a:t>= a </a:t>
            </a:r>
            <a:r>
              <a:rPr lang="cs-CZ" dirty="0" err="1"/>
              <a:t>cavity</a:t>
            </a:r>
            <a:r>
              <a:rPr lang="cs-CZ" dirty="0"/>
              <a:t> </a:t>
            </a:r>
            <a:r>
              <a:rPr lang="cs-CZ" dirty="0" err="1"/>
              <a:t>with</a:t>
            </a:r>
            <a:r>
              <a:rPr lang="cs-CZ" dirty="0"/>
              <a:t> many </a:t>
            </a:r>
            <a:r>
              <a:rPr lang="cs-CZ" dirty="0" err="1"/>
              <a:t>interconnected</a:t>
            </a:r>
            <a:r>
              <a:rPr lang="cs-CZ" dirty="0"/>
              <a:t> </a:t>
            </a:r>
            <a:r>
              <a:rPr lang="cs-CZ" dirty="0" err="1"/>
              <a:t>chambers</a:t>
            </a:r>
            <a:r>
              <a:rPr lang="cs-CZ" dirty="0"/>
              <a:t>; a </a:t>
            </a:r>
            <a:r>
              <a:rPr lang="cs-CZ" dirty="0" err="1"/>
              <a:t>pathological</a:t>
            </a:r>
            <a:r>
              <a:rPr lang="cs-CZ" dirty="0"/>
              <a:t> </a:t>
            </a:r>
            <a:r>
              <a:rPr lang="cs-CZ" dirty="0" err="1" smtClean="0"/>
              <a:t>cavity</a:t>
            </a:r>
            <a:r>
              <a:rPr lang="cs-CZ" dirty="0" smtClean="0"/>
              <a:t> </a:t>
            </a:r>
            <a:r>
              <a:rPr lang="cs-CZ" dirty="0" err="1"/>
              <a:t>caused</a:t>
            </a:r>
            <a:r>
              <a:rPr lang="cs-CZ" dirty="0"/>
              <a:t> by </a:t>
            </a:r>
            <a:r>
              <a:rPr lang="cs-CZ" dirty="0" err="1"/>
              <a:t>the</a:t>
            </a:r>
            <a:r>
              <a:rPr lang="cs-CZ" dirty="0"/>
              <a:t> </a:t>
            </a:r>
            <a:r>
              <a:rPr lang="cs-CZ" dirty="0" err="1"/>
              <a:t>decay</a:t>
            </a:r>
            <a:r>
              <a:rPr lang="cs-CZ" dirty="0"/>
              <a:t> </a:t>
            </a:r>
            <a:r>
              <a:rPr lang="cs-CZ" dirty="0" err="1"/>
              <a:t>of</a:t>
            </a:r>
            <a:r>
              <a:rPr lang="cs-CZ" dirty="0"/>
              <a:t> </a:t>
            </a:r>
            <a:r>
              <a:rPr lang="cs-CZ" dirty="0" err="1"/>
              <a:t>tissues</a:t>
            </a:r>
            <a:r>
              <a:rPr lang="cs-CZ" dirty="0"/>
              <a:t>, </a:t>
            </a:r>
            <a:r>
              <a:rPr lang="cs-CZ" dirty="0" err="1"/>
              <a:t>e.g</a:t>
            </a:r>
            <a:r>
              <a:rPr lang="cs-CZ" dirty="0"/>
              <a:t>. </a:t>
            </a:r>
            <a:r>
              <a:rPr lang="cs-CZ" i="1" dirty="0" err="1"/>
              <a:t>cavernae</a:t>
            </a:r>
            <a:r>
              <a:rPr lang="cs-CZ" i="1" dirty="0"/>
              <a:t> </a:t>
            </a:r>
            <a:r>
              <a:rPr lang="cs-CZ" i="1" dirty="0" err="1"/>
              <a:t>tuberculosae</a:t>
            </a:r>
            <a:endParaRPr lang="cs-CZ" i="1" dirty="0"/>
          </a:p>
          <a:p>
            <a:r>
              <a:rPr lang="cs-CZ" dirty="0"/>
              <a:t> </a:t>
            </a:r>
          </a:p>
        </p:txBody>
      </p:sp>
      <p:pic>
        <p:nvPicPr>
          <p:cNvPr id="24580" name="Picture 4" descr="http://img.tfd.com/mk/C/X2604-C-23A.png"/>
          <p:cNvPicPr>
            <a:picLocks noChangeAspect="1" noChangeArrowheads="1"/>
          </p:cNvPicPr>
          <p:nvPr/>
        </p:nvPicPr>
        <p:blipFill>
          <a:blip r:embed="rId2" cstate="print"/>
          <a:srcRect/>
          <a:stretch>
            <a:fillRect/>
          </a:stretch>
        </p:blipFill>
        <p:spPr bwMode="auto">
          <a:xfrm>
            <a:off x="6563750" y="2273104"/>
            <a:ext cx="4165168" cy="3276600"/>
          </a:xfrm>
          <a:prstGeom prst="rect">
            <a:avLst/>
          </a:prstGeom>
          <a:noFill/>
        </p:spPr>
      </p:pic>
      <p:pic>
        <p:nvPicPr>
          <p:cNvPr id="24582" name="Picture 6" descr="http://gsdl.bvs.sld.cu/greenstone/collect/clnicos/index/assoc/HASHcd81.dir/cap16_fig16.5a.png"/>
          <p:cNvPicPr>
            <a:picLocks noChangeAspect="1" noChangeArrowheads="1"/>
          </p:cNvPicPr>
          <p:nvPr/>
        </p:nvPicPr>
        <p:blipFill>
          <a:blip r:embed="rId3" cstate="print"/>
          <a:srcRect/>
          <a:stretch>
            <a:fillRect/>
          </a:stretch>
        </p:blipFill>
        <p:spPr bwMode="auto">
          <a:xfrm>
            <a:off x="2702169" y="3035378"/>
            <a:ext cx="2895600" cy="2387717"/>
          </a:xfrm>
          <a:prstGeom prst="rect">
            <a:avLst/>
          </a:prstGeom>
          <a:noFill/>
        </p:spPr>
      </p:pic>
    </p:spTree>
    <p:extLst>
      <p:ext uri="{BB962C8B-B14F-4D97-AF65-F5344CB8AC3E}">
        <p14:creationId xmlns:p14="http://schemas.microsoft.com/office/powerpoint/2010/main" xmlns="" val="21480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Stébla">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tébla">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358</TotalTime>
  <Words>646</Words>
  <Application>Microsoft Office PowerPoint</Application>
  <PresentationFormat>Vlastní</PresentationFormat>
  <Paragraphs>142</Paragraphs>
  <Slides>21</Slides>
  <Notes>3</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Stébla</vt:lpstr>
      <vt:lpstr>4th and 5th declension</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vector>
  </TitlesOfParts>
  <Company>Masarykova univerzita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and 5th declension</dc:title>
  <dc:creator>Natália Gachallová</dc:creator>
  <cp:lastModifiedBy>Gachallová Natália</cp:lastModifiedBy>
  <cp:revision>24</cp:revision>
  <dcterms:created xsi:type="dcterms:W3CDTF">2015-11-19T14:42:34Z</dcterms:created>
  <dcterms:modified xsi:type="dcterms:W3CDTF">2016-11-14T08:31:30Z</dcterms:modified>
</cp:coreProperties>
</file>