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73" r:id="rId6"/>
    <p:sldId id="269" r:id="rId7"/>
    <p:sldId id="274" r:id="rId8"/>
    <p:sldId id="270" r:id="rId9"/>
    <p:sldId id="275" r:id="rId10"/>
    <p:sldId id="271" r:id="rId11"/>
    <p:sldId id="272" r:id="rId12"/>
    <p:sldId id="257" r:id="rId13"/>
    <p:sldId id="259" r:id="rId14"/>
    <p:sldId id="261" r:id="rId15"/>
    <p:sldId id="26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37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189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1A1E7-CB15-45C1-878F-397E071B96AD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1F9FF-5745-4A27-BEAC-136C4071A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36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F9FF-5745-4A27-BEAC-136C4071A8A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19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9EAC-695B-48E9-B4EF-D5ECA3945FD9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E69EAC-695B-48E9-B4EF-D5ECA3945FD9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DB94AF-F621-43C3-A109-61FF293A1BD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58200" cy="2880320"/>
          </a:xfrm>
        </p:spPr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pPr algn="ctr"/>
            <a:r>
              <a:rPr lang="cs-CZ" sz="7000" b="1" dirty="0"/>
              <a:t>UMĚLÁ </a:t>
            </a:r>
            <a:r>
              <a:rPr lang="cs-CZ" sz="7000" b="1" dirty="0" smtClean="0"/>
              <a:t>VÝŽIVA </a:t>
            </a:r>
          </a:p>
          <a:p>
            <a:pPr algn="ctr"/>
            <a:r>
              <a:rPr lang="cs-CZ" sz="7000" dirty="0" smtClean="0"/>
              <a:t>- </a:t>
            </a:r>
            <a:endParaRPr lang="cs-CZ" sz="7000" dirty="0"/>
          </a:p>
          <a:p>
            <a:r>
              <a:rPr lang="cs-CZ" sz="7000" dirty="0" smtClean="0"/>
              <a:t>ENTERÁLNÍ </a:t>
            </a:r>
            <a:r>
              <a:rPr lang="cs-CZ" sz="7000" dirty="0"/>
              <a:t>A PARENTERÁLNÍ VÝŽIVA</a:t>
            </a:r>
            <a:br>
              <a:rPr lang="cs-CZ" sz="7000" dirty="0"/>
            </a:br>
            <a:endParaRPr lang="cs-CZ" sz="7000" dirty="0"/>
          </a:p>
        </p:txBody>
      </p:sp>
    </p:spTree>
    <p:extLst>
      <p:ext uri="{BB962C8B-B14F-4D97-AF65-F5344CB8AC3E}">
        <p14:creationId xmlns:p14="http://schemas.microsoft.com/office/powerpoint/2010/main" val="26184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Systém podávání parenterální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5184576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err="1" smtClean="0"/>
              <a:t>Multipple</a:t>
            </a:r>
            <a:r>
              <a:rPr lang="cs-CZ" b="1" dirty="0" smtClean="0"/>
              <a:t> </a:t>
            </a:r>
            <a:r>
              <a:rPr lang="cs-CZ" b="1" dirty="0" err="1"/>
              <a:t>bottle</a:t>
            </a:r>
            <a:r>
              <a:rPr lang="cs-CZ" b="1" dirty="0"/>
              <a:t> systém</a:t>
            </a:r>
            <a:r>
              <a:rPr lang="cs-CZ" dirty="0"/>
              <a:t> (v jednotlivých lahvích zvlášť </a:t>
            </a:r>
            <a:r>
              <a:rPr lang="cs-CZ" dirty="0" err="1"/>
              <a:t>glc</a:t>
            </a:r>
            <a:r>
              <a:rPr lang="cs-CZ" dirty="0"/>
              <a:t>, AMK, tukové emulze, + doplňky)</a:t>
            </a:r>
            <a:br>
              <a:rPr lang="cs-CZ" dirty="0"/>
            </a:br>
            <a:r>
              <a:rPr lang="cs-CZ" b="1" dirty="0"/>
              <a:t>Systém </a:t>
            </a:r>
            <a:r>
              <a:rPr lang="cs-CZ" b="1" dirty="0" err="1"/>
              <a:t>All</a:t>
            </a:r>
            <a:r>
              <a:rPr lang="cs-CZ" b="1" dirty="0"/>
              <a:t> in </a:t>
            </a:r>
            <a:r>
              <a:rPr lang="cs-CZ" b="1" dirty="0" err="1"/>
              <a:t>one</a:t>
            </a:r>
            <a:r>
              <a:rPr lang="cs-CZ" dirty="0"/>
              <a:t> (sacharidy, </a:t>
            </a:r>
            <a:r>
              <a:rPr lang="cs-CZ" dirty="0" smtClean="0"/>
              <a:t>tuky</a:t>
            </a:r>
            <a:r>
              <a:rPr lang="cs-CZ" dirty="0"/>
              <a:t>, stopové prvky, minerály i vitaminy v jednom vaku)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firemně připravené (obsah jednotlivých komor se smíchá těsně před aplikací)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připravené na základě preskripce lékaře dle individuálních potřeb nemocného</a:t>
            </a:r>
          </a:p>
          <a:p>
            <a:r>
              <a:rPr lang="cs-CZ" dirty="0"/>
              <a:t>KOMPLIKACE</a:t>
            </a:r>
            <a:br>
              <a:rPr lang="cs-CZ" dirty="0"/>
            </a:br>
            <a:r>
              <a:rPr lang="cs-CZ" b="1" dirty="0"/>
              <a:t>V souvislosti se zaváděním a přítomností CŽK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 err="1"/>
              <a:t>pneumothorax</a:t>
            </a:r>
            <a:r>
              <a:rPr lang="cs-CZ" dirty="0"/>
              <a:t>, </a:t>
            </a:r>
            <a:r>
              <a:rPr lang="cs-CZ" dirty="0" smtClean="0"/>
              <a:t> </a:t>
            </a:r>
            <a:r>
              <a:rPr lang="cs-CZ" dirty="0" err="1" smtClean="0"/>
              <a:t>hemothorax</a:t>
            </a:r>
            <a:r>
              <a:rPr lang="cs-CZ" dirty="0"/>
              <a:t>, punkce event. lacerace arterie, vzduchová embolie, </a:t>
            </a:r>
            <a:r>
              <a:rPr lang="cs-CZ" dirty="0" smtClean="0"/>
              <a:t>arytmie</a:t>
            </a:r>
            <a:r>
              <a:rPr lang="cs-CZ" dirty="0"/>
              <a:t>, infekční komplikace, </a:t>
            </a:r>
            <a:r>
              <a:rPr lang="cs-CZ" dirty="0" smtClean="0"/>
              <a:t>trombóza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V souvislosti s aplikací výživy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nedostatečná nutrice, </a:t>
            </a:r>
            <a:r>
              <a:rPr lang="cs-CZ" dirty="0" smtClean="0"/>
              <a:t>přetížení </a:t>
            </a:r>
            <a:r>
              <a:rPr lang="cs-CZ" dirty="0"/>
              <a:t>tekutinami, lipidová okluze kanyly, porucha trofiky a funkce střeva 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45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PŘÍPRAVKY PARENTERÁLNÍ VÝŽIVY</a:t>
            </a:r>
            <a:br>
              <a:rPr lang="cs-CZ" dirty="0" smtClean="0"/>
            </a:br>
            <a:r>
              <a:rPr lang="cs-CZ" dirty="0" smtClean="0"/>
              <a:t>aplikace do PŽK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32048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37931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73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Parenterální výživa do CŽK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:\Users\38870\Desktop\Interní propedeutika_cz_soubory\AIOczk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2809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30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DOPLNĚNÍ BÍLKOVIN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D:\Users\38870\Desktop\Interní propedeutika_cz_soubory\aminoroztoky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05678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406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DOPLNĚNÍ TUKŮ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D:\Users\38870\Desktop\Interní propedeutika_cz_soubory\lipidy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691276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3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DOPNĚNÍ SACHARIDŮ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D:\Users\38870\Desktop\Interní propedeutika_cz_soubory\sacharidy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12879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Enterální výživa – podání přímo do zažívacího traktu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CESTA PODÁNÍ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popíjení (</a:t>
            </a:r>
            <a:r>
              <a:rPr lang="cs-CZ" dirty="0" err="1"/>
              <a:t>sipping</a:t>
            </a:r>
            <a:r>
              <a:rPr lang="cs-CZ" dirty="0"/>
              <a:t>), NGS, NJS, </a:t>
            </a:r>
            <a:r>
              <a:rPr lang="cs-CZ" dirty="0"/>
              <a:t>PEG (gastrostomie) PEJ </a:t>
            </a:r>
            <a:r>
              <a:rPr lang="cs-CZ" dirty="0" smtClean="0"/>
              <a:t>(</a:t>
            </a:r>
            <a:r>
              <a:rPr lang="cs-CZ" dirty="0" err="1" smtClean="0"/>
              <a:t>jejunostomie</a:t>
            </a:r>
            <a:r>
              <a:rPr lang="cs-CZ" dirty="0" smtClean="0"/>
              <a:t>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KONTRAINDIKACE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podezření na poruchu kontinuity trávicí trubice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krvácení do GIT, střevní neprůchodnost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ZPŮSOBY PODÁNÍ</a:t>
            </a:r>
            <a:br>
              <a:rPr lang="cs-CZ" dirty="0"/>
            </a:br>
            <a:r>
              <a:rPr lang="cs-CZ" b="1" dirty="0"/>
              <a:t>Bolusově</a:t>
            </a:r>
            <a:br>
              <a:rPr lang="cs-CZ" b="1" dirty="0"/>
            </a:br>
            <a:r>
              <a:rPr lang="cs-CZ" b="1" dirty="0"/>
              <a:t>• </a:t>
            </a:r>
            <a:r>
              <a:rPr lang="cs-CZ" dirty="0"/>
              <a:t>v pravidelných časových intervalech po 3-4h, rychlostí 30ml/min,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1 </a:t>
            </a:r>
            <a:r>
              <a:rPr lang="cs-CZ" dirty="0"/>
              <a:t>dávka do 300ml, zásadně do </a:t>
            </a:r>
            <a:r>
              <a:rPr lang="cs-CZ" dirty="0" smtClean="0"/>
              <a:t>žaludku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Kontinuálně</a:t>
            </a:r>
            <a:br>
              <a:rPr lang="cs-CZ" b="1" dirty="0"/>
            </a:br>
            <a:r>
              <a:rPr lang="cs-CZ" b="1" dirty="0"/>
              <a:t>• </a:t>
            </a:r>
            <a:r>
              <a:rPr lang="cs-CZ" dirty="0"/>
              <a:t>enterální pumpou, 20h + 4h klid nebo celých 24h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enterální pumpou přes noc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domácí enterální výživa</a:t>
            </a:r>
          </a:p>
        </p:txBody>
      </p:sp>
    </p:spTree>
    <p:extLst>
      <p:ext uri="{BB962C8B-B14F-4D97-AF65-F5344CB8AC3E}">
        <p14:creationId xmlns:p14="http://schemas.microsoft.com/office/powerpoint/2010/main" val="273421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686800" cy="838200"/>
          </a:xfrm>
        </p:spPr>
        <p:txBody>
          <a:bodyPr/>
          <a:lstStyle/>
          <a:p>
            <a:pPr algn="ctr"/>
            <a:r>
              <a:rPr lang="cs-CZ" dirty="0">
                <a:effectLst/>
              </a:rPr>
              <a:t>PŘÍPRAVKY </a:t>
            </a:r>
            <a:r>
              <a:rPr lang="cs-CZ" dirty="0" err="1" smtClean="0">
                <a:effectLst/>
              </a:rPr>
              <a:t>ENTERální</a:t>
            </a:r>
            <a:r>
              <a:rPr lang="cs-CZ" dirty="0" smtClean="0">
                <a:effectLst/>
              </a:rPr>
              <a:t>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• polymerní</a:t>
            </a:r>
            <a:r>
              <a:rPr lang="cs-CZ" dirty="0"/>
              <a:t> (intaktní proteiny, </a:t>
            </a:r>
            <a:r>
              <a:rPr lang="cs-CZ" dirty="0" smtClean="0"/>
              <a:t>přírodní tuky, rostlinné oleje, složky jsou </a:t>
            </a:r>
            <a:r>
              <a:rPr lang="cs-CZ" dirty="0" smtClean="0">
                <a:solidFill>
                  <a:srgbClr val="00B0F0"/>
                </a:solidFill>
              </a:rPr>
              <a:t>částečně natrávené</a:t>
            </a:r>
            <a:r>
              <a:rPr lang="cs-CZ" dirty="0" smtClean="0"/>
              <a:t>)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• polymerní modifikované</a:t>
            </a:r>
            <a:r>
              <a:rPr lang="cs-CZ" dirty="0"/>
              <a:t> pro </a:t>
            </a:r>
            <a:r>
              <a:rPr lang="cs-CZ" dirty="0" err="1"/>
              <a:t>spec</a:t>
            </a:r>
            <a:r>
              <a:rPr lang="cs-CZ" dirty="0"/>
              <a:t>. situace (srdeční a ledvinová nedostatečnost, Crohnova nemoc, </a:t>
            </a:r>
            <a:r>
              <a:rPr lang="cs-CZ" dirty="0" err="1"/>
              <a:t>onem</a:t>
            </a:r>
            <a:r>
              <a:rPr lang="cs-CZ" dirty="0"/>
              <a:t>. </a:t>
            </a:r>
            <a:r>
              <a:rPr lang="cs-CZ" dirty="0" smtClean="0"/>
              <a:t>pankreatu, respirační </a:t>
            </a:r>
            <a:r>
              <a:rPr lang="cs-CZ" dirty="0"/>
              <a:t>nedostatečnost, sepse, podpora hojení)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přípravky pro </a:t>
            </a:r>
            <a:r>
              <a:rPr lang="cs-CZ" b="1" dirty="0" err="1"/>
              <a:t>sipping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• oligomerní</a:t>
            </a:r>
            <a:r>
              <a:rPr lang="cs-CZ" dirty="0"/>
              <a:t> (nízkomolekulární, </a:t>
            </a:r>
            <a:r>
              <a:rPr lang="cs-CZ" dirty="0" smtClean="0"/>
              <a:t>základní složky jsou </a:t>
            </a:r>
            <a:r>
              <a:rPr lang="cs-CZ" dirty="0" smtClean="0">
                <a:solidFill>
                  <a:srgbClr val="00B0F0"/>
                </a:solidFill>
              </a:rPr>
              <a:t>zcela rozštěpené</a:t>
            </a:r>
            <a:r>
              <a:rPr lang="cs-CZ" dirty="0" smtClean="0"/>
              <a:t>)</a:t>
            </a:r>
            <a:r>
              <a:rPr lang="cs-CZ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123491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VÝHODY ENTERÁLNÍ VÝŽIVY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• </a:t>
            </a:r>
            <a:r>
              <a:rPr lang="cs-CZ" dirty="0"/>
              <a:t>stimulace sekrece gastrointestinálních hormonů a enzymů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stimulace motility GIT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zamezení atrofie sliznice GIT a tím i udržení přirozené imunologické bariéry střeva (</a:t>
            </a:r>
            <a:r>
              <a:rPr lang="cs-CZ" dirty="0" err="1"/>
              <a:t>enteroprotektivní</a:t>
            </a:r>
            <a:r>
              <a:rPr lang="cs-CZ" dirty="0"/>
              <a:t> nutrice)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udržení bakteriální rovnováhy střeva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nižší náklady proti parenterální výživě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21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PŘÍPRAVKY ENTERÁLNÍ VÝŽIVY - POPÍJENÍ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D:\Users\38870\Desktop\Interní propedeutika_cz_soubory\sipping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8" y="1268760"/>
            <a:ext cx="850273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1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76064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Enterální výživa do </a:t>
            </a:r>
            <a:r>
              <a:rPr lang="cs-CZ" sz="2800" dirty="0" err="1" smtClean="0"/>
              <a:t>Nazogastrické</a:t>
            </a:r>
            <a:r>
              <a:rPr lang="cs-CZ" sz="2800" dirty="0" smtClean="0"/>
              <a:t> Sondy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http://www.propedeutika.cz/images/doNG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6840760" cy="66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9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2493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01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pPr algn="ctr"/>
            <a:r>
              <a:rPr lang="cs-CZ" dirty="0" smtClean="0"/>
              <a:t>Parenterální 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256584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PARENTERÁLNÍ VÝŽIVA</a:t>
            </a:r>
            <a:br>
              <a:rPr lang="cs-CZ" b="1" dirty="0"/>
            </a:br>
            <a:r>
              <a:rPr lang="cs-CZ" b="1" dirty="0"/>
              <a:t>• </a:t>
            </a:r>
            <a:r>
              <a:rPr lang="cs-CZ" dirty="0"/>
              <a:t>určena k podání do cévního systému (PŽK,CŽK, port)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nejde o fyziologickou cestu podání živin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vyšší počet komplikací proti enterální formě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vyhrazena pro stavy, kde je enterální výživa kontraindikována nebo ji nelze podat v dostatečné dávce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výhodou je možnost kombinace s výživou enterální</a:t>
            </a:r>
          </a:p>
          <a:p>
            <a:r>
              <a:rPr lang="cs-CZ" dirty="0"/>
              <a:t>KONTRAINDIKACE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možnost přijímat adekvátní množství živin přirozenou cestou nebo možnost dostatečně nemocného živit enterálně 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nezvratné </a:t>
            </a:r>
            <a:r>
              <a:rPr lang="cs-CZ" dirty="0" err="1"/>
              <a:t>onem</a:t>
            </a:r>
            <a:r>
              <a:rPr lang="cs-CZ" dirty="0"/>
              <a:t>. v terminálním stadiu</a:t>
            </a:r>
          </a:p>
          <a:p>
            <a:r>
              <a:rPr lang="cs-CZ" dirty="0"/>
              <a:t>DĚLENÍ</a:t>
            </a:r>
            <a:br>
              <a:rPr lang="cs-CZ" dirty="0"/>
            </a:br>
            <a:r>
              <a:rPr lang="cs-CZ" b="1" dirty="0"/>
              <a:t>Podle způsobu podání</a:t>
            </a:r>
            <a:br>
              <a:rPr lang="cs-CZ" b="1" dirty="0"/>
            </a:br>
            <a:r>
              <a:rPr lang="cs-CZ" b="1" dirty="0"/>
              <a:t>• </a:t>
            </a:r>
            <a:r>
              <a:rPr lang="cs-CZ" dirty="0"/>
              <a:t>do periferní žíly (do 1200 </a:t>
            </a:r>
            <a:r>
              <a:rPr lang="cs-CZ" dirty="0" err="1"/>
              <a:t>mosmol</a:t>
            </a:r>
            <a:r>
              <a:rPr lang="cs-CZ" dirty="0"/>
              <a:t>/l)</a:t>
            </a:r>
            <a:br>
              <a:rPr lang="cs-CZ" dirty="0"/>
            </a:br>
            <a:r>
              <a:rPr lang="cs-CZ" b="1" dirty="0"/>
              <a:t>• </a:t>
            </a:r>
            <a:r>
              <a:rPr lang="cs-CZ" dirty="0"/>
              <a:t>do centrální žíly (možnost podání </a:t>
            </a:r>
            <a:r>
              <a:rPr lang="cs-CZ" dirty="0" err="1"/>
              <a:t>konc</a:t>
            </a:r>
            <a:r>
              <a:rPr lang="cs-CZ" dirty="0"/>
              <a:t>. roztoků)</a:t>
            </a:r>
          </a:p>
        </p:txBody>
      </p:sp>
    </p:spTree>
    <p:extLst>
      <p:ext uri="{BB962C8B-B14F-4D97-AF65-F5344CB8AC3E}">
        <p14:creationId xmlns:p14="http://schemas.microsoft.com/office/powerpoint/2010/main" val="11955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Ukázka portu a vstupu pro </a:t>
            </a:r>
            <a:r>
              <a:rPr lang="cs-CZ" dirty="0" err="1" smtClean="0"/>
              <a:t>cžk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650751"/>
            <a:ext cx="86868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813550" cy="500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258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1264</TotalTime>
  <Words>103</Words>
  <Application>Microsoft Office PowerPoint</Application>
  <PresentationFormat>Předvádění na obrazovce (4:3)</PresentationFormat>
  <Paragraphs>28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Calibri</vt:lpstr>
      <vt:lpstr>Franklin Gothic Book</vt:lpstr>
      <vt:lpstr>Franklin Gothic Medium</vt:lpstr>
      <vt:lpstr>Wingdings 2</vt:lpstr>
      <vt:lpstr>Cesta</vt:lpstr>
      <vt:lpstr>Prezentace aplikace PowerPoint</vt:lpstr>
      <vt:lpstr>Enterální výživa – podání přímo do zažívacího traktu</vt:lpstr>
      <vt:lpstr>PŘÍPRAVKY ENTERální VÝŽIVY</vt:lpstr>
      <vt:lpstr>VÝHODY ENTERÁLNÍ VÝŽIVY </vt:lpstr>
      <vt:lpstr>PŘÍPRAVKY ENTERÁLNÍ VÝŽIVY - POPÍJENÍ</vt:lpstr>
      <vt:lpstr>Enterální výživa do Nazogastrické Sondy</vt:lpstr>
      <vt:lpstr>Prezentace aplikace PowerPoint</vt:lpstr>
      <vt:lpstr>Parenterální výživa</vt:lpstr>
      <vt:lpstr>Ukázka portu a vstupu pro cžk</vt:lpstr>
      <vt:lpstr>Systém podávání parenterální výživy</vt:lpstr>
      <vt:lpstr>PŘÍPRAVKY PARENTERÁLNÍ VÝŽIVY aplikace do PŽK</vt:lpstr>
      <vt:lpstr>Parenterální výživa do CŽK</vt:lpstr>
      <vt:lpstr>DOPLNĚNÍ BÍLKOVIN</vt:lpstr>
      <vt:lpstr>DOPLNĚNÍ TUKŮ</vt:lpstr>
      <vt:lpstr>DOPNĚNÍ SACHARIDŮ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PARENTERÁLNÍ VÝŽIVA</dc:title>
  <dc:creator>Blanka Trojanová</dc:creator>
  <cp:lastModifiedBy>Blanka Trojanová</cp:lastModifiedBy>
  <cp:revision>24</cp:revision>
  <dcterms:created xsi:type="dcterms:W3CDTF">2014-09-25T13:36:34Z</dcterms:created>
  <dcterms:modified xsi:type="dcterms:W3CDTF">2015-10-05T08:44:02Z</dcterms:modified>
</cp:coreProperties>
</file>