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2" r:id="rId3"/>
    <p:sldId id="273" r:id="rId4"/>
    <p:sldId id="274" r:id="rId5"/>
    <p:sldId id="276" r:id="rId6"/>
    <p:sldId id="277" r:id="rId7"/>
    <p:sldId id="278" r:id="rId8"/>
    <p:sldId id="280" r:id="rId9"/>
    <p:sldId id="279" r:id="rId10"/>
    <p:sldId id="281" r:id="rId11"/>
    <p:sldId id="27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7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87896-0B5F-488A-A63B-3791207EB6D9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17925-A6F1-4945-87AF-85C707971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0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52001C8-64DD-455F-AAB8-6AB871BF1F1C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E41B33-F95F-469F-8629-4D55235F2C1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pelviennewellness.com/pages/studies-and-downloads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pa.cz/wp-content/uploads/2017/07/Rozhodnuti_o_miste_porodu_brozura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q=http%3A%2F%2Fwww.mzcr.cz%2FLegislativa%2FSoubor.ashx%3FsouborID%3D19170%26typ%3Dapplication%2Fpdf%26nazev%3DZDRAVOTNICTVI%252008-13.pdf&amp;sa=D&amp;sntz=1&amp;usg=AFQjCNH9PElcr8pK0iuGxv7kDYdhTkMug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bconline.ca/breastfeeding-videos-2/" TargetMode="External"/><Relationship Id="rId2" Type="http://schemas.openxmlformats.org/officeDocument/2006/relationships/hyperlink" Target="http://kojim.webnode.cz/videoukazky-spravneho-kojen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--syZR0u1E" TargetMode="External"/><Relationship Id="rId2" Type="http://schemas.openxmlformats.org/officeDocument/2006/relationships/hyperlink" Target="https://www.youtube.com/watch?v=XZae0tz8RPE&amp;t=5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270" y="3284984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Ambulantní porod, porod mimo ústav, EPINO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5085184"/>
            <a:ext cx="3309803" cy="100811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Katedra porodní asistence, LFMU, </a:t>
            </a:r>
            <a:r>
              <a:rPr lang="cs-CZ" b="1" dirty="0" smtClean="0"/>
              <a:t>Brno, 24.10. 2017</a:t>
            </a:r>
            <a:endParaRPr lang="cs-CZ" b="1" dirty="0" smtClean="0"/>
          </a:p>
          <a:p>
            <a:r>
              <a:rPr lang="cs-CZ" dirty="0" smtClean="0"/>
              <a:t>Bc. Jana Riedlová, porodní asistentka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3491880" cy="232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6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Epino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40" y="2852936"/>
            <a:ext cx="68580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3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259632" y="5679331"/>
            <a:ext cx="6637467" cy="1152128"/>
          </a:xfrm>
        </p:spPr>
        <p:txBody>
          <a:bodyPr>
            <a:normAutofit/>
          </a:bodyPr>
          <a:lstStyle/>
          <a:p>
            <a:r>
              <a:rPr lang="cs-CZ" b="1" u="sng" dirty="0">
                <a:hlinkClick r:id="rId2"/>
              </a:rPr>
              <a:t>https://www.pelviennewellness.com/pages/studies-and-downloads</a:t>
            </a:r>
            <a:endParaRPr lang="cs-CZ" b="1" u="sng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08" y="548680"/>
            <a:ext cx="5859232" cy="515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Porod mimo ústav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Plánovaný / Neplánovaný </a:t>
            </a:r>
          </a:p>
          <a:p>
            <a:r>
              <a:rPr lang="cs-CZ" b="1" dirty="0" smtClean="0"/>
              <a:t>Plánovaný</a:t>
            </a:r>
            <a:r>
              <a:rPr lang="cs-CZ" dirty="0" smtClean="0"/>
              <a:t> – právní situace panující v ČR </a:t>
            </a:r>
          </a:p>
          <a:p>
            <a:pPr>
              <a:buFontTx/>
              <a:buChar char="-"/>
            </a:pPr>
            <a:r>
              <a:rPr lang="cs-CZ" dirty="0" smtClean="0"/>
              <a:t>PA </a:t>
            </a:r>
            <a:r>
              <a:rPr lang="cs-CZ" b="1" dirty="0" smtClean="0"/>
              <a:t>nedostávají momentálně plnou registraci </a:t>
            </a:r>
            <a:r>
              <a:rPr lang="cs-CZ" dirty="0" smtClean="0"/>
              <a:t>(úřady svévolně omezují kompetence PA)</a:t>
            </a:r>
          </a:p>
          <a:p>
            <a:pPr>
              <a:buFontTx/>
              <a:buChar char="-"/>
            </a:pPr>
            <a:r>
              <a:rPr lang="cs-CZ" dirty="0" smtClean="0"/>
              <a:t>Ženy (cca 2 procenta) </a:t>
            </a:r>
            <a:r>
              <a:rPr lang="cs-CZ" b="1" dirty="0" smtClean="0"/>
              <a:t>si mohou svobodně zvolit místo k porodu, PA péči legálně nemohou poskytovat</a:t>
            </a:r>
          </a:p>
          <a:p>
            <a:pPr>
              <a:buFontTx/>
              <a:buChar char="-"/>
            </a:pPr>
            <a:r>
              <a:rPr lang="cs-CZ" dirty="0" smtClean="0"/>
              <a:t>V ČR chybí ženám alternativa k porodům v porodnici, jak je jinde na západě běžné!</a:t>
            </a:r>
          </a:p>
          <a:p>
            <a:pPr>
              <a:buFontTx/>
              <a:buChar char="-"/>
            </a:pPr>
            <a:r>
              <a:rPr lang="cs-CZ" dirty="0" smtClean="0"/>
              <a:t>Otázka </a:t>
            </a:r>
            <a:r>
              <a:rPr lang="cs-CZ" b="1" dirty="0" smtClean="0"/>
              <a:t>porod doma/nebo ne </a:t>
            </a:r>
            <a:r>
              <a:rPr lang="cs-CZ" dirty="0" smtClean="0"/>
              <a:t>je otázkou lidskoprávní a politickou.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24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Plánovaný porod mimo ústav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Je bezpečný pokud:</a:t>
            </a:r>
          </a:p>
          <a:p>
            <a:pPr>
              <a:buFontTx/>
              <a:buChar char="-"/>
            </a:pPr>
            <a:r>
              <a:rPr lang="cs-CZ" dirty="0" smtClean="0"/>
              <a:t>Je přítomen kompetentní zdravotník (PA)</a:t>
            </a:r>
          </a:p>
          <a:p>
            <a:pPr>
              <a:buFontTx/>
              <a:buChar char="-"/>
            </a:pPr>
            <a:r>
              <a:rPr lang="cs-CZ" dirty="0" smtClean="0"/>
              <a:t>Porod je plánovaný</a:t>
            </a:r>
          </a:p>
          <a:p>
            <a:pPr>
              <a:buFontTx/>
              <a:buChar char="-"/>
            </a:pPr>
            <a:r>
              <a:rPr lang="cs-CZ" dirty="0" smtClean="0"/>
              <a:t>Žena má nízké riziko během těhotenství i porodu</a:t>
            </a:r>
          </a:p>
          <a:p>
            <a:pPr>
              <a:buFontTx/>
              <a:buChar char="-"/>
            </a:pPr>
            <a:r>
              <a:rPr lang="cs-CZ" dirty="0" smtClean="0"/>
              <a:t>Je zabezpečena návazná péče</a:t>
            </a:r>
          </a:p>
          <a:p>
            <a:r>
              <a:rPr lang="cs-CZ" dirty="0" smtClean="0"/>
              <a:t>V ČR MZ dlouhodobě ignoruje požadavky žen, a UNIPA na </a:t>
            </a:r>
            <a:r>
              <a:rPr lang="cs-CZ" b="1" dirty="0" smtClean="0"/>
              <a:t>standardizaci péče mimo zdrav. zařízení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55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 k prostudování: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https://www.unipa.cz/wp-content/uploads/2017/07/Rozhodnuti_o_miste_porodu_brozura.pdf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688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 zahraničních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Plánovaný porod doma</a:t>
            </a:r>
          </a:p>
          <a:p>
            <a:pPr>
              <a:buFontTx/>
              <a:buChar char="-"/>
            </a:pPr>
            <a:r>
              <a:rPr lang="cs-CZ" dirty="0" smtClean="0"/>
              <a:t>Zdravá těhotná žena, navštěvuje poradnu, normální průběh těhotenství a začátek porodu, 1 dítě v poloze hlavičkou, …</a:t>
            </a:r>
          </a:p>
          <a:p>
            <a:pPr>
              <a:buFontTx/>
              <a:buChar char="-"/>
            </a:pPr>
            <a:r>
              <a:rPr lang="cs-CZ" b="1" dirty="0" smtClean="0"/>
              <a:t>Vždy znám kompletní anamnézu klientky!</a:t>
            </a:r>
          </a:p>
          <a:p>
            <a:pPr>
              <a:buFontTx/>
              <a:buChar char="-"/>
            </a:pPr>
            <a:r>
              <a:rPr lang="cs-CZ" b="1" dirty="0" smtClean="0"/>
              <a:t>Rizika</a:t>
            </a:r>
            <a:r>
              <a:rPr lang="cs-CZ" dirty="0" smtClean="0"/>
              <a:t>: jiná poloha než hlavičkou, zkalená voda, </a:t>
            </a:r>
            <a:r>
              <a:rPr lang="cs-CZ" dirty="0" err="1" smtClean="0"/>
              <a:t>potermínová</a:t>
            </a:r>
            <a:r>
              <a:rPr lang="cs-CZ" dirty="0" smtClean="0"/>
              <a:t> gravidita/předčasný porod (před 37 týdnem), tlak, diabetes, protilátky, BMI, věk matky, hladina </a:t>
            </a:r>
            <a:r>
              <a:rPr lang="cs-CZ" dirty="0" err="1" smtClean="0"/>
              <a:t>Hb</a:t>
            </a:r>
            <a:r>
              <a:rPr lang="cs-CZ" dirty="0" smtClean="0"/>
              <a:t>, infekční choroby, …</a:t>
            </a:r>
          </a:p>
          <a:p>
            <a:pPr>
              <a:buFontTx/>
              <a:buChar char="-"/>
            </a:pPr>
            <a:r>
              <a:rPr lang="cs-CZ" dirty="0" smtClean="0"/>
              <a:t>Rizika se vyhodnocují i </a:t>
            </a:r>
            <a:r>
              <a:rPr lang="cs-CZ" b="1" dirty="0" smtClean="0"/>
              <a:t>v průběhu porodu</a:t>
            </a:r>
          </a:p>
          <a:p>
            <a:pPr>
              <a:buFontTx/>
              <a:buChar char="-"/>
            </a:pPr>
            <a:r>
              <a:rPr lang="cs-CZ" b="1" dirty="0" smtClean="0"/>
              <a:t>Vždy mít kvalitní dokumentaci!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3867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Neplánovaný porod mimo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34570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Překotný porod</a:t>
            </a:r>
            <a:r>
              <a:rPr lang="cs-CZ" dirty="0"/>
              <a:t> </a:t>
            </a:r>
            <a:r>
              <a:rPr lang="cs-CZ" dirty="0" smtClean="0"/>
              <a:t>apod.</a:t>
            </a:r>
          </a:p>
          <a:p>
            <a:r>
              <a:rPr lang="cs-CZ" b="1" dirty="0" smtClean="0"/>
              <a:t>PA by měla být vždy vybavena k porodu, pokud jde ke klientce do domácího prostředí </a:t>
            </a:r>
          </a:p>
          <a:p>
            <a:r>
              <a:rPr lang="cs-CZ" dirty="0" smtClean="0"/>
              <a:t>Vybavení – viz taška</a:t>
            </a:r>
          </a:p>
          <a:p>
            <a:r>
              <a:rPr lang="cs-CZ" b="1" dirty="0" smtClean="0"/>
              <a:t>Stanovení plánu dle situace:</a:t>
            </a:r>
          </a:p>
          <a:p>
            <a:pPr>
              <a:buFontTx/>
              <a:buChar char="-"/>
            </a:pPr>
            <a:r>
              <a:rPr lang="cs-CZ" dirty="0" smtClean="0"/>
              <a:t>Uklidnit ženu, muže</a:t>
            </a:r>
          </a:p>
          <a:p>
            <a:pPr>
              <a:buFontTx/>
              <a:buChar char="-"/>
            </a:pPr>
            <a:r>
              <a:rPr lang="cs-CZ" dirty="0" smtClean="0"/>
              <a:t>Podložky, vložky</a:t>
            </a:r>
          </a:p>
          <a:p>
            <a:r>
              <a:rPr lang="cs-CZ" dirty="0" smtClean="0"/>
              <a:t>Nahřát </a:t>
            </a:r>
            <a:r>
              <a:rPr lang="cs-CZ" dirty="0" err="1" smtClean="0"/>
              <a:t>obyč</a:t>
            </a:r>
            <a:r>
              <a:rPr lang="cs-CZ" dirty="0" smtClean="0"/>
              <a:t>. pleny na topení/v troubě </a:t>
            </a:r>
          </a:p>
          <a:p>
            <a:r>
              <a:rPr lang="cs-CZ" dirty="0" smtClean="0"/>
              <a:t>Vždy</a:t>
            </a:r>
            <a:r>
              <a:rPr lang="cs-CZ" dirty="0"/>
              <a:t>: poslechnout ozvy + zkontrolovat PULZ matky</a:t>
            </a:r>
          </a:p>
          <a:p>
            <a:r>
              <a:rPr lang="cs-CZ" dirty="0"/>
              <a:t>Volat RZZ, pokud</a:t>
            </a:r>
            <a:r>
              <a:rPr lang="cs-CZ" b="1" dirty="0"/>
              <a:t>: neslyším ozvy, nemám vybavení, rodiče si to přejí apod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Chránění hráze, </a:t>
            </a:r>
            <a:r>
              <a:rPr lang="cs-CZ" b="1" smtClean="0"/>
              <a:t>chycení dítěte</a:t>
            </a:r>
            <a:endParaRPr lang="cs-CZ" b="1" dirty="0"/>
          </a:p>
          <a:p>
            <a:r>
              <a:rPr lang="cs-CZ" b="1" dirty="0"/>
              <a:t>Péče o novorozence bezprostředně po porodu: </a:t>
            </a:r>
          </a:p>
          <a:p>
            <a:pPr>
              <a:buFontTx/>
              <a:buChar char="-"/>
            </a:pPr>
            <a:r>
              <a:rPr lang="cs-CZ" dirty="0"/>
              <a:t>Osušit, zabezpečit teplé pleny</a:t>
            </a:r>
          </a:p>
          <a:p>
            <a:pPr>
              <a:buFontTx/>
              <a:buChar char="-"/>
            </a:pPr>
            <a:r>
              <a:rPr lang="cs-CZ" dirty="0"/>
              <a:t>Fyzická stimulace</a:t>
            </a:r>
          </a:p>
          <a:p>
            <a:pPr>
              <a:buFontTx/>
              <a:buChar char="-"/>
            </a:pPr>
            <a:r>
              <a:rPr lang="cs-CZ" dirty="0"/>
              <a:t>Zhodnocení </a:t>
            </a:r>
            <a:r>
              <a:rPr lang="cs-CZ" dirty="0" err="1"/>
              <a:t>Apgar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 v 1, 5, 10 min. dle toho postupuji dál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2084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Neplánovaný porod mimo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Vždy: </a:t>
            </a:r>
            <a:r>
              <a:rPr lang="cs-CZ" dirty="0" smtClean="0"/>
              <a:t>poslechnout ozvy + zkontrolovat PULZ matky</a:t>
            </a:r>
          </a:p>
          <a:p>
            <a:r>
              <a:rPr lang="cs-CZ" dirty="0" smtClean="0"/>
              <a:t>Volat RZZ, pokud</a:t>
            </a:r>
            <a:r>
              <a:rPr lang="cs-CZ" b="1" dirty="0" smtClean="0"/>
              <a:t>: neslyším ozvy, nemám vybavení, rodiče si to přejí apod.</a:t>
            </a:r>
          </a:p>
          <a:p>
            <a:r>
              <a:rPr lang="cs-CZ" b="1" dirty="0" smtClean="0"/>
              <a:t>Péče o novorozence bezprostředně po porodu: </a:t>
            </a:r>
          </a:p>
          <a:p>
            <a:pPr>
              <a:buFontTx/>
              <a:buChar char="-"/>
            </a:pPr>
            <a:r>
              <a:rPr lang="cs-CZ" dirty="0" smtClean="0"/>
              <a:t>Osušit, zabezpečit teplé pleny</a:t>
            </a:r>
          </a:p>
          <a:p>
            <a:pPr>
              <a:buFontTx/>
              <a:buChar char="-"/>
            </a:pPr>
            <a:r>
              <a:rPr lang="cs-CZ" dirty="0" smtClean="0"/>
              <a:t>Fyzická stimulace</a:t>
            </a:r>
          </a:p>
          <a:p>
            <a:pPr>
              <a:buFontTx/>
              <a:buChar char="-"/>
            </a:pPr>
            <a:r>
              <a:rPr lang="cs-CZ" dirty="0" smtClean="0"/>
              <a:t>Zhodnocení </a:t>
            </a:r>
            <a:r>
              <a:rPr lang="cs-CZ" dirty="0" err="1" smtClean="0"/>
              <a:t>Apgar</a:t>
            </a:r>
            <a:r>
              <a:rPr lang="cs-CZ" dirty="0" smtClean="0"/>
              <a:t> </a:t>
            </a:r>
            <a:r>
              <a:rPr lang="cs-CZ" dirty="0" err="1" smtClean="0"/>
              <a:t>score</a:t>
            </a:r>
            <a:r>
              <a:rPr lang="cs-CZ" dirty="0" smtClean="0"/>
              <a:t> v 1, 5, 10 min. dle toho postupuji dál, případně odsátí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544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Neplánovaný porod mimo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Péče o ženu bezprostředně po porodu:</a:t>
            </a:r>
          </a:p>
          <a:p>
            <a:pPr>
              <a:buFontTx/>
              <a:buChar char="-"/>
            </a:pPr>
            <a:r>
              <a:rPr lang="cs-CZ" dirty="0" smtClean="0"/>
              <a:t>Kontrola krvácení, tlak, pulz</a:t>
            </a:r>
          </a:p>
          <a:p>
            <a:pPr>
              <a:buFontTx/>
              <a:buChar char="-"/>
            </a:pPr>
            <a:r>
              <a:rPr lang="cs-CZ" dirty="0" smtClean="0"/>
              <a:t>Uklidnit ženu</a:t>
            </a:r>
          </a:p>
          <a:p>
            <a:pPr>
              <a:buFontTx/>
              <a:buChar char="-"/>
            </a:pPr>
            <a:r>
              <a:rPr lang="cs-CZ" dirty="0" smtClean="0"/>
              <a:t>3. doba porodní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b="1" dirty="0" smtClean="0"/>
              <a:t>Příjezd RZZ</a:t>
            </a:r>
            <a:r>
              <a:rPr lang="cs-CZ" dirty="0" smtClean="0"/>
              <a:t> – předání dokumentace, informací, velikost krevní ztráty, čas narození dítěte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115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4509120"/>
            <a:ext cx="6777317" cy="1323509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8353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Ambulantní 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Ambulantním porodem se myslí porod, po němž </a:t>
            </a:r>
            <a:r>
              <a:rPr lang="cs-CZ" b="1" dirty="0"/>
              <a:t>odchází rodička i s dítětem do svého domácího prostředí před uplynutím 72 h od porodu</a:t>
            </a:r>
            <a:r>
              <a:rPr lang="cs-CZ" dirty="0" smtClean="0"/>
              <a:t>.</a:t>
            </a:r>
          </a:p>
          <a:p>
            <a:r>
              <a:rPr lang="cs-CZ" dirty="0"/>
              <a:t>již od roku 2013 je </a:t>
            </a:r>
            <a:r>
              <a:rPr lang="cs-CZ" dirty="0" smtClean="0"/>
              <a:t>dán </a:t>
            </a:r>
            <a:r>
              <a:rPr lang="cs-CZ" dirty="0"/>
              <a:t>na vědomí věstník </a:t>
            </a:r>
            <a:r>
              <a:rPr lang="cs-CZ" u="sng" dirty="0">
                <a:hlinkClick r:id="rId2"/>
              </a:rPr>
              <a:t>MZ 08-13</a:t>
            </a:r>
            <a:r>
              <a:rPr lang="cs-CZ" dirty="0"/>
              <a:t>, </a:t>
            </a:r>
            <a:r>
              <a:rPr lang="cs-CZ" dirty="0" smtClean="0"/>
              <a:t>čl. 2, který </a:t>
            </a:r>
            <a:r>
              <a:rPr lang="cs-CZ" b="1" dirty="0"/>
              <a:t>pojednává o ambulantním porodu a jeho </a:t>
            </a:r>
            <a:r>
              <a:rPr lang="cs-CZ" b="1" dirty="0" smtClean="0"/>
              <a:t>náležitostech, vydalo Ministerstvo zdravotnictví</a:t>
            </a:r>
          </a:p>
          <a:p>
            <a:r>
              <a:rPr lang="cs-CZ" dirty="0"/>
              <a:t>Podle vyhlášky č. 70/2012 Sb., o preventivních prohlídkách, je </a:t>
            </a:r>
            <a:r>
              <a:rPr lang="cs-CZ" b="1" dirty="0"/>
              <a:t>registrující lékař v oboru praktické lékařství pro děti a dorost povinen zajistit všeobecné preventivní prohlídky dětí již od narození</a:t>
            </a:r>
            <a:r>
              <a:rPr lang="cs-CZ" dirty="0"/>
              <a:t>, nikoli tedy až od věku 72 hodin. Dále se ve vyhlášce uvádí, že první všeobecná preventivní prohlídka novorozence se provádí </a:t>
            </a:r>
            <a:r>
              <a:rPr lang="cs-CZ" b="1" dirty="0"/>
              <a:t>zpravidla do dvou dnů po propuštění z nemocnice.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21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Ambulantní 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Rodiče podepisují </a:t>
            </a:r>
            <a:r>
              <a:rPr lang="cs-CZ" b="1" dirty="0" smtClean="0"/>
              <a:t>negativní reverz </a:t>
            </a:r>
            <a:r>
              <a:rPr lang="cs-CZ" dirty="0" smtClean="0"/>
              <a:t>- </a:t>
            </a:r>
            <a:r>
              <a:rPr lang="cs-CZ" dirty="0"/>
              <a:t>že </a:t>
            </a:r>
            <a:r>
              <a:rPr lang="cs-CZ" dirty="0" smtClean="0"/>
              <a:t>byli </a:t>
            </a:r>
            <a:r>
              <a:rPr lang="cs-CZ" dirty="0"/>
              <a:t>poučeni o rizicích svého rozhodnutí, a přesto na něm </a:t>
            </a:r>
            <a:r>
              <a:rPr lang="cs-CZ" dirty="0" smtClean="0"/>
              <a:t>trvají </a:t>
            </a:r>
            <a:r>
              <a:rPr lang="cs-CZ" dirty="0"/>
              <a:t>- jeden na šestinedělí </a:t>
            </a:r>
            <a:r>
              <a:rPr lang="cs-CZ" dirty="0" smtClean="0"/>
              <a:t>za sebe jako rodičku</a:t>
            </a:r>
            <a:r>
              <a:rPr lang="cs-CZ" dirty="0"/>
              <a:t>, jeden na novorozeneckém oddělení za dítě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Zdravotníci by měly zdůraznit, zajištění návštěv porodní asistentky v domácím prostředí!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67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PA po ambulantním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Kontrola ženy a dítěte </a:t>
            </a:r>
            <a:r>
              <a:rPr lang="cs-CZ" b="1" dirty="0" smtClean="0"/>
              <a:t>minimálně</a:t>
            </a:r>
            <a:r>
              <a:rPr lang="cs-CZ" dirty="0" smtClean="0"/>
              <a:t> každý den první 3 dny</a:t>
            </a:r>
          </a:p>
          <a:p>
            <a:r>
              <a:rPr lang="cs-CZ" b="1" dirty="0" smtClean="0"/>
              <a:t>Novorozenecký </a:t>
            </a:r>
            <a:r>
              <a:rPr lang="cs-CZ" b="1" dirty="0" err="1" smtClean="0"/>
              <a:t>screening</a:t>
            </a:r>
            <a:r>
              <a:rPr lang="cs-CZ" b="1" dirty="0" smtClean="0"/>
              <a:t> </a:t>
            </a:r>
            <a:r>
              <a:rPr lang="cs-CZ" dirty="0" smtClean="0"/>
              <a:t>– odběr z patičky na metabolické vady:</a:t>
            </a:r>
          </a:p>
          <a:p>
            <a:pPr marL="68580" indent="0">
              <a:buNone/>
            </a:pPr>
            <a:r>
              <a:rPr lang="cs-CZ" b="1" dirty="0"/>
              <a:t>- 48-72 hod po porodu</a:t>
            </a:r>
          </a:p>
          <a:p>
            <a:pPr>
              <a:buFontTx/>
              <a:buChar char="-"/>
            </a:pPr>
            <a:r>
              <a:rPr lang="cs-CZ" dirty="0"/>
              <a:t>Umyté teplé ruce</a:t>
            </a:r>
          </a:p>
          <a:p>
            <a:pPr>
              <a:buFontTx/>
              <a:buChar char="-"/>
            </a:pPr>
            <a:r>
              <a:rPr lang="cs-CZ" dirty="0"/>
              <a:t>Nožku nahřát předem v teplé vodě</a:t>
            </a:r>
          </a:p>
          <a:p>
            <a:pPr>
              <a:buFontTx/>
              <a:buChar char="-"/>
            </a:pPr>
            <a:r>
              <a:rPr lang="cs-CZ" dirty="0"/>
              <a:t>Dítě nechat matce v náručí/u prsu</a:t>
            </a:r>
          </a:p>
          <a:p>
            <a:pPr>
              <a:buFontTx/>
              <a:buChar char="-"/>
            </a:pPr>
            <a:r>
              <a:rPr lang="cs-CZ" dirty="0"/>
              <a:t>Desinfikovat pokožku</a:t>
            </a:r>
          </a:p>
          <a:p>
            <a:pPr>
              <a:buFontTx/>
              <a:buChar char="-"/>
            </a:pPr>
            <a:r>
              <a:rPr lang="cs-CZ" dirty="0"/>
              <a:t>Sterilní jehlou píchnout/škrábnout</a:t>
            </a:r>
          </a:p>
          <a:p>
            <a:pPr>
              <a:buFontTx/>
              <a:buChar char="-"/>
            </a:pPr>
            <a:r>
              <a:rPr lang="cs-CZ" dirty="0"/>
              <a:t>Plně </a:t>
            </a:r>
            <a:r>
              <a:rPr lang="cs-CZ" dirty="0" err="1"/>
              <a:t>prokrvácených</a:t>
            </a:r>
            <a:r>
              <a:rPr lang="cs-CZ" dirty="0"/>
              <a:t> 6 koleček</a:t>
            </a:r>
          </a:p>
          <a:p>
            <a:pPr>
              <a:buFontTx/>
              <a:buChar char="-"/>
            </a:pPr>
            <a:r>
              <a:rPr lang="cs-CZ" dirty="0"/>
              <a:t>Zalepit sterilní </a:t>
            </a:r>
            <a:r>
              <a:rPr lang="cs-CZ" dirty="0" smtClean="0"/>
              <a:t>náplastí</a:t>
            </a:r>
          </a:p>
          <a:p>
            <a:r>
              <a:rPr lang="cs-CZ" dirty="0" smtClean="0"/>
              <a:t>Kontrola celkového prospívání dítěte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17032"/>
            <a:ext cx="2779688" cy="192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9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Kojení v prvních dnech po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345708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Neomezovat délku ani frekvenci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Kojit kdykoli dítě chce.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Spící dítě se nedá na kojení vzbudit! Nucení dítěte k prsu je kontraproduktivní a může způsobit averzi k přiložení k prsu.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Při bolestivých bradavkách, co nejdříve </a:t>
            </a:r>
            <a:r>
              <a:rPr lang="cs-CZ" b="1" dirty="0" smtClean="0"/>
              <a:t>opravit techniku přiložení!</a:t>
            </a:r>
            <a:r>
              <a:rPr lang="cs-CZ" dirty="0" smtClean="0"/>
              <a:t>  (použít mast na bolavé bradavky)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Naučit se rozpoznat efektivní sání miminka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http://kojim.webnode.cz/videoukazky-spravneho-kojeni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68580" indent="0">
              <a:buNone/>
            </a:pPr>
            <a:r>
              <a:rPr lang="cs-CZ" dirty="0">
                <a:hlinkClick r:id="rId3"/>
              </a:rPr>
              <a:t>http://ibconline.ca/breastfeeding-videos-2/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Nedokrmovat!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Nepoužívat dudlík ani jinou pomůcku…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Mléko se vytvoří 3.-4.den!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Co nejčastější </a:t>
            </a:r>
            <a:r>
              <a:rPr lang="cs-CZ" b="1" dirty="0" smtClean="0"/>
              <a:t>kontakt kůže na kůži!</a:t>
            </a:r>
          </a:p>
        </p:txBody>
      </p:sp>
    </p:spTree>
    <p:extLst>
      <p:ext uri="{BB962C8B-B14F-4D97-AF65-F5344CB8AC3E}">
        <p14:creationId xmlns:p14="http://schemas.microsoft.com/office/powerpoint/2010/main" val="27411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64704"/>
            <a:ext cx="5197192" cy="573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7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Kojení v prvních dnech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Aby novorozenec při kojení získal co nejvíce kolostra a tím stimuloval tvorbu mléka, měla by matka:</a:t>
            </a:r>
          </a:p>
          <a:p>
            <a:pPr marL="6858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/>
              <a:t>Kojit téměř nepřetržitě, na požádání</a:t>
            </a:r>
          </a:p>
          <a:p>
            <a:pPr>
              <a:buFontTx/>
              <a:buChar char="-"/>
            </a:pPr>
            <a:r>
              <a:rPr lang="cs-CZ" b="1" dirty="0" smtClean="0"/>
              <a:t>Kojit ve správné poloze</a:t>
            </a:r>
          </a:p>
          <a:p>
            <a:pPr>
              <a:buFontTx/>
              <a:buChar char="-"/>
            </a:pPr>
            <a:r>
              <a:rPr lang="cs-CZ" b="1" dirty="0" smtClean="0"/>
              <a:t>Kojit dítě správně přisáté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www.youtube.com/watch?v=XZae0tz8RPE&amp;t=5s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breastfeeding</a:t>
            </a:r>
            <a:r>
              <a:rPr lang="cs-CZ" dirty="0" smtClean="0"/>
              <a:t> </a:t>
            </a:r>
            <a:r>
              <a:rPr lang="cs-CZ" dirty="0" err="1" smtClean="0"/>
              <a:t>simulation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>
                <a:hlinkClick r:id="rId3"/>
              </a:rPr>
              <a:t>https://www.youtube.com/watch?v=y--syZR0u1E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51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Epino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Zkracuje 2. dobu porodní</a:t>
            </a:r>
          </a:p>
          <a:p>
            <a:r>
              <a:rPr lang="cs-CZ" dirty="0" smtClean="0"/>
              <a:t>Snížení rizika poranění hráze</a:t>
            </a:r>
          </a:p>
          <a:p>
            <a:r>
              <a:rPr lang="cs-CZ" dirty="0" smtClean="0"/>
              <a:t>Od 37. týdně těhotenství</a:t>
            </a:r>
          </a:p>
          <a:p>
            <a:r>
              <a:rPr lang="cs-CZ" dirty="0" smtClean="0"/>
              <a:t>1-10 min denně</a:t>
            </a:r>
          </a:p>
          <a:p>
            <a:r>
              <a:rPr lang="cs-CZ" dirty="0" smtClean="0"/>
              <a:t>Lubrikant na vodní bázi</a:t>
            </a:r>
          </a:p>
          <a:p>
            <a:r>
              <a:rPr lang="cs-CZ" dirty="0" smtClean="0"/>
              <a:t>8-10 cm při cvičení, stačí</a:t>
            </a:r>
          </a:p>
          <a:p>
            <a:endParaRPr lang="cs-CZ" dirty="0"/>
          </a:p>
          <a:p>
            <a:r>
              <a:rPr lang="cs-CZ" b="1" dirty="0" smtClean="0"/>
              <a:t>Kontraindikace:</a:t>
            </a:r>
          </a:p>
          <a:p>
            <a:pPr>
              <a:buFontTx/>
              <a:buChar char="-"/>
            </a:pPr>
            <a:r>
              <a:rPr lang="cs-CZ" dirty="0" err="1" smtClean="0"/>
              <a:t>mykozy</a:t>
            </a:r>
            <a:r>
              <a:rPr lang="cs-CZ" dirty="0" smtClean="0"/>
              <a:t>, kvasinky, </a:t>
            </a:r>
            <a:r>
              <a:rPr lang="cs-CZ" dirty="0" err="1" smtClean="0"/>
              <a:t>vaginozy</a:t>
            </a:r>
            <a:r>
              <a:rPr lang="cs-CZ" dirty="0" smtClean="0"/>
              <a:t>, varixy…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20888"/>
            <a:ext cx="3017837" cy="22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60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Epino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92896"/>
            <a:ext cx="5019675" cy="3486150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043492" y="2276872"/>
            <a:ext cx="6777317" cy="355575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066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4588</TotalTime>
  <Words>854</Words>
  <Application>Microsoft Office PowerPoint</Application>
  <PresentationFormat>Předvádění na obrazovce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Austin</vt:lpstr>
      <vt:lpstr>Ambulantní porod, porod mimo ústav, EPINO</vt:lpstr>
      <vt:lpstr>Ambulantní porod</vt:lpstr>
      <vt:lpstr>Ambulantní porod</vt:lpstr>
      <vt:lpstr>Péče PA po ambulantním porodu</vt:lpstr>
      <vt:lpstr>Kojení v prvních dnech po porodu</vt:lpstr>
      <vt:lpstr>Prezentace aplikace PowerPoint</vt:lpstr>
      <vt:lpstr>Kojení v prvních dnech</vt:lpstr>
      <vt:lpstr>Epino</vt:lpstr>
      <vt:lpstr>Epino</vt:lpstr>
      <vt:lpstr>Epino</vt:lpstr>
      <vt:lpstr>Prezentace aplikace PowerPoint</vt:lpstr>
      <vt:lpstr>Porod mimo ústav</vt:lpstr>
      <vt:lpstr>Plánovaný porod mimo ústav</vt:lpstr>
      <vt:lpstr>Odkaz k prostudování:</vt:lpstr>
      <vt:lpstr>Ze zahraničních standardů</vt:lpstr>
      <vt:lpstr>Neplánovaný porod mimo ústav</vt:lpstr>
      <vt:lpstr>Neplánovaný porod mimo ústav</vt:lpstr>
      <vt:lpstr>Neplánovaný porod mimo ústav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miminko v prvních dnech po porodu</dc:title>
  <dc:creator>Standard</dc:creator>
  <cp:lastModifiedBy>Standard</cp:lastModifiedBy>
  <cp:revision>67</cp:revision>
  <dcterms:created xsi:type="dcterms:W3CDTF">2013-04-23T18:10:26Z</dcterms:created>
  <dcterms:modified xsi:type="dcterms:W3CDTF">2017-10-24T05:40:24Z</dcterms:modified>
</cp:coreProperties>
</file>