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72" r:id="rId3"/>
    <p:sldId id="273" r:id="rId4"/>
    <p:sldId id="274" r:id="rId5"/>
    <p:sldId id="276" r:id="rId6"/>
    <p:sldId id="277" r:id="rId7"/>
    <p:sldId id="278" r:id="rId8"/>
    <p:sldId id="280" r:id="rId9"/>
    <p:sldId id="279" r:id="rId10"/>
    <p:sldId id="281" r:id="rId11"/>
    <p:sldId id="27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94687" autoAdjust="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387896-0B5F-488A-A63B-3791207EB6D9}" type="datetimeFigureOut">
              <a:rPr lang="cs-CZ" smtClean="0"/>
              <a:t>23.10.2017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417925-A6F1-4945-87AF-85C707971F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9002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52001C8-64DD-455F-AAB8-6AB871BF1F1C}" type="datetimeFigureOut">
              <a:rPr lang="cs-CZ" smtClean="0"/>
              <a:t>23.10.2017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8E41B33-F95F-469F-8629-4D55235F2C1D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001C8-64DD-455F-AAB8-6AB871BF1F1C}" type="datetimeFigureOut">
              <a:rPr lang="cs-CZ" smtClean="0"/>
              <a:t>23.10.2017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41B33-F95F-469F-8629-4D55235F2C1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001C8-64DD-455F-AAB8-6AB871BF1F1C}" type="datetimeFigureOut">
              <a:rPr lang="cs-CZ" smtClean="0"/>
              <a:t>23.10.2017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41B33-F95F-469F-8629-4D55235F2C1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001C8-64DD-455F-AAB8-6AB871BF1F1C}" type="datetimeFigureOut">
              <a:rPr lang="cs-CZ" smtClean="0"/>
              <a:t>23.10.2017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41B33-F95F-469F-8629-4D55235F2C1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001C8-64DD-455F-AAB8-6AB871BF1F1C}" type="datetimeFigureOut">
              <a:rPr lang="cs-CZ" smtClean="0"/>
              <a:t>23.10.2017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41B33-F95F-469F-8629-4D55235F2C1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001C8-64DD-455F-AAB8-6AB871BF1F1C}" type="datetimeFigureOut">
              <a:rPr lang="cs-CZ" smtClean="0"/>
              <a:t>23.10.2017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41B33-F95F-469F-8629-4D55235F2C1D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001C8-64DD-455F-AAB8-6AB871BF1F1C}" type="datetimeFigureOut">
              <a:rPr lang="cs-CZ" smtClean="0"/>
              <a:t>23.10.2017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41B33-F95F-469F-8629-4D55235F2C1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001C8-64DD-455F-AAB8-6AB871BF1F1C}" type="datetimeFigureOut">
              <a:rPr lang="cs-CZ" smtClean="0"/>
              <a:t>23.10.2017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41B33-F95F-469F-8629-4D55235F2C1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001C8-64DD-455F-AAB8-6AB871BF1F1C}" type="datetimeFigureOut">
              <a:rPr lang="cs-CZ" smtClean="0"/>
              <a:t>23.10.2017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41B33-F95F-469F-8629-4D55235F2C1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001C8-64DD-455F-AAB8-6AB871BF1F1C}" type="datetimeFigureOut">
              <a:rPr lang="cs-CZ" smtClean="0"/>
              <a:t>23.10.2017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41B33-F95F-469F-8629-4D55235F2C1D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001C8-64DD-455F-AAB8-6AB871BF1F1C}" type="datetimeFigureOut">
              <a:rPr lang="cs-CZ" smtClean="0"/>
              <a:t>23.10.2017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41B33-F95F-469F-8629-4D55235F2C1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52001C8-64DD-455F-AAB8-6AB871BF1F1C}" type="datetimeFigureOut">
              <a:rPr lang="cs-CZ" smtClean="0"/>
              <a:t>23.10.2017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8E41B33-F95F-469F-8629-4D55235F2C1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hyperlink" Target="https://www.pelviennewellness.com/pages/studies-and-downloads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nipa.cz/wp-content/uploads/2017/07/Rozhodnuti_o_miste_porodu_brozura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/url?q=http%3A%2F%2Fwww.mzcr.cz%2FLegislativa%2FSoubor.ashx%3FsouborID%3D19170%26typ%3Dapplication%2Fpdf%26nazev%3DZDRAVOTNICTVI%252008-13.pdf&amp;sa=D&amp;sntz=1&amp;usg=AFQjCNH9PElcr8pK0iuGxv7kDYdhTkMug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ibconline.ca/breastfeeding-videos-2/" TargetMode="External"/><Relationship Id="rId2" Type="http://schemas.openxmlformats.org/officeDocument/2006/relationships/hyperlink" Target="http://kojim.webnode.cz/videoukazky-spravneho-kojeni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--syZR0u1E" TargetMode="External"/><Relationship Id="rId2" Type="http://schemas.openxmlformats.org/officeDocument/2006/relationships/hyperlink" Target="https://www.youtube.com/watch?v=XZae0tz8RPE&amp;t=5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33270" y="3284984"/>
            <a:ext cx="3313355" cy="170216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Ambulantní porod, porod mimo ústav, EPINO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733365" y="5085184"/>
            <a:ext cx="3309803" cy="1008112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/>
              <a:t>Katedra porodní asistence, LFMU, </a:t>
            </a:r>
            <a:r>
              <a:rPr lang="cs-CZ" b="1" dirty="0" smtClean="0"/>
              <a:t>Brno, 24.10. 2017</a:t>
            </a:r>
            <a:endParaRPr lang="cs-CZ" b="1" dirty="0" smtClean="0"/>
          </a:p>
          <a:p>
            <a:r>
              <a:rPr lang="cs-CZ" dirty="0" smtClean="0"/>
              <a:t>Bc. Jana Riedlová, porodní asistentka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0"/>
            <a:ext cx="3491880" cy="2323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64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Epino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Historie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940" y="2852936"/>
            <a:ext cx="6858000" cy="294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8369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1259632" y="5679331"/>
            <a:ext cx="6637467" cy="1152128"/>
          </a:xfrm>
        </p:spPr>
        <p:txBody>
          <a:bodyPr>
            <a:normAutofit/>
          </a:bodyPr>
          <a:lstStyle/>
          <a:p>
            <a:r>
              <a:rPr lang="cs-CZ" b="1" u="sng" dirty="0">
                <a:hlinkClick r:id="rId2"/>
              </a:rPr>
              <a:t>https://www.pelviennewellness.com/pages/studies-and-downloads</a:t>
            </a:r>
            <a:endParaRPr lang="cs-CZ" b="1" u="sng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408" y="548680"/>
            <a:ext cx="5859232" cy="5155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02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Porod mimo ústav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Plánovaný / Neplánovaný </a:t>
            </a:r>
          </a:p>
          <a:p>
            <a:r>
              <a:rPr lang="cs-CZ" b="1" dirty="0" smtClean="0"/>
              <a:t>Plánovaný</a:t>
            </a:r>
            <a:r>
              <a:rPr lang="cs-CZ" dirty="0" smtClean="0"/>
              <a:t> – právní situace panující v ČR </a:t>
            </a:r>
          </a:p>
          <a:p>
            <a:pPr>
              <a:buFontTx/>
              <a:buChar char="-"/>
            </a:pPr>
            <a:r>
              <a:rPr lang="cs-CZ" dirty="0" smtClean="0"/>
              <a:t>PA </a:t>
            </a:r>
            <a:r>
              <a:rPr lang="cs-CZ" b="1" dirty="0" smtClean="0"/>
              <a:t>nedostávají momentálně plnou registraci </a:t>
            </a:r>
            <a:r>
              <a:rPr lang="cs-CZ" dirty="0" smtClean="0"/>
              <a:t>(úřady svévolně omezují kompetence PA)</a:t>
            </a:r>
          </a:p>
          <a:p>
            <a:pPr>
              <a:buFontTx/>
              <a:buChar char="-"/>
            </a:pPr>
            <a:r>
              <a:rPr lang="cs-CZ" dirty="0" smtClean="0"/>
              <a:t>Ženy (cca 2 procenta) </a:t>
            </a:r>
            <a:r>
              <a:rPr lang="cs-CZ" b="1" dirty="0" smtClean="0"/>
              <a:t>si mohou svobodně zvolit místo k porodu, PA péči legálně nemohou poskytovat</a:t>
            </a:r>
          </a:p>
          <a:p>
            <a:pPr>
              <a:buFontTx/>
              <a:buChar char="-"/>
            </a:pPr>
            <a:r>
              <a:rPr lang="cs-CZ" dirty="0" smtClean="0"/>
              <a:t>V ČR chybí ženám alternativa k porodům v porodnici, jak je jinde na západě běžné!</a:t>
            </a:r>
          </a:p>
          <a:p>
            <a:pPr>
              <a:buFontTx/>
              <a:buChar char="-"/>
            </a:pPr>
            <a:r>
              <a:rPr lang="cs-CZ" dirty="0" smtClean="0"/>
              <a:t>Otázka </a:t>
            </a:r>
            <a:r>
              <a:rPr lang="cs-CZ" b="1" dirty="0" smtClean="0"/>
              <a:t>porod doma/nebo ne </a:t>
            </a:r>
            <a:r>
              <a:rPr lang="cs-CZ" dirty="0" smtClean="0"/>
              <a:t>je otázkou lidskoprávní a politickou.</a:t>
            </a:r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62453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Plánovaný porod mimo ústav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Je bezpečný pokud:</a:t>
            </a:r>
          </a:p>
          <a:p>
            <a:pPr>
              <a:buFontTx/>
              <a:buChar char="-"/>
            </a:pPr>
            <a:r>
              <a:rPr lang="cs-CZ" dirty="0" smtClean="0"/>
              <a:t>Je přítomen kompetentní zdravotník (PA)</a:t>
            </a:r>
          </a:p>
          <a:p>
            <a:pPr>
              <a:buFontTx/>
              <a:buChar char="-"/>
            </a:pPr>
            <a:r>
              <a:rPr lang="cs-CZ" dirty="0" smtClean="0"/>
              <a:t>Porod je plánovaný</a:t>
            </a:r>
          </a:p>
          <a:p>
            <a:pPr>
              <a:buFontTx/>
              <a:buChar char="-"/>
            </a:pPr>
            <a:r>
              <a:rPr lang="cs-CZ" dirty="0" smtClean="0"/>
              <a:t>Žena má nízké riziko během těhotenství i porodu</a:t>
            </a:r>
          </a:p>
          <a:p>
            <a:pPr>
              <a:buFontTx/>
              <a:buChar char="-"/>
            </a:pPr>
            <a:r>
              <a:rPr lang="cs-CZ" dirty="0" smtClean="0"/>
              <a:t>Je zabezpečena návazná péče</a:t>
            </a:r>
          </a:p>
          <a:p>
            <a:r>
              <a:rPr lang="cs-CZ" dirty="0" smtClean="0"/>
              <a:t>V ČR MZ dlouhodobě ignoruje požadavky žen, a UNIPA na </a:t>
            </a:r>
            <a:r>
              <a:rPr lang="cs-CZ" b="1" dirty="0" smtClean="0"/>
              <a:t>standardizaci péče mimo zdrav. zařízení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05595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Odkaz k prostudování: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https://www.unipa.cz/wp-content/uploads/2017/07/Rozhodnuti_o_miste_porodu_brozura.pdf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36886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Ze zahraničních standardů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/>
              <a:t>Plánovaný porod doma</a:t>
            </a:r>
          </a:p>
          <a:p>
            <a:pPr>
              <a:buFontTx/>
              <a:buChar char="-"/>
            </a:pPr>
            <a:r>
              <a:rPr lang="cs-CZ" dirty="0" smtClean="0"/>
              <a:t>Zdravá těhotná žena, navštěvuje poradnu, normální průběh těhotenství a začátek porodu, 1 dítě v poloze hlavičkou, …</a:t>
            </a:r>
          </a:p>
          <a:p>
            <a:pPr>
              <a:buFontTx/>
              <a:buChar char="-"/>
            </a:pPr>
            <a:r>
              <a:rPr lang="cs-CZ" b="1" dirty="0" smtClean="0"/>
              <a:t>Vždy znám kompletní anamnézu klientky!</a:t>
            </a:r>
          </a:p>
          <a:p>
            <a:pPr>
              <a:buFontTx/>
              <a:buChar char="-"/>
            </a:pPr>
            <a:r>
              <a:rPr lang="cs-CZ" b="1" dirty="0" smtClean="0"/>
              <a:t>Rizika</a:t>
            </a:r>
            <a:r>
              <a:rPr lang="cs-CZ" dirty="0" smtClean="0"/>
              <a:t>: jiná poloha než hlavičkou, zkalená voda, </a:t>
            </a:r>
            <a:r>
              <a:rPr lang="cs-CZ" dirty="0" err="1" smtClean="0"/>
              <a:t>potermínová</a:t>
            </a:r>
            <a:r>
              <a:rPr lang="cs-CZ" dirty="0" smtClean="0"/>
              <a:t> gravidita/předčasný porod (před 37 týdnem), tlak, diabetes, protilátky, BMI, věk matky, hladina </a:t>
            </a:r>
            <a:r>
              <a:rPr lang="cs-CZ" dirty="0" err="1" smtClean="0"/>
              <a:t>Hb</a:t>
            </a:r>
            <a:r>
              <a:rPr lang="cs-CZ" dirty="0" smtClean="0"/>
              <a:t>, infekční choroby, …</a:t>
            </a:r>
          </a:p>
          <a:p>
            <a:pPr>
              <a:buFontTx/>
              <a:buChar char="-"/>
            </a:pPr>
            <a:r>
              <a:rPr lang="cs-CZ" dirty="0" smtClean="0"/>
              <a:t>Rizika se vyhodnocují i </a:t>
            </a:r>
            <a:r>
              <a:rPr lang="cs-CZ" b="1" dirty="0" smtClean="0"/>
              <a:t>v průběhu porodu</a:t>
            </a:r>
          </a:p>
          <a:p>
            <a:pPr>
              <a:buFontTx/>
              <a:buChar char="-"/>
            </a:pPr>
            <a:r>
              <a:rPr lang="cs-CZ" b="1" dirty="0" smtClean="0"/>
              <a:t>Vždy mít kvalitní dokumentaci!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2838677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Neplánovaný porod mimo ústav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4345708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Překotný porod</a:t>
            </a:r>
            <a:r>
              <a:rPr lang="cs-CZ" dirty="0"/>
              <a:t> </a:t>
            </a:r>
            <a:r>
              <a:rPr lang="cs-CZ" dirty="0" smtClean="0"/>
              <a:t>apod.</a:t>
            </a:r>
          </a:p>
          <a:p>
            <a:r>
              <a:rPr lang="cs-CZ" b="1" dirty="0" smtClean="0"/>
              <a:t>PA by měla být vždy vybavena k porodu, pokud jde ke klientce do domácího prostředí </a:t>
            </a:r>
          </a:p>
          <a:p>
            <a:r>
              <a:rPr lang="cs-CZ" dirty="0" smtClean="0"/>
              <a:t>Vybavení – viz taška</a:t>
            </a:r>
          </a:p>
          <a:p>
            <a:r>
              <a:rPr lang="cs-CZ" b="1" dirty="0" smtClean="0"/>
              <a:t>Stanovení plánu dle situace:</a:t>
            </a:r>
          </a:p>
          <a:p>
            <a:pPr>
              <a:buFontTx/>
              <a:buChar char="-"/>
            </a:pPr>
            <a:r>
              <a:rPr lang="cs-CZ" dirty="0" smtClean="0"/>
              <a:t>Uklidnit ženu, muže</a:t>
            </a:r>
          </a:p>
          <a:p>
            <a:pPr>
              <a:buFontTx/>
              <a:buChar char="-"/>
            </a:pPr>
            <a:r>
              <a:rPr lang="cs-CZ" dirty="0" smtClean="0"/>
              <a:t>Podložky, vložky</a:t>
            </a:r>
          </a:p>
          <a:p>
            <a:r>
              <a:rPr lang="cs-CZ" dirty="0" smtClean="0"/>
              <a:t>Nahřát </a:t>
            </a:r>
            <a:r>
              <a:rPr lang="cs-CZ" dirty="0" err="1" smtClean="0"/>
              <a:t>obyč</a:t>
            </a:r>
            <a:r>
              <a:rPr lang="cs-CZ" dirty="0" smtClean="0"/>
              <a:t>. pleny na topení/v troubě </a:t>
            </a:r>
          </a:p>
          <a:p>
            <a:r>
              <a:rPr lang="cs-CZ" dirty="0" smtClean="0"/>
              <a:t>Vždy</a:t>
            </a:r>
            <a:r>
              <a:rPr lang="cs-CZ" dirty="0"/>
              <a:t>: poslechnout ozvy + zkontrolovat PULZ matky</a:t>
            </a:r>
          </a:p>
          <a:p>
            <a:r>
              <a:rPr lang="cs-CZ" dirty="0"/>
              <a:t>Volat RZZ, pokud</a:t>
            </a:r>
            <a:r>
              <a:rPr lang="cs-CZ" b="1" dirty="0"/>
              <a:t>: neslyším ozvy, nemám vybavení, rodiče si to přejí apod</a:t>
            </a:r>
            <a:r>
              <a:rPr lang="cs-CZ" b="1" dirty="0" smtClean="0"/>
              <a:t>.</a:t>
            </a:r>
          </a:p>
          <a:p>
            <a:r>
              <a:rPr lang="cs-CZ" b="1" dirty="0" smtClean="0"/>
              <a:t>Chránění hráze, </a:t>
            </a:r>
            <a:r>
              <a:rPr lang="cs-CZ" b="1" smtClean="0"/>
              <a:t>chycení dítěte</a:t>
            </a:r>
            <a:endParaRPr lang="cs-CZ" b="1" dirty="0"/>
          </a:p>
          <a:p>
            <a:r>
              <a:rPr lang="cs-CZ" b="1" dirty="0"/>
              <a:t>Péče o novorozence bezprostředně po porodu: </a:t>
            </a:r>
          </a:p>
          <a:p>
            <a:pPr>
              <a:buFontTx/>
              <a:buChar char="-"/>
            </a:pPr>
            <a:r>
              <a:rPr lang="cs-CZ" dirty="0"/>
              <a:t>Osušit, zabezpečit teplé pleny</a:t>
            </a:r>
          </a:p>
          <a:p>
            <a:pPr>
              <a:buFontTx/>
              <a:buChar char="-"/>
            </a:pPr>
            <a:r>
              <a:rPr lang="cs-CZ" dirty="0"/>
              <a:t>Fyzická stimulace</a:t>
            </a:r>
          </a:p>
          <a:p>
            <a:pPr>
              <a:buFontTx/>
              <a:buChar char="-"/>
            </a:pPr>
            <a:r>
              <a:rPr lang="cs-CZ" dirty="0"/>
              <a:t>Zhodnocení </a:t>
            </a:r>
            <a:r>
              <a:rPr lang="cs-CZ" dirty="0" err="1"/>
              <a:t>Apgar</a:t>
            </a:r>
            <a:r>
              <a:rPr lang="cs-CZ" dirty="0"/>
              <a:t> </a:t>
            </a:r>
            <a:r>
              <a:rPr lang="cs-CZ" dirty="0" err="1"/>
              <a:t>score</a:t>
            </a:r>
            <a:r>
              <a:rPr lang="cs-CZ" dirty="0"/>
              <a:t> v 1, 5, 10 min. dle toho postupuji dál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1620841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Neplánovaný porod mimo ústav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Vždy: </a:t>
            </a:r>
            <a:r>
              <a:rPr lang="cs-CZ" dirty="0" smtClean="0"/>
              <a:t>poslechnout ozvy + zkontrolovat PULZ matky</a:t>
            </a:r>
          </a:p>
          <a:p>
            <a:r>
              <a:rPr lang="cs-CZ" dirty="0" smtClean="0"/>
              <a:t>Volat RZZ, pokud</a:t>
            </a:r>
            <a:r>
              <a:rPr lang="cs-CZ" b="1" dirty="0" smtClean="0"/>
              <a:t>: neslyším ozvy, nemám vybavení, rodiče si to přejí apod.</a:t>
            </a:r>
          </a:p>
          <a:p>
            <a:r>
              <a:rPr lang="cs-CZ" b="1" dirty="0" smtClean="0"/>
              <a:t>Péče o novorozence bezprostředně po porodu: </a:t>
            </a:r>
          </a:p>
          <a:p>
            <a:pPr>
              <a:buFontTx/>
              <a:buChar char="-"/>
            </a:pPr>
            <a:r>
              <a:rPr lang="cs-CZ" dirty="0" smtClean="0"/>
              <a:t>Osušit, zabezpečit teplé pleny</a:t>
            </a:r>
          </a:p>
          <a:p>
            <a:pPr>
              <a:buFontTx/>
              <a:buChar char="-"/>
            </a:pPr>
            <a:r>
              <a:rPr lang="cs-CZ" dirty="0" smtClean="0"/>
              <a:t>Fyzická stimulace</a:t>
            </a:r>
          </a:p>
          <a:p>
            <a:pPr>
              <a:buFontTx/>
              <a:buChar char="-"/>
            </a:pPr>
            <a:r>
              <a:rPr lang="cs-CZ" dirty="0" smtClean="0"/>
              <a:t>Zhodnocení </a:t>
            </a:r>
            <a:r>
              <a:rPr lang="cs-CZ" dirty="0" err="1" smtClean="0"/>
              <a:t>Apgar</a:t>
            </a:r>
            <a:r>
              <a:rPr lang="cs-CZ" dirty="0" smtClean="0"/>
              <a:t> </a:t>
            </a:r>
            <a:r>
              <a:rPr lang="cs-CZ" dirty="0" err="1" smtClean="0"/>
              <a:t>score</a:t>
            </a:r>
            <a:r>
              <a:rPr lang="cs-CZ" dirty="0" smtClean="0"/>
              <a:t> v 1, 5, 10 min. dle toho postupuji dál, případně odsátí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25446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Neplánovaný porod mimo ústav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Péče o ženu bezprostředně po porodu:</a:t>
            </a:r>
          </a:p>
          <a:p>
            <a:pPr>
              <a:buFontTx/>
              <a:buChar char="-"/>
            </a:pPr>
            <a:r>
              <a:rPr lang="cs-CZ" dirty="0" smtClean="0"/>
              <a:t>Kontrola krvácení, tlak, pulz</a:t>
            </a:r>
          </a:p>
          <a:p>
            <a:pPr>
              <a:buFontTx/>
              <a:buChar char="-"/>
            </a:pPr>
            <a:r>
              <a:rPr lang="cs-CZ" dirty="0" smtClean="0"/>
              <a:t>Uklidnit ženu</a:t>
            </a:r>
          </a:p>
          <a:p>
            <a:pPr>
              <a:buFontTx/>
              <a:buChar char="-"/>
            </a:pPr>
            <a:r>
              <a:rPr lang="cs-CZ" dirty="0" smtClean="0"/>
              <a:t>3. doba porodní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b="1" dirty="0" smtClean="0"/>
              <a:t>Příjezd RZZ</a:t>
            </a:r>
            <a:r>
              <a:rPr lang="cs-CZ" dirty="0" smtClean="0"/>
              <a:t> – předání dokumentace, informací, velikost krevní ztráty, čas narození dítěte apod.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81157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4509120"/>
            <a:ext cx="6777317" cy="1323509"/>
          </a:xfrm>
        </p:spPr>
        <p:txBody>
          <a:bodyPr/>
          <a:lstStyle/>
          <a:p>
            <a:r>
              <a:rPr lang="cs-CZ" dirty="0"/>
              <a:t>Děkuji za pozornost!</a:t>
            </a:r>
          </a:p>
        </p:txBody>
      </p:sp>
    </p:spTree>
    <p:extLst>
      <p:ext uri="{BB962C8B-B14F-4D97-AF65-F5344CB8AC3E}">
        <p14:creationId xmlns:p14="http://schemas.microsoft.com/office/powerpoint/2010/main" val="283538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Ambulantní porod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Ambulantním porodem se myslí porod, po němž </a:t>
            </a:r>
            <a:r>
              <a:rPr lang="cs-CZ" b="1" dirty="0"/>
              <a:t>odchází rodička i s dítětem do svého domácího prostředí před uplynutím 72 h od porodu</a:t>
            </a:r>
            <a:r>
              <a:rPr lang="cs-CZ" dirty="0" smtClean="0"/>
              <a:t>.</a:t>
            </a:r>
          </a:p>
          <a:p>
            <a:r>
              <a:rPr lang="cs-CZ" dirty="0"/>
              <a:t>již od roku 2013 je </a:t>
            </a:r>
            <a:r>
              <a:rPr lang="cs-CZ" dirty="0" smtClean="0"/>
              <a:t>dán </a:t>
            </a:r>
            <a:r>
              <a:rPr lang="cs-CZ" dirty="0"/>
              <a:t>na vědomí věstník </a:t>
            </a:r>
            <a:r>
              <a:rPr lang="cs-CZ" u="sng" dirty="0">
                <a:hlinkClick r:id="rId2"/>
              </a:rPr>
              <a:t>MZ 08-13</a:t>
            </a:r>
            <a:r>
              <a:rPr lang="cs-CZ" dirty="0"/>
              <a:t>, </a:t>
            </a:r>
            <a:r>
              <a:rPr lang="cs-CZ" dirty="0" smtClean="0"/>
              <a:t>čl. 2, který </a:t>
            </a:r>
            <a:r>
              <a:rPr lang="cs-CZ" b="1" dirty="0"/>
              <a:t>pojednává o ambulantním porodu a jeho </a:t>
            </a:r>
            <a:r>
              <a:rPr lang="cs-CZ" b="1" dirty="0" smtClean="0"/>
              <a:t>náležitostech, vydalo Ministerstvo zdravotnictví</a:t>
            </a:r>
          </a:p>
          <a:p>
            <a:r>
              <a:rPr lang="cs-CZ" dirty="0"/>
              <a:t>Podle vyhlášky č. 70/2012 Sb., o preventivních prohlídkách, je </a:t>
            </a:r>
            <a:r>
              <a:rPr lang="cs-CZ" b="1" dirty="0"/>
              <a:t>registrující lékař v oboru praktické lékařství pro děti a dorost povinen zajistit všeobecné preventivní prohlídky dětí již od narození</a:t>
            </a:r>
            <a:r>
              <a:rPr lang="cs-CZ" dirty="0"/>
              <a:t>, nikoli tedy až od věku 72 hodin. Dále se ve vyhlášce uvádí, že první všeobecná preventivní prohlídka novorozence se provádí </a:t>
            </a:r>
            <a:r>
              <a:rPr lang="cs-CZ" b="1" dirty="0"/>
              <a:t>zpravidla do dvou dnů po propuštění z nemocnice.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4213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Ambulantní porod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Rodiče podepisují </a:t>
            </a:r>
            <a:r>
              <a:rPr lang="cs-CZ" b="1" dirty="0" smtClean="0"/>
              <a:t>negativní reverz </a:t>
            </a:r>
            <a:r>
              <a:rPr lang="cs-CZ" dirty="0" smtClean="0"/>
              <a:t>- </a:t>
            </a:r>
            <a:r>
              <a:rPr lang="cs-CZ" dirty="0"/>
              <a:t>že </a:t>
            </a:r>
            <a:r>
              <a:rPr lang="cs-CZ" dirty="0" smtClean="0"/>
              <a:t>byli </a:t>
            </a:r>
            <a:r>
              <a:rPr lang="cs-CZ" dirty="0"/>
              <a:t>poučeni o rizicích svého rozhodnutí, a přesto na něm </a:t>
            </a:r>
            <a:r>
              <a:rPr lang="cs-CZ" dirty="0" smtClean="0"/>
              <a:t>trvají </a:t>
            </a:r>
            <a:r>
              <a:rPr lang="cs-CZ" dirty="0"/>
              <a:t>- jeden na šestinedělí </a:t>
            </a:r>
            <a:r>
              <a:rPr lang="cs-CZ" dirty="0" smtClean="0"/>
              <a:t>za sebe jako rodičku</a:t>
            </a:r>
            <a:r>
              <a:rPr lang="cs-CZ" dirty="0"/>
              <a:t>, jeden na novorozeneckém oddělení za dítě</a:t>
            </a:r>
            <a:r>
              <a:rPr lang="cs-CZ" dirty="0" smtClean="0"/>
              <a:t>.</a:t>
            </a:r>
          </a:p>
          <a:p>
            <a:r>
              <a:rPr lang="cs-CZ" dirty="0" smtClean="0"/>
              <a:t>Zdravotníci by měly zdůraznit, zajištění návštěv porodní asistentky v domácím prostředí!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1675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Péče PA po ambulantním porodu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4129684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Kontrola ženy a dítěte </a:t>
            </a:r>
            <a:r>
              <a:rPr lang="cs-CZ" b="1" dirty="0" smtClean="0"/>
              <a:t>minimálně</a:t>
            </a:r>
            <a:r>
              <a:rPr lang="cs-CZ" dirty="0" smtClean="0"/>
              <a:t> každý den první 3 dny</a:t>
            </a:r>
          </a:p>
          <a:p>
            <a:r>
              <a:rPr lang="cs-CZ" b="1" dirty="0" smtClean="0"/>
              <a:t>Novorozenecký </a:t>
            </a:r>
            <a:r>
              <a:rPr lang="cs-CZ" b="1" dirty="0" err="1" smtClean="0"/>
              <a:t>screening</a:t>
            </a:r>
            <a:r>
              <a:rPr lang="cs-CZ" b="1" dirty="0" smtClean="0"/>
              <a:t> </a:t>
            </a:r>
            <a:r>
              <a:rPr lang="cs-CZ" dirty="0" smtClean="0"/>
              <a:t>– odběr z patičky na metabolické vady:</a:t>
            </a:r>
          </a:p>
          <a:p>
            <a:pPr marL="68580" indent="0">
              <a:buNone/>
            </a:pPr>
            <a:r>
              <a:rPr lang="cs-CZ" b="1" dirty="0"/>
              <a:t>- 48-72 hod po porodu</a:t>
            </a:r>
          </a:p>
          <a:p>
            <a:pPr>
              <a:buFontTx/>
              <a:buChar char="-"/>
            </a:pPr>
            <a:r>
              <a:rPr lang="cs-CZ" dirty="0"/>
              <a:t>Umyté teplé ruce</a:t>
            </a:r>
          </a:p>
          <a:p>
            <a:pPr>
              <a:buFontTx/>
              <a:buChar char="-"/>
            </a:pPr>
            <a:r>
              <a:rPr lang="cs-CZ" dirty="0"/>
              <a:t>Nožku nahřát předem v teplé vodě</a:t>
            </a:r>
          </a:p>
          <a:p>
            <a:pPr>
              <a:buFontTx/>
              <a:buChar char="-"/>
            </a:pPr>
            <a:r>
              <a:rPr lang="cs-CZ" dirty="0"/>
              <a:t>Dítě nechat matce v náručí/u prsu</a:t>
            </a:r>
          </a:p>
          <a:p>
            <a:pPr>
              <a:buFontTx/>
              <a:buChar char="-"/>
            </a:pPr>
            <a:r>
              <a:rPr lang="cs-CZ" dirty="0"/>
              <a:t>Desinfikovat pokožku</a:t>
            </a:r>
          </a:p>
          <a:p>
            <a:pPr>
              <a:buFontTx/>
              <a:buChar char="-"/>
            </a:pPr>
            <a:r>
              <a:rPr lang="cs-CZ" dirty="0"/>
              <a:t>Sterilní jehlou píchnout/škrábnout</a:t>
            </a:r>
          </a:p>
          <a:p>
            <a:pPr>
              <a:buFontTx/>
              <a:buChar char="-"/>
            </a:pPr>
            <a:r>
              <a:rPr lang="cs-CZ" dirty="0"/>
              <a:t>Plně </a:t>
            </a:r>
            <a:r>
              <a:rPr lang="cs-CZ" dirty="0" err="1"/>
              <a:t>prokrvácených</a:t>
            </a:r>
            <a:r>
              <a:rPr lang="cs-CZ" dirty="0"/>
              <a:t> 6 koleček</a:t>
            </a:r>
          </a:p>
          <a:p>
            <a:pPr>
              <a:buFontTx/>
              <a:buChar char="-"/>
            </a:pPr>
            <a:r>
              <a:rPr lang="cs-CZ" dirty="0"/>
              <a:t>Zalepit sterilní </a:t>
            </a:r>
            <a:r>
              <a:rPr lang="cs-CZ" dirty="0" smtClean="0"/>
              <a:t>náplastí</a:t>
            </a:r>
          </a:p>
          <a:p>
            <a:r>
              <a:rPr lang="cs-CZ" dirty="0" smtClean="0"/>
              <a:t>Kontrola celkového prospívání dítěte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3717032"/>
            <a:ext cx="2779688" cy="1925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192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Kojení v prvních dnech po porodu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4345708"/>
          </a:xfrm>
        </p:spPr>
        <p:txBody>
          <a:bodyPr>
            <a:normAutofit fontScale="77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cs-CZ" b="1" dirty="0" smtClean="0"/>
              <a:t>Neomezovat délku ani frekvenci</a:t>
            </a:r>
            <a:r>
              <a:rPr lang="cs-CZ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Kojit kdykoli dítě chce.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Spící dítě se nedá na kojení vzbudit! Nucení dítěte k prsu je kontraproduktivní a může způsobit averzi k přiložení k prsu.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Při bolestivých bradavkách, co nejdříve </a:t>
            </a:r>
            <a:r>
              <a:rPr lang="cs-CZ" b="1" dirty="0" smtClean="0"/>
              <a:t>opravit techniku přiložení!</a:t>
            </a:r>
            <a:r>
              <a:rPr lang="cs-CZ" dirty="0" smtClean="0"/>
              <a:t>  (použít mast na bolavé bradavky)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Naučit se rozpoznat efektivní sání miminka</a:t>
            </a:r>
          </a:p>
          <a:p>
            <a:pPr marL="68580" indent="0">
              <a:buNone/>
            </a:pPr>
            <a:r>
              <a:rPr lang="cs-CZ" dirty="0">
                <a:hlinkClick r:id="rId2"/>
              </a:rPr>
              <a:t>http://kojim.webnode.cz/videoukazky-spravneho-kojeni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pPr marL="68580" indent="0">
              <a:buNone/>
            </a:pPr>
            <a:r>
              <a:rPr lang="cs-CZ" dirty="0">
                <a:hlinkClick r:id="rId3"/>
              </a:rPr>
              <a:t>http://ibconline.ca/breastfeeding-videos-2/</a:t>
            </a:r>
            <a:endParaRPr lang="cs-CZ" dirty="0"/>
          </a:p>
          <a:p>
            <a:pPr>
              <a:buFont typeface="Arial" pitchFamily="34" charset="0"/>
              <a:buChar char="•"/>
            </a:pPr>
            <a:r>
              <a:rPr lang="cs-CZ" b="1" dirty="0" smtClean="0"/>
              <a:t>Nedokrmovat!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Nepoužívat dudlík ani jinou pomůcku…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Mléko se vytvoří 3.-4.den!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Co nejčastější </a:t>
            </a:r>
            <a:r>
              <a:rPr lang="cs-CZ" b="1" dirty="0" smtClean="0"/>
              <a:t>kontakt kůže na kůži!</a:t>
            </a:r>
          </a:p>
        </p:txBody>
      </p:sp>
    </p:spTree>
    <p:extLst>
      <p:ext uri="{BB962C8B-B14F-4D97-AF65-F5344CB8AC3E}">
        <p14:creationId xmlns:p14="http://schemas.microsoft.com/office/powerpoint/2010/main" val="274114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764704"/>
            <a:ext cx="5197192" cy="5732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679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Kojení v prvních dnech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Aby novorozenec při kojení získal co nejvíce kolostra a tím stimuloval tvorbu mléka, měla by matka:</a:t>
            </a:r>
          </a:p>
          <a:p>
            <a:pPr marL="68580" indent="0"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b="1" dirty="0" smtClean="0"/>
              <a:t>Kojit téměř nepřetržitě, na požádání</a:t>
            </a:r>
          </a:p>
          <a:p>
            <a:pPr>
              <a:buFontTx/>
              <a:buChar char="-"/>
            </a:pPr>
            <a:r>
              <a:rPr lang="cs-CZ" b="1" dirty="0" smtClean="0"/>
              <a:t>Kojit ve správné poloze</a:t>
            </a:r>
          </a:p>
          <a:p>
            <a:pPr>
              <a:buFontTx/>
              <a:buChar char="-"/>
            </a:pPr>
            <a:r>
              <a:rPr lang="cs-CZ" b="1" dirty="0" smtClean="0"/>
              <a:t>Kojit dítě správně přisáté</a:t>
            </a:r>
          </a:p>
          <a:p>
            <a:pPr>
              <a:buFontTx/>
              <a:buChar char="-"/>
            </a:pPr>
            <a:endParaRPr lang="cs-CZ" b="1" dirty="0"/>
          </a:p>
          <a:p>
            <a:pPr>
              <a:buFontTx/>
              <a:buChar char="-"/>
            </a:pPr>
            <a:r>
              <a:rPr lang="cs-CZ" b="1" dirty="0">
                <a:hlinkClick r:id="rId2"/>
              </a:rPr>
              <a:t>https://</a:t>
            </a:r>
            <a:r>
              <a:rPr lang="cs-CZ" b="1" dirty="0" smtClean="0">
                <a:hlinkClick r:id="rId2"/>
              </a:rPr>
              <a:t>www.youtube.com/watch?v=XZae0tz8RPE&amp;t=5s</a:t>
            </a:r>
            <a:r>
              <a:rPr lang="cs-CZ" b="1" dirty="0" smtClean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breastfeeding</a:t>
            </a:r>
            <a:r>
              <a:rPr lang="cs-CZ" dirty="0" smtClean="0"/>
              <a:t> </a:t>
            </a:r>
            <a:r>
              <a:rPr lang="cs-CZ" dirty="0" err="1" smtClean="0"/>
              <a:t>simulation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>
                <a:hlinkClick r:id="rId3"/>
              </a:rPr>
              <a:t>https://www.youtube.com/watch?v=y--syZR0u1E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53519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Epino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Zkracuje 2. dobu porodní</a:t>
            </a:r>
          </a:p>
          <a:p>
            <a:r>
              <a:rPr lang="cs-CZ" dirty="0" smtClean="0"/>
              <a:t>Snížení rizika poranění hráze</a:t>
            </a:r>
          </a:p>
          <a:p>
            <a:r>
              <a:rPr lang="cs-CZ" dirty="0" smtClean="0"/>
              <a:t>Od 37. týdně těhotenství</a:t>
            </a:r>
          </a:p>
          <a:p>
            <a:r>
              <a:rPr lang="cs-CZ" dirty="0" smtClean="0"/>
              <a:t>1-10 min denně</a:t>
            </a:r>
          </a:p>
          <a:p>
            <a:r>
              <a:rPr lang="cs-CZ" dirty="0" smtClean="0"/>
              <a:t>Lubrikant na vodní bázi</a:t>
            </a:r>
          </a:p>
          <a:p>
            <a:r>
              <a:rPr lang="cs-CZ" dirty="0" smtClean="0"/>
              <a:t>8-10 cm při cvičení, stačí</a:t>
            </a:r>
          </a:p>
          <a:p>
            <a:endParaRPr lang="cs-CZ" dirty="0"/>
          </a:p>
          <a:p>
            <a:r>
              <a:rPr lang="cs-CZ" b="1" dirty="0" smtClean="0"/>
              <a:t>Kontraindikace:</a:t>
            </a:r>
          </a:p>
          <a:p>
            <a:pPr>
              <a:buFontTx/>
              <a:buChar char="-"/>
            </a:pPr>
            <a:r>
              <a:rPr lang="cs-CZ" dirty="0" err="1" smtClean="0"/>
              <a:t>mykozy</a:t>
            </a:r>
            <a:r>
              <a:rPr lang="cs-CZ" dirty="0" smtClean="0"/>
              <a:t>, kvasinky, </a:t>
            </a:r>
            <a:r>
              <a:rPr lang="cs-CZ" dirty="0" err="1" smtClean="0"/>
              <a:t>vaginozy</a:t>
            </a:r>
            <a:r>
              <a:rPr lang="cs-CZ" dirty="0" smtClean="0"/>
              <a:t>, varixy…</a:t>
            </a:r>
          </a:p>
          <a:p>
            <a:pPr>
              <a:buFontTx/>
              <a:buChar char="-"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420888"/>
            <a:ext cx="3017837" cy="2268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3607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Epino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2492896"/>
            <a:ext cx="5019675" cy="3486150"/>
          </a:xfrm>
          <a:prstGeom prst="rect">
            <a:avLst/>
          </a:prstGeom>
        </p:spPr>
      </p:pic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1043492" y="2276872"/>
            <a:ext cx="6777317" cy="3555757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60666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4588</TotalTime>
  <Words>854</Words>
  <Application>Microsoft Office PowerPoint</Application>
  <PresentationFormat>Předvádění na obrazovce (4:3)</PresentationFormat>
  <Paragraphs>111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Austin</vt:lpstr>
      <vt:lpstr>Ambulantní porod, porod mimo ústav, EPINO</vt:lpstr>
      <vt:lpstr>Ambulantní porod</vt:lpstr>
      <vt:lpstr>Ambulantní porod</vt:lpstr>
      <vt:lpstr>Péče PA po ambulantním porodu</vt:lpstr>
      <vt:lpstr>Kojení v prvních dnech po porodu</vt:lpstr>
      <vt:lpstr>Prezentace aplikace PowerPoint</vt:lpstr>
      <vt:lpstr>Kojení v prvních dnech</vt:lpstr>
      <vt:lpstr>Epino</vt:lpstr>
      <vt:lpstr>Epino</vt:lpstr>
      <vt:lpstr>Epino</vt:lpstr>
      <vt:lpstr>Prezentace aplikace PowerPoint</vt:lpstr>
      <vt:lpstr>Porod mimo ústav</vt:lpstr>
      <vt:lpstr>Plánovaný porod mimo ústav</vt:lpstr>
      <vt:lpstr>Odkaz k prostudování:</vt:lpstr>
      <vt:lpstr>Ze zahraničních standardů</vt:lpstr>
      <vt:lpstr>Neplánovaný porod mimo ústav</vt:lpstr>
      <vt:lpstr>Neplánovaný porod mimo ústav</vt:lpstr>
      <vt:lpstr>Neplánovaný porod mimo ústav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Péče o miminko v prvních dnech po porodu</dc:title>
  <dc:creator>Standard</dc:creator>
  <cp:lastModifiedBy>Standard</cp:lastModifiedBy>
  <cp:revision>67</cp:revision>
  <dcterms:created xsi:type="dcterms:W3CDTF">2013-04-23T18:10:26Z</dcterms:created>
  <dcterms:modified xsi:type="dcterms:W3CDTF">2017-10-24T05:40:24Z</dcterms:modified>
</cp:coreProperties>
</file>