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356" r:id="rId2"/>
    <p:sldId id="352" r:id="rId3"/>
    <p:sldId id="345" r:id="rId4"/>
    <p:sldId id="346" r:id="rId5"/>
    <p:sldId id="347" r:id="rId6"/>
    <p:sldId id="354" r:id="rId7"/>
    <p:sldId id="348" r:id="rId8"/>
    <p:sldId id="355" r:id="rId9"/>
    <p:sldId id="304" r:id="rId10"/>
    <p:sldId id="256" r:id="rId11"/>
    <p:sldId id="257" r:id="rId12"/>
    <p:sldId id="258" r:id="rId13"/>
    <p:sldId id="259" r:id="rId14"/>
    <p:sldId id="260" r:id="rId15"/>
    <p:sldId id="271" r:id="rId16"/>
    <p:sldId id="272" r:id="rId17"/>
    <p:sldId id="261" r:id="rId18"/>
    <p:sldId id="349" r:id="rId19"/>
    <p:sldId id="350" r:id="rId20"/>
    <p:sldId id="275" r:id="rId21"/>
    <p:sldId id="263" r:id="rId22"/>
    <p:sldId id="265" r:id="rId23"/>
    <p:sldId id="266" r:id="rId24"/>
    <p:sldId id="267" r:id="rId25"/>
    <p:sldId id="268" r:id="rId26"/>
    <p:sldId id="307" r:id="rId27"/>
    <p:sldId id="269" r:id="rId28"/>
    <p:sldId id="270" r:id="rId29"/>
    <p:sldId id="276" r:id="rId30"/>
    <p:sldId id="308" r:id="rId31"/>
    <p:sldId id="309" r:id="rId32"/>
    <p:sldId id="277" r:id="rId33"/>
    <p:sldId id="310" r:id="rId34"/>
    <p:sldId id="311" r:id="rId35"/>
    <p:sldId id="282" r:id="rId36"/>
    <p:sldId id="284" r:id="rId37"/>
    <p:sldId id="357" r:id="rId38"/>
    <p:sldId id="312" r:id="rId39"/>
    <p:sldId id="313" r:id="rId40"/>
    <p:sldId id="315" r:id="rId41"/>
    <p:sldId id="316" r:id="rId42"/>
    <p:sldId id="317" r:id="rId43"/>
    <p:sldId id="318" r:id="rId44"/>
    <p:sldId id="319" r:id="rId45"/>
    <p:sldId id="320"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321" r:id="rId59"/>
    <p:sldId id="322" r:id="rId60"/>
    <p:sldId id="323" r:id="rId61"/>
    <p:sldId id="324" r:id="rId62"/>
    <p:sldId id="325" r:id="rId63"/>
    <p:sldId id="327" r:id="rId64"/>
    <p:sldId id="331" r:id="rId65"/>
    <p:sldId id="332" r:id="rId66"/>
    <p:sldId id="333" r:id="rId67"/>
  </p:sldIdLst>
  <p:sldSz cx="12192000" cy="6858000"/>
  <p:notesSz cx="6858000" cy="9144000"/>
  <p:custDataLst>
    <p:tags r:id="rId69"/>
  </p:custDataLst>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96"/>
      </p:cViewPr>
      <p:guideLst>
        <p:guide orient="horz" pos="2387"/>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FC0C965-0AEC-4E35-9AE4-88191F2E4744}" type="datetimeFigureOut">
              <a:rPr lang="cs-CZ"/>
              <a:pPr>
                <a:defRPr/>
              </a:pPr>
              <a:t>16.10.2017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smtClean="0"/>
              <a:t>Kliknutím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endParaRPr lang="cs-CZ" noProof="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7C00251-C5AC-4E7A-82BF-2C1818587C9D}" type="slidenum">
              <a:rPr lang="cs-CZ"/>
              <a:pPr>
                <a:defRPr/>
              </a:pPr>
              <a:t>‹#›</a:t>
            </a:fld>
            <a:endParaRPr lang="cs-CZ"/>
          </a:p>
        </p:txBody>
      </p:sp>
    </p:spTree>
    <p:extLst>
      <p:ext uri="{BB962C8B-B14F-4D97-AF65-F5344CB8AC3E}">
        <p14:creationId xmlns:p14="http://schemas.microsoft.com/office/powerpoint/2010/main" val="43938329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Cannula"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teachnet.edb.utexas.edu/~lynda_abbott/Behavioral1.html" TargetMode="External"/><Relationship Id="rId5" Type="http://schemas.openxmlformats.org/officeDocument/2006/relationships/hyperlink" Target="http://en.wikipedia.org/wiki/Saliva" TargetMode="External"/><Relationship Id="rId4" Type="http://schemas.openxmlformats.org/officeDocument/2006/relationships/hyperlink" Target="http://en.wikipedia.org/wiki/Salivat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muskingum.edu/~psych/psycweb/history/skinner.htm"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45068D-A757-4671-91C7-FCD8CD2125DF}" type="slidenum">
              <a:rPr lang="cs-CZ" altLang="cs-CZ" b="1" i="1">
                <a:latin typeface="Arial" charset="0"/>
              </a:rPr>
              <a:pPr fontAlgn="base">
                <a:spcBef>
                  <a:spcPct val="0"/>
                </a:spcBef>
                <a:spcAft>
                  <a:spcPct val="0"/>
                </a:spcAft>
              </a:pPr>
              <a:t>17</a:t>
            </a:fld>
            <a:endParaRPr lang="cs-CZ" altLang="cs-CZ" b="1" i="1">
              <a:latin typeface="Arial CE" pitchFamily="34" charset="0"/>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smtClean="0"/>
          </a:p>
        </p:txBody>
      </p:sp>
    </p:spTree>
    <p:extLst>
      <p:ext uri="{BB962C8B-B14F-4D97-AF65-F5344CB8AC3E}">
        <p14:creationId xmlns:p14="http://schemas.microsoft.com/office/powerpoint/2010/main" val="1926053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BF0A1B-9A95-499D-9EA4-9014FD706C0D}" type="slidenum">
              <a:rPr lang="cs-CZ" altLang="cs-CZ" b="1" i="1">
                <a:latin typeface="Arial" charset="0"/>
              </a:rPr>
              <a:pPr fontAlgn="base">
                <a:spcBef>
                  <a:spcPct val="0"/>
                </a:spcBef>
                <a:spcAft>
                  <a:spcPct val="0"/>
                </a:spcAft>
              </a:pPr>
              <a:t>24</a:t>
            </a:fld>
            <a:endParaRPr lang="cs-CZ" altLang="cs-CZ" b="1" i="1">
              <a:latin typeface="Arial CE" pitchFamily="34" charset="0"/>
            </a:endParaRPr>
          </a:p>
        </p:txBody>
      </p:sp>
      <p:sp>
        <p:nvSpPr>
          <p:cNvPr id="28674"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cs-CZ" altLang="cs-CZ" smtClean="0"/>
          </a:p>
        </p:txBody>
      </p:sp>
    </p:spTree>
    <p:extLst>
      <p:ext uri="{BB962C8B-B14F-4D97-AF65-F5344CB8AC3E}">
        <p14:creationId xmlns:p14="http://schemas.microsoft.com/office/powerpoint/2010/main" val="93784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defRPr sz="2800" b="1" i="1">
                <a:solidFill>
                  <a:schemeClr val="tx1"/>
                </a:solidFill>
                <a:latin typeface="Arial CE" panose="020B0604020202020204" pitchFamily="34" charset="0"/>
              </a:defRPr>
            </a:lvl1pPr>
            <a:lvl2pPr marL="742950" indent="-285750">
              <a:defRPr sz="2800" b="1" i="1">
                <a:solidFill>
                  <a:schemeClr val="tx1"/>
                </a:solidFill>
                <a:latin typeface="Arial CE" panose="020B0604020202020204" pitchFamily="34" charset="0"/>
              </a:defRPr>
            </a:lvl2pPr>
            <a:lvl3pPr marL="1143000" indent="-228600">
              <a:defRPr sz="2800" b="1" i="1">
                <a:solidFill>
                  <a:schemeClr val="tx1"/>
                </a:solidFill>
                <a:latin typeface="Arial CE" panose="020B0604020202020204" pitchFamily="34" charset="0"/>
              </a:defRPr>
            </a:lvl3pPr>
            <a:lvl4pPr marL="1600200" indent="-228600">
              <a:defRPr sz="2800" b="1" i="1">
                <a:solidFill>
                  <a:schemeClr val="tx1"/>
                </a:solidFill>
                <a:latin typeface="Arial CE" panose="020B0604020202020204" pitchFamily="34" charset="0"/>
              </a:defRPr>
            </a:lvl4pPr>
            <a:lvl5pPr marL="2057400" indent="-228600">
              <a:defRPr sz="2800" b="1" i="1">
                <a:solidFill>
                  <a:schemeClr val="tx1"/>
                </a:solidFill>
                <a:latin typeface="Arial CE" panose="020B0604020202020204" pitchFamily="34" charset="0"/>
              </a:defRPr>
            </a:lvl5pPr>
            <a:lvl6pPr marL="2514600" indent="-228600" eaLnBrk="0" fontAlgn="base" hangingPunct="0">
              <a:spcBef>
                <a:spcPct val="0"/>
              </a:spcBef>
              <a:spcAft>
                <a:spcPct val="0"/>
              </a:spcAft>
              <a:defRPr sz="2800" b="1" i="1">
                <a:solidFill>
                  <a:schemeClr val="tx1"/>
                </a:solidFill>
                <a:latin typeface="Arial CE" panose="020B0604020202020204" pitchFamily="34" charset="0"/>
              </a:defRPr>
            </a:lvl6pPr>
            <a:lvl7pPr marL="2971800" indent="-228600" eaLnBrk="0" fontAlgn="base" hangingPunct="0">
              <a:spcBef>
                <a:spcPct val="0"/>
              </a:spcBef>
              <a:spcAft>
                <a:spcPct val="0"/>
              </a:spcAft>
              <a:defRPr sz="2800" b="1" i="1">
                <a:solidFill>
                  <a:schemeClr val="tx1"/>
                </a:solidFill>
                <a:latin typeface="Arial CE" panose="020B0604020202020204" pitchFamily="34" charset="0"/>
              </a:defRPr>
            </a:lvl7pPr>
            <a:lvl8pPr marL="3429000" indent="-228600" eaLnBrk="0" fontAlgn="base" hangingPunct="0">
              <a:spcBef>
                <a:spcPct val="0"/>
              </a:spcBef>
              <a:spcAft>
                <a:spcPct val="0"/>
              </a:spcAft>
              <a:defRPr sz="2800" b="1" i="1">
                <a:solidFill>
                  <a:schemeClr val="tx1"/>
                </a:solidFill>
                <a:latin typeface="Arial CE" panose="020B0604020202020204" pitchFamily="34" charset="0"/>
              </a:defRPr>
            </a:lvl8pPr>
            <a:lvl9pPr marL="3886200" indent="-228600" eaLnBrk="0" fontAlgn="base" hangingPunct="0">
              <a:spcBef>
                <a:spcPct val="0"/>
              </a:spcBef>
              <a:spcAft>
                <a:spcPct val="0"/>
              </a:spcAft>
              <a:defRPr sz="2800" b="1" i="1">
                <a:solidFill>
                  <a:schemeClr val="tx1"/>
                </a:solidFill>
                <a:latin typeface="Arial CE" panose="020B0604020202020204" pitchFamily="34" charset="0"/>
              </a:defRPr>
            </a:lvl9pPr>
          </a:lstStyle>
          <a:p>
            <a:fld id="{1970F4E1-A7B9-419C-B02C-47072E5D6AA2}" type="slidenum">
              <a:rPr lang="cs-CZ" altLang="cs-CZ" sz="1200" smtClean="0">
                <a:latin typeface="Arial" panose="020B0604020202020204" pitchFamily="34" charset="0"/>
              </a:rPr>
              <a:pPr/>
              <a:t>29</a:t>
            </a:fld>
            <a:endParaRPr lang="cs-CZ" altLang="cs-CZ" sz="1200" smtClean="0"/>
          </a:p>
        </p:txBody>
      </p:sp>
      <p:sp>
        <p:nvSpPr>
          <p:cNvPr id="5123" name="Rectangle 2"/>
          <p:cNvSpPr>
            <a:spLocks noGrp="1" noRot="1" noChangeAspect="1" noChangeArrowheads="1" noTextEdit="1"/>
          </p:cNvSpPr>
          <p:nvPr>
            <p:ph type="sldImg"/>
          </p:nvPr>
        </p:nvSpPr>
        <p:spPr>
          <a:ln cap="flat"/>
        </p:spPr>
      </p:sp>
      <p:sp>
        <p:nvSpPr>
          <p:cNvPr id="5124" name="Rectangle 3"/>
          <p:cNvSpPr>
            <a:spLocks noGrp="1" noChangeArrowheads="1"/>
          </p:cNvSpPr>
          <p:nvPr>
            <p:ph type="body" idx="1"/>
          </p:nvPr>
        </p:nvSpPr>
        <p:spPr>
          <a:noFill/>
        </p:spPr>
        <p:txBody>
          <a:bodyPr/>
          <a:lstStyle/>
          <a:p>
            <a:pPr eaLnBrk="1" hangingPunct="1"/>
            <a:endParaRPr lang="cs-CZ" altLang="cs-CZ" smtClean="0"/>
          </a:p>
        </p:txBody>
      </p:sp>
    </p:spTree>
    <p:extLst>
      <p:ext uri="{BB962C8B-B14F-4D97-AF65-F5344CB8AC3E}">
        <p14:creationId xmlns:p14="http://schemas.microsoft.com/office/powerpoint/2010/main" val="257649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CD80DD97-A721-4DDF-981F-330BCA533185}" type="slidenum">
              <a:rPr lang="en-US" altLang="cs-CZ" sz="1200">
                <a:solidFill>
                  <a:schemeClr val="tx1"/>
                </a:solidFill>
              </a:rPr>
              <a:pPr/>
              <a:t>65</a:t>
            </a:fld>
            <a:endParaRPr lang="en-US" altLang="cs-CZ" sz="1200">
              <a:solidFill>
                <a:schemeClr val="tx1"/>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cs-CZ" smtClean="0">
                <a:latin typeface="Arial" panose="020B0604020202020204" pitchFamily="34" charset="0"/>
                <a:cs typeface="Arial" panose="020B0604020202020204" pitchFamily="34" charset="0"/>
              </a:rPr>
              <a:t>Pavlov's experiment</a:t>
            </a:r>
          </a:p>
          <a:p>
            <a:pPr marL="228600" indent="-228600" eaLnBrk="1" hangingPunct="1"/>
            <a:r>
              <a:rPr lang="en-US" altLang="cs-CZ" smtClean="0">
                <a:latin typeface="Arial" panose="020B0604020202020204" pitchFamily="34" charset="0"/>
                <a:cs typeface="Arial" panose="020B0604020202020204" pitchFamily="34" charset="0"/>
              </a:rPr>
              <a:t>One of Pavlov’s dogs with a surgically implanted </a:t>
            </a:r>
            <a:r>
              <a:rPr lang="en-US" altLang="cs-CZ" smtClean="0">
                <a:latin typeface="Arial" panose="020B0604020202020204" pitchFamily="34" charset="0"/>
                <a:cs typeface="Arial" panose="020B0604020202020204" pitchFamily="34" charset="0"/>
                <a:hlinkClick r:id="rId3" tooltip="Cannula"/>
              </a:rPr>
              <a:t>cannula</a:t>
            </a:r>
            <a:r>
              <a:rPr lang="en-US" altLang="cs-CZ" smtClean="0">
                <a:latin typeface="Arial" panose="020B0604020202020204" pitchFamily="34" charset="0"/>
                <a:cs typeface="Arial" panose="020B0604020202020204" pitchFamily="34" charset="0"/>
              </a:rPr>
              <a:t> to measure </a:t>
            </a:r>
            <a:r>
              <a:rPr lang="en-US" altLang="cs-CZ" smtClean="0">
                <a:latin typeface="Arial" panose="020B0604020202020204" pitchFamily="34" charset="0"/>
                <a:cs typeface="Arial" panose="020B0604020202020204" pitchFamily="34" charset="0"/>
                <a:hlinkClick r:id="rId4" tooltip="Salivation"/>
              </a:rPr>
              <a:t>salivation</a:t>
            </a:r>
            <a:r>
              <a:rPr lang="en-US" altLang="cs-CZ" smtClean="0">
                <a:latin typeface="Arial" panose="020B0604020202020204" pitchFamily="34" charset="0"/>
                <a:cs typeface="Arial" panose="020B0604020202020204" pitchFamily="34" charset="0"/>
              </a:rPr>
              <a:t>, Pavlov Museum, 2005</a:t>
            </a:r>
          </a:p>
          <a:p>
            <a:pPr marL="228600" indent="-228600" eaLnBrk="1" hangingPunct="1"/>
            <a:r>
              <a:rPr lang="en-US" altLang="cs-CZ" smtClean="0">
                <a:latin typeface="Arial" panose="020B0604020202020204" pitchFamily="34" charset="0"/>
                <a:cs typeface="Arial" panose="020B0604020202020204" pitchFamily="34" charset="0"/>
              </a:rPr>
              <a:t>The original and most famous example of classical conditioning involved the </a:t>
            </a:r>
            <a:r>
              <a:rPr lang="en-US" altLang="cs-CZ" smtClean="0">
                <a:latin typeface="Arial" panose="020B0604020202020204" pitchFamily="34" charset="0"/>
                <a:cs typeface="Arial" panose="020B0604020202020204" pitchFamily="34" charset="0"/>
                <a:hlinkClick r:id="rId5" tooltip="Saliva"/>
              </a:rPr>
              <a:t>salivary</a:t>
            </a:r>
            <a:r>
              <a:rPr lang="en-US" altLang="cs-CZ" smtClean="0">
                <a:latin typeface="Arial" panose="020B0604020202020204" pitchFamily="34" charset="0"/>
                <a:cs typeface="Arial" panose="020B0604020202020204" pitchFamily="34" charset="0"/>
              </a:rPr>
              <a:t> conditioning of Pavlov's dogs. During his research on the physiology of digestion in dogs, Pavlov noticed that, rather than simply salivating in the presence of meat powder (an innate response to food that he called the unconditioned response), the dogs began to salivate in the presence of the lab technician who normally fed them. Pavlov called these </a:t>
            </a:r>
            <a:r>
              <a:rPr lang="en-US" altLang="cs-CZ" i="1" smtClean="0">
                <a:latin typeface="Arial" panose="020B0604020202020204" pitchFamily="34" charset="0"/>
                <a:cs typeface="Arial" panose="020B0604020202020204" pitchFamily="34" charset="0"/>
              </a:rPr>
              <a:t>psychic secretions</a:t>
            </a:r>
            <a:r>
              <a:rPr lang="en-US" altLang="cs-CZ" smtClean="0">
                <a:latin typeface="Arial" panose="020B0604020202020204" pitchFamily="34" charset="0"/>
                <a:cs typeface="Arial" panose="020B0604020202020204" pitchFamily="34" charset="0"/>
              </a:rPr>
              <a:t>. From this observation he predicted that, if a particular stimulus in the dog’s surroundings were present when the dog was presented with meat powder, then this stimulus would become </a:t>
            </a:r>
            <a:r>
              <a:rPr lang="en-US" altLang="cs-CZ" i="1" smtClean="0">
                <a:latin typeface="Arial" panose="020B0604020202020204" pitchFamily="34" charset="0"/>
                <a:cs typeface="Arial" panose="020B0604020202020204" pitchFamily="34" charset="0"/>
              </a:rPr>
              <a:t>associated</a:t>
            </a:r>
            <a:r>
              <a:rPr lang="en-US" altLang="cs-CZ" smtClean="0">
                <a:latin typeface="Arial" panose="020B0604020202020204" pitchFamily="34" charset="0"/>
                <a:cs typeface="Arial" panose="020B0604020202020204" pitchFamily="34" charset="0"/>
              </a:rPr>
              <a:t> with food and cause salivation on its own. In his initial experiment, Pavlov used bells to call the dogs to their food and, after a few repetitions, the dogs started to salivate in response to the bell. Thus, a neutral stimulus (bell) became a conditioned stimulus (CS) as a result of consistent pairing with the unconditioned stimulus (US - meat powder in this example). Pavlov referred to this learned relationship as a conditional reflex (now called Conditioned Response).</a:t>
            </a:r>
            <a:endParaRPr lang="en-US" altLang="cs-CZ" sz="10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10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1000" b="1" smtClean="0">
                <a:latin typeface="Arial" panose="020B0604020202020204" pitchFamily="34" charset="0"/>
                <a:cs typeface="Arial" panose="020B0604020202020204" pitchFamily="34" charset="0"/>
              </a:rPr>
              <a:t>Two Types of Simple Learning</a:t>
            </a:r>
          </a:p>
          <a:p>
            <a:pPr marL="228600" indent="-228600" eaLnBrk="1" hangingPunct="1">
              <a:lnSpc>
                <a:spcPct val="80000"/>
              </a:lnSpc>
            </a:pPr>
            <a:r>
              <a:rPr lang="en-US" altLang="cs-CZ" sz="1000" b="1" smtClean="0">
                <a:latin typeface="Arial" panose="020B0604020202020204" pitchFamily="34" charset="0"/>
                <a:cs typeface="Arial" panose="020B0604020202020204" pitchFamily="34" charset="0"/>
              </a:rPr>
              <a:t>Habituation:</a:t>
            </a:r>
            <a:r>
              <a:rPr lang="en-US" altLang="cs-CZ" sz="1000" smtClean="0">
                <a:latin typeface="Arial" panose="020B0604020202020204" pitchFamily="34" charset="0"/>
                <a:cs typeface="Arial" panose="020B0604020202020204" pitchFamily="34" charset="0"/>
              </a:rPr>
              <a:t> Tendency to respond to stimuli lessens as the stimuli become more familiar</a:t>
            </a:r>
          </a:p>
          <a:p>
            <a:pPr marL="228600" indent="-228600" eaLnBrk="1" hangingPunct="1">
              <a:lnSpc>
                <a:spcPct val="80000"/>
              </a:lnSpc>
            </a:pPr>
            <a:r>
              <a:rPr lang="en-US" altLang="cs-CZ" sz="1000" b="1" smtClean="0">
                <a:latin typeface="Arial" panose="020B0604020202020204" pitchFamily="34" charset="0"/>
                <a:cs typeface="Arial" panose="020B0604020202020204" pitchFamily="34" charset="0"/>
              </a:rPr>
              <a:t>Classical conditioning (Pavlov):</a:t>
            </a:r>
            <a:r>
              <a:rPr lang="en-US" altLang="cs-CZ" sz="1000" smtClean="0">
                <a:latin typeface="Arial" panose="020B0604020202020204" pitchFamily="34" charset="0"/>
                <a:cs typeface="Arial" panose="020B0604020202020204" pitchFamily="34" charset="0"/>
              </a:rPr>
              <a:t> creation of involuntary responses to stimuli</a:t>
            </a:r>
          </a:p>
          <a:p>
            <a:pPr marL="685800" lvl="1" indent="-228600" eaLnBrk="1" hangingPunct="1">
              <a:lnSpc>
                <a:spcPct val="80000"/>
              </a:lnSpc>
            </a:pPr>
            <a:r>
              <a:rPr lang="en-US" altLang="cs-CZ" sz="1000" b="1" smtClean="0">
                <a:latin typeface="Arial" panose="020B0604020202020204" pitchFamily="34" charset="0"/>
                <a:cs typeface="Arial" panose="020B0604020202020204" pitchFamily="34" charset="0"/>
              </a:rPr>
              <a:t>Elements of classical conditioning</a:t>
            </a:r>
            <a:r>
              <a:rPr lang="en-US" altLang="cs-CZ" sz="1000" smtClean="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Unconditioned stimulus (UCS):</a:t>
            </a:r>
            <a:r>
              <a:rPr lang="en-US" altLang="cs-CZ" sz="1000" smtClean="0">
                <a:latin typeface="Arial" panose="020B0604020202020204" pitchFamily="34" charset="0"/>
                <a:cs typeface="Arial" panose="020B0604020202020204" pitchFamily="34" charset="0"/>
              </a:rPr>
              <a:t> From the environment; triggers natural response</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Unconditioned response (UCR):</a:t>
            </a:r>
            <a:r>
              <a:rPr lang="en-US" altLang="cs-CZ" sz="1000" smtClean="0">
                <a:latin typeface="Arial" panose="020B0604020202020204" pitchFamily="34" charset="0"/>
                <a:cs typeface="Arial" panose="020B0604020202020204" pitchFamily="34" charset="0"/>
              </a:rPr>
              <a:t> Natural reaction to UCS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Conditioned stimulus (CS):</a:t>
            </a:r>
            <a:r>
              <a:rPr lang="en-US" altLang="cs-CZ" sz="1000" smtClean="0">
                <a:latin typeface="Arial" panose="020B0604020202020204" pitchFamily="34" charset="0"/>
                <a:cs typeface="Arial" panose="020B0604020202020204" pitchFamily="34" charset="0"/>
              </a:rPr>
              <a:t> Paired with UCS; before pairing, the CS does not produce a response; after pairing, it does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Conditioned response (CR):</a:t>
            </a:r>
            <a:r>
              <a:rPr lang="en-US" altLang="cs-CZ" sz="1000" smtClean="0">
                <a:latin typeface="Arial" panose="020B0604020202020204" pitchFamily="34" charset="0"/>
                <a:cs typeface="Arial" panose="020B0604020202020204" pitchFamily="34" charset="0"/>
              </a:rPr>
              <a:t> A response to a CS; the CR is often the same as the UCR, but it is a learned response</a:t>
            </a:r>
          </a:p>
          <a:p>
            <a:pPr marL="685800" lvl="1" indent="-228600" eaLnBrk="1" hangingPunct="1">
              <a:lnSpc>
                <a:spcPct val="80000"/>
              </a:lnSpc>
            </a:pPr>
            <a:r>
              <a:rPr lang="en-US" altLang="cs-CZ" sz="1000" b="1" smtClean="0">
                <a:latin typeface="Arial" panose="020B0604020202020204" pitchFamily="34" charset="0"/>
                <a:cs typeface="Arial" panose="020B0604020202020204" pitchFamily="34" charset="0"/>
              </a:rPr>
              <a:t>Pavlov’s experiment</a:t>
            </a:r>
            <a:r>
              <a:rPr lang="en-US" altLang="cs-CZ" sz="1000" smtClean="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CS (bell) ⇒ no response</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UCS (food) ⇒ UCR (salivation to food)</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UCS (food) + CS (bell) ⇒ UCR (salivation to food)</a:t>
            </a:r>
          </a:p>
          <a:p>
            <a:pPr marL="1143000" lvl="2" indent="-228600" eaLnBrk="1" hangingPunct="1">
              <a:lnSpc>
                <a:spcPct val="80000"/>
              </a:lnSpc>
            </a:pPr>
            <a:r>
              <a:rPr lang="en-US" altLang="cs-CZ" sz="1000" smtClean="0">
                <a:latin typeface="Arial" panose="020B0604020202020204" pitchFamily="34" charset="0"/>
                <a:cs typeface="Arial" panose="020B0604020202020204" pitchFamily="34" charset="0"/>
              </a:rPr>
              <a:t>CS (bell) ⇒ CR (salivation to bell)</a:t>
            </a:r>
          </a:p>
          <a:p>
            <a:pPr marL="685800" lvl="1" indent="-228600" eaLnBrk="1" hangingPunct="1">
              <a:lnSpc>
                <a:spcPct val="80000"/>
              </a:lnSpc>
            </a:pPr>
            <a:r>
              <a:rPr lang="en-US" altLang="cs-CZ" sz="1000" b="1" smtClean="0">
                <a:latin typeface="Arial" panose="020B0604020202020204" pitchFamily="34" charset="0"/>
                <a:cs typeface="Arial" panose="020B0604020202020204" pitchFamily="34" charset="0"/>
              </a:rPr>
              <a:t>Principles of classical conditioning</a:t>
            </a:r>
            <a:r>
              <a:rPr lang="en-US" altLang="cs-CZ" sz="1000" smtClean="0">
                <a:latin typeface="Arial" panose="020B0604020202020204" pitchFamily="34" charset="0"/>
                <a:cs typeface="Arial" panose="020B0604020202020204" pitchFamily="34" charset="0"/>
              </a:rPr>
              <a:t> </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Extinction:</a:t>
            </a:r>
            <a:r>
              <a:rPr lang="en-US" altLang="cs-CZ" sz="1000" smtClean="0">
                <a:latin typeface="Arial" panose="020B0604020202020204" pitchFamily="34" charset="0"/>
                <a:cs typeface="Arial" panose="020B0604020202020204" pitchFamily="34" charset="0"/>
              </a:rPr>
              <a:t> When the CS appears without UCS, the CR eventually disappears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Spontaneous recovery:</a:t>
            </a:r>
            <a:r>
              <a:rPr lang="en-US" altLang="cs-CZ" sz="1000" smtClean="0">
                <a:latin typeface="Arial" panose="020B0604020202020204" pitchFamily="34" charset="0"/>
                <a:cs typeface="Arial" panose="020B0604020202020204" pitchFamily="34" charset="0"/>
              </a:rPr>
              <a:t> After extinction, the CS reappears and elicits CR</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Generalization:</a:t>
            </a:r>
            <a:r>
              <a:rPr lang="en-US" altLang="cs-CZ" sz="1000" smtClean="0">
                <a:latin typeface="Arial" panose="020B0604020202020204" pitchFamily="34" charset="0"/>
                <a:cs typeface="Arial" panose="020B0604020202020204" pitchFamily="34" charset="0"/>
              </a:rPr>
              <a:t> CR occurs to stimuli that are similar to CS</a:t>
            </a:r>
          </a:p>
          <a:p>
            <a:pPr marL="1143000" lvl="2" indent="-228600" eaLnBrk="1" hangingPunct="1">
              <a:lnSpc>
                <a:spcPct val="80000"/>
              </a:lnSpc>
            </a:pPr>
            <a:r>
              <a:rPr lang="en-US" altLang="cs-CZ" sz="1000" b="1" smtClean="0">
                <a:latin typeface="Arial" panose="020B0604020202020204" pitchFamily="34" charset="0"/>
                <a:cs typeface="Arial" panose="020B0604020202020204" pitchFamily="34" charset="0"/>
              </a:rPr>
              <a:t>Discrimination:</a:t>
            </a:r>
            <a:r>
              <a:rPr lang="en-US" altLang="cs-CZ" sz="1000" smtClean="0">
                <a:latin typeface="Arial" panose="020B0604020202020204" pitchFamily="34" charset="0"/>
                <a:cs typeface="Arial" panose="020B0604020202020204" pitchFamily="34" charset="0"/>
              </a:rPr>
              <a:t> CR only occurs to CS that was previously paired with UCS</a:t>
            </a:r>
          </a:p>
          <a:p>
            <a:pPr marL="228600" indent="-228600" eaLnBrk="1" hangingPunct="1">
              <a:lnSpc>
                <a:spcPct val="80000"/>
              </a:lnSpc>
            </a:pP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Ivan Pavlov was one of the most prominent scientists in the world at the beginning of the 20th Century. His discovery of classical conditioning actually came late in his career. For decades, Pavlov did research on digestive reflexes: the biological processes of digestion triggered by inputs to the stomach. He was an exceptionally good researcher who received a Nobel Prize for his research.</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When Pavlov delivered his acceptance speech at the Nobel Prize banquet in 1904, he surprised the crowd. He lectured about something he accidentally discovered while doing his digestion research—classical conditioning—rather than the digestion research that won him the prize. Pavlov announced that he had discovered </a:t>
            </a:r>
            <a:r>
              <a:rPr lang="en-US" altLang="cs-CZ" sz="700" i="1" smtClean="0">
                <a:latin typeface="Arial" panose="020B0604020202020204" pitchFamily="34" charset="0"/>
                <a:cs typeface="Arial" panose="020B0604020202020204" pitchFamily="34" charset="0"/>
              </a:rPr>
              <a:t>conditional reflexes</a:t>
            </a:r>
            <a:r>
              <a:rPr lang="en-US" altLang="cs-CZ" sz="700" smtClean="0">
                <a:latin typeface="Arial" panose="020B0604020202020204" pitchFamily="34" charset="0"/>
                <a:cs typeface="Arial" panose="020B0604020202020204" pitchFamily="34" charset="0"/>
              </a:rPr>
              <a:t>, reflex responses occurring as the result of learning.</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 </a:t>
            </a:r>
            <a:br>
              <a:rPr lang="en-US" altLang="cs-CZ" sz="700" smtClean="0">
                <a:latin typeface="Arial" panose="020B0604020202020204" pitchFamily="34" charset="0"/>
                <a:cs typeface="Arial" panose="020B0604020202020204" pitchFamily="34" charset="0"/>
              </a:rPr>
            </a:br>
            <a:r>
              <a:rPr lang="en-US" altLang="cs-CZ" sz="700" i="1" smtClean="0">
                <a:latin typeface="Arial" panose="020B0604020202020204" pitchFamily="34" charset="0"/>
                <a:cs typeface="Arial" panose="020B0604020202020204" pitchFamily="34" charset="0"/>
              </a:rPr>
              <a:t>Pavlov giving his Nobel Prize speech in 1904.</a:t>
            </a: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The discovery occurred when Pavlov connected a clear tube to the dog's salivary gland in the cheek, so he could measure the amount of salivation that took place after food was placed in the mouth. A similar set-up (that of Pavlov's co-worker G.F. Nicolai) is shown below.</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The dog was restrained in a harness with its head held still so the tube would not be ripped out. The researcher puffed meat powder into the dog's mouth to start the digestive process. Dogs salivate ("slobber") when they eat, so the meat powder stimulated lots of saliva. The saliva dripped out of the tube into a beaker where it could be measured.</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 </a:t>
            </a:r>
            <a:br>
              <a:rPr lang="en-US" altLang="cs-CZ" sz="700" smtClean="0">
                <a:latin typeface="Arial" panose="020B0604020202020204" pitchFamily="34" charset="0"/>
                <a:cs typeface="Arial" panose="020B0604020202020204" pitchFamily="34" charset="0"/>
              </a:rPr>
            </a:br>
            <a:r>
              <a:rPr lang="en-US" altLang="cs-CZ" sz="700" i="1" smtClean="0">
                <a:latin typeface="Arial" panose="020B0604020202020204" pitchFamily="34" charset="0"/>
                <a:cs typeface="Arial" panose="020B0604020202020204" pitchFamily="34" charset="0"/>
              </a:rPr>
              <a:t>A dog with a tube connected to its salivary gland</a:t>
            </a: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For what work was Pavlov awarded the Nobel Prize? How did he surprise the audience? In what sense did Pavlov's dog respond to a psychological stimulation?</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With a set-up like this, Pavlov probably could not help but notice that dogs </a:t>
            </a:r>
            <a:r>
              <a:rPr lang="en-US" altLang="cs-CZ" sz="700" i="1" smtClean="0">
                <a:latin typeface="Arial" panose="020B0604020202020204" pitchFamily="34" charset="0"/>
                <a:cs typeface="Arial" panose="020B0604020202020204" pitchFamily="34" charset="0"/>
              </a:rPr>
              <a:t>anticipated</a:t>
            </a:r>
            <a:r>
              <a:rPr lang="en-US" altLang="cs-CZ" sz="700" smtClean="0">
                <a:latin typeface="Arial" panose="020B0604020202020204" pitchFamily="34" charset="0"/>
                <a:cs typeface="Arial" panose="020B0604020202020204" pitchFamily="34" charset="0"/>
              </a:rPr>
              <a:t> their meals. When Pavlov or an assistant entered the laboratory carrying meat powder, the saliva began dripping out of the tube. Pavlov realized this was significant. A biological </a:t>
            </a:r>
            <a:r>
              <a:rPr lang="en-US" altLang="cs-CZ" sz="700" i="1" smtClean="0">
                <a:latin typeface="Arial" panose="020B0604020202020204" pitchFamily="34" charset="0"/>
                <a:cs typeface="Arial" panose="020B0604020202020204" pitchFamily="34" charset="0"/>
              </a:rPr>
              <a:t>reflex</a:t>
            </a:r>
            <a:r>
              <a:rPr lang="en-US" altLang="cs-CZ" sz="700" smtClean="0">
                <a:latin typeface="Arial" panose="020B0604020202020204" pitchFamily="34" charset="0"/>
                <a:cs typeface="Arial" panose="020B0604020202020204" pitchFamily="34" charset="0"/>
              </a:rPr>
              <a:t> (salivation) was being modified by something psychological, namely, </a:t>
            </a:r>
            <a:r>
              <a:rPr lang="en-US" altLang="cs-CZ" sz="700" i="1" smtClean="0">
                <a:latin typeface="Arial" panose="020B0604020202020204" pitchFamily="34" charset="0"/>
                <a:cs typeface="Arial" panose="020B0604020202020204" pitchFamily="34" charset="0"/>
              </a:rPr>
              <a:t>anticipation</a:t>
            </a:r>
            <a:r>
              <a:rPr lang="en-US" altLang="cs-CZ" sz="700" smtClean="0">
                <a:latin typeface="Arial" panose="020B0604020202020204" pitchFamily="34" charset="0"/>
                <a:cs typeface="Arial" panose="020B0604020202020204" pitchFamily="34" charset="0"/>
              </a:rPr>
              <a:t>. In Pavlov's terminology, the dog's prediction was a form of "psychic stimulation" that activated the reflex. How could this happen? Reflexes were biological, yet the reflex was influenced by psychological factors.</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 </a:t>
            </a:r>
            <a:br>
              <a:rPr lang="en-US" altLang="cs-CZ" sz="700" smtClean="0">
                <a:latin typeface="Arial" panose="020B0604020202020204" pitchFamily="34" charset="0"/>
                <a:cs typeface="Arial" panose="020B0604020202020204" pitchFamily="34" charset="0"/>
              </a:rPr>
            </a:br>
            <a:r>
              <a:rPr lang="en-US" altLang="cs-CZ" sz="700" i="1" smtClean="0">
                <a:latin typeface="Arial" panose="020B0604020202020204" pitchFamily="34" charset="0"/>
                <a:cs typeface="Arial" panose="020B0604020202020204" pitchFamily="34" charset="0"/>
              </a:rPr>
              <a:t>Ivan Pavlov</a:t>
            </a: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 next devised a systematic version of his accidental observation. He (1) sounded a tone, and then (2) fed the dog meat powder. After a few repetitions, the dog started salivating when it heard the tone, even before the meat powder entered its mouth.</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 was in his late 40s, but he changed his research program quickly to focus on this phenomenon and continued studying it until shortly before his death at age 87. In 1906 he followed up on his Nobel Prize speech by publishing an article in the American journal </a:t>
            </a:r>
            <a:r>
              <a:rPr lang="en-US" altLang="cs-CZ" sz="700" i="1" smtClean="0">
                <a:latin typeface="Arial" panose="020B0604020202020204" pitchFamily="34" charset="0"/>
                <a:cs typeface="Arial" panose="020B0604020202020204" pitchFamily="34" charset="0"/>
              </a:rPr>
              <a:t>Science</a:t>
            </a:r>
            <a:r>
              <a:rPr lang="en-US" altLang="cs-CZ" sz="700" smtClean="0">
                <a:latin typeface="Arial" panose="020B0604020202020204" pitchFamily="34" charset="0"/>
                <a:cs typeface="Arial" panose="020B0604020202020204" pitchFamily="34" charset="0"/>
              </a:rPr>
              <a:t>, summarizing his findings. The </a:t>
            </a:r>
            <a:r>
              <a:rPr lang="en-US" altLang="cs-CZ" sz="700" i="1" smtClean="0">
                <a:latin typeface="Arial" panose="020B0604020202020204" pitchFamily="34" charset="0"/>
                <a:cs typeface="Arial" panose="020B0604020202020204" pitchFamily="34" charset="0"/>
              </a:rPr>
              <a:t>Science</a:t>
            </a:r>
            <a:r>
              <a:rPr lang="en-US" altLang="cs-CZ" sz="700" smtClean="0">
                <a:latin typeface="Arial" panose="020B0604020202020204" pitchFamily="34" charset="0"/>
                <a:cs typeface="Arial" panose="020B0604020202020204" pitchFamily="34" charset="0"/>
              </a:rPr>
              <a:t> article was titled, "The Scientific Investigation of the Psychical Faculties or Processes in the Higher Animals." In those days, psychical meant the same thing as psychological.</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 had a one-word label for classical conditioning. He called it </a:t>
            </a:r>
            <a:r>
              <a:rPr lang="en-US" altLang="cs-CZ" sz="700" i="1" smtClean="0">
                <a:latin typeface="Arial" panose="020B0604020202020204" pitchFamily="34" charset="0"/>
                <a:cs typeface="Arial" panose="020B0604020202020204" pitchFamily="34" charset="0"/>
              </a:rPr>
              <a:t>signalization</a:t>
            </a:r>
            <a:r>
              <a:rPr lang="en-US" altLang="cs-CZ" sz="700" smtClean="0">
                <a:latin typeface="Arial" panose="020B0604020202020204" pitchFamily="34" charset="0"/>
                <a:cs typeface="Arial" panose="020B0604020202020204" pitchFamily="34" charset="0"/>
              </a:rPr>
              <a:t>. That is not a bad label for classical conditioning, which occurs when a signal triggers a reflex-like response.</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In America, John B. Watson (the "father of behaviorism" described in Chapter 1), heard about Pavlov's research. Watson used Pavlovian conditioning in his own research. For example, he carried out many studies of the </a:t>
            </a:r>
            <a:r>
              <a:rPr lang="en-US" altLang="cs-CZ" sz="700" i="1" smtClean="0">
                <a:latin typeface="Arial" panose="020B0604020202020204" pitchFamily="34" charset="0"/>
                <a:cs typeface="Arial" panose="020B0604020202020204" pitchFamily="34" charset="0"/>
              </a:rPr>
              <a:t>fingertip withdrawal reflex</a:t>
            </a:r>
            <a:r>
              <a:rPr lang="en-US" altLang="cs-CZ" sz="700" smtClean="0">
                <a:latin typeface="Arial" panose="020B0604020202020204" pitchFamily="34" charset="0"/>
                <a:cs typeface="Arial" panose="020B0604020202020204" pitchFamily="34" charset="0"/>
              </a:rPr>
              <a:t>. Watson would ring a bell then quickly shock a person's fingertip with a small amount of electricity, causing involuntary withdrawal of the fingertip. Soon the person would withdraw his or her fingertip whenever the bell rang.</a:t>
            </a:r>
          </a:p>
          <a:p>
            <a:pPr marL="228600" indent="-228600" eaLnBrk="1" hangingPunct="1">
              <a:lnSpc>
                <a:spcPct val="80000"/>
              </a:lnSpc>
            </a:pPr>
            <a:r>
              <a:rPr lang="en-US" altLang="cs-CZ" sz="700" smtClean="0">
                <a:latin typeface="Arial" panose="020B0604020202020204" pitchFamily="34" charset="0"/>
                <a:cs typeface="Arial" panose="020B0604020202020204" pitchFamily="34" charset="0"/>
              </a:rPr>
              <a:t>Pavlov's dog and Watson's fingertip illustrate the basic pattern found in all classical conditioning. An organism learns that a </a:t>
            </a:r>
            <a:r>
              <a:rPr lang="en-US" altLang="cs-CZ" sz="700" i="1" smtClean="0">
                <a:latin typeface="Arial" panose="020B0604020202020204" pitchFamily="34" charset="0"/>
                <a:cs typeface="Arial" panose="020B0604020202020204" pitchFamily="34" charset="0"/>
              </a:rPr>
              <a:t>signal</a:t>
            </a:r>
            <a:r>
              <a:rPr lang="en-US" altLang="cs-CZ" sz="700" smtClean="0">
                <a:latin typeface="Arial" panose="020B0604020202020204" pitchFamily="34" charset="0"/>
                <a:cs typeface="Arial" panose="020B0604020202020204" pitchFamily="34" charset="0"/>
              </a:rPr>
              <a:t> predicts the </a:t>
            </a:r>
            <a:r>
              <a:rPr lang="en-US" altLang="cs-CZ" sz="700" i="1" smtClean="0">
                <a:latin typeface="Arial" panose="020B0604020202020204" pitchFamily="34" charset="0"/>
                <a:cs typeface="Arial" panose="020B0604020202020204" pitchFamily="34" charset="0"/>
              </a:rPr>
              <a:t>activation of a reflex.</a:t>
            </a:r>
            <a:r>
              <a:rPr lang="en-US" altLang="cs-CZ" sz="700" smtClean="0">
                <a:latin typeface="Arial" panose="020B0604020202020204" pitchFamily="34" charset="0"/>
                <a:cs typeface="Arial" panose="020B0604020202020204" pitchFamily="34" charset="0"/>
              </a:rPr>
              <a:t> After learning this, the organism reacts to the signal with an </a:t>
            </a:r>
            <a:r>
              <a:rPr lang="en-US" altLang="cs-CZ" sz="700" i="1" smtClean="0">
                <a:latin typeface="Arial" panose="020B0604020202020204" pitchFamily="34" charset="0"/>
                <a:cs typeface="Arial" panose="020B0604020202020204" pitchFamily="34" charset="0"/>
              </a:rPr>
              <a:t>anticipatory response</a:t>
            </a:r>
            <a:r>
              <a:rPr lang="en-US" altLang="cs-CZ" sz="700" smtClean="0">
                <a:latin typeface="Arial" panose="020B0604020202020204" pitchFamily="34" charset="0"/>
                <a:cs typeface="Arial" panose="020B0604020202020204" pitchFamily="34" charset="0"/>
              </a:rPr>
              <a:t> similar to the reflex response </a:t>
            </a:r>
          </a:p>
          <a:p>
            <a:pPr marL="228600" indent="-228600" eaLnBrk="1" hangingPunct="1">
              <a:lnSpc>
                <a:spcPct val="80000"/>
              </a:lnSpc>
            </a:pP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7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Classical Conditioning Involves Associating Two Stimuli</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Since Aristotle, Western philosophers have traditionally thought that learning is achieved through the association of ideas. This concept was systematically developed by John Locke and the British empiricist school of philosophy, important forerunners of modern psychology. Classical conditioning was introduced into the study of learning at the turn of the century by the Russian physiologist Ivan Pavlov. Pavlov recognized that learning frequently consists of becoming responsive to a stimulus that originally was ineffective. By changing the appearance, timing, or number of stimuli in a tightly controlled stimulus environment and observing the changes in selected simple reflexes, Pavlov established a procedure from which reasonable inferences could be made about the relationship between changes in behavior (learning) and the environment (stimuli). According to Pavlov, what animals and humans learn when they associate </a:t>
            </a:r>
            <a:r>
              <a:rPr lang="en-US" altLang="cs-CZ" sz="800" i="1" smtClean="0">
                <a:latin typeface="Arial" panose="020B0604020202020204" pitchFamily="34" charset="0"/>
                <a:cs typeface="Arial" panose="020B0604020202020204" pitchFamily="34" charset="0"/>
              </a:rPr>
              <a:t>ideas </a:t>
            </a:r>
            <a:r>
              <a:rPr lang="en-US" altLang="cs-CZ" sz="800" smtClean="0">
                <a:latin typeface="Arial" panose="020B0604020202020204" pitchFamily="34" charset="0"/>
                <a:cs typeface="Arial" panose="020B0604020202020204" pitchFamily="34" charset="0"/>
              </a:rPr>
              <a:t>can be examined in its most elementary form by studying the association of </a:t>
            </a:r>
            <a:r>
              <a:rPr lang="en-US" altLang="cs-CZ" sz="800" i="1" smtClean="0">
                <a:latin typeface="Arial" panose="020B0604020202020204" pitchFamily="34" charset="0"/>
                <a:cs typeface="Arial" panose="020B0604020202020204" pitchFamily="34" charset="0"/>
              </a:rPr>
              <a:t>stimuli</a:t>
            </a:r>
            <a:r>
              <a:rPr lang="en-US" altLang="cs-CZ" sz="800" smtClean="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The essence of classical conditioning is the pairing of two stimuli. The </a:t>
            </a:r>
            <a:r>
              <a:rPr lang="en-US" altLang="cs-CZ" sz="800" i="1" smtClean="0">
                <a:latin typeface="Arial" panose="020B0604020202020204" pitchFamily="34" charset="0"/>
                <a:cs typeface="Arial" panose="020B0604020202020204" pitchFamily="34" charset="0"/>
              </a:rPr>
              <a:t>conditioned stimulus </a:t>
            </a:r>
            <a:r>
              <a:rPr lang="en-US" altLang="cs-CZ" sz="800" smtClean="0">
                <a:latin typeface="Arial" panose="020B0604020202020204" pitchFamily="34" charset="0"/>
                <a:cs typeface="Arial" panose="020B0604020202020204" pitchFamily="34" charset="0"/>
              </a:rPr>
              <a:t>(CS), such as a light, tone, or tactile stimulus, is chosen because it produces either no overt response or a weak response usually unrelated to the response that eventually will be learned. The reinforcement, or </a:t>
            </a:r>
            <a:r>
              <a:rPr lang="en-US" altLang="cs-CZ" sz="800" i="1" smtClean="0">
                <a:latin typeface="Arial" panose="020B0604020202020204" pitchFamily="34" charset="0"/>
                <a:cs typeface="Arial" panose="020B0604020202020204" pitchFamily="34" charset="0"/>
              </a:rPr>
              <a:t>unconditioned stimulus </a:t>
            </a:r>
            <a:r>
              <a:rPr lang="en-US" altLang="cs-CZ" sz="800" smtClean="0">
                <a:latin typeface="Arial" panose="020B0604020202020204" pitchFamily="34" charset="0"/>
                <a:cs typeface="Arial" panose="020B0604020202020204" pitchFamily="34" charset="0"/>
              </a:rPr>
              <a:t>(US), such as food or a shock to the leg, is chosen because it normally produces a strong, consistent, overt response (the </a:t>
            </a:r>
            <a:r>
              <a:rPr lang="en-US" altLang="cs-CZ" sz="800" i="1" smtClean="0">
                <a:latin typeface="Arial" panose="020B0604020202020204" pitchFamily="34" charset="0"/>
                <a:cs typeface="Arial" panose="020B0604020202020204" pitchFamily="34" charset="0"/>
              </a:rPr>
              <a:t>unconditioned response</a:t>
            </a:r>
            <a:r>
              <a:rPr lang="en-US" altLang="cs-CZ" sz="800" smtClean="0">
                <a:latin typeface="Arial" panose="020B0604020202020204" pitchFamily="34" charset="0"/>
                <a:cs typeface="Arial" panose="020B0604020202020204" pitchFamily="34" charset="0"/>
              </a:rPr>
              <a:t>), such as salivation or withdrawal of the leg. Unconditioned responses are innate; they are produced without learning. When a CS is followed by a US, the CS will begin to elicit a new or different response called the </a:t>
            </a:r>
            <a:r>
              <a:rPr lang="en-US" altLang="cs-CZ" sz="800" i="1" smtClean="0">
                <a:latin typeface="Arial" panose="020B0604020202020204" pitchFamily="34" charset="0"/>
                <a:cs typeface="Arial" panose="020B0604020202020204" pitchFamily="34" charset="0"/>
              </a:rPr>
              <a:t>conditioned response. </a:t>
            </a:r>
            <a:r>
              <a:rPr lang="en-US" altLang="cs-CZ" sz="800" smtClean="0">
                <a:latin typeface="Arial" panose="020B0604020202020204" pitchFamily="34" charset="0"/>
                <a:cs typeface="Arial" panose="020B0604020202020204" pitchFamily="34" charset="0"/>
              </a:rPr>
              <a:t>If the US is rewarding (food or water), the conditioning is termed </a:t>
            </a:r>
            <a:r>
              <a:rPr lang="en-US" altLang="cs-CZ" sz="800" i="1" smtClean="0">
                <a:latin typeface="Arial" panose="020B0604020202020204" pitchFamily="34" charset="0"/>
                <a:cs typeface="Arial" panose="020B0604020202020204" pitchFamily="34" charset="0"/>
              </a:rPr>
              <a:t>appetitive; </a:t>
            </a:r>
            <a:r>
              <a:rPr lang="en-US" altLang="cs-CZ" sz="800" smtClean="0">
                <a:latin typeface="Arial" panose="020B0604020202020204" pitchFamily="34" charset="0"/>
                <a:cs typeface="Arial" panose="020B0604020202020204" pitchFamily="34" charset="0"/>
              </a:rPr>
              <a:t>if the US is noxious (an electrical shock), the conditioning is termed </a:t>
            </a:r>
            <a:r>
              <a:rPr lang="en-US" altLang="cs-CZ" sz="800" i="1" smtClean="0">
                <a:latin typeface="Arial" panose="020B0604020202020204" pitchFamily="34" charset="0"/>
                <a:cs typeface="Arial" panose="020B0604020202020204" pitchFamily="34" charset="0"/>
              </a:rPr>
              <a:t>defensive</a:t>
            </a:r>
            <a:r>
              <a:rPr lang="en-US" altLang="cs-CZ" sz="800" smtClean="0">
                <a:latin typeface="Arial" panose="020B0604020202020204" pitchFamily="34" charset="0"/>
                <a:cs typeface="Arial" panose="020B0604020202020204" pitchFamily="34" charset="0"/>
              </a:rPr>
              <a:t>.</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One way of interpreting conditioning is that repeated pairing of the CS and US causes the CS to become an anticipatory signal for the US. With sufficient experience an animal will respond to the CS as if it were anticipating the US. For example, if a light is followed repeatedly by the presentation of meat, eventually the sight of the light itself will make the animal salivate. Thus, classical conditioning is a means by which an animal learns to predict events in the environment.</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The intensity or probability of occurrence of a conditioned response decreases if the CS is repeatedly presented without the US (Figure 62-10). This process is known as </a:t>
            </a:r>
            <a:r>
              <a:rPr lang="en-US" altLang="cs-CZ" sz="800" i="1" smtClean="0">
                <a:latin typeface="Arial" panose="020B0604020202020204" pitchFamily="34" charset="0"/>
                <a:cs typeface="Arial" panose="020B0604020202020204" pitchFamily="34" charset="0"/>
              </a:rPr>
              <a:t>extinction. </a:t>
            </a:r>
            <a:r>
              <a:rPr lang="en-US" altLang="cs-CZ" sz="800" smtClean="0">
                <a:latin typeface="Arial" panose="020B0604020202020204" pitchFamily="34" charset="0"/>
                <a:cs typeface="Arial" panose="020B0604020202020204" pitchFamily="34" charset="0"/>
              </a:rPr>
              <a:t>If a light that has been paired with food is then repeatedly presented in the absence of food, it will gradually cease to evoke salivation. Extinction is an important adaptive mechanism; it would be maladaptive for an animal to continue to respond to cues in the environment that are no longer significant. The available evidence indicates that extinction is not the same as forgetting, but that instead something new is learned. Moreover, what is learned is not simply that the CS no longer precedes the US, but that the CS now signals that the US will </a:t>
            </a:r>
            <a:r>
              <a:rPr lang="en-US" altLang="cs-CZ" sz="800" i="1" smtClean="0">
                <a:latin typeface="Arial" panose="020B0604020202020204" pitchFamily="34" charset="0"/>
                <a:cs typeface="Arial" panose="020B0604020202020204" pitchFamily="34" charset="0"/>
              </a:rPr>
              <a:t>not </a:t>
            </a:r>
            <a:r>
              <a:rPr lang="en-US" altLang="cs-CZ" sz="800" smtClean="0">
                <a:latin typeface="Arial" panose="020B0604020202020204" pitchFamily="34" charset="0"/>
                <a:cs typeface="Arial" panose="020B0604020202020204" pitchFamily="34" charset="0"/>
              </a:rPr>
              <a:t>occur.</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For many years psychologists thought that classical conditioning required only contiguity, that the CS precede the US by a critical minimum time interval. According to this view, each time a CS is followed by a reinforcing stimulus or US an internal connection is strengthened between the internal representation of the stimulus and the response or between one stimulus and another. The strength of the connection was thought to depend on the number of pairings of CS and US. This theory proved inadequate, however. A substantial body of empirical evidence now indicates that classical conditioning cannot be adequately explained simply by the temporal contiguity of events (Figure 62-10). Indeed, it would be maladaptive to depend solely on temporal contiguity. If animals learned to predict one type of event simply because it repeatedly occurred with another, they might often associate events in the environment that had no utility or advantage.</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All animals capable of associative conditioning, from snails to humans, seem to associate events in their environment by detecting actual </a:t>
            </a:r>
            <a:r>
              <a:rPr lang="en-US" altLang="cs-CZ" sz="800" i="1" smtClean="0">
                <a:latin typeface="Arial" panose="020B0604020202020204" pitchFamily="34" charset="0"/>
                <a:cs typeface="Arial" panose="020B0604020202020204" pitchFamily="34" charset="0"/>
              </a:rPr>
              <a:t>contingencies </a:t>
            </a:r>
            <a:r>
              <a:rPr lang="en-US" altLang="cs-CZ" sz="800" smtClean="0">
                <a:latin typeface="Arial" panose="020B0604020202020204" pitchFamily="34" charset="0"/>
                <a:cs typeface="Arial" panose="020B0604020202020204" pitchFamily="34" charset="0"/>
              </a:rPr>
              <a:t>rather than simply responding to the </a:t>
            </a:r>
            <a:r>
              <a:rPr lang="en-US" altLang="cs-CZ" sz="800" i="1" smtClean="0">
                <a:latin typeface="Arial" panose="020B0604020202020204" pitchFamily="34" charset="0"/>
                <a:cs typeface="Arial" panose="020B0604020202020204" pitchFamily="34" charset="0"/>
              </a:rPr>
              <a:t>contiguity </a:t>
            </a:r>
            <a:r>
              <a:rPr lang="en-US" altLang="cs-CZ" sz="800" smtClean="0">
                <a:latin typeface="Arial" panose="020B0604020202020204" pitchFamily="34" charset="0"/>
                <a:cs typeface="Arial" panose="020B0604020202020204" pitchFamily="34" charset="0"/>
              </a:rPr>
              <a:t>of events. Why is this faculty in humans similar to that in much simpler animals? One good reason is that all animals face common problems of adaptation and survival. Learning provides a successful solution to this problem, and once a successful biological solution has evolved it continues to be selected. Classical conditioning, and perhaps all forms of associative learning, may have evolved to enable animals to distinguish events that reliably and predictably occur together from those that are only randomly associated. In other words, the brain seems to have evolved mechanisms that can detect causal relationships in the environment, as indicated by positively correlated or associated events.</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lnSpc>
                <a:spcPct val="80000"/>
              </a:lnSpc>
            </a:pPr>
            <a:r>
              <a:rPr lang="en-US" altLang="cs-CZ" sz="800" smtClean="0">
                <a:latin typeface="Arial" panose="020B0604020202020204" pitchFamily="34" charset="0"/>
                <a:cs typeface="Arial" panose="020B0604020202020204" pitchFamily="34" charset="0"/>
              </a:rPr>
              <a:t>What environmental conditions might have shaped or maintained such a common learning mechanism in a wide variety of species? All animals must be able to recognize prey and avoid predators; they must search out food that is edible and nutritious and avoid food that is poisonous. Either the appropriate information can be genetically programmed into the animal's nervous system (as described in Chapter 3), or it can be acquired through learning. Genetic and developmental programming may provide the basis for the behaviors of simple organisms such as bacteria, but more complex organisms such as vertebrates must be capable of flexible learning to cope efficiently with varied or novel situations. Because of the complexity of the sensory information they process, higher-order animals must establish some degree of regularity in their interaction with the world. An effective means of doing this is to be able to detect causal or predictive relationships between stimuli, or between behavior and stimuli.</a:t>
            </a:r>
          </a:p>
          <a:p>
            <a:pPr marL="228600" indent="-228600" eaLnBrk="1" hangingPunct="1">
              <a:lnSpc>
                <a:spcPct val="80000"/>
              </a:lnSpc>
            </a:pPr>
            <a:endParaRPr lang="en-US" altLang="cs-CZ" sz="800" smtClean="0">
              <a:latin typeface="Arial" panose="020B0604020202020204" pitchFamily="34" charset="0"/>
              <a:cs typeface="Arial" panose="020B0604020202020204" pitchFamily="34" charset="0"/>
            </a:endParaRPr>
          </a:p>
          <a:p>
            <a:pPr marL="228600" indent="-228600" eaLnBrk="1" hangingPunct="1"/>
            <a:r>
              <a:rPr lang="en-US" altLang="cs-CZ" smtClean="0">
                <a:latin typeface="Arial" panose="020B0604020202020204" pitchFamily="34" charset="0"/>
                <a:cs typeface="Arial" panose="020B0604020202020204" pitchFamily="34" charset="0"/>
                <a:hlinkClick r:id="rId6"/>
              </a:rPr>
              <a:t>Classical conditioning</a:t>
            </a:r>
            <a:r>
              <a:rPr lang="en-US" altLang="cs-CZ" smtClean="0">
                <a:latin typeface="Arial" panose="020B0604020202020204" pitchFamily="34" charset="0"/>
                <a:cs typeface="Arial" panose="020B0604020202020204" pitchFamily="34" charset="0"/>
              </a:rPr>
              <a:t> was the first type of learning to be discovered and studied within the behaviorist tradition (hence the name classical). The major theorist in the development of classical conditioning is Ivan Pavlov, a Russian scientist trained in biology and medicine (as was his contemporary, Sigmund Freud). Pavlov was studying the digestive system of dogs and became intrigued with his observation that dogs deprived of food began to salivate when one of his assistants walked into the room. He began to investigate this phenomena and established the laws of classical conditioning. Skinner renamed this type of learning "respondent conditioning" since in this type of learning, one is responding to an environmental antecedent.</a:t>
            </a:r>
            <a:endParaRPr lang="en-US" altLang="cs-CZ" b="1" smtClean="0">
              <a:latin typeface="Arial" panose="020B0604020202020204" pitchFamily="34" charset="0"/>
              <a:cs typeface="Arial" panose="020B0604020202020204" pitchFamily="34" charset="0"/>
            </a:endParaRPr>
          </a:p>
          <a:p>
            <a:pPr marL="228600" indent="-228600" eaLnBrk="1" hangingPunct="1"/>
            <a:r>
              <a:rPr lang="en-US" altLang="cs-CZ" b="1" smtClean="0">
                <a:latin typeface="Arial" panose="020B0604020202020204" pitchFamily="34" charset="0"/>
                <a:cs typeface="Arial" panose="020B0604020202020204" pitchFamily="34" charset="0"/>
              </a:rPr>
              <a:t>Major concepts</a:t>
            </a:r>
            <a:endParaRPr lang="en-US" altLang="cs-CZ" smtClean="0">
              <a:latin typeface="Arial" panose="020B0604020202020204" pitchFamily="34" charset="0"/>
              <a:cs typeface="Arial" panose="020B0604020202020204" pitchFamily="34" charset="0"/>
            </a:endParaRPr>
          </a:p>
          <a:p>
            <a:pPr marL="228600" indent="-228600" eaLnBrk="1" hangingPunct="1"/>
            <a:r>
              <a:rPr lang="en-US" altLang="cs-CZ" smtClean="0">
                <a:latin typeface="Arial" panose="020B0604020202020204" pitchFamily="34" charset="0"/>
                <a:cs typeface="Arial" panose="020B0604020202020204" pitchFamily="34" charset="0"/>
              </a:rPr>
              <a:t>Classical conditioning is Stimulus (S) elicits &gt;Response (R) conditioning since the antecedent stimulus (singular) causes (elicits) the reflexive or involuntary response to occur. Classical conditioning starts with a reflex: an innate, involuntary behavior elicited or caused by an antecedent environmental event. For example, if air is blown into your eye, you blink. You have no voluntary or conscious control over whether the blink occurs or not.</a:t>
            </a:r>
          </a:p>
          <a:p>
            <a:pPr marL="228600" indent="-228600" eaLnBrk="1" hangingPunct="1"/>
            <a:r>
              <a:rPr lang="en-US" altLang="cs-CZ" smtClean="0">
                <a:latin typeface="Arial" panose="020B0604020202020204" pitchFamily="34" charset="0"/>
                <a:cs typeface="Arial" panose="020B0604020202020204" pitchFamily="34" charset="0"/>
              </a:rPr>
              <a:t>The specific model for classical conditioning is: </a:t>
            </a:r>
          </a:p>
          <a:p>
            <a:pPr marL="228600" indent="-228600" eaLnBrk="1" hangingPunct="1"/>
            <a:r>
              <a:rPr lang="en-US" altLang="cs-CZ" smtClean="0">
                <a:latin typeface="Arial" panose="020B0604020202020204" pitchFamily="34" charset="0"/>
                <a:cs typeface="Arial" panose="020B0604020202020204" pitchFamily="34" charset="0"/>
              </a:rPr>
              <a:t>Unconditioned Stimulus (US) elicits &gt; Unconditioned Response (UR): a stimulus will naturally (without learning) elicit or bring about a relexive response </a:t>
            </a:r>
          </a:p>
          <a:p>
            <a:pPr marL="228600" indent="-228600" eaLnBrk="1" hangingPunct="1"/>
            <a:r>
              <a:rPr lang="en-US" altLang="cs-CZ" smtClean="0">
                <a:latin typeface="Arial" panose="020B0604020202020204" pitchFamily="34" charset="0"/>
                <a:cs typeface="Arial" panose="020B0604020202020204" pitchFamily="34" charset="0"/>
              </a:rPr>
              <a:t>Neutral Stimulus (NS) ---&gt; does not elicit the response of interest: this stimulus (sometimes called an orienting stimulus as it elicits an orienting response) is a neutral stimulus since it does not elicit the Unconditioned (or reflexive) Response. </a:t>
            </a:r>
          </a:p>
          <a:p>
            <a:pPr marL="228600" indent="-228600" eaLnBrk="1" hangingPunct="1"/>
            <a:r>
              <a:rPr lang="en-US" altLang="cs-CZ" smtClean="0">
                <a:latin typeface="Arial" panose="020B0604020202020204" pitchFamily="34" charset="0"/>
                <a:cs typeface="Arial" panose="020B0604020202020204" pitchFamily="34" charset="0"/>
              </a:rPr>
              <a:t>The Neutral/Orientiing Stimulus (NS) is repeatedly paired with the Unconditioned/Natural Stimulus (US). </a:t>
            </a:r>
          </a:p>
          <a:p>
            <a:pPr marL="228600" indent="-228600" eaLnBrk="1" hangingPunct="1"/>
            <a:r>
              <a:rPr lang="en-US" altLang="cs-CZ" smtClean="0">
                <a:latin typeface="Arial" panose="020B0604020202020204" pitchFamily="34" charset="0"/>
                <a:cs typeface="Arial" panose="020B0604020202020204" pitchFamily="34" charset="0"/>
              </a:rPr>
              <a:t>The NS is transformed into a Conditioned Stimulus (CS); that is, when the CS is presented by itself, it elicits or causes the CR (which is the same involuntary response as the UR; the name changes because it is elicited by a different stimulus. This is written CS elicits &gt; CR. </a:t>
            </a:r>
          </a:p>
          <a:p>
            <a:pPr marL="228600" indent="-228600" eaLnBrk="1" hangingPunct="1"/>
            <a:r>
              <a:rPr lang="en-US" altLang="cs-CZ" smtClean="0">
                <a:latin typeface="Arial" panose="020B0604020202020204" pitchFamily="34" charset="0"/>
                <a:cs typeface="Arial" panose="020B0604020202020204" pitchFamily="34" charset="0"/>
              </a:rPr>
              <a:t>In classical conditioning no new behaviors are learned. Instead, an association is developed (through pairing) between the NS and the US so that the animal / person responds to both events / stimuli (plural) in the same way; restated, after conditioning, both the US and the CS will elicit the same involuntary response (the person / animal learns to respond reflexively to a new stimulus).</a:t>
            </a:r>
          </a:p>
        </p:txBody>
      </p:sp>
    </p:spTree>
    <p:extLst>
      <p:ext uri="{BB962C8B-B14F-4D97-AF65-F5344CB8AC3E}">
        <p14:creationId xmlns:p14="http://schemas.microsoft.com/office/powerpoint/2010/main" val="2145269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2"/>
                </a:solidFill>
                <a:latin typeface="Arial" panose="020B0604020202020204" pitchFamily="34" charset="0"/>
                <a:cs typeface="Arial" panose="020B0604020202020204" pitchFamily="34" charset="0"/>
              </a:defRPr>
            </a:lvl1pPr>
            <a:lvl2pPr marL="742950" indent="-285750">
              <a:defRPr sz="2400">
                <a:solidFill>
                  <a:schemeClr val="tx2"/>
                </a:solidFill>
                <a:latin typeface="Arial" panose="020B0604020202020204" pitchFamily="34" charset="0"/>
                <a:cs typeface="Arial" panose="020B0604020202020204" pitchFamily="34" charset="0"/>
              </a:defRPr>
            </a:lvl2pPr>
            <a:lvl3pPr marL="1143000" indent="-228600">
              <a:defRPr sz="2400">
                <a:solidFill>
                  <a:schemeClr val="tx2"/>
                </a:solidFill>
                <a:latin typeface="Arial" panose="020B0604020202020204" pitchFamily="34" charset="0"/>
                <a:cs typeface="Arial" panose="020B0604020202020204" pitchFamily="34" charset="0"/>
              </a:defRPr>
            </a:lvl3pPr>
            <a:lvl4pPr marL="1600200" indent="-228600">
              <a:defRPr sz="2400">
                <a:solidFill>
                  <a:schemeClr val="tx2"/>
                </a:solidFill>
                <a:latin typeface="Arial" panose="020B0604020202020204" pitchFamily="34" charset="0"/>
                <a:cs typeface="Arial" panose="020B0604020202020204" pitchFamily="34" charset="0"/>
              </a:defRPr>
            </a:lvl4pPr>
            <a:lvl5pPr marL="2057400" indent="-228600">
              <a:defRPr sz="2400">
                <a:solidFill>
                  <a:schemeClr val="tx2"/>
                </a:solidFill>
                <a:latin typeface="Arial" panose="020B0604020202020204" pitchFamily="34" charset="0"/>
                <a:cs typeface="Arial" panose="020B0604020202020204" pitchFamily="34" charset="0"/>
              </a:defRPr>
            </a:lvl5pPr>
            <a:lvl6pPr marL="25146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6pPr>
            <a:lvl7pPr marL="29718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7pPr>
            <a:lvl8pPr marL="34290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8pPr>
            <a:lvl9pPr marL="3886200" indent="-228600" eaLnBrk="0" fontAlgn="base" hangingPunct="0">
              <a:spcBef>
                <a:spcPct val="50000"/>
              </a:spcBef>
              <a:spcAft>
                <a:spcPct val="0"/>
              </a:spcAft>
              <a:defRPr sz="2400">
                <a:solidFill>
                  <a:schemeClr val="tx2"/>
                </a:solidFill>
                <a:latin typeface="Arial" panose="020B0604020202020204" pitchFamily="34" charset="0"/>
                <a:cs typeface="Arial" panose="020B0604020202020204" pitchFamily="34" charset="0"/>
              </a:defRPr>
            </a:lvl9pPr>
          </a:lstStyle>
          <a:p>
            <a:fld id="{07902652-85B9-4CB2-88FB-C3874989BF7E}" type="slidenum">
              <a:rPr lang="en-US" altLang="cs-CZ" sz="1200">
                <a:solidFill>
                  <a:schemeClr val="tx1"/>
                </a:solidFill>
              </a:rPr>
              <a:pPr/>
              <a:t>66</a:t>
            </a:fld>
            <a:endParaRPr lang="en-US" altLang="cs-CZ" sz="1200">
              <a:solidFill>
                <a:schemeClr val="tx1"/>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cs-CZ" sz="1000" smtClean="0">
                <a:latin typeface="Arial" panose="020B0604020202020204" pitchFamily="34" charset="0"/>
                <a:cs typeface="Arial" panose="020B0604020202020204" pitchFamily="34" charset="0"/>
              </a:rPr>
              <a:t>Thorndike's research on animal learning before and after the turn of the twentieth century had an enormous influence on the direction taken by experimental psychology after that time. It influenced John Watson's promotion of the behavioristic approach, and the eventual transformation of experimental psychology from a science of the conscious mind into a science of behavior.</a:t>
            </a:r>
          </a:p>
          <a:p>
            <a:pPr eaLnBrk="1" hangingPunct="1"/>
            <a:r>
              <a:rPr lang="en-US" altLang="cs-CZ" sz="1000" smtClean="0">
                <a:latin typeface="Arial" panose="020B0604020202020204" pitchFamily="34" charset="0"/>
                <a:cs typeface="Arial" panose="020B0604020202020204" pitchFamily="34" charset="0"/>
              </a:rPr>
              <a:t>Probably the best known experimental psychologist of the twentieth century was </a:t>
            </a:r>
            <a:r>
              <a:rPr lang="en-US" altLang="cs-CZ" sz="1000" smtClean="0">
                <a:latin typeface="Arial" panose="020B0604020202020204" pitchFamily="34" charset="0"/>
                <a:cs typeface="Arial" panose="020B0604020202020204" pitchFamily="34" charset="0"/>
                <a:hlinkClick r:id="rId3"/>
              </a:rPr>
              <a:t>B. F. Skinner</a:t>
            </a:r>
            <a:r>
              <a:rPr lang="en-US" altLang="cs-CZ" sz="1000" smtClean="0">
                <a:latin typeface="Arial" panose="020B0604020202020204" pitchFamily="34" charset="0"/>
                <a:cs typeface="Arial" panose="020B0604020202020204" pitchFamily="34" charset="0"/>
              </a:rPr>
              <a:t> (1904-1990). Skinner continued Thorndike's work on instrumental learning but renamed it </a:t>
            </a:r>
            <a:r>
              <a:rPr lang="en-US" altLang="cs-CZ" sz="1000" b="1" smtClean="0">
                <a:latin typeface="Arial" panose="020B0604020202020204" pitchFamily="34" charset="0"/>
                <a:cs typeface="Arial" panose="020B0604020202020204" pitchFamily="34" charset="0"/>
              </a:rPr>
              <a:t>operant conditioning</a:t>
            </a:r>
            <a:r>
              <a:rPr lang="en-US" altLang="cs-CZ" sz="1000" smtClean="0">
                <a:latin typeface="Arial" panose="020B0604020202020204" pitchFamily="34" charset="0"/>
                <a:cs typeface="Arial" panose="020B0604020202020204" pitchFamily="34" charset="0"/>
              </a:rPr>
              <a:t> because, Skinner explained, individuals learn new behaviors that "operate on" the environment — behaviors that cause the individuals to experience environmental stimuli. For example, in Thorndike's puzzle-box experiments, the cats' behaviors operated on the environment by allowing them to escape from the small enclosure and to experience the sight, smell, and taste of food.</a:t>
            </a:r>
          </a:p>
          <a:p>
            <a:pPr eaLnBrk="1" hangingPunct="1"/>
            <a:endParaRPr lang="en-US" altLang="cs-CZ" sz="1000" smtClean="0">
              <a:latin typeface="Arial" panose="020B0604020202020204" pitchFamily="34" charset="0"/>
              <a:cs typeface="Arial" panose="020B0604020202020204" pitchFamily="34" charset="0"/>
            </a:endParaRPr>
          </a:p>
          <a:p>
            <a:pPr eaLnBrk="1" hangingPunct="1"/>
            <a:r>
              <a:rPr lang="en-US" altLang="cs-CZ" sz="1000" smtClean="0">
                <a:latin typeface="Arial" panose="020B0604020202020204" pitchFamily="34" charset="0"/>
                <a:cs typeface="Arial" panose="020B0604020202020204" pitchFamily="34" charset="0"/>
              </a:rPr>
              <a:t>Skinner apparently enjoyed building mechanical devices to use in his research (Bjork, 1993), which eventually led him to develop what now are generally referred to as "Skinner Boxes" (see Figure 2). Skinner boxes are fully automatic conditioning devices: a rat or pigeon (the animals that Skinner used in most of his research on operant conditioning) is placed inside the box and learns to press a lever or push a button in order to receive stimuli such as food or water. The lever press or button-push leads to the consequence, however, only when preceded by a light, tone, or other sensory stimulus. This </a:t>
            </a:r>
            <a:r>
              <a:rPr lang="en-US" altLang="cs-CZ" sz="1000" b="1" smtClean="0">
                <a:latin typeface="Arial" panose="020B0604020202020204" pitchFamily="34" charset="0"/>
                <a:cs typeface="Arial" panose="020B0604020202020204" pitchFamily="34" charset="0"/>
              </a:rPr>
              <a:t>antecedent stimulus</a:t>
            </a:r>
            <a:r>
              <a:rPr lang="en-US" altLang="cs-CZ" sz="1000" smtClean="0">
                <a:latin typeface="Arial" panose="020B0604020202020204" pitchFamily="34" charset="0"/>
                <a:cs typeface="Arial" panose="020B0604020202020204" pitchFamily="34" charset="0"/>
              </a:rPr>
              <a:t> (a stimulus that precedes something else) indicates that the behavioral response of pressing the lever or pushing the button is likely to be followed by a </a:t>
            </a:r>
            <a:r>
              <a:rPr lang="en-US" altLang="cs-CZ" sz="1000" b="1" smtClean="0">
                <a:latin typeface="Arial" panose="020B0604020202020204" pitchFamily="34" charset="0"/>
                <a:cs typeface="Arial" panose="020B0604020202020204" pitchFamily="34" charset="0"/>
              </a:rPr>
              <a:t>consequent stimulus</a:t>
            </a:r>
            <a:r>
              <a:rPr lang="en-US" altLang="cs-CZ" sz="1000" smtClean="0">
                <a:latin typeface="Arial" panose="020B0604020202020204" pitchFamily="34" charset="0"/>
                <a:cs typeface="Arial" panose="020B0604020202020204" pitchFamily="34" charset="0"/>
              </a:rPr>
              <a:t> (a stimulus that comes after something else), such as food or water. Presentations of the antecedent stimulus, the recording of responses, and presentations of the consequent stimulus are all mechanized and, therefore, an experimenter need not be present. </a:t>
            </a:r>
          </a:p>
        </p:txBody>
      </p:sp>
    </p:spTree>
    <p:extLst>
      <p:ext uri="{BB962C8B-B14F-4D97-AF65-F5344CB8AC3E}">
        <p14:creationId xmlns:p14="http://schemas.microsoft.com/office/powerpoint/2010/main" val="3591882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90B5AD19-6685-4A1C-BCA9-098A5B82502E}" type="datetimeFigureOut">
              <a:rPr lang="cs-CZ"/>
              <a:pPr>
                <a:defRPr/>
              </a:pPr>
              <a:t>16.10.2017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29C924-DE1E-4AE3-8919-73CC8842036F}"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9FF5CB22-FCCF-4CD7-A439-7AB87FF1FA4B}" type="datetimeFigureOut">
              <a:rPr lang="cs-CZ"/>
              <a:pPr>
                <a:defRPr/>
              </a:pPr>
              <a:t>16.10.2017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AA77F-F02F-4274-8EDA-5179F99C9C58}"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BB449D93-17E2-4ABE-B4DC-4AD0C5563514}" type="datetimeFigureOut">
              <a:rPr lang="cs-CZ"/>
              <a:pPr>
                <a:defRPr/>
              </a:pPr>
              <a:t>16.10.2017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7B1CA38-704B-4C7C-A7A0-C3EE7A13D4A5}"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11483" y="522288"/>
            <a:ext cx="11074400" cy="11430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767645" y="1981200"/>
            <a:ext cx="10656711" cy="4114800"/>
          </a:xfrm>
        </p:spPr>
        <p:txBody>
          <a:bodyPr rtlCol="0">
            <a:normAutofit/>
          </a:bodyPr>
          <a:lstStyle/>
          <a:p>
            <a:pPr lvl="0"/>
            <a:endParaRPr lang="cs-CZ"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04759857-2105-456F-99D8-36FA45A7A747}" type="datetimeFigureOut">
              <a:rPr lang="cs-CZ"/>
              <a:pPr>
                <a:defRPr/>
              </a:pPr>
              <a:t>16.10.2017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37D3355-E452-4DB9-A6CD-6564297B4A80}"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78E8B372-53B7-44BD-BAB5-24CBE36309B9}" type="datetimeFigureOut">
              <a:rPr lang="cs-CZ"/>
              <a:pPr>
                <a:defRPr/>
              </a:pPr>
              <a:t>16.10.2017</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F879AA-5F51-447E-A82F-E78D6B938E09}"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2305D1D2-8A8B-40AC-8193-B308BAC1D59C}" type="datetimeFigureOut">
              <a:rPr lang="cs-CZ"/>
              <a:pPr>
                <a:defRPr/>
              </a:pPr>
              <a:t>16.10.2017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2A8AED5-A162-46F9-9CA3-C6F6DB29ED95}"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F25BC706-8ACD-4F16-9B17-768A13B986F0}" type="datetimeFigureOut">
              <a:rPr lang="cs-CZ"/>
              <a:pPr>
                <a:defRPr/>
              </a:pPr>
              <a:t>16.10.2017</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428DD90F-BB74-418C-B7DC-ACB0F9277F58}"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2EF19726-DEC0-4C0B-8D9E-A39686D337EC}" type="datetimeFigureOut">
              <a:rPr lang="cs-CZ"/>
              <a:pPr>
                <a:defRPr/>
              </a:pPr>
              <a:t>16.10.2017</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39B61864-F374-49C0-A479-39A5D1A0870A}"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7A5AC28-4F88-4490-9CD8-4D30A018D662}" type="datetimeFigureOut">
              <a:rPr lang="cs-CZ"/>
              <a:pPr>
                <a:defRPr/>
              </a:pPr>
              <a:t>16.10.2017</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D9A4B12A-FC37-494F-8E4F-A6DD3033281C}"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D2E8FBA-90DE-4F34-8DA3-D7787172A858}" type="datetimeFigureOut">
              <a:rPr lang="cs-CZ"/>
              <a:pPr>
                <a:defRPr/>
              </a:pPr>
              <a:t>16.10.2017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C9FE2162-EF13-4655-B9DF-EDDD24EC68D4}"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8B439B6-D4F1-49F4-A29C-8E30929CFB66}" type="datetimeFigureOut">
              <a:rPr lang="cs-CZ"/>
              <a:pPr>
                <a:defRPr/>
              </a:pPr>
              <a:t>16.10.2017</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42F086D-B0B9-413A-BBD5-6ED9CB95AB4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245A871-EF13-4473-9D7C-9A1CD4C78A09}" type="datetimeFigureOut">
              <a:rPr lang="cs-CZ"/>
              <a:pPr>
                <a:defRPr/>
              </a:pPr>
              <a:t>16.10.2017</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5BA81C1-8387-4241-97AB-D2D63CECF986}"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tono%20tono%20-%20broca's%20aphasia%20patient.wmv"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hyperlink" Target="Wernicke's%20Aphasia.flv"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is.muni.cz/auth/el/1411/podzim2016/VLFY0321p/um/Neuro_02_Tisk.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i="1" dirty="0" smtClean="0">
                <a:solidFill>
                  <a:srgbClr val="C00000"/>
                </a:solidFill>
              </a:rPr>
              <a:t>Nervový systém – přehled funkcí</a:t>
            </a:r>
            <a:endParaRPr lang="cs-CZ" b="1" i="1" dirty="0">
              <a:solidFill>
                <a:srgbClr val="C00000"/>
              </a:solidFill>
            </a:endParaRPr>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835789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Nadpis 1"/>
          <p:cNvSpPr>
            <a:spLocks noGrp="1"/>
          </p:cNvSpPr>
          <p:nvPr>
            <p:ph type="ctrTitle"/>
          </p:nvPr>
        </p:nvSpPr>
        <p:spPr/>
        <p:txBody>
          <a:bodyPr/>
          <a:lstStyle/>
          <a:p>
            <a:r>
              <a:rPr lang="cs-CZ" smtClean="0">
                <a:solidFill>
                  <a:srgbClr val="FF0000"/>
                </a:solidFill>
              </a:rPr>
              <a:t>Funkce prodloužené míchy</a:t>
            </a:r>
          </a:p>
        </p:txBody>
      </p:sp>
      <p:sp>
        <p:nvSpPr>
          <p:cNvPr id="15362" name="Podnadpis 2"/>
          <p:cNvSpPr>
            <a:spLocks noGrp="1"/>
          </p:cNvSpPr>
          <p:nvPr>
            <p:ph type="subTitle" idx="1"/>
          </p:nvPr>
        </p:nvSpPr>
        <p:spPr/>
        <p:txBody>
          <a:bodyPr/>
          <a:lstStyle/>
          <a:p>
            <a:endParaRPr lang="cs-CZ"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cs-CZ" b="1" i="1" dirty="0" smtClean="0"/>
              <a:t>Centrum </a:t>
            </a:r>
            <a:r>
              <a:rPr lang="cs-CZ" b="1" i="1" dirty="0" err="1" smtClean="0"/>
              <a:t>kardiomotorické</a:t>
            </a:r>
            <a:r>
              <a:rPr lang="cs-CZ" b="1" i="1" dirty="0" smtClean="0"/>
              <a:t> </a:t>
            </a:r>
            <a:r>
              <a:rPr lang="cs-CZ" dirty="0" smtClean="0"/>
              <a:t>(pro regulaci srdeční činnosti)</a:t>
            </a:r>
          </a:p>
          <a:p>
            <a:pPr lvl="1" fontAlgn="auto">
              <a:spcAft>
                <a:spcPts val="0"/>
              </a:spcAft>
              <a:buFont typeface="Arial" panose="020B0604020202020204" pitchFamily="34" charset="0"/>
              <a:buChar char="•"/>
              <a:defRPr/>
            </a:pPr>
            <a:r>
              <a:rPr lang="cs-CZ" dirty="0" smtClean="0"/>
              <a:t>Rami </a:t>
            </a:r>
            <a:r>
              <a:rPr lang="cs-CZ" dirty="0" err="1" smtClean="0"/>
              <a:t>cardiaci</a:t>
            </a:r>
            <a:r>
              <a:rPr lang="cs-CZ" dirty="0" smtClean="0"/>
              <a:t> n. </a:t>
            </a:r>
            <a:r>
              <a:rPr lang="cs-CZ" dirty="0" err="1" smtClean="0"/>
              <a:t>vagi</a:t>
            </a:r>
            <a:r>
              <a:rPr lang="cs-CZ" dirty="0" smtClean="0"/>
              <a:t>   x  </a:t>
            </a:r>
            <a:r>
              <a:rPr lang="cs-CZ" dirty="0" err="1" smtClean="0"/>
              <a:t>nn</a:t>
            </a:r>
            <a:r>
              <a:rPr lang="cs-CZ" dirty="0" smtClean="0"/>
              <a:t>. </a:t>
            </a:r>
            <a:r>
              <a:rPr lang="cs-CZ" dirty="0" err="1" smtClean="0"/>
              <a:t>cardiaci</a:t>
            </a:r>
            <a:r>
              <a:rPr lang="cs-CZ" dirty="0" smtClean="0"/>
              <a:t> </a:t>
            </a:r>
            <a:endParaRPr lang="cs-CZ" dirty="0"/>
          </a:p>
          <a:p>
            <a:pPr marL="0" indent="0" fontAlgn="auto">
              <a:spcAft>
                <a:spcPts val="0"/>
              </a:spcAft>
              <a:buFont typeface="Arial" panose="020B0604020202020204" pitchFamily="34" charset="0"/>
              <a:buNone/>
              <a:defRPr/>
            </a:pPr>
            <a:r>
              <a:rPr lang="cs-CZ" b="1" dirty="0" err="1" smtClean="0">
                <a:solidFill>
                  <a:schemeClr val="tx2"/>
                </a:solidFill>
              </a:rPr>
              <a:t>Kardioinhibiční</a:t>
            </a:r>
            <a:r>
              <a:rPr lang="cs-CZ" b="1" dirty="0" smtClean="0">
                <a:solidFill>
                  <a:schemeClr val="tx2"/>
                </a:solidFill>
              </a:rPr>
              <a:t> centrum: </a:t>
            </a:r>
            <a:r>
              <a:rPr lang="cs-CZ" dirty="0" smtClean="0"/>
              <a:t>prodloužená mícha (</a:t>
            </a:r>
            <a:r>
              <a:rPr lang="cs-CZ" dirty="0" err="1" smtClean="0"/>
              <a:t>ncl.dorsalis</a:t>
            </a:r>
            <a:r>
              <a:rPr lang="cs-CZ" dirty="0" smtClean="0"/>
              <a:t>, </a:t>
            </a:r>
            <a:r>
              <a:rPr lang="cs-CZ" dirty="0" err="1" smtClean="0"/>
              <a:t>ncl</a:t>
            </a:r>
            <a:r>
              <a:rPr lang="cs-CZ" dirty="0" smtClean="0"/>
              <a:t>. </a:t>
            </a:r>
            <a:r>
              <a:rPr lang="cs-CZ" dirty="0" err="1" smtClean="0"/>
              <a:t>ambiguus</a:t>
            </a:r>
            <a:r>
              <a:rPr lang="cs-CZ" dirty="0" smtClean="0"/>
              <a:t>) – parasympatická vlákna </a:t>
            </a:r>
            <a:r>
              <a:rPr lang="cs-CZ" dirty="0" err="1" smtClean="0"/>
              <a:t>X.hlavového</a:t>
            </a:r>
            <a:r>
              <a:rPr lang="cs-CZ" dirty="0" smtClean="0"/>
              <a:t> nervu</a:t>
            </a:r>
          </a:p>
          <a:p>
            <a:pPr marL="0" indent="0" fontAlgn="auto">
              <a:spcAft>
                <a:spcPts val="0"/>
              </a:spcAft>
              <a:buFont typeface="Arial" panose="020B0604020202020204" pitchFamily="34" charset="0"/>
              <a:buNone/>
              <a:defRPr/>
            </a:pPr>
            <a:r>
              <a:rPr lang="cs-CZ" dirty="0" smtClean="0"/>
              <a:t>	: je stále aktivní – tzv. vagový tonus</a:t>
            </a:r>
          </a:p>
          <a:p>
            <a:pPr marL="0" indent="0" fontAlgn="auto">
              <a:spcAft>
                <a:spcPts val="0"/>
              </a:spcAft>
              <a:buFont typeface="Arial" panose="020B0604020202020204" pitchFamily="34" charset="0"/>
              <a:buNone/>
              <a:defRPr/>
            </a:pPr>
            <a:r>
              <a:rPr lang="cs-CZ" dirty="0" smtClean="0"/>
              <a:t>Účinky: „negativní“ – snížení frekvence srdce, snížení kontraktility </a:t>
            </a:r>
          </a:p>
          <a:p>
            <a:pPr fontAlgn="auto">
              <a:spcAft>
                <a:spcPts val="0"/>
              </a:spcAft>
              <a:buFont typeface="Arial" panose="020B0604020202020204" pitchFamily="34" charset="0"/>
              <a:buChar char="•"/>
              <a:defRPr/>
            </a:pP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p:txBody>
          <a:bodyPr rtlCol="0">
            <a:normAutofit/>
          </a:bodyPr>
          <a:lstStyle/>
          <a:p>
            <a:pPr marL="0" indent="0" fontAlgn="auto">
              <a:spcAft>
                <a:spcPts val="0"/>
              </a:spcAft>
              <a:buFont typeface="Arial" panose="020B0604020202020204" pitchFamily="34" charset="0"/>
              <a:buNone/>
              <a:defRPr/>
            </a:pPr>
            <a:r>
              <a:rPr lang="cs-CZ" b="1" i="1" dirty="0" smtClean="0"/>
              <a:t>Centrum </a:t>
            </a:r>
            <a:r>
              <a:rPr lang="cs-CZ" b="1" i="1" dirty="0" err="1" smtClean="0"/>
              <a:t>kardiomotorické</a:t>
            </a:r>
            <a:r>
              <a:rPr lang="cs-CZ" b="1" i="1" dirty="0" smtClean="0"/>
              <a:t> </a:t>
            </a:r>
            <a:r>
              <a:rPr lang="cs-CZ" dirty="0" smtClean="0"/>
              <a:t>(pro regulaci srdeční činnosti)</a:t>
            </a:r>
          </a:p>
          <a:p>
            <a:pPr lvl="1" fontAlgn="auto">
              <a:spcAft>
                <a:spcPts val="0"/>
              </a:spcAft>
              <a:buFont typeface="Arial" panose="020B0604020202020204" pitchFamily="34" charset="0"/>
              <a:buChar char="•"/>
              <a:defRPr/>
            </a:pPr>
            <a:r>
              <a:rPr lang="cs-CZ" dirty="0" smtClean="0"/>
              <a:t>Rami </a:t>
            </a:r>
            <a:r>
              <a:rPr lang="cs-CZ" dirty="0" err="1" smtClean="0"/>
              <a:t>cardiaci</a:t>
            </a:r>
            <a:r>
              <a:rPr lang="cs-CZ" dirty="0" smtClean="0"/>
              <a:t> n. </a:t>
            </a:r>
            <a:r>
              <a:rPr lang="cs-CZ" dirty="0" err="1" smtClean="0"/>
              <a:t>vagi</a:t>
            </a:r>
            <a:r>
              <a:rPr lang="cs-CZ" dirty="0" smtClean="0"/>
              <a:t>   x  </a:t>
            </a:r>
            <a:r>
              <a:rPr lang="cs-CZ" dirty="0" err="1" smtClean="0"/>
              <a:t>nn</a:t>
            </a:r>
            <a:r>
              <a:rPr lang="cs-CZ" dirty="0" smtClean="0"/>
              <a:t>. </a:t>
            </a:r>
            <a:r>
              <a:rPr lang="cs-CZ" dirty="0" err="1" smtClean="0"/>
              <a:t>cardiaci</a:t>
            </a:r>
            <a:r>
              <a:rPr lang="cs-CZ" dirty="0" smtClean="0"/>
              <a:t> </a:t>
            </a:r>
            <a:endParaRPr lang="cs-CZ" dirty="0"/>
          </a:p>
          <a:p>
            <a:pPr marL="0" indent="0" fontAlgn="auto">
              <a:spcAft>
                <a:spcPts val="0"/>
              </a:spcAft>
              <a:buFont typeface="Arial" panose="020B0604020202020204" pitchFamily="34" charset="0"/>
              <a:buNone/>
              <a:defRPr/>
            </a:pPr>
            <a:r>
              <a:rPr lang="cs-CZ" b="1" dirty="0" err="1" smtClean="0">
                <a:solidFill>
                  <a:schemeClr val="tx2"/>
                </a:solidFill>
              </a:rPr>
              <a:t>Kardioexcitační</a:t>
            </a:r>
            <a:r>
              <a:rPr lang="cs-CZ" b="1" dirty="0" smtClean="0">
                <a:solidFill>
                  <a:schemeClr val="tx2"/>
                </a:solidFill>
              </a:rPr>
              <a:t> centrum: </a:t>
            </a:r>
            <a:r>
              <a:rPr lang="cs-CZ" dirty="0" smtClean="0"/>
              <a:t>není přesná lokalizace, předpoklad: retikulární formace laterální části prodloužené míchy – spinální centra sympatiku v segmentech Th1-Th3;  </a:t>
            </a:r>
            <a:r>
              <a:rPr lang="cs-CZ" dirty="0" err="1" smtClean="0"/>
              <a:t>nn.cardiaci</a:t>
            </a:r>
            <a:endParaRPr lang="cs-CZ" dirty="0" smtClean="0"/>
          </a:p>
          <a:p>
            <a:pPr marL="0" indent="0" fontAlgn="auto">
              <a:spcAft>
                <a:spcPts val="0"/>
              </a:spcAft>
              <a:buFont typeface="Arial" panose="020B0604020202020204" pitchFamily="34" charset="0"/>
              <a:buNone/>
              <a:defRPr/>
            </a:pPr>
            <a:endParaRPr lang="cs-CZ" dirty="0" smtClean="0"/>
          </a:p>
          <a:p>
            <a:pPr marL="0" indent="0" fontAlgn="auto">
              <a:spcAft>
                <a:spcPts val="0"/>
              </a:spcAft>
              <a:buFont typeface="Arial" panose="020B0604020202020204" pitchFamily="34" charset="0"/>
              <a:buNone/>
              <a:defRPr/>
            </a:pPr>
            <a:r>
              <a:rPr lang="cs-CZ" dirty="0" smtClean="0"/>
              <a:t>	Účinky: „pozitivní“ – zvýšení frekvence srdce, zvýšení kontraktility </a:t>
            </a:r>
          </a:p>
          <a:p>
            <a:pPr fontAlgn="auto">
              <a:spcAft>
                <a:spcPts val="0"/>
              </a:spcAft>
              <a:buFont typeface="Arial" panose="020B0604020202020204" pitchFamily="34" charset="0"/>
              <a:buChar char="•"/>
              <a:defRPr/>
            </a:pP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3" name="Zástupný symbol pro obsah 2"/>
          <p:cNvSpPr>
            <a:spLocks noGrp="1"/>
          </p:cNvSpPr>
          <p:nvPr>
            <p:ph idx="1"/>
          </p:nvPr>
        </p:nvSpPr>
        <p:spPr>
          <a:xfrm>
            <a:off x="1774825" y="1557338"/>
            <a:ext cx="8713788" cy="4525962"/>
          </a:xfrm>
        </p:spPr>
        <p:txBody>
          <a:bodyPr rtlCol="0">
            <a:normAutofit/>
          </a:bodyPr>
          <a:lstStyle/>
          <a:p>
            <a:pPr marL="0" indent="0" fontAlgn="auto">
              <a:spcAft>
                <a:spcPts val="0"/>
              </a:spcAft>
              <a:buFont typeface="Arial" panose="020B0604020202020204" pitchFamily="34" charset="0"/>
              <a:buNone/>
              <a:defRPr/>
            </a:pPr>
            <a:r>
              <a:rPr lang="cs-CZ" b="1" i="1" dirty="0" smtClean="0"/>
              <a:t>Centrum vazomotorické </a:t>
            </a:r>
            <a:r>
              <a:rPr lang="cs-CZ" dirty="0" smtClean="0"/>
              <a:t>(pro regulaci činnosti cév)</a:t>
            </a:r>
          </a:p>
          <a:p>
            <a:pPr marL="0" indent="0" fontAlgn="auto">
              <a:spcAft>
                <a:spcPts val="0"/>
              </a:spcAft>
              <a:buFont typeface="Arial" panose="020B0604020202020204" pitchFamily="34" charset="0"/>
              <a:buNone/>
              <a:defRPr/>
            </a:pPr>
            <a:r>
              <a:rPr lang="cs-CZ" dirty="0" smtClean="0"/>
              <a:t>Rozprostřeno v oblastech prodloužené míchy</a:t>
            </a:r>
          </a:p>
          <a:p>
            <a:pPr fontAlgn="auto">
              <a:spcAft>
                <a:spcPts val="0"/>
              </a:spcAft>
              <a:buFont typeface="Wingdings" panose="05000000000000000000" pitchFamily="2" charset="2"/>
              <a:buChar char="ü"/>
              <a:defRPr/>
            </a:pPr>
            <a:r>
              <a:rPr lang="cs-CZ" i="1" dirty="0" smtClean="0"/>
              <a:t>Presorická</a:t>
            </a:r>
            <a:r>
              <a:rPr lang="cs-CZ" dirty="0" smtClean="0"/>
              <a:t> oblast (aktivace rostrální a laterální části – vazokonstrikce, zvýšení tlaku krve; stále aktivní, zodpovědné za cévní tonus)</a:t>
            </a:r>
          </a:p>
          <a:p>
            <a:pPr fontAlgn="auto">
              <a:spcAft>
                <a:spcPts val="0"/>
              </a:spcAft>
              <a:buFont typeface="Wingdings" panose="05000000000000000000" pitchFamily="2" charset="2"/>
              <a:buChar char="ü"/>
              <a:defRPr/>
            </a:pPr>
            <a:endParaRPr lang="cs-CZ" dirty="0" smtClean="0"/>
          </a:p>
          <a:p>
            <a:pPr fontAlgn="auto">
              <a:spcAft>
                <a:spcPts val="0"/>
              </a:spcAft>
              <a:buFont typeface="Wingdings" panose="05000000000000000000" pitchFamily="2" charset="2"/>
              <a:buChar char="ü"/>
              <a:defRPr/>
            </a:pPr>
            <a:r>
              <a:rPr lang="cs-CZ" i="1" dirty="0" err="1" smtClean="0"/>
              <a:t>Depresorická</a:t>
            </a:r>
            <a:r>
              <a:rPr lang="cs-CZ" dirty="0" smtClean="0"/>
              <a:t> oblast (aktivace </a:t>
            </a:r>
            <a:r>
              <a:rPr lang="cs-CZ" dirty="0" err="1" smtClean="0"/>
              <a:t>mediokaudální</a:t>
            </a:r>
            <a:r>
              <a:rPr lang="cs-CZ" dirty="0" smtClean="0"/>
              <a:t> oblasti – vazodilatace, pokles tlaku krve)</a:t>
            </a:r>
          </a:p>
          <a:p>
            <a:pPr fontAlgn="auto">
              <a:spcAft>
                <a:spcPts val="0"/>
              </a:spcAft>
              <a:buFont typeface="Arial" panose="020B0604020202020204" pitchFamily="34" charset="0"/>
              <a:buChar char="•"/>
              <a:defRPr/>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03512" y="274638"/>
            <a:ext cx="8856984" cy="1143000"/>
          </a:xfrm>
        </p:spPr>
        <p:txBody>
          <a:bodyPr rtlCol="0">
            <a:noAutofit/>
          </a:bodyPr>
          <a:lstStyle/>
          <a:p>
            <a:pPr fontAlgn="auto">
              <a:spcAft>
                <a:spcPts val="0"/>
              </a:spcAft>
              <a:defRPr/>
            </a:pP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INTEGRACE REGULACÍ </a:t>
            </a:r>
            <a:b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b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Arial" pitchFamily="34" charset="0"/>
                <a:cs typeface="Arial" pitchFamily="34" charset="0"/>
              </a:rPr>
              <a:t>V KARDIOVASKULÁRNÍM SYSTÉMU</a:t>
            </a:r>
            <a:endParaRPr lang="cs-CZ" sz="3600" dirty="0"/>
          </a:p>
        </p:txBody>
      </p:sp>
      <p:sp>
        <p:nvSpPr>
          <p:cNvPr id="19458" name="Zástupný symbol pro obsah 2"/>
          <p:cNvSpPr>
            <a:spLocks noGrp="1"/>
          </p:cNvSpPr>
          <p:nvPr>
            <p:ph idx="1"/>
          </p:nvPr>
        </p:nvSpPr>
        <p:spPr>
          <a:xfrm>
            <a:off x="1774825" y="1557338"/>
            <a:ext cx="8785225" cy="4525962"/>
          </a:xfrm>
        </p:spPr>
        <p:txBody>
          <a:bodyPr/>
          <a:lstStyle/>
          <a:p>
            <a:r>
              <a:rPr lang="cs-CZ" smtClean="0"/>
              <a:t>Kardiovaskulární centra jsou ovlivněna informacemi z periferie a jiných oblastí CNS:</a:t>
            </a:r>
          </a:p>
          <a:p>
            <a:pPr lvl="1"/>
            <a:r>
              <a:rPr lang="cs-CZ" smtClean="0"/>
              <a:t> z retikulární formace mostu, mezencefala a diencefala</a:t>
            </a:r>
          </a:p>
          <a:p>
            <a:pPr lvl="1"/>
            <a:r>
              <a:rPr lang="cs-CZ" smtClean="0"/>
              <a:t>z hypothalamu (zadní hypothalamus má vztah k sympatickému NS)</a:t>
            </a:r>
          </a:p>
          <a:p>
            <a:pPr lvl="1"/>
            <a:r>
              <a:rPr lang="cs-CZ" smtClean="0"/>
              <a:t>z mozkové kůry – motorická oblast - regulace průtoku kosterními svaly; v souvislosti s emocemi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587546"/>
            <a:ext cx="10515600" cy="6060389"/>
          </a:xfrm>
        </p:spPr>
        <p:txBody>
          <a:bodyPr/>
          <a:lstStyle/>
          <a:p>
            <a:r>
              <a:rPr lang="cs-CZ" sz="3200" dirty="0" smtClean="0"/>
              <a:t>část </a:t>
            </a:r>
            <a:r>
              <a:rPr lang="cs-CZ" sz="3200" dirty="0"/>
              <a:t>centrálního </a:t>
            </a:r>
            <a:r>
              <a:rPr lang="cs-CZ" sz="3200" dirty="0" smtClean="0"/>
              <a:t>systému, která se </a:t>
            </a:r>
            <a:r>
              <a:rPr lang="cs-CZ" sz="3200" dirty="0"/>
              <a:t>uplatňuje </a:t>
            </a:r>
            <a:r>
              <a:rPr lang="cs-CZ" sz="3200" b="1" u="sng" dirty="0">
                <a:solidFill>
                  <a:srgbClr val="FF0000"/>
                </a:solidFill>
              </a:rPr>
              <a:t>při regulaci krevního </a:t>
            </a:r>
            <a:r>
              <a:rPr lang="cs-CZ" sz="3200" b="1" u="sng" dirty="0" smtClean="0">
                <a:solidFill>
                  <a:srgbClr val="FF0000"/>
                </a:solidFill>
              </a:rPr>
              <a:t>oběhu, dýchání, trávení </a:t>
            </a:r>
            <a:r>
              <a:rPr lang="cs-CZ" sz="3200" b="1" u="sng" dirty="0">
                <a:solidFill>
                  <a:srgbClr val="FF0000"/>
                </a:solidFill>
              </a:rPr>
              <a:t>(reflexy zvracení a polykání)</a:t>
            </a:r>
            <a:br>
              <a:rPr lang="cs-CZ" sz="3200" b="1" u="sng" dirty="0">
                <a:solidFill>
                  <a:srgbClr val="FF0000"/>
                </a:solidFill>
              </a:rPr>
            </a:br>
            <a:r>
              <a:rPr lang="cs-CZ" sz="3200" b="1" u="sng" dirty="0" smtClean="0">
                <a:solidFill>
                  <a:srgbClr val="FF0000"/>
                </a:solidFill>
              </a:rPr>
              <a:t/>
            </a:r>
            <a:br>
              <a:rPr lang="cs-CZ" sz="3200" b="1" u="sng" dirty="0" smtClean="0">
                <a:solidFill>
                  <a:srgbClr val="FF0000"/>
                </a:solidFill>
              </a:rPr>
            </a:br>
            <a:r>
              <a:rPr lang="cs-CZ" sz="3200" dirty="0"/>
              <a:t>•obsahuje komplex struktur označovaných jako dýchací centrum, </a:t>
            </a:r>
            <a:r>
              <a:rPr lang="cs-CZ" sz="3200" dirty="0" smtClean="0"/>
              <a:t>které </a:t>
            </a:r>
            <a:r>
              <a:rPr lang="cs-CZ" sz="3200" dirty="0"/>
              <a:t>se </a:t>
            </a:r>
            <a:r>
              <a:rPr lang="cs-CZ" sz="3200" dirty="0" smtClean="0"/>
              <a:t>podílejí </a:t>
            </a:r>
            <a:r>
              <a:rPr lang="cs-CZ" sz="3200" dirty="0"/>
              <a:t>na regulaci dýchání</a:t>
            </a:r>
            <a:r>
              <a:rPr lang="cs-CZ" sz="3200" b="1" u="sng" dirty="0" smtClean="0">
                <a:solidFill>
                  <a:srgbClr val="FF0000"/>
                </a:solidFill>
              </a:rPr>
              <a:t/>
            </a:r>
            <a:br>
              <a:rPr lang="cs-CZ" sz="3200" b="1" u="sng" dirty="0" smtClean="0">
                <a:solidFill>
                  <a:srgbClr val="FF0000"/>
                </a:solidFill>
              </a:rPr>
            </a:br>
            <a:r>
              <a:rPr lang="cs-CZ" sz="3200" dirty="0" smtClean="0"/>
              <a:t>•</a:t>
            </a:r>
            <a:r>
              <a:rPr lang="cs-CZ" sz="3200" dirty="0"/>
              <a:t>centra obranných reflexů (kýchání, </a:t>
            </a:r>
            <a:r>
              <a:rPr lang="cs-CZ" sz="3200" dirty="0" smtClean="0"/>
              <a:t>kašlání)</a:t>
            </a:r>
            <a:br>
              <a:rPr lang="cs-CZ" sz="3200" dirty="0" smtClean="0"/>
            </a:br>
            <a:r>
              <a:rPr lang="cs-CZ" sz="3200" dirty="0" smtClean="0"/>
              <a:t>	</a:t>
            </a:r>
            <a:r>
              <a:rPr lang="cs-CZ" sz="3200" b="1" dirty="0" smtClean="0"/>
              <a:t>reflex kašle </a:t>
            </a:r>
            <a:r>
              <a:rPr lang="cs-CZ" sz="3200" dirty="0" smtClean="0"/>
              <a:t>– zprostředkováván 10</a:t>
            </a:r>
            <a:r>
              <a:rPr lang="cs-CZ" sz="3200" dirty="0"/>
              <a:t>. hlavovým nervem, jehož vlákna inervují i mezižeberní </a:t>
            </a:r>
            <a:r>
              <a:rPr lang="cs-CZ" sz="3200" dirty="0" smtClean="0"/>
              <a:t>svaly, </a:t>
            </a:r>
            <a:r>
              <a:rPr lang="cs-CZ" sz="3200" dirty="0"/>
              <a:t>při podráždění jsou vzruchy přeneseny i na sval</a:t>
            </a:r>
            <a:br>
              <a:rPr lang="cs-CZ" sz="3200" dirty="0"/>
            </a:br>
            <a:r>
              <a:rPr lang="cs-CZ" sz="3200" dirty="0" smtClean="0"/>
              <a:t>	</a:t>
            </a:r>
            <a:r>
              <a:rPr lang="cs-CZ" sz="3200" b="1" dirty="0" smtClean="0"/>
              <a:t>reflex kýchání </a:t>
            </a:r>
            <a:r>
              <a:rPr lang="cs-CZ" sz="3200" dirty="0" smtClean="0"/>
              <a:t>- obdobný </a:t>
            </a:r>
            <a:r>
              <a:rPr lang="cs-CZ" sz="3200" dirty="0"/>
              <a:t>jako reflex kašle, ale ještě je inervován i trigeminem → podráždění i svalů hltanu a hrtanu</a:t>
            </a:r>
            <a:br>
              <a:rPr lang="cs-CZ" sz="3200" dirty="0"/>
            </a:br>
            <a:r>
              <a:rPr lang="cs-CZ" sz="3200" dirty="0"/>
              <a:t/>
            </a:r>
            <a:br>
              <a:rPr lang="cs-CZ" sz="3200" dirty="0"/>
            </a:br>
            <a:r>
              <a:rPr lang="cs-CZ" sz="3200" dirty="0"/>
              <a:t>•podílí se na mimice obličeje, fonaci a společně s mozečkem na rovnováze</a:t>
            </a:r>
            <a:br>
              <a:rPr lang="cs-CZ" sz="3200" dirty="0"/>
            </a:br>
            <a:endParaRPr lang="cs-CZ" sz="3200" dirty="0"/>
          </a:p>
        </p:txBody>
      </p:sp>
    </p:spTree>
    <p:extLst>
      <p:ext uri="{BB962C8B-B14F-4D97-AF65-F5344CB8AC3E}">
        <p14:creationId xmlns:p14="http://schemas.microsoft.com/office/powerpoint/2010/main" val="214020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0130" y="365125"/>
            <a:ext cx="11368216" cy="6060389"/>
          </a:xfrm>
        </p:spPr>
        <p:txBody>
          <a:bodyPr/>
          <a:lstStyle/>
          <a:p>
            <a:r>
              <a:rPr lang="cs-CZ" sz="3200" dirty="0" smtClean="0"/>
              <a:t/>
            </a:r>
            <a:br>
              <a:rPr lang="cs-CZ" sz="3200" dirty="0" smtClean="0"/>
            </a:br>
            <a:r>
              <a:rPr lang="cs-CZ" sz="3200" dirty="0"/>
              <a:t>• </a:t>
            </a:r>
            <a:r>
              <a:rPr lang="cs-CZ" sz="3200" dirty="0" smtClean="0"/>
              <a:t>reflex zvracení</a:t>
            </a:r>
            <a:r>
              <a:rPr lang="cs-CZ" sz="3200" dirty="0"/>
              <a:t/>
            </a:r>
            <a:br>
              <a:rPr lang="cs-CZ" sz="3200" dirty="0"/>
            </a:br>
            <a:r>
              <a:rPr lang="cs-CZ" sz="3200" dirty="0" smtClean="0"/>
              <a:t>aktivuje </a:t>
            </a:r>
            <a:r>
              <a:rPr lang="cs-CZ" sz="3200" dirty="0"/>
              <a:t>se vzruchy z receptorů trávicí trubice, které reagují na chemorecepční zóny (např.: změna pH)</a:t>
            </a:r>
            <a:br>
              <a:rPr lang="cs-CZ" sz="3200" dirty="0"/>
            </a:br>
            <a:r>
              <a:rPr lang="cs-CZ" sz="3200" dirty="0" smtClean="0"/>
              <a:t>	toto </a:t>
            </a:r>
            <a:r>
              <a:rPr lang="cs-CZ" sz="3200" dirty="0"/>
              <a:t>zvracení, které vychází z </a:t>
            </a:r>
            <a:r>
              <a:rPr lang="cs-CZ" sz="3200" dirty="0" err="1"/>
              <a:t>oblongaty</a:t>
            </a:r>
            <a:r>
              <a:rPr lang="cs-CZ" sz="3200" dirty="0"/>
              <a:t>, se </a:t>
            </a:r>
            <a:r>
              <a:rPr lang="cs-CZ" sz="3200" dirty="0" smtClean="0"/>
              <a:t>nazývá </a:t>
            </a:r>
            <a:r>
              <a:rPr lang="cs-CZ" sz="3200" b="1" dirty="0" smtClean="0"/>
              <a:t>centrální zvracení </a:t>
            </a:r>
            <a:r>
              <a:rPr lang="cs-CZ" sz="3200" dirty="0" smtClean="0"/>
              <a:t>a </a:t>
            </a:r>
            <a:r>
              <a:rPr lang="cs-CZ" sz="3200" dirty="0"/>
              <a:t>protože vychází z chemické změny, dá se ovlivnit centrálními emetiky (léky)</a:t>
            </a:r>
            <a:br>
              <a:rPr lang="cs-CZ" sz="3200" dirty="0"/>
            </a:br>
            <a:r>
              <a:rPr lang="cs-CZ" sz="3200" dirty="0" smtClean="0"/>
              <a:t>	</a:t>
            </a:r>
            <a:r>
              <a:rPr lang="cs-CZ" sz="3200" b="1" dirty="0" smtClean="0"/>
              <a:t>periferní zvracení </a:t>
            </a:r>
            <a:r>
              <a:rPr lang="cs-CZ" sz="3200" dirty="0" smtClean="0"/>
              <a:t>vychází </a:t>
            </a:r>
            <a:r>
              <a:rPr lang="cs-CZ" sz="3200" dirty="0"/>
              <a:t>z mechanického podráždění</a:t>
            </a:r>
            <a:br>
              <a:rPr lang="cs-CZ" sz="3200" dirty="0"/>
            </a:br>
            <a:r>
              <a:rPr lang="cs-CZ" sz="3200" dirty="0" smtClean="0"/>
              <a:t> </a:t>
            </a:r>
            <a:endParaRPr lang="cs-CZ" dirty="0"/>
          </a:p>
        </p:txBody>
      </p:sp>
    </p:spTree>
    <p:extLst>
      <p:ext uri="{BB962C8B-B14F-4D97-AF65-F5344CB8AC3E}">
        <p14:creationId xmlns:p14="http://schemas.microsoft.com/office/powerpoint/2010/main" val="96627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81138" y="1228725"/>
            <a:ext cx="9344025" cy="1143000"/>
          </a:xfrm>
        </p:spPr>
        <p:txBody>
          <a:bodyPr/>
          <a:lstStyle/>
          <a:p>
            <a:r>
              <a:rPr lang="cs-CZ" altLang="cs-CZ" sz="4200" b="1" dirty="0" smtClean="0">
                <a:solidFill>
                  <a:srgbClr val="7030A0"/>
                </a:solidFill>
                <a:effectLst>
                  <a:outerShdw blurRad="38100" dist="38100" dir="2700000" algn="tl">
                    <a:srgbClr val="000000">
                      <a:alpha val="43137"/>
                    </a:srgbClr>
                  </a:outerShdw>
                </a:effectLst>
                <a:latin typeface="Bangkok CE"/>
              </a:rPr>
              <a:t>FUNKCE BAZÁLNÍCH GANGLIÍ</a:t>
            </a:r>
          </a:p>
        </p:txBody>
      </p:sp>
      <p:sp>
        <p:nvSpPr>
          <p:cNvPr id="20483" name="Rectangle 3"/>
          <p:cNvSpPr>
            <a:spLocks noGrp="1" noChangeArrowheads="1"/>
          </p:cNvSpPr>
          <p:nvPr>
            <p:ph type="body" idx="1"/>
          </p:nvPr>
        </p:nvSpPr>
        <p:spPr>
          <a:xfrm>
            <a:off x="1342571" y="2561998"/>
            <a:ext cx="8991600" cy="2717800"/>
          </a:xfrm>
        </p:spPr>
        <p:txBody>
          <a:bodyPr/>
          <a:lstStyle/>
          <a:p>
            <a:endParaRPr lang="cs-CZ" dirty="0"/>
          </a:p>
          <a:p>
            <a:r>
              <a:rPr lang="cs-CZ" dirty="0"/>
              <a:t>součástí šedé </a:t>
            </a:r>
            <a:r>
              <a:rPr lang="cs-CZ" dirty="0" smtClean="0"/>
              <a:t>hmoty koncového mozku zevně od thalamu</a:t>
            </a:r>
            <a:r>
              <a:rPr lang="cs-CZ" dirty="0"/>
              <a:t>. Jedná se o vývojově staré struktury. </a:t>
            </a:r>
          </a:p>
          <a:p>
            <a:r>
              <a:rPr lang="cs-CZ" dirty="0" smtClean="0"/>
              <a:t>uplatňují </a:t>
            </a:r>
            <a:r>
              <a:rPr lang="cs-CZ" dirty="0"/>
              <a:t>se při vytváření a řízení pohybu, podílejí se také na kognitivních funkcích a </a:t>
            </a:r>
            <a:r>
              <a:rPr lang="cs-CZ" dirty="0" smtClean="0"/>
              <a:t>funkcích limbického </a:t>
            </a:r>
            <a:r>
              <a:rPr lang="cs-CZ" dirty="0"/>
              <a:t>systému.</a:t>
            </a:r>
          </a:p>
          <a:p>
            <a:r>
              <a:rPr lang="cs-CZ" dirty="0" smtClean="0"/>
              <a:t>bazální </a:t>
            </a:r>
            <a:r>
              <a:rPr lang="cs-CZ" dirty="0"/>
              <a:t>ganglia jsou zapojena do okruhu. Obecné schéma je</a:t>
            </a:r>
            <a:r>
              <a:rPr lang="cs-CZ" dirty="0" smtClean="0"/>
              <a:t>: </a:t>
            </a:r>
            <a:r>
              <a:rPr lang="cs-CZ" b="1" dirty="0" smtClean="0"/>
              <a:t>kůra </a:t>
            </a:r>
            <a:r>
              <a:rPr lang="cs-CZ" b="1" dirty="0"/>
              <a:t>→ vstupní bazální ganglion → výstupní bazální ganglion → thalamus → kůra</a:t>
            </a:r>
            <a:r>
              <a:rPr lang="cs-CZ" dirty="0"/>
              <a:t>. Rozdělení bazálních ganglií podle zapojení</a:t>
            </a:r>
          </a:p>
          <a:p>
            <a:pPr marL="609600" indent="-609600" algn="ctr">
              <a:buFont typeface="Arial" charset="0"/>
              <a:buNone/>
            </a:pPr>
            <a:endParaRPr lang="cs-CZ" altLang="cs-CZ" dirty="0" smtClean="0">
              <a:latin typeface="Times New Roman CE"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2620753" y="248424"/>
            <a:ext cx="6697419" cy="6361152"/>
          </a:xfrm>
          <a:prstGeom prst="rect">
            <a:avLst/>
          </a:prstGeom>
        </p:spPr>
      </p:pic>
    </p:spTree>
    <p:extLst>
      <p:ext uri="{BB962C8B-B14F-4D97-AF65-F5344CB8AC3E}">
        <p14:creationId xmlns:p14="http://schemas.microsoft.com/office/powerpoint/2010/main" val="476242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altLang="cs-CZ" smtClean="0"/>
              <a:t>Bazální ganglia</a:t>
            </a:r>
          </a:p>
        </p:txBody>
      </p:sp>
      <p:sp>
        <p:nvSpPr>
          <p:cNvPr id="22531" name="Text Box 3"/>
          <p:cNvSpPr txBox="1">
            <a:spLocks noChangeArrowheads="1"/>
          </p:cNvSpPr>
          <p:nvPr/>
        </p:nvSpPr>
        <p:spPr bwMode="auto">
          <a:xfrm>
            <a:off x="947738" y="2100263"/>
            <a:ext cx="10266362" cy="2654300"/>
          </a:xfrm>
          <a:prstGeom prst="rect">
            <a:avLst/>
          </a:prstGeom>
          <a:noFill/>
          <a:ln w="9525">
            <a:noFill/>
            <a:miter lim="800000"/>
            <a:headEnd/>
            <a:tailEnd/>
          </a:ln>
        </p:spPr>
        <p:txBody>
          <a:bodyPr>
            <a:spAutoFit/>
          </a:bodyPr>
          <a:lstStyle/>
          <a:p>
            <a:r>
              <a:rPr lang="cs-CZ" altLang="cs-CZ" sz="2800" b="1" i="1">
                <a:latin typeface="Arial CE" pitchFamily="34" charset="0"/>
              </a:rPr>
              <a:t>	vzestupná část – striatum (putamen, nc. caudatus)			</a:t>
            </a:r>
          </a:p>
          <a:p>
            <a:r>
              <a:rPr lang="cs-CZ" altLang="cs-CZ" sz="2800" b="1" i="1">
                <a:latin typeface="Arial CE" pitchFamily="34" charset="0"/>
              </a:rPr>
              <a:t>	výstup 	- pars reticulata (substantia nigra)</a:t>
            </a:r>
          </a:p>
          <a:p>
            <a:r>
              <a:rPr lang="cs-CZ" altLang="cs-CZ" sz="2800" b="1" i="1">
                <a:latin typeface="Arial CE" pitchFamily="34" charset="0"/>
              </a:rPr>
              <a:t>			- pars interna (globus pallidus) 			</a:t>
            </a:r>
          </a:p>
          <a:p>
            <a:endParaRPr lang="cs-CZ" altLang="cs-CZ" sz="2800" b="1" i="1">
              <a:latin typeface="Arial CE" pitchFamily="34" charset="0"/>
            </a:endParaRPr>
          </a:p>
          <a:p>
            <a:endParaRPr lang="cs-CZ" altLang="cs-CZ" sz="2800" b="1" i="1">
              <a:latin typeface="Arial CE" pitchFamily="34" charset="0"/>
            </a:endParaRPr>
          </a:p>
        </p:txBody>
      </p:sp>
    </p:spTree>
    <p:extLst>
      <p:ext uri="{BB962C8B-B14F-4D97-AF65-F5344CB8AC3E}">
        <p14:creationId xmlns:p14="http://schemas.microsoft.com/office/powerpoint/2010/main" val="2073704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840259" y="461318"/>
            <a:ext cx="9794789" cy="6170920"/>
          </a:xfrm>
          <a:prstGeom prst="rect">
            <a:avLst/>
          </a:prstGeom>
        </p:spPr>
        <p:txBody>
          <a:bodyPr wrap="square">
            <a:spAutoFit/>
          </a:bodyPr>
          <a:lstStyle/>
          <a:p>
            <a:endParaRPr lang="cs-CZ" sz="1050" dirty="0">
              <a:solidFill>
                <a:srgbClr val="000000"/>
              </a:solidFill>
              <a:latin typeface="Calibri" panose="020F0502020204030204" pitchFamily="34" charset="0"/>
            </a:endParaRPr>
          </a:p>
          <a:p>
            <a:endParaRPr lang="cs-CZ" sz="1050" dirty="0">
              <a:latin typeface="Calibri" panose="020F0502020204030204" pitchFamily="34" charset="0"/>
            </a:endParaRPr>
          </a:p>
          <a:p>
            <a:r>
              <a:rPr lang="cs-CZ" sz="3200" b="1" dirty="0">
                <a:latin typeface="Calibri" panose="020F0502020204030204" pitchFamily="34" charset="0"/>
              </a:rPr>
              <a:t>Jednobuněčný organismus </a:t>
            </a:r>
            <a:endParaRPr lang="cs-CZ" sz="3200" dirty="0">
              <a:latin typeface="Calibri" panose="020F0502020204030204" pitchFamily="34" charset="0"/>
            </a:endParaRPr>
          </a:p>
          <a:p>
            <a:r>
              <a:rPr lang="cs-CZ" sz="3200" dirty="0">
                <a:latin typeface="Arial" panose="020B0604020202020204" pitchFamily="34" charset="0"/>
              </a:rPr>
              <a:t>•</a:t>
            </a:r>
            <a:r>
              <a:rPr lang="cs-CZ" sz="3200" dirty="0">
                <a:latin typeface="Calibri" panose="020F0502020204030204" pitchFamily="34" charset="0"/>
              </a:rPr>
              <a:t>Jedna buňka musí vykonávat vše - nižší efektivita </a:t>
            </a:r>
          </a:p>
          <a:p>
            <a:r>
              <a:rPr lang="cs-CZ" sz="3200" dirty="0">
                <a:latin typeface="Arial" panose="020B0604020202020204" pitchFamily="34" charset="0"/>
              </a:rPr>
              <a:t>•</a:t>
            </a:r>
            <a:r>
              <a:rPr lang="cs-CZ" sz="3200" dirty="0">
                <a:latin typeface="Calibri" panose="020F0502020204030204" pitchFamily="34" charset="0"/>
              </a:rPr>
              <a:t>Závislost na vlastnostech vnějšího prostředí </a:t>
            </a:r>
          </a:p>
          <a:p>
            <a:r>
              <a:rPr lang="cs-CZ" sz="3200" dirty="0">
                <a:latin typeface="Arial" panose="020B0604020202020204" pitchFamily="34" charset="0"/>
              </a:rPr>
              <a:t>•</a:t>
            </a:r>
            <a:r>
              <a:rPr lang="cs-CZ" sz="3200" dirty="0">
                <a:latin typeface="Calibri" panose="020F0502020204030204" pitchFamily="34" charset="0"/>
              </a:rPr>
              <a:t>Vysoká míra stresu </a:t>
            </a:r>
          </a:p>
          <a:p>
            <a:r>
              <a:rPr lang="cs-CZ" sz="3200" dirty="0">
                <a:latin typeface="Arial" panose="020B0604020202020204" pitchFamily="34" charset="0"/>
              </a:rPr>
              <a:t>•</a:t>
            </a:r>
            <a:r>
              <a:rPr lang="cs-CZ" sz="3200" dirty="0">
                <a:latin typeface="Calibri" panose="020F0502020204030204" pitchFamily="34" charset="0"/>
              </a:rPr>
              <a:t>Krátká doba přežití </a:t>
            </a:r>
            <a:endParaRPr lang="cs-CZ" sz="3200" dirty="0" smtClean="0">
              <a:latin typeface="Calibri" panose="020F0502020204030204" pitchFamily="34" charset="0"/>
            </a:endParaRPr>
          </a:p>
          <a:p>
            <a:endParaRPr lang="cs-CZ" dirty="0">
              <a:latin typeface="Calibri" panose="020F0502020204030204" pitchFamily="34" charset="0"/>
            </a:endParaRPr>
          </a:p>
          <a:p>
            <a:endParaRPr lang="cs-CZ" dirty="0">
              <a:latin typeface="Calibri" panose="020F0502020204030204" pitchFamily="34" charset="0"/>
            </a:endParaRPr>
          </a:p>
          <a:p>
            <a:endParaRPr lang="cs-CZ" dirty="0">
              <a:latin typeface="Calibri" panose="020F0502020204030204" pitchFamily="34" charset="0"/>
            </a:endParaRPr>
          </a:p>
          <a:p>
            <a:r>
              <a:rPr lang="cs-CZ" sz="3200" b="1" dirty="0">
                <a:latin typeface="Calibri" panose="020F0502020204030204" pitchFamily="34" charset="0"/>
              </a:rPr>
              <a:t>Mnohobuněčný organismus </a:t>
            </a:r>
            <a:endParaRPr lang="cs-CZ" sz="3200" dirty="0">
              <a:latin typeface="Calibri" panose="020F0502020204030204" pitchFamily="34" charset="0"/>
            </a:endParaRPr>
          </a:p>
          <a:p>
            <a:r>
              <a:rPr lang="cs-CZ" sz="3200" dirty="0">
                <a:latin typeface="Arial" panose="020B0604020202020204" pitchFamily="34" charset="0"/>
              </a:rPr>
              <a:t>•</a:t>
            </a:r>
            <a:r>
              <a:rPr lang="cs-CZ" sz="3200" dirty="0">
                <a:latin typeface="Calibri" panose="020F0502020204030204" pitchFamily="34" charset="0"/>
              </a:rPr>
              <a:t>Buněčná specializace – vyšší efektivita </a:t>
            </a:r>
          </a:p>
          <a:p>
            <a:r>
              <a:rPr lang="cs-CZ" sz="3200" dirty="0">
                <a:latin typeface="Arial" panose="020B0604020202020204" pitchFamily="34" charset="0"/>
              </a:rPr>
              <a:t>•</a:t>
            </a:r>
            <a:r>
              <a:rPr lang="cs-CZ" sz="3200" dirty="0">
                <a:latin typeface="Calibri" panose="020F0502020204030204" pitchFamily="34" charset="0"/>
              </a:rPr>
              <a:t>Vnitřní prostředí – homeostáza </a:t>
            </a:r>
          </a:p>
          <a:p>
            <a:r>
              <a:rPr lang="cs-CZ" sz="3200" dirty="0">
                <a:latin typeface="Arial" panose="020B0604020202020204" pitchFamily="34" charset="0"/>
              </a:rPr>
              <a:t>•</a:t>
            </a:r>
            <a:r>
              <a:rPr lang="cs-CZ" sz="3200" dirty="0">
                <a:latin typeface="Calibri" panose="020F0502020204030204" pitchFamily="34" charset="0"/>
              </a:rPr>
              <a:t>Nižší míra stresu </a:t>
            </a:r>
          </a:p>
          <a:p>
            <a:r>
              <a:rPr lang="cs-CZ" sz="3200" dirty="0">
                <a:latin typeface="Arial" panose="020B0604020202020204" pitchFamily="34" charset="0"/>
              </a:rPr>
              <a:t>•</a:t>
            </a:r>
            <a:r>
              <a:rPr lang="cs-CZ" sz="3200" dirty="0">
                <a:latin typeface="Calibri" panose="020F0502020204030204" pitchFamily="34" charset="0"/>
              </a:rPr>
              <a:t>Delší doba přežití </a:t>
            </a:r>
          </a:p>
        </p:txBody>
      </p:sp>
    </p:spTree>
    <p:extLst>
      <p:ext uri="{BB962C8B-B14F-4D97-AF65-F5344CB8AC3E}">
        <p14:creationId xmlns:p14="http://schemas.microsoft.com/office/powerpoint/2010/main" val="4169118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solidFill>
                  <a:srgbClr val="C00000"/>
                </a:solidFill>
              </a:rPr>
              <a:t>Zapojení bazálních ganglií</a:t>
            </a:r>
            <a:endParaRPr lang="cs-CZ" b="1" dirty="0">
              <a:solidFill>
                <a:srgbClr val="C00000"/>
              </a:solidFill>
            </a:endParaRPr>
          </a:p>
        </p:txBody>
      </p:sp>
      <p:sp>
        <p:nvSpPr>
          <p:cNvPr id="3" name="Obdélník 2"/>
          <p:cNvSpPr/>
          <p:nvPr/>
        </p:nvSpPr>
        <p:spPr>
          <a:xfrm>
            <a:off x="508000" y="1472685"/>
            <a:ext cx="11176000" cy="4955203"/>
          </a:xfrm>
          <a:prstGeom prst="rect">
            <a:avLst/>
          </a:prstGeom>
        </p:spPr>
        <p:txBody>
          <a:bodyPr wrap="square">
            <a:spAutoFit/>
          </a:bodyPr>
          <a:lstStyle/>
          <a:p>
            <a:endParaRPr lang="cs-CZ" sz="1400" dirty="0">
              <a:solidFill>
                <a:srgbClr val="000000"/>
              </a:solidFill>
              <a:latin typeface="Calibri" panose="020F0502020204030204" pitchFamily="34" charset="0"/>
            </a:endParaRPr>
          </a:p>
          <a:p>
            <a:r>
              <a:rPr lang="cs-CZ" sz="2400" b="1" dirty="0">
                <a:solidFill>
                  <a:srgbClr val="000000"/>
                </a:solidFill>
                <a:latin typeface="Calibri" panose="020F0502020204030204" pitchFamily="34" charset="0"/>
              </a:rPr>
              <a:t>vstupní (input)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přijímají informace z mozkové kůry;</a:t>
            </a:r>
          </a:p>
          <a:p>
            <a:r>
              <a:rPr lang="cs-CZ" dirty="0">
                <a:solidFill>
                  <a:srgbClr val="000000"/>
                </a:solidFill>
                <a:latin typeface="Calibri" panose="020F0502020204030204" pitchFamily="34" charset="0"/>
              </a:rPr>
              <a:t>jejich neurony jsou inhibiční (</a:t>
            </a:r>
            <a:r>
              <a:rPr lang="cs-CZ" dirty="0" err="1">
                <a:solidFill>
                  <a:srgbClr val="000000"/>
                </a:solidFill>
                <a:latin typeface="Calibri" panose="020F0502020204030204" pitchFamily="34" charset="0"/>
              </a:rPr>
              <a:t>mediátorGABA</a:t>
            </a:r>
            <a:r>
              <a:rPr lang="cs-CZ" dirty="0">
                <a:solidFill>
                  <a:srgbClr val="000000"/>
                </a:solidFill>
                <a:latin typeface="Calibri" panose="020F0502020204030204" pitchFamily="34" charset="0"/>
              </a:rPr>
              <a:t>);</a:t>
            </a:r>
          </a:p>
          <a:p>
            <a:r>
              <a:rPr lang="cs-CZ" dirty="0">
                <a:solidFill>
                  <a:srgbClr val="000000"/>
                </a:solidFill>
                <a:latin typeface="Calibri" panose="020F0502020204030204" pitchFamily="34" charset="0"/>
              </a:rPr>
              <a:t>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ncl.caudatus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putamen</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a:t>
            </a:r>
            <a:r>
              <a:rPr lang="cs-CZ" dirty="0" err="1">
                <a:solidFill>
                  <a:srgbClr val="000000"/>
                </a:solidFill>
                <a:latin typeface="Calibri" panose="020F0502020204030204" pitchFamily="34" charset="0"/>
              </a:rPr>
              <a:t>ncl.accumbens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septi</a:t>
            </a:r>
            <a:r>
              <a:rPr lang="cs-CZ" dirty="0" smtClean="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výstupní (output) bazální ganglia:</a:t>
            </a:r>
            <a:endParaRPr lang="cs-CZ" sz="2400" dirty="0">
              <a:solidFill>
                <a:srgbClr val="000000"/>
              </a:solidFill>
              <a:latin typeface="Calibri" panose="020F0502020204030204" pitchFamily="34" charset="0"/>
            </a:endParaRPr>
          </a:p>
          <a:p>
            <a:r>
              <a:rPr lang="cs-CZ" dirty="0">
                <a:solidFill>
                  <a:srgbClr val="000000"/>
                </a:solidFill>
                <a:latin typeface="Calibri" panose="020F0502020204030204" pitchFamily="34" charset="0"/>
              </a:rPr>
              <a:t>vysílají informace přes thalamus do mozkové kůry či přímo </a:t>
            </a:r>
            <a:r>
              <a:rPr lang="cs-CZ" dirty="0" smtClean="0">
                <a:solidFill>
                  <a:srgbClr val="000000"/>
                </a:solidFill>
                <a:latin typeface="Calibri" panose="020F0502020204030204" pitchFamily="34" charset="0"/>
              </a:rPr>
              <a:t>do mozkového </a:t>
            </a:r>
            <a:r>
              <a:rPr lang="cs-CZ" dirty="0">
                <a:solidFill>
                  <a:srgbClr val="000000"/>
                </a:solidFill>
                <a:latin typeface="Calibri" panose="020F0502020204030204" pitchFamily="34" charset="0"/>
              </a:rPr>
              <a:t>kmene(retikulární formace);</a:t>
            </a:r>
          </a:p>
          <a:p>
            <a:r>
              <a:rPr lang="cs-CZ" dirty="0">
                <a:solidFill>
                  <a:srgbClr val="000000"/>
                </a:solidFill>
                <a:latin typeface="Calibri" panose="020F0502020204030204" pitchFamily="34" charset="0"/>
              </a:rPr>
              <a:t>jejich neurony jsou také inhibiční (GABA);</a:t>
            </a:r>
          </a:p>
          <a:p>
            <a:r>
              <a:rPr lang="cs-CZ" dirty="0">
                <a:solidFill>
                  <a:srgbClr val="000000"/>
                </a:solidFill>
                <a:latin typeface="Calibri" panose="020F0502020204030204" pitchFamily="34" charset="0"/>
              </a:rPr>
              <a:t>globus </a:t>
            </a:r>
            <a:r>
              <a:rPr lang="cs-CZ" dirty="0" err="1">
                <a:solidFill>
                  <a:srgbClr val="000000"/>
                </a:solidFill>
                <a:latin typeface="Calibri" panose="020F0502020204030204" pitchFamily="34" charset="0"/>
              </a:rPr>
              <a:t>pallidus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medialis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pallidum</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ventrale</a:t>
            </a:r>
            <a:r>
              <a:rPr lang="cs-CZ" dirty="0">
                <a:solidFill>
                  <a:srgbClr val="000000"/>
                </a:solidFill>
                <a:latin typeface="Calibri" panose="020F0502020204030204" pitchFamily="34" charset="0"/>
              </a:rPr>
              <a:t> (→ kůra) a </a:t>
            </a:r>
            <a:r>
              <a:rPr lang="cs-CZ" dirty="0" err="1">
                <a:solidFill>
                  <a:srgbClr val="000000"/>
                </a:solidFill>
                <a:latin typeface="Calibri" panose="020F0502020204030204" pitchFamily="34" charset="0"/>
              </a:rPr>
              <a:t>substantia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pars</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reticularis</a:t>
            </a:r>
            <a:r>
              <a:rPr lang="cs-CZ" dirty="0">
                <a:solidFill>
                  <a:srgbClr val="000000"/>
                </a:solidFill>
                <a:latin typeface="Calibri" panose="020F0502020204030204" pitchFamily="34" charset="0"/>
              </a:rPr>
              <a:t> (→ kmen</a:t>
            </a:r>
            <a:r>
              <a:rPr lang="cs-CZ" dirty="0" smtClean="0">
                <a:solidFill>
                  <a:srgbClr val="000000"/>
                </a:solidFill>
                <a:latin typeface="Calibri" panose="020F0502020204030204" pitchFamily="34" charset="0"/>
              </a:rPr>
              <a:t>);</a:t>
            </a:r>
          </a:p>
          <a:p>
            <a:endParaRPr lang="cs-CZ" dirty="0">
              <a:solidFill>
                <a:srgbClr val="000000"/>
              </a:solidFill>
              <a:latin typeface="Calibri" panose="020F0502020204030204" pitchFamily="34" charset="0"/>
            </a:endParaRPr>
          </a:p>
          <a:p>
            <a:r>
              <a:rPr lang="cs-CZ" sz="2400" dirty="0">
                <a:solidFill>
                  <a:srgbClr val="000000"/>
                </a:solidFill>
                <a:latin typeface="Arial" panose="020B0604020202020204" pitchFamily="34" charset="0"/>
              </a:rPr>
              <a:t>•</a:t>
            </a:r>
            <a:r>
              <a:rPr lang="cs-CZ" sz="2400" b="1" dirty="0">
                <a:solidFill>
                  <a:srgbClr val="000000"/>
                </a:solidFill>
                <a:latin typeface="Calibri" panose="020F0502020204030204" pitchFamily="34" charset="0"/>
              </a:rPr>
              <a:t>vmezeřená (</a:t>
            </a:r>
            <a:r>
              <a:rPr lang="cs-CZ" sz="2400" b="1" dirty="0" err="1">
                <a:solidFill>
                  <a:srgbClr val="000000"/>
                </a:solidFill>
                <a:latin typeface="Calibri" panose="020F0502020204030204" pitchFamily="34" charset="0"/>
              </a:rPr>
              <a:t>intrinsic</a:t>
            </a:r>
            <a:r>
              <a:rPr lang="cs-CZ" sz="2400" b="1" dirty="0">
                <a:solidFill>
                  <a:srgbClr val="000000"/>
                </a:solidFill>
                <a:latin typeface="Calibri" panose="020F0502020204030204" pitchFamily="34" charset="0"/>
              </a:rPr>
              <a:t>) bazální ganglia:</a:t>
            </a:r>
            <a:endParaRPr lang="cs-CZ" sz="2400" dirty="0">
              <a:solidFill>
                <a:srgbClr val="000000"/>
              </a:solidFill>
              <a:latin typeface="Calibri" panose="020F0502020204030204" pitchFamily="34" charset="0"/>
            </a:endParaRPr>
          </a:p>
          <a:p>
            <a:r>
              <a:rPr lang="cs-CZ" dirty="0" smtClean="0">
                <a:solidFill>
                  <a:srgbClr val="000000"/>
                </a:solidFill>
                <a:latin typeface="Arial" panose="020B0604020202020204" pitchFamily="34" charset="0"/>
              </a:rPr>
              <a:t>	•</a:t>
            </a:r>
            <a:r>
              <a:rPr lang="cs-CZ" dirty="0">
                <a:solidFill>
                  <a:srgbClr val="000000"/>
                </a:solidFill>
                <a:latin typeface="Calibri" panose="020F0502020204030204" pitchFamily="34" charset="0"/>
              </a:rPr>
              <a:t>převádějí informace mezi vstupními a výstupním jádry v tzv. nepřímé dráze;</a:t>
            </a:r>
          </a:p>
          <a:p>
            <a:r>
              <a:rPr lang="cs-CZ" sz="1600" dirty="0">
                <a:solidFill>
                  <a:srgbClr val="000000"/>
                </a:solidFill>
                <a:latin typeface="Calibri" panose="020F0502020204030204" pitchFamily="34" charset="0"/>
              </a:rPr>
              <a:t>globus </a:t>
            </a:r>
            <a:r>
              <a:rPr lang="cs-CZ" sz="1600" dirty="0" err="1">
                <a:solidFill>
                  <a:srgbClr val="000000"/>
                </a:solidFill>
                <a:latin typeface="Calibri" panose="020F0502020204030204" pitchFamily="34" charset="0"/>
              </a:rPr>
              <a:t>pallidus</a:t>
            </a:r>
            <a:r>
              <a:rPr lang="cs-CZ" sz="1600" dirty="0">
                <a:solidFill>
                  <a:srgbClr val="000000"/>
                </a:solidFill>
                <a:latin typeface="Calibri" panose="020F0502020204030204" pitchFamily="34" charset="0"/>
              </a:rPr>
              <a:t> </a:t>
            </a:r>
            <a:r>
              <a:rPr lang="cs-CZ" sz="1600" dirty="0" err="1">
                <a:solidFill>
                  <a:srgbClr val="000000"/>
                </a:solidFill>
                <a:latin typeface="Calibri" panose="020F0502020204030204" pitchFamily="34" charset="0"/>
              </a:rPr>
              <a:t>lateralis</a:t>
            </a:r>
            <a:r>
              <a:rPr lang="cs-CZ" sz="1600" dirty="0">
                <a:solidFill>
                  <a:srgbClr val="000000"/>
                </a:solidFill>
                <a:latin typeface="Calibri" panose="020F0502020204030204" pitchFamily="34" charset="0"/>
              </a:rPr>
              <a:t> (inhibiční neurony –GABA);</a:t>
            </a:r>
          </a:p>
          <a:p>
            <a:r>
              <a:rPr lang="cs-CZ" sz="1600" dirty="0" err="1">
                <a:solidFill>
                  <a:srgbClr val="000000"/>
                </a:solidFill>
                <a:latin typeface="Calibri" panose="020F0502020204030204" pitchFamily="34" charset="0"/>
              </a:rPr>
              <a:t>ncl.subthalamicus</a:t>
            </a:r>
            <a:r>
              <a:rPr lang="cs-CZ" sz="1600" dirty="0">
                <a:solidFill>
                  <a:srgbClr val="000000"/>
                </a:solidFill>
                <a:latin typeface="Calibri" panose="020F0502020204030204" pitchFamily="34" charset="0"/>
              </a:rPr>
              <a:t> (excitační neurony –glutamát);</a:t>
            </a:r>
          </a:p>
          <a:p>
            <a:r>
              <a:rPr lang="cs-CZ" dirty="0" smtClean="0">
                <a:solidFill>
                  <a:srgbClr val="000000"/>
                </a:solidFill>
                <a:latin typeface="Arial" panose="020B0604020202020204" pitchFamily="34" charset="0"/>
              </a:rPr>
              <a:t>	•</a:t>
            </a:r>
            <a:r>
              <a:rPr lang="cs-CZ" dirty="0">
                <a:solidFill>
                  <a:srgbClr val="000000"/>
                </a:solidFill>
                <a:latin typeface="Calibri" panose="020F0502020204030204" pitchFamily="34" charset="0"/>
              </a:rPr>
              <a:t>modulují aktivitu corpus </a:t>
            </a:r>
            <a:r>
              <a:rPr lang="cs-CZ" dirty="0" err="1">
                <a:solidFill>
                  <a:srgbClr val="000000"/>
                </a:solidFill>
                <a:latin typeface="Calibri" panose="020F0502020204030204" pitchFamily="34" charset="0"/>
              </a:rPr>
              <a:t>striatum</a:t>
            </a:r>
            <a:r>
              <a:rPr lang="cs-CZ" dirty="0">
                <a:solidFill>
                  <a:srgbClr val="000000"/>
                </a:solidFill>
                <a:latin typeface="Calibri" panose="020F0502020204030204" pitchFamily="34" charset="0"/>
              </a:rPr>
              <a:t> a přímé/nepřímé dráhy </a:t>
            </a:r>
            <a:r>
              <a:rPr lang="cs-CZ" dirty="0" smtClean="0">
                <a:solidFill>
                  <a:srgbClr val="000000"/>
                </a:solidFill>
                <a:latin typeface="Calibri" panose="020F0502020204030204" pitchFamily="34" charset="0"/>
              </a:rPr>
              <a:t>prostřednictvím dopaminu–</a:t>
            </a:r>
            <a:r>
              <a:rPr lang="cs-CZ" dirty="0" err="1" smtClean="0">
                <a:solidFill>
                  <a:srgbClr val="000000"/>
                </a:solidFill>
                <a:latin typeface="Calibri" panose="020F0502020204030204" pitchFamily="34" charset="0"/>
              </a:rPr>
              <a:t>pars</a:t>
            </a:r>
            <a:r>
              <a:rPr lang="cs-CZ" dirty="0" smtClean="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compacta</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substantiae</a:t>
            </a:r>
            <a:r>
              <a:rPr lang="cs-CZ" dirty="0">
                <a:solidFill>
                  <a:srgbClr val="000000"/>
                </a:solidFill>
                <a:latin typeface="Calibri" panose="020F0502020204030204" pitchFamily="34" charset="0"/>
              </a:rPr>
              <a:t> </a:t>
            </a:r>
            <a:r>
              <a:rPr lang="cs-CZ" dirty="0" err="1">
                <a:solidFill>
                  <a:srgbClr val="000000"/>
                </a:solidFill>
                <a:latin typeface="Calibri" panose="020F0502020204030204" pitchFamily="34" charset="0"/>
              </a:rPr>
              <a:t>nigrae</a:t>
            </a:r>
            <a:r>
              <a:rPr lang="cs-CZ" dirty="0">
                <a:solidFill>
                  <a:srgbClr val="000000"/>
                </a:solidFill>
                <a:latin typeface="Calibri" panose="020F0502020204030204" pitchFamily="34" charset="0"/>
              </a:rPr>
              <a:t>.</a:t>
            </a:r>
          </a:p>
        </p:txBody>
      </p:sp>
    </p:spTree>
    <p:extLst>
      <p:ext uri="{BB962C8B-B14F-4D97-AF65-F5344CB8AC3E}">
        <p14:creationId xmlns:p14="http://schemas.microsoft.com/office/powerpoint/2010/main" val="2132649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smtClean="0"/>
              <a:t>Bazální ganglia</a:t>
            </a:r>
          </a:p>
        </p:txBody>
      </p:sp>
      <p:sp>
        <p:nvSpPr>
          <p:cNvPr id="23555"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3556" name="Text Box 5"/>
          <p:cNvSpPr txBox="1">
            <a:spLocks noChangeArrowheads="1"/>
          </p:cNvSpPr>
          <p:nvPr/>
        </p:nvSpPr>
        <p:spPr bwMode="auto">
          <a:xfrm>
            <a:off x="2305050" y="2011363"/>
            <a:ext cx="4598988" cy="2654300"/>
          </a:xfrm>
          <a:prstGeom prst="rect">
            <a:avLst/>
          </a:prstGeom>
          <a:noFill/>
          <a:ln w="9525">
            <a:noFill/>
            <a:miter lim="800000"/>
            <a:headEnd/>
            <a:tailEnd/>
          </a:ln>
        </p:spPr>
        <p:txBody>
          <a:bodyPr wrap="none">
            <a:spAutoFit/>
          </a:bodyPr>
          <a:lstStyle/>
          <a:p>
            <a:r>
              <a:rPr lang="cs-CZ" altLang="cs-CZ" sz="2800" b="1" i="1" dirty="0">
                <a:latin typeface="Arial CE" pitchFamily="34" charset="0"/>
              </a:rPr>
              <a:t>Motorická centra schopná</a:t>
            </a:r>
          </a:p>
          <a:p>
            <a:r>
              <a:rPr lang="cs-CZ" altLang="cs-CZ" sz="2800" b="1" i="1" dirty="0">
                <a:latin typeface="Arial CE" pitchFamily="34" charset="0"/>
              </a:rPr>
              <a:t> </a:t>
            </a:r>
          </a:p>
          <a:p>
            <a:pPr>
              <a:buFontTx/>
              <a:buChar char="-"/>
            </a:pPr>
            <a:r>
              <a:rPr lang="cs-CZ" altLang="cs-CZ" sz="2800" b="1" i="1" dirty="0">
                <a:latin typeface="Arial CE" pitchFamily="34" charset="0"/>
              </a:rPr>
              <a:t> regulovat </a:t>
            </a:r>
          </a:p>
          <a:p>
            <a:r>
              <a:rPr lang="cs-CZ" altLang="cs-CZ" sz="2800" b="1" i="1" dirty="0" smtClean="0">
                <a:latin typeface="Arial CE" pitchFamily="34" charset="0"/>
              </a:rPr>
              <a:t>a </a:t>
            </a:r>
            <a:r>
              <a:rPr lang="cs-CZ" altLang="cs-CZ" sz="2800" b="1" i="1" dirty="0">
                <a:latin typeface="Arial CE" pitchFamily="34" charset="0"/>
              </a:rPr>
              <a:t>koordinovat motoriku</a:t>
            </a:r>
          </a:p>
          <a:p>
            <a:pPr>
              <a:buFontTx/>
              <a:buChar char="-"/>
            </a:pPr>
            <a:endParaRPr lang="cs-CZ" altLang="cs-CZ" sz="2800" b="1" i="1" dirty="0">
              <a:latin typeface="Arial CE" pitchFamily="34" charset="0"/>
            </a:endParaRPr>
          </a:p>
          <a:p>
            <a:r>
              <a:rPr lang="cs-CZ" altLang="cs-CZ" sz="2800" b="1" i="1" dirty="0">
                <a:latin typeface="Arial CE" pitchFamily="34" charset="0"/>
              </a:rPr>
              <a:t>(ptáci)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454150" y="0"/>
            <a:ext cx="9344025" cy="1143000"/>
          </a:xfrm>
        </p:spPr>
        <p:txBody>
          <a:bodyPr/>
          <a:lstStyle/>
          <a:p>
            <a:r>
              <a:rPr lang="cs-CZ" altLang="cs-CZ" smtClean="0"/>
              <a:t>Transmitery bazálních ganglií</a:t>
            </a:r>
          </a:p>
        </p:txBody>
      </p:sp>
      <p:graphicFrame>
        <p:nvGraphicFramePr>
          <p:cNvPr id="267287" name="Group 23"/>
          <p:cNvGraphicFramePr>
            <a:graphicFrameLocks noGrp="1"/>
          </p:cNvGraphicFramePr>
          <p:nvPr>
            <p:ph idx="1"/>
            <p:extLst>
              <p:ext uri="{D42A27DB-BD31-4B8C-83A1-F6EECF244321}">
                <p14:modId xmlns:p14="http://schemas.microsoft.com/office/powerpoint/2010/main" val="4064500357"/>
              </p:ext>
            </p:extLst>
          </p:nvPr>
        </p:nvGraphicFramePr>
        <p:xfrm>
          <a:off x="1600200" y="1554163"/>
          <a:ext cx="8991600" cy="5088090"/>
        </p:xfrm>
        <a:graphic>
          <a:graphicData uri="http://schemas.openxmlformats.org/drawingml/2006/table">
            <a:tbl>
              <a:tblPr/>
              <a:tblGrid>
                <a:gridCol w="2670175">
                  <a:extLst>
                    <a:ext uri="{9D8B030D-6E8A-4147-A177-3AD203B41FA5}">
                      <a16:colId xmlns="" xmlns:a16="http://schemas.microsoft.com/office/drawing/2014/main" val="20000"/>
                    </a:ext>
                  </a:extLst>
                </a:gridCol>
                <a:gridCol w="6321425">
                  <a:extLst>
                    <a:ext uri="{9D8B030D-6E8A-4147-A177-3AD203B41FA5}">
                      <a16:colId xmlns="" xmlns:a16="http://schemas.microsoft.com/office/drawing/2014/main" val="20001"/>
                    </a:ext>
                  </a:extLst>
                </a:gridCol>
              </a:tblGrid>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smtClean="0">
                          <a:ln>
                            <a:noFill/>
                          </a:ln>
                          <a:solidFill>
                            <a:srgbClr val="800000"/>
                          </a:solidFill>
                          <a:effectLst/>
                          <a:latin typeface="Times New Roman" panose="02020603050405020304" pitchFamily="18" charset="0"/>
                        </a:rPr>
                        <a:t>Transmiter</a:t>
                      </a:r>
                      <a:endParaRPr kumimoji="0" lang="cs-CZ" altLang="cs-CZ" sz="2400" b="1" i="0" u="none" strike="noStrike" cap="none" normalizeH="0" baseline="0" dirty="0" smtClean="0">
                        <a:ln>
                          <a:noFill/>
                        </a:ln>
                        <a:solidFill>
                          <a:srgbClr val="800000"/>
                        </a:solidFill>
                        <a:effectLst/>
                        <a:latin typeface="Times New Roman" panose="02020603050405020304" pitchFamily="18" charset="0"/>
                      </a:endParaRP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ctr"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800000"/>
                          </a:solidFill>
                          <a:effectLst/>
                          <a:latin typeface="Times New Roman" panose="02020603050405020304" pitchFamily="18" charset="0"/>
                        </a:rPr>
                        <a:t>Lokalizace a vztahy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 xmlns:a16="http://schemas.microsoft.com/office/drawing/2014/main" val="10000"/>
                  </a:ext>
                </a:extLst>
              </a:tr>
              <a:tr h="1493427">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dirty="0" err="1" smtClean="0">
                          <a:ln>
                            <a:noFill/>
                          </a:ln>
                          <a:solidFill>
                            <a:srgbClr val="C00000"/>
                          </a:solidFill>
                          <a:effectLst/>
                          <a:latin typeface="Times New Roman" panose="02020603050405020304" pitchFamily="18" charset="0"/>
                        </a:rPr>
                        <a:t>Glutamat</a:t>
                      </a:r>
                      <a:r>
                        <a:rPr kumimoji="0" lang="cs-CZ" altLang="cs-CZ" sz="24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400" b="1" i="0" u="none" strike="noStrike" cap="none" normalizeH="0" baseline="0" dirty="0" smtClean="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Neurony </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kortikostriální</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thalamostriální</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                -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subthalamické</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1"/>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GABA </a:t>
                      </a:r>
                      <a:r>
                        <a:rPr kumimoji="0" lang="cs-CZ" altLang="cs-CZ" sz="2400" b="1" i="0" u="none" strike="noStrike" cap="none" normalizeH="0" baseline="0" smtClean="0">
                          <a:ln>
                            <a:noFill/>
                          </a:ln>
                          <a:solidFill>
                            <a:srgbClr val="C00000"/>
                          </a:solidFill>
                          <a:effectLst/>
                          <a:latin typeface="Times New Roman" panose="02020603050405020304" pitchFamily="18" charset="0"/>
                          <a:sym typeface="Symbol" panose="05050102010706020507" pitchFamily="18" charset="2"/>
                        </a:rPr>
                        <a:t></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Projekční neurony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pallida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subst</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nigra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pars</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retikulární</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2"/>
                  </a:ext>
                </a:extLst>
              </a:tr>
              <a:tr h="1127690">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Dopamin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Subst</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Nigra</a:t>
                      </a:r>
                      <a:endParaRPr kumimoji="0" lang="cs-CZ" altLang="cs-CZ" sz="2000" b="1" i="0" u="none" strike="noStrike" cap="none" normalizeH="0" baseline="0" dirty="0" smtClean="0">
                        <a:ln>
                          <a:noFill/>
                        </a:ln>
                        <a:solidFill>
                          <a:srgbClr val="C00000"/>
                        </a:solidFill>
                        <a:effectLst/>
                        <a:latin typeface="Times New Roman" panose="02020603050405020304" pitchFamily="18" charset="0"/>
                      </a:endParaRP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Aktivace přes D2 receptory GABA/substance P-neurony</a:t>
                      </a:r>
                    </a:p>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blok přes D3 receptory GABA/enkefalin-neurony</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FFFFCC"/>
                    </a:solidFill>
                  </a:tcPr>
                </a:tc>
                <a:extLst>
                  <a:ext uri="{0D108BD9-81ED-4DB2-BD59-A6C34878D82A}">
                    <a16:rowId xmlns="" xmlns:a16="http://schemas.microsoft.com/office/drawing/2014/main" val="10003"/>
                  </a:ext>
                </a:extLst>
              </a:tr>
              <a:tr h="822274">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400" b="1" i="0" u="none" strike="noStrike" cap="none" normalizeH="0" baseline="0" smtClean="0">
                          <a:ln>
                            <a:noFill/>
                          </a:ln>
                          <a:solidFill>
                            <a:srgbClr val="C00000"/>
                          </a:solidFill>
                          <a:effectLst/>
                          <a:latin typeface="Times New Roman" panose="02020603050405020304" pitchFamily="18" charset="0"/>
                        </a:rPr>
                        <a:t>Acetylcholin</a:t>
                      </a:r>
                    </a:p>
                  </a:txBody>
                  <a:tcPr marT="45717" marB="4571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defTabSz="762000" eaLnBrk="0" hangingPunct="0">
                        <a:spcBef>
                          <a:spcPct val="20000"/>
                        </a:spcBef>
                        <a:buClr>
                          <a:srgbClr val="FF00FF"/>
                        </a:buClr>
                        <a:buSzPct val="70000"/>
                        <a:buFont typeface="Wingdings" panose="05000000000000000000" pitchFamily="2" charset="2"/>
                        <a:defRPr sz="2800" b="1">
                          <a:solidFill>
                            <a:srgbClr val="FFFFFF"/>
                          </a:solidFill>
                          <a:latin typeface="Times New Roman" panose="02020603050405020304" pitchFamily="18" charset="0"/>
                        </a:defRPr>
                      </a:lvl1pPr>
                      <a:lvl2pPr defTabSz="762000" eaLnBrk="0" hangingPunct="0">
                        <a:spcBef>
                          <a:spcPct val="20000"/>
                        </a:spcBef>
                        <a:buClr>
                          <a:schemeClr val="tx2"/>
                        </a:buClr>
                        <a:buSzPct val="70000"/>
                        <a:buFont typeface="Wingdings" panose="05000000000000000000" pitchFamily="2" charset="2"/>
                        <a:defRPr sz="2400" b="1">
                          <a:solidFill>
                            <a:srgbClr val="66FF33"/>
                          </a:solidFill>
                          <a:latin typeface="Times New Roman" panose="02020603050405020304" pitchFamily="18" charset="0"/>
                        </a:defRPr>
                      </a:lvl2pPr>
                      <a:lvl3pPr defTabSz="762000" eaLnBrk="0" hangingPunct="0">
                        <a:spcBef>
                          <a:spcPct val="20000"/>
                        </a:spcBef>
                        <a:buClr>
                          <a:srgbClr val="F95AB7"/>
                        </a:buClr>
                        <a:buSzPct val="80000"/>
                        <a:buFont typeface="Wingdings" panose="05000000000000000000" pitchFamily="2" charset="2"/>
                        <a:defRPr sz="2000">
                          <a:solidFill>
                            <a:schemeClr val="tx1"/>
                          </a:solidFill>
                          <a:latin typeface="Times New Roman" panose="02020603050405020304" pitchFamily="18" charset="0"/>
                        </a:defRPr>
                      </a:lvl3pPr>
                      <a:lvl4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4pPr>
                      <a:lvl5pPr defTabSz="762000" eaLnBrk="0" hangingPunct="0">
                        <a:spcBef>
                          <a:spcPct val="20000"/>
                        </a:spcBef>
                        <a:buClr>
                          <a:srgbClr val="F95AB7"/>
                        </a:buClr>
                        <a:buSzPct val="80000"/>
                        <a:buFont typeface="Wingdings" panose="05000000000000000000" pitchFamily="2" charset="2"/>
                        <a:defRPr>
                          <a:solidFill>
                            <a:schemeClr val="tx1"/>
                          </a:solidFill>
                          <a:latin typeface="Times New Roman" panose="02020603050405020304" pitchFamily="18" charset="0"/>
                        </a:defRPr>
                      </a:lvl5pPr>
                      <a:lvl6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6pPr>
                      <a:lvl7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7pPr>
                      <a:lvl8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8pPr>
                      <a:lvl9pPr defTabSz="762000" eaLnBrk="0" fontAlgn="base" hangingPunct="0">
                        <a:spcBef>
                          <a:spcPct val="20000"/>
                        </a:spcBef>
                        <a:spcAft>
                          <a:spcPct val="0"/>
                        </a:spcAft>
                        <a:buClr>
                          <a:srgbClr val="F95AB7"/>
                        </a:buClr>
                        <a:buSzPct val="80000"/>
                        <a:buFont typeface="Wingdings" panose="05000000000000000000" pitchFamily="2" charset="2"/>
                        <a:defRPr>
                          <a:solidFill>
                            <a:schemeClr val="tx1"/>
                          </a:solidFill>
                          <a:latin typeface="Times New Roman" panose="02020603050405020304" pitchFamily="18" charset="0"/>
                        </a:defRPr>
                      </a:lvl9pPr>
                    </a:lstStyle>
                    <a:p>
                      <a:pPr marL="0" marR="0" lvl="0" indent="0" algn="l" defTabSz="762000" rtl="0" eaLnBrk="0" fontAlgn="base" latinLnBrk="0" hangingPunct="0">
                        <a:lnSpc>
                          <a:spcPct val="100000"/>
                        </a:lnSpc>
                        <a:spcBef>
                          <a:spcPct val="20000"/>
                        </a:spcBef>
                        <a:spcAft>
                          <a:spcPct val="0"/>
                        </a:spcAft>
                        <a:buClr>
                          <a:srgbClr val="FF00FF"/>
                        </a:buClr>
                        <a:buSzPct val="70000"/>
                        <a:buFont typeface="Wingdings" panose="05000000000000000000" pitchFamily="2" charset="2"/>
                        <a:buNone/>
                        <a:tabLst/>
                      </a:pPr>
                      <a:r>
                        <a:rPr kumimoji="0" lang="cs-CZ" altLang="cs-CZ" sz="2000" b="1" i="0" u="none" strike="noStrike" cap="none" normalizeH="0" baseline="0" dirty="0" smtClean="0">
                          <a:ln>
                            <a:noFill/>
                          </a:ln>
                          <a:solidFill>
                            <a:srgbClr val="C00000"/>
                          </a:solidFill>
                          <a:effectLst/>
                          <a:latin typeface="Times New Roman" panose="02020603050405020304" pitchFamily="18" charset="0"/>
                        </a:rPr>
                        <a:t>Interneurony </a:t>
                      </a:r>
                      <a:r>
                        <a:rPr kumimoji="0" lang="cs-CZ" altLang="cs-CZ" sz="2000" b="1" i="0" u="none" strike="noStrike" cap="none" normalizeH="0" baseline="0" dirty="0" err="1" smtClean="0">
                          <a:ln>
                            <a:noFill/>
                          </a:ln>
                          <a:solidFill>
                            <a:srgbClr val="C00000"/>
                          </a:solidFill>
                          <a:effectLst/>
                          <a:latin typeface="Times New Roman" panose="02020603050405020304" pitchFamily="18" charset="0"/>
                        </a:rPr>
                        <a:t>striata</a:t>
                      </a:r>
                      <a:r>
                        <a:rPr kumimoji="0" lang="cs-CZ" altLang="cs-CZ" sz="2000" b="1" i="0" u="none" strike="noStrike" cap="none" normalizeH="0" baseline="0" dirty="0" smtClean="0">
                          <a:ln>
                            <a:noFill/>
                          </a:ln>
                          <a:solidFill>
                            <a:srgbClr val="C00000"/>
                          </a:solidFill>
                          <a:effectLst/>
                          <a:latin typeface="Times New Roman" panose="02020603050405020304" pitchFamily="18" charset="0"/>
                        </a:rPr>
                        <a:t>, excitační muskarinový účinek</a:t>
                      </a:r>
                    </a:p>
                  </a:txBody>
                  <a:tcPr marT="45717" marB="4571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cs-CZ" altLang="cs-CZ" smtClean="0"/>
              <a:t>Bazální ganglia</a:t>
            </a:r>
          </a:p>
        </p:txBody>
      </p:sp>
      <p:sp>
        <p:nvSpPr>
          <p:cNvPr id="26627" name="Text Box 3"/>
          <p:cNvSpPr txBox="1">
            <a:spLocks noChangeArrowheads="1"/>
          </p:cNvSpPr>
          <p:nvPr/>
        </p:nvSpPr>
        <p:spPr bwMode="auto">
          <a:xfrm>
            <a:off x="947738" y="2100263"/>
            <a:ext cx="10266362" cy="1373187"/>
          </a:xfrm>
          <a:prstGeom prst="rect">
            <a:avLst/>
          </a:prstGeom>
          <a:noFill/>
          <a:ln w="9525">
            <a:noFill/>
            <a:miter lim="800000"/>
            <a:headEnd/>
            <a:tailEnd/>
          </a:ln>
        </p:spPr>
        <p:txBody>
          <a:bodyPr>
            <a:spAutoFit/>
          </a:bodyPr>
          <a:lstStyle/>
          <a:p>
            <a:r>
              <a:rPr lang="cs-CZ" altLang="cs-CZ" sz="2800" b="1" i="1">
                <a:latin typeface="Arial CE" pitchFamily="34" charset="0"/>
              </a:rPr>
              <a:t>	 			</a:t>
            </a:r>
          </a:p>
          <a:p>
            <a:endParaRPr lang="cs-CZ" altLang="cs-CZ" sz="2800" b="1" i="1">
              <a:latin typeface="Arial CE" pitchFamily="34" charset="0"/>
            </a:endParaRPr>
          </a:p>
          <a:p>
            <a:endParaRPr lang="cs-CZ" altLang="cs-CZ" sz="2800" b="1" i="1">
              <a:latin typeface="Arial CE" pitchFamily="34" charset="0"/>
            </a:endParaRPr>
          </a:p>
        </p:txBody>
      </p:sp>
      <p:sp>
        <p:nvSpPr>
          <p:cNvPr id="26628" name="Text Box 4"/>
          <p:cNvSpPr txBox="1">
            <a:spLocks noChangeArrowheads="1"/>
          </p:cNvSpPr>
          <p:nvPr/>
        </p:nvSpPr>
        <p:spPr bwMode="auto">
          <a:xfrm>
            <a:off x="2305050" y="2011363"/>
            <a:ext cx="8675688" cy="4400550"/>
          </a:xfrm>
          <a:prstGeom prst="rect">
            <a:avLst/>
          </a:prstGeom>
          <a:noFill/>
          <a:ln w="9525">
            <a:noFill/>
            <a:miter lim="800000"/>
            <a:headEnd/>
            <a:tailEnd/>
          </a:ln>
        </p:spPr>
        <p:txBody>
          <a:bodyPr wrap="none">
            <a:spAutoFit/>
          </a:bodyPr>
          <a:lstStyle/>
          <a:p>
            <a:r>
              <a:rPr lang="cs-CZ" altLang="cs-CZ" sz="2800" b="1" i="1">
                <a:latin typeface="Arial CE" pitchFamily="34" charset="0"/>
              </a:rPr>
              <a:t>Syndrom hypokineticko-hypertonický - Parkinson</a:t>
            </a:r>
          </a:p>
          <a:p>
            <a:r>
              <a:rPr lang="cs-CZ" altLang="cs-CZ" sz="2800" b="1" i="1">
                <a:latin typeface="Arial CE" pitchFamily="34" charset="0"/>
              </a:rPr>
              <a:t> </a:t>
            </a:r>
          </a:p>
          <a:p>
            <a:pPr>
              <a:buFontTx/>
              <a:buChar char="-"/>
            </a:pPr>
            <a:r>
              <a:rPr lang="cs-CZ" altLang="cs-CZ" sz="2800" b="1" i="1">
                <a:latin typeface="Arial CE" pitchFamily="34" charset="0"/>
              </a:rPr>
              <a:t> bradykineze – zpomalené pohyby</a:t>
            </a:r>
          </a:p>
          <a:p>
            <a:pPr>
              <a:buFontTx/>
              <a:buChar char="-"/>
            </a:pPr>
            <a:r>
              <a:rPr lang="cs-CZ" altLang="cs-CZ" sz="2800" b="1" i="1">
                <a:latin typeface="Arial CE" pitchFamily="34" charset="0"/>
              </a:rPr>
              <a:t> mikrografie – malé písmo</a:t>
            </a:r>
          </a:p>
          <a:p>
            <a:pPr>
              <a:buFontTx/>
              <a:buChar char="-"/>
            </a:pPr>
            <a:r>
              <a:rPr lang="cs-CZ" altLang="cs-CZ" sz="2800" b="1" i="1">
                <a:latin typeface="Arial CE" pitchFamily="34" charset="0"/>
              </a:rPr>
              <a:t> chudá mimika</a:t>
            </a:r>
          </a:p>
          <a:p>
            <a:pPr>
              <a:buFontTx/>
              <a:buChar char="-"/>
            </a:pPr>
            <a:r>
              <a:rPr lang="cs-CZ" altLang="cs-CZ" sz="2800" b="1" i="1">
                <a:latin typeface="Arial CE" pitchFamily="34" charset="0"/>
              </a:rPr>
              <a:t> hrubý klidový třes</a:t>
            </a:r>
          </a:p>
          <a:p>
            <a:pPr>
              <a:buFontTx/>
              <a:buChar char="-"/>
            </a:pPr>
            <a:r>
              <a:rPr lang="cs-CZ" altLang="cs-CZ" sz="2800" b="1" i="1">
                <a:latin typeface="Arial CE" pitchFamily="34" charset="0"/>
              </a:rPr>
              <a:t> zvýšený svalový tonus</a:t>
            </a:r>
          </a:p>
          <a:p>
            <a:pPr>
              <a:buFontTx/>
              <a:buChar char="-"/>
            </a:pPr>
            <a:r>
              <a:rPr lang="cs-CZ" altLang="cs-CZ" sz="2800" b="1" i="1">
                <a:latin typeface="Arial CE" pitchFamily="34" charset="0"/>
              </a:rPr>
              <a:t> skrčené držení těla</a:t>
            </a:r>
          </a:p>
          <a:p>
            <a:pPr>
              <a:buFontTx/>
              <a:buChar char="-"/>
            </a:pPr>
            <a:endParaRPr lang="cs-CZ" altLang="cs-CZ" sz="2800" b="1" i="1">
              <a:latin typeface="Arial CE" pitchFamily="34" charset="0"/>
            </a:endParaRPr>
          </a:p>
          <a:p>
            <a:r>
              <a:rPr lang="cs-CZ" altLang="cs-CZ" sz="2800" b="1" i="1">
                <a:latin typeface="Arial CE" pitchFamily="34" charset="0"/>
              </a:rPr>
              <a:t>Fukce dopaminu</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05366" y="981983"/>
            <a:ext cx="9344025" cy="1143000"/>
          </a:xfrm>
        </p:spPr>
        <p:txBody>
          <a:bodyPr/>
          <a:lstStyle/>
          <a:p>
            <a:pPr algn="ctr"/>
            <a:r>
              <a:rPr lang="cs-CZ" altLang="cs-CZ" sz="4200" b="1" dirty="0" smtClean="0">
                <a:solidFill>
                  <a:srgbClr val="7030A0"/>
                </a:solidFill>
                <a:effectLst>
                  <a:outerShdw blurRad="38100" dist="38100" dir="2700000" algn="tl">
                    <a:srgbClr val="000000">
                      <a:alpha val="43137"/>
                    </a:srgbClr>
                  </a:outerShdw>
                </a:effectLst>
                <a:latin typeface="Bangkok CE"/>
              </a:rPr>
              <a:t>FUNKCE MOZEČKU</a:t>
            </a:r>
          </a:p>
        </p:txBody>
      </p:sp>
      <p:sp>
        <p:nvSpPr>
          <p:cNvPr id="27651" name="Rectangle 3"/>
          <p:cNvSpPr>
            <a:spLocks noGrp="1" noChangeArrowheads="1"/>
          </p:cNvSpPr>
          <p:nvPr>
            <p:ph type="body" idx="1"/>
          </p:nvPr>
        </p:nvSpPr>
        <p:spPr>
          <a:xfrm>
            <a:off x="1574800" y="3287713"/>
            <a:ext cx="8991600" cy="2717800"/>
          </a:xfrm>
        </p:spPr>
        <p:txBody>
          <a:bodyPr/>
          <a:lstStyle/>
          <a:p>
            <a:pPr marL="609600" indent="-609600" algn="ctr">
              <a:buFont typeface="Arial" charset="0"/>
              <a:buNone/>
            </a:pPr>
            <a:endParaRPr lang="cs-CZ" altLang="cs-CZ" smtClean="0">
              <a:latin typeface="Times New Roman CE"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cs-CZ" altLang="cs-CZ" smtClean="0"/>
              <a:t>Mozeček - cerebellum</a:t>
            </a:r>
          </a:p>
        </p:txBody>
      </p:sp>
      <p:sp>
        <p:nvSpPr>
          <p:cNvPr id="29699" name="Freeform 3"/>
          <p:cNvSpPr>
            <a:spLocks/>
          </p:cNvSpPr>
          <p:nvPr/>
        </p:nvSpPr>
        <p:spPr bwMode="auto">
          <a:xfrm>
            <a:off x="5203825" y="1995488"/>
            <a:ext cx="2154238" cy="3148012"/>
          </a:xfrm>
          <a:custGeom>
            <a:avLst/>
            <a:gdLst>
              <a:gd name="T0" fmla="*/ 977820897 w 1357"/>
              <a:gd name="T1" fmla="*/ 882054727 h 1983"/>
              <a:gd name="T2" fmla="*/ 1212196192 w 1357"/>
              <a:gd name="T3" fmla="*/ 624998695 h 1983"/>
              <a:gd name="T4" fmla="*/ 1469252097 w 1357"/>
              <a:gd name="T5" fmla="*/ 249494673 h 1983"/>
              <a:gd name="T6" fmla="*/ 1703626201 w 1357"/>
              <a:gd name="T7" fmla="*/ 63003112 h 1983"/>
              <a:gd name="T8" fmla="*/ 2124493035 w 1357"/>
              <a:gd name="T9" fmla="*/ 15120938 h 1983"/>
              <a:gd name="T10" fmla="*/ 2147483647 w 1357"/>
              <a:gd name="T11" fmla="*/ 156249674 h 1983"/>
              <a:gd name="T12" fmla="*/ 2147483647 w 1357"/>
              <a:gd name="T13" fmla="*/ 390623366 h 1983"/>
              <a:gd name="T14" fmla="*/ 2147483647 w 1357"/>
              <a:gd name="T15" fmla="*/ 718243645 h 1983"/>
              <a:gd name="T16" fmla="*/ 2147483647 w 1357"/>
              <a:gd name="T17" fmla="*/ 1139110560 h 1983"/>
              <a:gd name="T18" fmla="*/ 2147483647 w 1357"/>
              <a:gd name="T19" fmla="*/ 1373484203 h 1983"/>
              <a:gd name="T20" fmla="*/ 2053928669 w 1357"/>
              <a:gd name="T21" fmla="*/ 1398685755 h 1983"/>
              <a:gd name="T22" fmla="*/ 1633061438 w 1357"/>
              <a:gd name="T23" fmla="*/ 1421367946 h 1983"/>
              <a:gd name="T24" fmla="*/ 1328123365 w 1357"/>
              <a:gd name="T25" fmla="*/ 1466730740 h 1983"/>
              <a:gd name="T26" fmla="*/ 1703626201 w 1357"/>
              <a:gd name="T27" fmla="*/ 1444048549 h 1983"/>
              <a:gd name="T28" fmla="*/ 2147483647 w 1357"/>
              <a:gd name="T29" fmla="*/ 1444048549 h 1983"/>
              <a:gd name="T30" fmla="*/ 2147483647 w 1357"/>
              <a:gd name="T31" fmla="*/ 1491932293 h 1983"/>
              <a:gd name="T32" fmla="*/ 2147483647 w 1357"/>
              <a:gd name="T33" fmla="*/ 1701104780 h 1983"/>
              <a:gd name="T34" fmla="*/ 2147483647 w 1357"/>
              <a:gd name="T35" fmla="*/ 2147483647 h 1983"/>
              <a:gd name="T36" fmla="*/ 2147483647 w 1357"/>
              <a:gd name="T37" fmla="*/ 2147483647 h 1983"/>
              <a:gd name="T38" fmla="*/ 2147483647 w 1357"/>
              <a:gd name="T39" fmla="*/ 2147483647 h 1983"/>
              <a:gd name="T40" fmla="*/ 2147483647 w 1357"/>
              <a:gd name="T41" fmla="*/ 2147483647 h 1983"/>
              <a:gd name="T42" fmla="*/ 2147483647 w 1357"/>
              <a:gd name="T43" fmla="*/ 2147483647 h 1983"/>
              <a:gd name="T44" fmla="*/ 1726308398 w 1357"/>
              <a:gd name="T45" fmla="*/ 2147483647 h 1983"/>
              <a:gd name="T46" fmla="*/ 1491932706 w 1357"/>
              <a:gd name="T47" fmla="*/ 2147483647 h 1983"/>
              <a:gd name="T48" fmla="*/ 1328123365 w 1357"/>
              <a:gd name="T49" fmla="*/ 2147483647 h 1983"/>
              <a:gd name="T50" fmla="*/ 1421368340 w 1357"/>
              <a:gd name="T51" fmla="*/ 2147483647 h 1983"/>
              <a:gd name="T52" fmla="*/ 1585179269 w 1357"/>
              <a:gd name="T53" fmla="*/ 2147483647 h 1983"/>
              <a:gd name="T54" fmla="*/ 1983364303 w 1357"/>
              <a:gd name="T55" fmla="*/ 2147483647 h 1983"/>
              <a:gd name="T56" fmla="*/ 2147483647 w 1357"/>
              <a:gd name="T57" fmla="*/ 2147483647 h 1983"/>
              <a:gd name="T58" fmla="*/ 2147483647 w 1357"/>
              <a:gd name="T59" fmla="*/ 2147483647 h 1983"/>
              <a:gd name="T60" fmla="*/ 2147483647 w 1357"/>
              <a:gd name="T61" fmla="*/ 2147483647 h 1983"/>
              <a:gd name="T62" fmla="*/ 2147483647 w 1357"/>
              <a:gd name="T63" fmla="*/ 2147483647 h 1983"/>
              <a:gd name="T64" fmla="*/ 2147483647 w 1357"/>
              <a:gd name="T65" fmla="*/ 2147483647 h 1983"/>
              <a:gd name="T66" fmla="*/ 2147483647 w 1357"/>
              <a:gd name="T67" fmla="*/ 2147483647 h 1983"/>
              <a:gd name="T68" fmla="*/ 2053928669 w 1357"/>
              <a:gd name="T69" fmla="*/ 2147483647 h 1983"/>
              <a:gd name="T70" fmla="*/ 1726308398 w 1357"/>
              <a:gd name="T71" fmla="*/ 2147483647 h 1983"/>
              <a:gd name="T72" fmla="*/ 1421368340 w 1357"/>
              <a:gd name="T73" fmla="*/ 2147483647 h 1983"/>
              <a:gd name="T74" fmla="*/ 1141631826 w 1357"/>
              <a:gd name="T75" fmla="*/ 2147483647 h 1983"/>
              <a:gd name="T76" fmla="*/ 1048385263 w 1357"/>
              <a:gd name="T77" fmla="*/ 2147483647 h 1983"/>
              <a:gd name="T78" fmla="*/ 884575921 w 1357"/>
              <a:gd name="T79" fmla="*/ 2147483647 h 1983"/>
              <a:gd name="T80" fmla="*/ 859374362 w 1357"/>
              <a:gd name="T81" fmla="*/ 2147483647 h 1983"/>
              <a:gd name="T82" fmla="*/ 929938728 w 1357"/>
              <a:gd name="T83" fmla="*/ 2147483647 h 1983"/>
              <a:gd name="T84" fmla="*/ 977820897 w 1357"/>
              <a:gd name="T85" fmla="*/ 2147483647 h 1983"/>
              <a:gd name="T86" fmla="*/ 955140287 w 1357"/>
              <a:gd name="T87" fmla="*/ 2147483647 h 1983"/>
              <a:gd name="T88" fmla="*/ 743446991 w 1357"/>
              <a:gd name="T89" fmla="*/ 2147483647 h 1983"/>
              <a:gd name="T90" fmla="*/ 461189527 w 1357"/>
              <a:gd name="T91" fmla="*/ 2147483647 h 1983"/>
              <a:gd name="T92" fmla="*/ 367942865 w 1357"/>
              <a:gd name="T93" fmla="*/ 2147483647 h 1983"/>
              <a:gd name="T94" fmla="*/ 367942865 w 1357"/>
              <a:gd name="T95" fmla="*/ 2147483647 h 1983"/>
              <a:gd name="T96" fmla="*/ 345262255 w 1357"/>
              <a:gd name="T97" fmla="*/ 2147483647 h 1983"/>
              <a:gd name="T98" fmla="*/ 345262255 w 1357"/>
              <a:gd name="T99" fmla="*/ 2147483647 h 1983"/>
              <a:gd name="T100" fmla="*/ 274697889 w 1357"/>
              <a:gd name="T101" fmla="*/ 2147483647 h 1983"/>
              <a:gd name="T102" fmla="*/ 181451276 w 1357"/>
              <a:gd name="T103" fmla="*/ 2147483647 h 1983"/>
              <a:gd name="T104" fmla="*/ 88206276 w 1357"/>
              <a:gd name="T105" fmla="*/ 2147483647 h 1983"/>
              <a:gd name="T106" fmla="*/ 63004717 w 1357"/>
              <a:gd name="T107" fmla="*/ 2053926512 h 1983"/>
              <a:gd name="T108" fmla="*/ 63004717 w 1357"/>
              <a:gd name="T109" fmla="*/ 1701104780 h 1983"/>
              <a:gd name="T110" fmla="*/ 40322507 w 1357"/>
              <a:gd name="T111" fmla="*/ 1514612896 h 1983"/>
              <a:gd name="T112" fmla="*/ 297378499 w 1357"/>
              <a:gd name="T113" fmla="*/ 1139110560 h 1983"/>
              <a:gd name="T114" fmla="*/ 531753893 w 1357"/>
              <a:gd name="T115" fmla="*/ 1045864023 h 1983"/>
              <a:gd name="T116" fmla="*/ 977820897 w 1357"/>
              <a:gd name="T117" fmla="*/ 882054727 h 198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1983"/>
              <a:gd name="T179" fmla="*/ 1357 w 1357"/>
              <a:gd name="T180" fmla="*/ 1983 h 198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1983">
                <a:moveTo>
                  <a:pt x="388" y="350"/>
                </a:moveTo>
                <a:cubicBezTo>
                  <a:pt x="433" y="322"/>
                  <a:pt x="449" y="290"/>
                  <a:pt x="481" y="248"/>
                </a:cubicBezTo>
                <a:cubicBezTo>
                  <a:pt x="513" y="206"/>
                  <a:pt x="550" y="136"/>
                  <a:pt x="583" y="99"/>
                </a:cubicBezTo>
                <a:cubicBezTo>
                  <a:pt x="616" y="62"/>
                  <a:pt x="633" y="40"/>
                  <a:pt x="676" y="25"/>
                </a:cubicBezTo>
                <a:cubicBezTo>
                  <a:pt x="719" y="10"/>
                  <a:pt x="792" y="0"/>
                  <a:pt x="843" y="6"/>
                </a:cubicBezTo>
                <a:cubicBezTo>
                  <a:pt x="894" y="12"/>
                  <a:pt x="945" y="37"/>
                  <a:pt x="982" y="62"/>
                </a:cubicBezTo>
                <a:cubicBezTo>
                  <a:pt x="1019" y="87"/>
                  <a:pt x="1047" y="118"/>
                  <a:pt x="1066" y="155"/>
                </a:cubicBezTo>
                <a:cubicBezTo>
                  <a:pt x="1085" y="192"/>
                  <a:pt x="1091" y="236"/>
                  <a:pt x="1094" y="285"/>
                </a:cubicBezTo>
                <a:cubicBezTo>
                  <a:pt x="1097" y="334"/>
                  <a:pt x="1108" y="409"/>
                  <a:pt x="1085" y="452"/>
                </a:cubicBezTo>
                <a:cubicBezTo>
                  <a:pt x="1062" y="495"/>
                  <a:pt x="1000" y="528"/>
                  <a:pt x="955" y="545"/>
                </a:cubicBezTo>
                <a:cubicBezTo>
                  <a:pt x="910" y="562"/>
                  <a:pt x="866" y="552"/>
                  <a:pt x="815" y="555"/>
                </a:cubicBezTo>
                <a:cubicBezTo>
                  <a:pt x="764" y="558"/>
                  <a:pt x="696" y="560"/>
                  <a:pt x="648" y="564"/>
                </a:cubicBezTo>
                <a:cubicBezTo>
                  <a:pt x="600" y="568"/>
                  <a:pt x="522" y="581"/>
                  <a:pt x="527" y="582"/>
                </a:cubicBezTo>
                <a:cubicBezTo>
                  <a:pt x="532" y="583"/>
                  <a:pt x="620" y="574"/>
                  <a:pt x="676" y="573"/>
                </a:cubicBezTo>
                <a:cubicBezTo>
                  <a:pt x="732" y="572"/>
                  <a:pt x="785" y="570"/>
                  <a:pt x="862" y="573"/>
                </a:cubicBezTo>
                <a:cubicBezTo>
                  <a:pt x="939" y="576"/>
                  <a:pt x="1069" y="575"/>
                  <a:pt x="1140" y="592"/>
                </a:cubicBezTo>
                <a:cubicBezTo>
                  <a:pt x="1211" y="609"/>
                  <a:pt x="1257" y="624"/>
                  <a:pt x="1289" y="675"/>
                </a:cubicBezTo>
                <a:cubicBezTo>
                  <a:pt x="1321" y="726"/>
                  <a:pt x="1326" y="828"/>
                  <a:pt x="1335" y="898"/>
                </a:cubicBezTo>
                <a:cubicBezTo>
                  <a:pt x="1344" y="968"/>
                  <a:pt x="1357" y="1028"/>
                  <a:pt x="1345" y="1093"/>
                </a:cubicBezTo>
                <a:cubicBezTo>
                  <a:pt x="1333" y="1158"/>
                  <a:pt x="1295" y="1250"/>
                  <a:pt x="1261" y="1289"/>
                </a:cubicBezTo>
                <a:cubicBezTo>
                  <a:pt x="1227" y="1328"/>
                  <a:pt x="1200" y="1320"/>
                  <a:pt x="1140" y="1326"/>
                </a:cubicBezTo>
                <a:cubicBezTo>
                  <a:pt x="1080" y="1332"/>
                  <a:pt x="975" y="1343"/>
                  <a:pt x="899" y="1326"/>
                </a:cubicBezTo>
                <a:cubicBezTo>
                  <a:pt x="823" y="1309"/>
                  <a:pt x="736" y="1255"/>
                  <a:pt x="685" y="1224"/>
                </a:cubicBezTo>
                <a:cubicBezTo>
                  <a:pt x="634" y="1193"/>
                  <a:pt x="618" y="1169"/>
                  <a:pt x="592" y="1140"/>
                </a:cubicBezTo>
                <a:cubicBezTo>
                  <a:pt x="566" y="1111"/>
                  <a:pt x="532" y="1050"/>
                  <a:pt x="527" y="1047"/>
                </a:cubicBezTo>
                <a:cubicBezTo>
                  <a:pt x="522" y="1044"/>
                  <a:pt x="547" y="1098"/>
                  <a:pt x="564" y="1121"/>
                </a:cubicBezTo>
                <a:cubicBezTo>
                  <a:pt x="581" y="1144"/>
                  <a:pt x="592" y="1155"/>
                  <a:pt x="629" y="1186"/>
                </a:cubicBezTo>
                <a:cubicBezTo>
                  <a:pt x="666" y="1217"/>
                  <a:pt x="725" y="1273"/>
                  <a:pt x="787" y="1307"/>
                </a:cubicBezTo>
                <a:cubicBezTo>
                  <a:pt x="849" y="1341"/>
                  <a:pt x="941" y="1371"/>
                  <a:pt x="1001" y="1391"/>
                </a:cubicBezTo>
                <a:cubicBezTo>
                  <a:pt x="1061" y="1411"/>
                  <a:pt x="1124" y="1411"/>
                  <a:pt x="1150" y="1428"/>
                </a:cubicBezTo>
                <a:cubicBezTo>
                  <a:pt x="1176" y="1445"/>
                  <a:pt x="1158" y="1456"/>
                  <a:pt x="1159" y="1493"/>
                </a:cubicBezTo>
                <a:cubicBezTo>
                  <a:pt x="1160" y="1530"/>
                  <a:pt x="1165" y="1602"/>
                  <a:pt x="1159" y="1651"/>
                </a:cubicBezTo>
                <a:cubicBezTo>
                  <a:pt x="1153" y="1700"/>
                  <a:pt x="1153" y="1748"/>
                  <a:pt x="1122" y="1790"/>
                </a:cubicBezTo>
                <a:cubicBezTo>
                  <a:pt x="1091" y="1832"/>
                  <a:pt x="1024" y="1882"/>
                  <a:pt x="973" y="1902"/>
                </a:cubicBezTo>
                <a:cubicBezTo>
                  <a:pt x="922" y="1922"/>
                  <a:pt x="863" y="1913"/>
                  <a:pt x="815" y="1911"/>
                </a:cubicBezTo>
                <a:cubicBezTo>
                  <a:pt x="767" y="1909"/>
                  <a:pt x="727" y="1917"/>
                  <a:pt x="685" y="1892"/>
                </a:cubicBezTo>
                <a:cubicBezTo>
                  <a:pt x="643" y="1867"/>
                  <a:pt x="603" y="1827"/>
                  <a:pt x="564" y="1762"/>
                </a:cubicBezTo>
                <a:cubicBezTo>
                  <a:pt x="525" y="1697"/>
                  <a:pt x="478" y="1559"/>
                  <a:pt x="453" y="1502"/>
                </a:cubicBezTo>
                <a:cubicBezTo>
                  <a:pt x="428" y="1445"/>
                  <a:pt x="433" y="1442"/>
                  <a:pt x="416" y="1419"/>
                </a:cubicBezTo>
                <a:cubicBezTo>
                  <a:pt x="399" y="1396"/>
                  <a:pt x="363" y="1343"/>
                  <a:pt x="351" y="1363"/>
                </a:cubicBezTo>
                <a:cubicBezTo>
                  <a:pt x="339" y="1383"/>
                  <a:pt x="338" y="1490"/>
                  <a:pt x="341" y="1539"/>
                </a:cubicBezTo>
                <a:cubicBezTo>
                  <a:pt x="344" y="1588"/>
                  <a:pt x="361" y="1610"/>
                  <a:pt x="369" y="1660"/>
                </a:cubicBezTo>
                <a:cubicBezTo>
                  <a:pt x="377" y="1710"/>
                  <a:pt x="386" y="1789"/>
                  <a:pt x="388" y="1837"/>
                </a:cubicBezTo>
                <a:cubicBezTo>
                  <a:pt x="390" y="1885"/>
                  <a:pt x="394" y="1926"/>
                  <a:pt x="379" y="1948"/>
                </a:cubicBezTo>
                <a:cubicBezTo>
                  <a:pt x="364" y="1970"/>
                  <a:pt x="328" y="1983"/>
                  <a:pt x="295" y="1967"/>
                </a:cubicBezTo>
                <a:cubicBezTo>
                  <a:pt x="262" y="1951"/>
                  <a:pt x="208" y="1897"/>
                  <a:pt x="183" y="1855"/>
                </a:cubicBezTo>
                <a:cubicBezTo>
                  <a:pt x="158" y="1813"/>
                  <a:pt x="152" y="1753"/>
                  <a:pt x="146" y="1716"/>
                </a:cubicBezTo>
                <a:cubicBezTo>
                  <a:pt x="140" y="1679"/>
                  <a:pt x="148" y="1671"/>
                  <a:pt x="146" y="1632"/>
                </a:cubicBezTo>
                <a:cubicBezTo>
                  <a:pt x="144" y="1593"/>
                  <a:pt x="138" y="1533"/>
                  <a:pt x="137" y="1484"/>
                </a:cubicBezTo>
                <a:cubicBezTo>
                  <a:pt x="136" y="1435"/>
                  <a:pt x="142" y="1395"/>
                  <a:pt x="137" y="1335"/>
                </a:cubicBezTo>
                <a:cubicBezTo>
                  <a:pt x="132" y="1275"/>
                  <a:pt x="120" y="1166"/>
                  <a:pt x="109" y="1121"/>
                </a:cubicBezTo>
                <a:cubicBezTo>
                  <a:pt x="98" y="1076"/>
                  <a:pt x="84" y="1088"/>
                  <a:pt x="72" y="1066"/>
                </a:cubicBezTo>
                <a:cubicBezTo>
                  <a:pt x="60" y="1044"/>
                  <a:pt x="43" y="1033"/>
                  <a:pt x="35" y="991"/>
                </a:cubicBezTo>
                <a:cubicBezTo>
                  <a:pt x="27" y="949"/>
                  <a:pt x="27" y="868"/>
                  <a:pt x="25" y="815"/>
                </a:cubicBezTo>
                <a:cubicBezTo>
                  <a:pt x="23" y="762"/>
                  <a:pt x="26" y="711"/>
                  <a:pt x="25" y="675"/>
                </a:cubicBezTo>
                <a:cubicBezTo>
                  <a:pt x="24" y="639"/>
                  <a:pt x="0" y="638"/>
                  <a:pt x="16" y="601"/>
                </a:cubicBezTo>
                <a:cubicBezTo>
                  <a:pt x="32" y="564"/>
                  <a:pt x="86" y="483"/>
                  <a:pt x="118" y="452"/>
                </a:cubicBezTo>
                <a:cubicBezTo>
                  <a:pt x="150" y="421"/>
                  <a:pt x="168" y="429"/>
                  <a:pt x="211" y="415"/>
                </a:cubicBezTo>
                <a:cubicBezTo>
                  <a:pt x="254" y="401"/>
                  <a:pt x="343" y="378"/>
                  <a:pt x="388" y="350"/>
                </a:cubicBezTo>
                <a:close/>
              </a:path>
            </a:pathLst>
          </a:custGeom>
          <a:solidFill>
            <a:schemeClr val="accent1"/>
          </a:solidFill>
          <a:ln w="12700" cap="flat" cmpd="sng">
            <a:solidFill>
              <a:schemeClr val="tx1"/>
            </a:solidFill>
            <a:prstDash val="solid"/>
            <a:round/>
            <a:headEnd type="none" w="sm" len="sm"/>
            <a:tailEnd type="none" w="sm" len="sm"/>
          </a:ln>
        </p:spPr>
        <p:txBody>
          <a:bodyPr/>
          <a:lstStyle/>
          <a:p>
            <a:endParaRPr lang="cs-CZ"/>
          </a:p>
        </p:txBody>
      </p:sp>
      <p:sp>
        <p:nvSpPr>
          <p:cNvPr id="29700" name="Freeform 4"/>
          <p:cNvSpPr>
            <a:spLocks/>
          </p:cNvSpPr>
          <p:nvPr/>
        </p:nvSpPr>
        <p:spPr bwMode="auto">
          <a:xfrm>
            <a:off x="4668838" y="2681288"/>
            <a:ext cx="682625" cy="2897187"/>
          </a:xfrm>
          <a:custGeom>
            <a:avLst/>
            <a:gdLst>
              <a:gd name="T0" fmla="*/ 866933901 w 430"/>
              <a:gd name="T1" fmla="*/ 567034311 h 1825"/>
              <a:gd name="T2" fmla="*/ 889616094 w 430"/>
              <a:gd name="T3" fmla="*/ 940017471 h 1825"/>
              <a:gd name="T4" fmla="*/ 912296700 w 430"/>
              <a:gd name="T5" fmla="*/ 1151710502 h 1825"/>
              <a:gd name="T6" fmla="*/ 889616094 w 430"/>
              <a:gd name="T7" fmla="*/ 1572577205 h 1825"/>
              <a:gd name="T8" fmla="*/ 889616094 w 430"/>
              <a:gd name="T9" fmla="*/ 1925399321 h 1825"/>
              <a:gd name="T10" fmla="*/ 889616094 w 430"/>
              <a:gd name="T11" fmla="*/ 2147483647 h 1825"/>
              <a:gd name="T12" fmla="*/ 937498256 w 430"/>
              <a:gd name="T13" fmla="*/ 2147483647 h 1825"/>
              <a:gd name="T14" fmla="*/ 982861055 w 430"/>
              <a:gd name="T15" fmla="*/ 2147483647 h 1825"/>
              <a:gd name="T16" fmla="*/ 982861055 w 430"/>
              <a:gd name="T17" fmla="*/ 2147483647 h 1825"/>
              <a:gd name="T18" fmla="*/ 982861055 w 430"/>
              <a:gd name="T19" fmla="*/ 2147483647 h 1825"/>
              <a:gd name="T20" fmla="*/ 1008062611 w 430"/>
              <a:gd name="T21" fmla="*/ 2147483647 h 1825"/>
              <a:gd name="T22" fmla="*/ 1053425410 w 430"/>
              <a:gd name="T23" fmla="*/ 2147483647 h 1825"/>
              <a:gd name="T24" fmla="*/ 819051541 w 430"/>
              <a:gd name="T25" fmla="*/ 2147483647 h 1825"/>
              <a:gd name="T26" fmla="*/ 516632877 w 430"/>
              <a:gd name="T27" fmla="*/ 2147483647 h 1825"/>
              <a:gd name="T28" fmla="*/ 234375358 w 430"/>
              <a:gd name="T29" fmla="*/ 2147483647 h 1825"/>
              <a:gd name="T30" fmla="*/ 257055964 w 430"/>
              <a:gd name="T31" fmla="*/ 2147483647 h 1825"/>
              <a:gd name="T32" fmla="*/ 118448153 w 430"/>
              <a:gd name="T33" fmla="*/ 2147483647 h 1825"/>
              <a:gd name="T34" fmla="*/ 93246573 w 430"/>
              <a:gd name="T35" fmla="*/ 2147483647 h 1825"/>
              <a:gd name="T36" fmla="*/ 22682200 w 430"/>
              <a:gd name="T37" fmla="*/ 1433967878 h 1825"/>
              <a:gd name="T38" fmla="*/ 70564380 w 430"/>
              <a:gd name="T39" fmla="*/ 894654678 h 1825"/>
              <a:gd name="T40" fmla="*/ 70564380 w 430"/>
              <a:gd name="T41" fmla="*/ 589716501 h 1825"/>
              <a:gd name="T42" fmla="*/ 70564380 w 430"/>
              <a:gd name="T43" fmla="*/ 284776836 h 1825"/>
              <a:gd name="T44" fmla="*/ 70564380 w 430"/>
              <a:gd name="T45" fmla="*/ 75604679 h 1825"/>
              <a:gd name="T46" fmla="*/ 491431321 w 430"/>
              <a:gd name="T47" fmla="*/ 5040312 h 1825"/>
              <a:gd name="T48" fmla="*/ 680442193 w 430"/>
              <a:gd name="T49" fmla="*/ 50403115 h 1825"/>
              <a:gd name="T50" fmla="*/ 796369347 w 430"/>
              <a:gd name="T51" fmla="*/ 262096234 h 1825"/>
              <a:gd name="T52" fmla="*/ 866933901 w 430"/>
              <a:gd name="T53" fmla="*/ 567034311 h 18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0"/>
              <a:gd name="T82" fmla="*/ 0 h 1825"/>
              <a:gd name="T83" fmla="*/ 430 w 430"/>
              <a:gd name="T84" fmla="*/ 1825 h 18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0" h="1825">
                <a:moveTo>
                  <a:pt x="344" y="225"/>
                </a:moveTo>
                <a:cubicBezTo>
                  <a:pt x="350" y="270"/>
                  <a:pt x="350" y="334"/>
                  <a:pt x="353" y="373"/>
                </a:cubicBezTo>
                <a:cubicBezTo>
                  <a:pt x="356" y="412"/>
                  <a:pt x="362" y="415"/>
                  <a:pt x="362" y="457"/>
                </a:cubicBezTo>
                <a:cubicBezTo>
                  <a:pt x="362" y="499"/>
                  <a:pt x="354" y="573"/>
                  <a:pt x="353" y="624"/>
                </a:cubicBezTo>
                <a:cubicBezTo>
                  <a:pt x="352" y="675"/>
                  <a:pt x="353" y="719"/>
                  <a:pt x="353" y="764"/>
                </a:cubicBezTo>
                <a:cubicBezTo>
                  <a:pt x="353" y="809"/>
                  <a:pt x="350" y="848"/>
                  <a:pt x="353" y="894"/>
                </a:cubicBezTo>
                <a:cubicBezTo>
                  <a:pt x="356" y="940"/>
                  <a:pt x="366" y="1007"/>
                  <a:pt x="372" y="1042"/>
                </a:cubicBezTo>
                <a:cubicBezTo>
                  <a:pt x="378" y="1077"/>
                  <a:pt x="387" y="1075"/>
                  <a:pt x="390" y="1107"/>
                </a:cubicBezTo>
                <a:cubicBezTo>
                  <a:pt x="393" y="1139"/>
                  <a:pt x="390" y="1187"/>
                  <a:pt x="390" y="1237"/>
                </a:cubicBezTo>
                <a:cubicBezTo>
                  <a:pt x="390" y="1287"/>
                  <a:pt x="388" y="1366"/>
                  <a:pt x="390" y="1405"/>
                </a:cubicBezTo>
                <a:cubicBezTo>
                  <a:pt x="392" y="1444"/>
                  <a:pt x="395" y="1422"/>
                  <a:pt x="400" y="1470"/>
                </a:cubicBezTo>
                <a:cubicBezTo>
                  <a:pt x="405" y="1518"/>
                  <a:pt x="430" y="1641"/>
                  <a:pt x="418" y="1693"/>
                </a:cubicBezTo>
                <a:cubicBezTo>
                  <a:pt x="406" y="1745"/>
                  <a:pt x="360" y="1764"/>
                  <a:pt x="325" y="1786"/>
                </a:cubicBezTo>
                <a:cubicBezTo>
                  <a:pt x="290" y="1808"/>
                  <a:pt x="244" y="1825"/>
                  <a:pt x="205" y="1823"/>
                </a:cubicBezTo>
                <a:cubicBezTo>
                  <a:pt x="166" y="1821"/>
                  <a:pt x="110" y="1813"/>
                  <a:pt x="93" y="1776"/>
                </a:cubicBezTo>
                <a:cubicBezTo>
                  <a:pt x="76" y="1739"/>
                  <a:pt x="110" y="1699"/>
                  <a:pt x="102" y="1600"/>
                </a:cubicBezTo>
                <a:cubicBezTo>
                  <a:pt x="94" y="1501"/>
                  <a:pt x="58" y="1304"/>
                  <a:pt x="47" y="1182"/>
                </a:cubicBezTo>
                <a:cubicBezTo>
                  <a:pt x="36" y="1060"/>
                  <a:pt x="43" y="968"/>
                  <a:pt x="37" y="866"/>
                </a:cubicBezTo>
                <a:cubicBezTo>
                  <a:pt x="31" y="764"/>
                  <a:pt x="10" y="654"/>
                  <a:pt x="9" y="569"/>
                </a:cubicBezTo>
                <a:cubicBezTo>
                  <a:pt x="8" y="484"/>
                  <a:pt x="25" y="411"/>
                  <a:pt x="28" y="355"/>
                </a:cubicBezTo>
                <a:cubicBezTo>
                  <a:pt x="31" y="299"/>
                  <a:pt x="28" y="274"/>
                  <a:pt x="28" y="234"/>
                </a:cubicBezTo>
                <a:cubicBezTo>
                  <a:pt x="28" y="194"/>
                  <a:pt x="28" y="147"/>
                  <a:pt x="28" y="113"/>
                </a:cubicBezTo>
                <a:cubicBezTo>
                  <a:pt x="28" y="79"/>
                  <a:pt x="0" y="48"/>
                  <a:pt x="28" y="30"/>
                </a:cubicBezTo>
                <a:cubicBezTo>
                  <a:pt x="56" y="12"/>
                  <a:pt x="155" y="4"/>
                  <a:pt x="195" y="2"/>
                </a:cubicBezTo>
                <a:cubicBezTo>
                  <a:pt x="235" y="0"/>
                  <a:pt x="250" y="3"/>
                  <a:pt x="270" y="20"/>
                </a:cubicBezTo>
                <a:cubicBezTo>
                  <a:pt x="290" y="37"/>
                  <a:pt x="305" y="78"/>
                  <a:pt x="316" y="104"/>
                </a:cubicBezTo>
                <a:cubicBezTo>
                  <a:pt x="327" y="130"/>
                  <a:pt x="338" y="180"/>
                  <a:pt x="344" y="225"/>
                </a:cubicBezTo>
                <a:close/>
              </a:path>
            </a:pathLst>
          </a:custGeom>
          <a:solidFill>
            <a:schemeClr val="tx2"/>
          </a:solidFill>
          <a:ln w="12700" cap="flat" cmpd="sng">
            <a:solidFill>
              <a:schemeClr val="tx1"/>
            </a:solidFill>
            <a:prstDash val="solid"/>
            <a:round/>
            <a:headEnd type="none" w="sm" len="sm"/>
            <a:tailEnd type="none" w="sm" len="sm"/>
          </a:ln>
        </p:spPr>
        <p:txBody>
          <a:bodyPr/>
          <a:lstStyle/>
          <a:p>
            <a:endParaRPr lang="cs-CZ"/>
          </a:p>
        </p:txBody>
      </p:sp>
      <p:sp>
        <p:nvSpPr>
          <p:cNvPr id="29701" name="Text Box 5"/>
          <p:cNvSpPr txBox="1">
            <a:spLocks noChangeArrowheads="1"/>
          </p:cNvSpPr>
          <p:nvPr/>
        </p:nvSpPr>
        <p:spPr bwMode="auto">
          <a:xfrm>
            <a:off x="7910513" y="2763838"/>
            <a:ext cx="2881312" cy="1816100"/>
          </a:xfrm>
          <a:prstGeom prst="rect">
            <a:avLst/>
          </a:prstGeom>
          <a:noFill/>
          <a:ln w="9525">
            <a:noFill/>
            <a:miter lim="800000"/>
            <a:headEnd/>
            <a:tailEnd/>
          </a:ln>
        </p:spPr>
        <p:txBody>
          <a:bodyPr wrap="none">
            <a:spAutoFit/>
          </a:bodyPr>
          <a:lstStyle/>
          <a:p>
            <a:r>
              <a:rPr lang="cs-CZ" altLang="cs-CZ" sz="2800" b="1" i="1">
                <a:latin typeface="Arial CE" pitchFamily="34" charset="0"/>
              </a:rPr>
              <a:t>lobus ant.</a:t>
            </a:r>
          </a:p>
          <a:p>
            <a:r>
              <a:rPr lang="cs-CZ" altLang="cs-CZ" sz="2800" b="1" i="1">
                <a:latin typeface="Arial CE" pitchFamily="34" charset="0"/>
              </a:rPr>
              <a:t>lobus med.</a:t>
            </a:r>
          </a:p>
          <a:p>
            <a:r>
              <a:rPr lang="cs-CZ" altLang="cs-CZ" sz="2800" b="1" i="1">
                <a:latin typeface="Arial CE" pitchFamily="34" charset="0"/>
              </a:rPr>
              <a:t>lobus post</a:t>
            </a:r>
          </a:p>
          <a:p>
            <a:r>
              <a:rPr lang="cs-CZ" altLang="cs-CZ" sz="2800" b="1" i="1">
                <a:latin typeface="Arial CE" pitchFamily="34" charset="0"/>
              </a:rPr>
              <a:t>pars nodulofoc.</a:t>
            </a:r>
          </a:p>
        </p:txBody>
      </p:sp>
      <p:sp>
        <p:nvSpPr>
          <p:cNvPr id="29702" name="Line 6"/>
          <p:cNvSpPr>
            <a:spLocks noChangeShapeType="1"/>
          </p:cNvSpPr>
          <p:nvPr/>
        </p:nvSpPr>
        <p:spPr bwMode="auto">
          <a:xfrm flipH="1" flipV="1">
            <a:off x="6719888" y="2522538"/>
            <a:ext cx="1179512" cy="515937"/>
          </a:xfrm>
          <a:prstGeom prst="line">
            <a:avLst/>
          </a:prstGeom>
          <a:noFill/>
          <a:ln w="38100">
            <a:solidFill>
              <a:schemeClr val="tx1"/>
            </a:solidFill>
            <a:round/>
            <a:headEnd type="none" w="sm" len="sm"/>
            <a:tailEnd type="triangle" w="sm" len="sm"/>
          </a:ln>
        </p:spPr>
        <p:txBody>
          <a:bodyPr/>
          <a:lstStyle/>
          <a:p>
            <a:endParaRPr lang="cs-CZ"/>
          </a:p>
        </p:txBody>
      </p:sp>
      <p:sp>
        <p:nvSpPr>
          <p:cNvPr id="29703" name="Line 7"/>
          <p:cNvSpPr>
            <a:spLocks noChangeShapeType="1"/>
          </p:cNvSpPr>
          <p:nvPr/>
        </p:nvSpPr>
        <p:spPr bwMode="auto">
          <a:xfrm flipH="1">
            <a:off x="6926263" y="3509963"/>
            <a:ext cx="1031875" cy="0"/>
          </a:xfrm>
          <a:prstGeom prst="line">
            <a:avLst/>
          </a:prstGeom>
          <a:noFill/>
          <a:ln w="38100">
            <a:solidFill>
              <a:schemeClr val="tx1"/>
            </a:solidFill>
            <a:round/>
            <a:headEnd type="none" w="sm" len="sm"/>
            <a:tailEnd type="triangle" w="sm" len="sm"/>
          </a:ln>
        </p:spPr>
        <p:txBody>
          <a:bodyPr/>
          <a:lstStyle/>
          <a:p>
            <a:endParaRPr lang="cs-CZ"/>
          </a:p>
        </p:txBody>
      </p:sp>
      <p:sp>
        <p:nvSpPr>
          <p:cNvPr id="29704" name="Line 8"/>
          <p:cNvSpPr>
            <a:spLocks noChangeShapeType="1"/>
          </p:cNvSpPr>
          <p:nvPr/>
        </p:nvSpPr>
        <p:spPr bwMode="auto">
          <a:xfrm flipH="1">
            <a:off x="6453188" y="3922713"/>
            <a:ext cx="1446212" cy="427037"/>
          </a:xfrm>
          <a:prstGeom prst="line">
            <a:avLst/>
          </a:prstGeom>
          <a:noFill/>
          <a:ln w="38100">
            <a:solidFill>
              <a:schemeClr val="tx1"/>
            </a:solidFill>
            <a:round/>
            <a:headEnd type="none" w="sm" len="sm"/>
            <a:tailEnd type="triangle" w="sm" len="sm"/>
          </a:ln>
        </p:spPr>
        <p:txBody>
          <a:bodyPr/>
          <a:lstStyle/>
          <a:p>
            <a:endParaRPr lang="cs-CZ"/>
          </a:p>
        </p:txBody>
      </p:sp>
      <p:sp>
        <p:nvSpPr>
          <p:cNvPr id="29705" name="Line 9"/>
          <p:cNvSpPr>
            <a:spLocks noChangeShapeType="1"/>
          </p:cNvSpPr>
          <p:nvPr/>
        </p:nvSpPr>
        <p:spPr bwMode="auto">
          <a:xfrm flipH="1">
            <a:off x="5672138" y="4321175"/>
            <a:ext cx="2227262" cy="590550"/>
          </a:xfrm>
          <a:prstGeom prst="line">
            <a:avLst/>
          </a:prstGeom>
          <a:noFill/>
          <a:ln w="38100">
            <a:solidFill>
              <a:schemeClr val="tx1"/>
            </a:solidFill>
            <a:round/>
            <a:headEnd type="none" w="sm" len="sm"/>
            <a:tailEnd type="triangle" w="sm" len="sm"/>
          </a:ln>
        </p:spPr>
        <p:txBody>
          <a:bodyPr/>
          <a:lstStyle/>
          <a:p>
            <a:endParaRPr lang="cs-CZ"/>
          </a:p>
        </p:txBody>
      </p:sp>
      <p:sp>
        <p:nvSpPr>
          <p:cNvPr id="29706" name="Text Box 10"/>
          <p:cNvSpPr txBox="1">
            <a:spLocks noChangeArrowheads="1"/>
          </p:cNvSpPr>
          <p:nvPr/>
        </p:nvSpPr>
        <p:spPr bwMode="auto">
          <a:xfrm>
            <a:off x="1244600" y="3044825"/>
            <a:ext cx="3427413" cy="1800225"/>
          </a:xfrm>
          <a:prstGeom prst="rect">
            <a:avLst/>
          </a:prstGeom>
          <a:noFill/>
          <a:ln w="9525">
            <a:noFill/>
            <a:miter lim="800000"/>
            <a:headEnd/>
            <a:tailEnd/>
          </a:ln>
        </p:spPr>
        <p:txBody>
          <a:bodyPr wrap="none">
            <a:spAutoFit/>
          </a:bodyPr>
          <a:lstStyle/>
          <a:p>
            <a:r>
              <a:rPr lang="cs-CZ" altLang="cs-CZ" sz="2800" b="1" i="1">
                <a:latin typeface="Arial CE" pitchFamily="34" charset="0"/>
              </a:rPr>
              <a:t>most</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prodloužená mícha</a:t>
            </a:r>
          </a:p>
        </p:txBody>
      </p:sp>
      <p:sp>
        <p:nvSpPr>
          <p:cNvPr id="29707" name="Line 11"/>
          <p:cNvSpPr>
            <a:spLocks noChangeShapeType="1"/>
          </p:cNvSpPr>
          <p:nvPr/>
        </p:nvSpPr>
        <p:spPr bwMode="auto">
          <a:xfrm>
            <a:off x="2279650" y="3317875"/>
            <a:ext cx="2714625" cy="133350"/>
          </a:xfrm>
          <a:prstGeom prst="line">
            <a:avLst/>
          </a:prstGeom>
          <a:noFill/>
          <a:ln w="38100">
            <a:solidFill>
              <a:srgbClr val="800000"/>
            </a:solidFill>
            <a:round/>
            <a:headEnd type="none" w="sm" len="sm"/>
            <a:tailEnd type="triangle" w="sm" len="sm"/>
          </a:ln>
        </p:spPr>
        <p:txBody>
          <a:bodyPr/>
          <a:lstStyle/>
          <a:p>
            <a:endParaRPr lang="cs-CZ"/>
          </a:p>
        </p:txBody>
      </p:sp>
      <p:sp>
        <p:nvSpPr>
          <p:cNvPr id="29708" name="Line 12"/>
          <p:cNvSpPr>
            <a:spLocks noChangeShapeType="1"/>
          </p:cNvSpPr>
          <p:nvPr/>
        </p:nvSpPr>
        <p:spPr bwMode="auto">
          <a:xfrm>
            <a:off x="4683125" y="4645025"/>
            <a:ext cx="325438" cy="0"/>
          </a:xfrm>
          <a:prstGeom prst="line">
            <a:avLst/>
          </a:prstGeom>
          <a:noFill/>
          <a:ln w="38100">
            <a:solidFill>
              <a:srgbClr val="800000"/>
            </a:solidFill>
            <a:round/>
            <a:headEnd type="none" w="sm" len="sm"/>
            <a:tailEnd type="triangle" w="sm" len="sm"/>
          </a:ln>
        </p:spPr>
        <p:txBody>
          <a:bodyPr/>
          <a:lstStyle/>
          <a:p>
            <a:endParaRPr lang="cs-CZ"/>
          </a:p>
        </p:txBody>
      </p:sp>
      <p:sp>
        <p:nvSpPr>
          <p:cNvPr id="29709" name="Text Box 13"/>
          <p:cNvSpPr txBox="1">
            <a:spLocks noChangeArrowheads="1"/>
          </p:cNvSpPr>
          <p:nvPr/>
        </p:nvSpPr>
        <p:spPr bwMode="auto">
          <a:xfrm>
            <a:off x="5580063" y="5507038"/>
            <a:ext cx="4041775" cy="523875"/>
          </a:xfrm>
          <a:prstGeom prst="rect">
            <a:avLst/>
          </a:prstGeom>
          <a:noFill/>
          <a:ln w="9525">
            <a:noFill/>
            <a:miter lim="800000"/>
            <a:headEnd/>
            <a:tailEnd/>
          </a:ln>
        </p:spPr>
        <p:txBody>
          <a:bodyPr wrap="none">
            <a:spAutoFit/>
          </a:bodyPr>
          <a:lstStyle/>
          <a:p>
            <a:r>
              <a:rPr lang="cs-CZ" altLang="cs-CZ" sz="2800" b="1" i="1">
                <a:latin typeface="Arial CE" pitchFamily="34" charset="0"/>
              </a:rPr>
              <a:t>mostomozečkový úhel</a:t>
            </a:r>
          </a:p>
        </p:txBody>
      </p:sp>
      <p:sp>
        <p:nvSpPr>
          <p:cNvPr id="29710" name="Line 14"/>
          <p:cNvSpPr>
            <a:spLocks noChangeShapeType="1"/>
          </p:cNvSpPr>
          <p:nvPr/>
        </p:nvSpPr>
        <p:spPr bwMode="auto">
          <a:xfrm flipH="1" flipV="1">
            <a:off x="5303838" y="4056063"/>
            <a:ext cx="234950" cy="1725612"/>
          </a:xfrm>
          <a:prstGeom prst="line">
            <a:avLst/>
          </a:prstGeom>
          <a:noFill/>
          <a:ln w="38100">
            <a:solidFill>
              <a:schemeClr val="hlink"/>
            </a:solidFill>
            <a:round/>
            <a:headEnd type="none" w="sm" len="sm"/>
            <a:tailEnd type="triangle" w="sm" len="sm"/>
          </a:ln>
        </p:spPr>
        <p:txBody>
          <a:bodyPr/>
          <a:lstStyle/>
          <a:p>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a:p>
            <a:r>
              <a:rPr lang="cs-CZ" dirty="0"/>
              <a:t>zajišťuje koordinaci pohybů (jemných, přesných, rychlých) a udržování rovnováhy. Jeho činnost je podvědomá. Na rozdíl od hemisfér předního mozku kontrolují hemisféry mozečku stejnolehlou část těla (levá levou a pravá pravou). Svou modulační činností navíc ovlivňuje i poznávací funkce (např. zpracování vizuálních (zrakových) informací, myšlení) a řeč.</a:t>
            </a:r>
          </a:p>
          <a:p>
            <a:endParaRPr lang="cs-CZ" dirty="0"/>
          </a:p>
        </p:txBody>
      </p:sp>
    </p:spTree>
    <p:extLst>
      <p:ext uri="{BB962C8B-B14F-4D97-AF65-F5344CB8AC3E}">
        <p14:creationId xmlns:p14="http://schemas.microsoft.com/office/powerpoint/2010/main" val="324409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cs-CZ" altLang="cs-CZ" smtClean="0"/>
              <a:t>Mozeček - funkce</a:t>
            </a:r>
          </a:p>
        </p:txBody>
      </p:sp>
      <p:sp>
        <p:nvSpPr>
          <p:cNvPr id="30723" name="Text Box 5"/>
          <p:cNvSpPr txBox="1">
            <a:spLocks noChangeArrowheads="1"/>
          </p:cNvSpPr>
          <p:nvPr/>
        </p:nvSpPr>
        <p:spPr bwMode="auto">
          <a:xfrm>
            <a:off x="2187575" y="2543175"/>
            <a:ext cx="6554788" cy="3935413"/>
          </a:xfrm>
          <a:prstGeom prst="rect">
            <a:avLst/>
          </a:prstGeom>
          <a:noFill/>
          <a:ln w="9525">
            <a:noFill/>
            <a:miter lim="800000"/>
            <a:headEnd/>
            <a:tailEnd/>
          </a:ln>
        </p:spPr>
        <p:txBody>
          <a:bodyPr wrap="none">
            <a:spAutoFit/>
          </a:bodyPr>
          <a:lstStyle/>
          <a:p>
            <a:r>
              <a:rPr lang="cs-CZ" altLang="cs-CZ" sz="2800" b="1" i="1">
                <a:latin typeface="Arial CE" pitchFamily="34" charset="0"/>
              </a:rPr>
              <a:t>Cílená motorika</a:t>
            </a:r>
          </a:p>
          <a:p>
            <a:r>
              <a:rPr lang="cs-CZ" altLang="cs-CZ" sz="2800" b="1" i="1">
                <a:latin typeface="Arial CE" pitchFamily="34" charset="0"/>
              </a:rPr>
              <a:t>Udržování základního svalového tonu</a:t>
            </a:r>
          </a:p>
          <a:p>
            <a:r>
              <a:rPr lang="cs-CZ" altLang="cs-CZ" sz="2800" b="1" i="1">
                <a:latin typeface="Arial CE" pitchFamily="34" charset="0"/>
              </a:rPr>
              <a:t>Udržování rovnováhy</a:t>
            </a:r>
          </a:p>
          <a:p>
            <a:endParaRPr lang="cs-CZ" altLang="cs-CZ" sz="2800" b="1" i="1">
              <a:latin typeface="Arial CE" pitchFamily="34" charset="0"/>
            </a:endParaRPr>
          </a:p>
          <a:p>
            <a:r>
              <a:rPr lang="cs-CZ" altLang="cs-CZ" sz="2800" b="1" i="1">
                <a:latin typeface="Arial CE" pitchFamily="34" charset="0"/>
              </a:rPr>
              <a:t>Koordinace</a:t>
            </a:r>
          </a:p>
          <a:p>
            <a:r>
              <a:rPr lang="cs-CZ" altLang="cs-CZ" sz="2800" b="1" i="1">
                <a:latin typeface="Arial CE" pitchFamily="34" charset="0"/>
              </a:rPr>
              <a:t>Korektura reflexů</a:t>
            </a:r>
          </a:p>
          <a:p>
            <a:r>
              <a:rPr lang="cs-CZ" altLang="cs-CZ" sz="2800" b="1" i="1">
                <a:latin typeface="Arial CE" pitchFamily="34" charset="0"/>
              </a:rPr>
              <a:t>Sensomotorická paměť</a:t>
            </a:r>
          </a:p>
          <a:p>
            <a:r>
              <a:rPr lang="cs-CZ" altLang="cs-CZ" sz="2800" b="1" i="1">
                <a:latin typeface="Arial CE" pitchFamily="34" charset="0"/>
              </a:rPr>
              <a:t>Svalová pamětˇ</a:t>
            </a:r>
          </a:p>
          <a:p>
            <a:endParaRPr lang="cs-CZ" altLang="cs-CZ" sz="2800" b="1" i="1">
              <a:latin typeface="Arial CE"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cs-CZ" altLang="cs-CZ" smtClean="0"/>
              <a:t>Mozeček - poruchy</a:t>
            </a:r>
          </a:p>
        </p:txBody>
      </p:sp>
      <p:sp>
        <p:nvSpPr>
          <p:cNvPr id="31747" name="Text Box 3"/>
          <p:cNvSpPr txBox="1">
            <a:spLocks noChangeArrowheads="1"/>
          </p:cNvSpPr>
          <p:nvPr/>
        </p:nvSpPr>
        <p:spPr bwMode="auto">
          <a:xfrm>
            <a:off x="2187575" y="2543175"/>
            <a:ext cx="6119813" cy="3935413"/>
          </a:xfrm>
          <a:prstGeom prst="rect">
            <a:avLst/>
          </a:prstGeom>
          <a:noFill/>
          <a:ln w="9525">
            <a:noFill/>
            <a:miter lim="800000"/>
            <a:headEnd/>
            <a:tailEnd/>
          </a:ln>
        </p:spPr>
        <p:txBody>
          <a:bodyPr wrap="none">
            <a:spAutoFit/>
          </a:bodyPr>
          <a:lstStyle/>
          <a:p>
            <a:endParaRPr lang="cs-CZ" altLang="cs-CZ" sz="2800" b="1" i="1">
              <a:latin typeface="Arial CE" pitchFamily="34" charset="0"/>
            </a:endParaRPr>
          </a:p>
          <a:p>
            <a:r>
              <a:rPr lang="cs-CZ" altLang="cs-CZ" sz="2800" b="1" i="1">
                <a:latin typeface="Arial CE" pitchFamily="34" charset="0"/>
              </a:rPr>
              <a:t>Chůze o široké základně</a:t>
            </a:r>
          </a:p>
          <a:p>
            <a:r>
              <a:rPr lang="cs-CZ" altLang="cs-CZ" sz="2800" b="1" i="1">
                <a:latin typeface="Arial CE" pitchFamily="34" charset="0"/>
              </a:rPr>
              <a:t>Intenční třes</a:t>
            </a:r>
          </a:p>
          <a:p>
            <a:r>
              <a:rPr lang="cs-CZ" altLang="cs-CZ" sz="2800" b="1" i="1">
                <a:latin typeface="Arial CE" pitchFamily="34" charset="0"/>
              </a:rPr>
              <a:t>Dysmetrie</a:t>
            </a:r>
          </a:p>
          <a:p>
            <a:r>
              <a:rPr lang="cs-CZ" altLang="cs-CZ" sz="2800" b="1" i="1">
                <a:latin typeface="Arial CE" pitchFamily="34" charset="0"/>
              </a:rPr>
              <a:t>Dysartrie</a:t>
            </a:r>
          </a:p>
          <a:p>
            <a:endParaRPr lang="cs-CZ" altLang="cs-CZ" sz="2800" b="1" i="1">
              <a:latin typeface="Arial CE" pitchFamily="34" charset="0"/>
            </a:endParaRPr>
          </a:p>
          <a:p>
            <a:endParaRPr lang="cs-CZ" altLang="cs-CZ" sz="2800" b="1" i="1">
              <a:latin typeface="Arial CE" pitchFamily="34" charset="0"/>
            </a:endParaRPr>
          </a:p>
          <a:p>
            <a:r>
              <a:rPr lang="cs-CZ" altLang="cs-CZ" sz="2800" b="1" i="1">
                <a:latin typeface="Arial CE" pitchFamily="34" charset="0"/>
              </a:rPr>
              <a:t>Procesy v mostomozečkovém úhlu</a:t>
            </a:r>
          </a:p>
          <a:p>
            <a:endParaRPr lang="cs-CZ" altLang="cs-CZ" sz="2800" b="1" i="1">
              <a:latin typeface="Arial CE"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1139" y="1228725"/>
            <a:ext cx="9344025" cy="1143000"/>
          </a:xfrm>
        </p:spPr>
        <p:txBody>
          <a:bodyPr/>
          <a:lstStyle/>
          <a:p>
            <a:pPr>
              <a:lnSpc>
                <a:spcPct val="90000"/>
              </a:lnSpc>
              <a:defRPr/>
            </a:pPr>
            <a:r>
              <a:rPr lang="cs-CZ" altLang="cs-CZ" sz="4200" b="1" dirty="0" smtClean="0">
                <a:solidFill>
                  <a:srgbClr val="7030A0"/>
                </a:solidFill>
                <a:latin typeface="Bangkok CE" charset="-18"/>
              </a:rPr>
              <a:t>FUNKCE </a:t>
            </a:r>
            <a:r>
              <a:rPr lang="cs-CZ" altLang="cs-CZ" sz="4200" b="1" dirty="0">
                <a:solidFill>
                  <a:srgbClr val="7030A0"/>
                </a:solidFill>
                <a:latin typeface="Bangkok CE" charset="-18"/>
              </a:rPr>
              <a:t>MOZKOVÉ </a:t>
            </a:r>
            <a:r>
              <a:rPr lang="cs-CZ" altLang="cs-CZ" sz="4200" b="1" dirty="0" smtClean="0">
                <a:solidFill>
                  <a:srgbClr val="7030A0"/>
                </a:solidFill>
                <a:latin typeface="Bangkok CE" charset="-18"/>
              </a:rPr>
              <a:t>KŮRY</a:t>
            </a:r>
            <a:r>
              <a:rPr lang="cs-CZ" altLang="cs-CZ" sz="4200" b="1" dirty="0">
                <a:solidFill>
                  <a:srgbClr val="7030A0"/>
                </a:solidFill>
                <a:latin typeface="Bangkok CE" charset="-18"/>
              </a:rPr>
              <a:t/>
            </a:r>
            <a:br>
              <a:rPr lang="cs-CZ" altLang="cs-CZ" sz="4200" b="1" dirty="0">
                <a:solidFill>
                  <a:srgbClr val="7030A0"/>
                </a:solidFill>
                <a:latin typeface="Bangkok CE" charset="-18"/>
              </a:rPr>
            </a:br>
            <a:endParaRPr lang="cs-CZ" altLang="cs-CZ" sz="4200" b="1" dirty="0">
              <a:solidFill>
                <a:srgbClr val="7030A0"/>
              </a:solidFill>
              <a:latin typeface="Bangkok CE" charset="-18"/>
            </a:endParaRPr>
          </a:p>
        </p:txBody>
      </p:sp>
      <p:sp>
        <p:nvSpPr>
          <p:cNvPr id="4099" name="Rectangle 3"/>
          <p:cNvSpPr>
            <a:spLocks noGrp="1" noChangeArrowheads="1"/>
          </p:cNvSpPr>
          <p:nvPr>
            <p:ph type="body" idx="1"/>
          </p:nvPr>
        </p:nvSpPr>
        <p:spPr>
          <a:xfrm>
            <a:off x="677985" y="2074375"/>
            <a:ext cx="8991600" cy="2717800"/>
          </a:xfrm>
        </p:spPr>
        <p:txBody>
          <a:bodyPr/>
          <a:lstStyle/>
          <a:p>
            <a:endParaRPr lang="cs-CZ" dirty="0"/>
          </a:p>
          <a:p>
            <a:r>
              <a:rPr lang="cs-CZ" dirty="0"/>
              <a:t>povrch koncového mozku (</a:t>
            </a:r>
            <a:r>
              <a:rPr lang="cs-CZ" dirty="0" err="1"/>
              <a:t>telencephala</a:t>
            </a:r>
            <a:r>
              <a:rPr lang="cs-CZ" dirty="0"/>
              <a:t>) kryjící bílou hmotu hemisfér. Jsou zde uloženy především </a:t>
            </a:r>
            <a:r>
              <a:rPr lang="cs-CZ" dirty="0" smtClean="0"/>
              <a:t>těla neuronů CNS</a:t>
            </a:r>
          </a:p>
          <a:p>
            <a:endParaRPr lang="cs-CZ" dirty="0"/>
          </a:p>
          <a:p>
            <a:pPr marL="0" indent="0">
              <a:buNone/>
            </a:pPr>
            <a:endParaRPr lang="cs-CZ" dirty="0"/>
          </a:p>
          <a:p>
            <a:pPr marL="609600" indent="-609600" algn="ctr">
              <a:buNone/>
            </a:pPr>
            <a:endParaRPr lang="cs-CZ" altLang="cs-CZ" dirty="0">
              <a:latin typeface="Times New Roman CE" panose="02020603050405020304" pitchFamily="18" charset="0"/>
            </a:endParaRPr>
          </a:p>
        </p:txBody>
      </p:sp>
    </p:spTree>
    <p:extLst>
      <p:ext uri="{BB962C8B-B14F-4D97-AF65-F5344CB8AC3E}">
        <p14:creationId xmlns:p14="http://schemas.microsoft.com/office/powerpoint/2010/main" val="304447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78941" y="332656"/>
            <a:ext cx="11368215" cy="5816977"/>
          </a:xfrm>
          <a:prstGeom prst="rect">
            <a:avLst/>
          </a:prstGeom>
        </p:spPr>
        <p:txBody>
          <a:bodyPr wrap="square">
            <a:spAutoFit/>
          </a:bodyPr>
          <a:lstStyle/>
          <a:p>
            <a:r>
              <a:rPr lang="cs-CZ" sz="3200" b="1" dirty="0"/>
              <a:t>Význam a regulační povaha nervového systému</a:t>
            </a:r>
          </a:p>
          <a:p>
            <a:endParaRPr lang="cs-CZ" sz="2000" b="1" dirty="0"/>
          </a:p>
          <a:p>
            <a:endParaRPr lang="cs-CZ" sz="2000" b="1" dirty="0"/>
          </a:p>
          <a:p>
            <a:r>
              <a:rPr lang="cs-CZ" sz="2000" dirty="0" smtClean="0">
                <a:latin typeface="+mn-lt"/>
              </a:rPr>
              <a:t>• </a:t>
            </a:r>
            <a:r>
              <a:rPr lang="cs-CZ" sz="2000" b="1" dirty="0" smtClean="0">
                <a:latin typeface="+mn-lt"/>
              </a:rPr>
              <a:t>K </a:t>
            </a:r>
            <a:r>
              <a:rPr lang="cs-CZ" sz="2000" b="1" dirty="0">
                <a:latin typeface="+mn-lt"/>
              </a:rPr>
              <a:t>přežití </a:t>
            </a:r>
            <a:r>
              <a:rPr lang="cs-CZ" sz="2000" b="1" dirty="0" smtClean="0">
                <a:latin typeface="+mn-lt"/>
              </a:rPr>
              <a:t>mnohobuněčných organismů je nutné</a:t>
            </a:r>
          </a:p>
          <a:p>
            <a:endParaRPr lang="cs-CZ" sz="2000" dirty="0">
              <a:latin typeface="+mn-lt"/>
            </a:endParaRPr>
          </a:p>
          <a:p>
            <a:r>
              <a:rPr lang="cs-CZ" sz="2000" dirty="0" smtClean="0">
                <a:latin typeface="+mn-lt"/>
              </a:rPr>
              <a:t>– Udržovat homeostázu</a:t>
            </a:r>
            <a:endParaRPr lang="cs-CZ" sz="2000" dirty="0">
              <a:latin typeface="+mn-lt"/>
            </a:endParaRPr>
          </a:p>
          <a:p>
            <a:r>
              <a:rPr lang="cs-CZ" sz="2000" dirty="0" smtClean="0">
                <a:latin typeface="+mn-lt"/>
              </a:rPr>
              <a:t>– Koordinovat tělesné funkce</a:t>
            </a:r>
          </a:p>
          <a:p>
            <a:endParaRPr lang="cs-CZ" sz="2000" dirty="0">
              <a:latin typeface="+mn-lt"/>
            </a:endParaRPr>
          </a:p>
          <a:p>
            <a:r>
              <a:rPr lang="cs-CZ" sz="2000" dirty="0" smtClean="0">
                <a:latin typeface="+mn-lt"/>
              </a:rPr>
              <a:t>• </a:t>
            </a:r>
            <a:r>
              <a:rPr lang="cs-CZ" sz="2000" b="1" dirty="0" smtClean="0">
                <a:latin typeface="+mn-lt"/>
              </a:rPr>
              <a:t>K udržení homeostázy je nutné udržovat</a:t>
            </a:r>
          </a:p>
          <a:p>
            <a:endParaRPr lang="cs-CZ" sz="2000" dirty="0">
              <a:latin typeface="+mn-lt"/>
            </a:endParaRPr>
          </a:p>
          <a:p>
            <a:r>
              <a:rPr lang="cs-CZ" sz="2000" dirty="0" smtClean="0">
                <a:latin typeface="+mn-lt"/>
              </a:rPr>
              <a:t>– Složení vnitřního prostředí</a:t>
            </a:r>
            <a:endParaRPr lang="cs-CZ" sz="2000" dirty="0">
              <a:latin typeface="+mn-lt"/>
            </a:endParaRPr>
          </a:p>
          <a:p>
            <a:r>
              <a:rPr lang="cs-CZ" sz="2000" dirty="0" smtClean="0">
                <a:latin typeface="+mn-lt"/>
              </a:rPr>
              <a:t>– Integritu (neporušenost) tkáňových/orgánových/tělesných bariér</a:t>
            </a:r>
          </a:p>
          <a:p>
            <a:endParaRPr lang="cs-CZ" sz="2000" dirty="0">
              <a:latin typeface="+mn-lt"/>
            </a:endParaRPr>
          </a:p>
          <a:p>
            <a:r>
              <a:rPr lang="cs-CZ" sz="2000" dirty="0" smtClean="0">
                <a:latin typeface="+mn-lt"/>
              </a:rPr>
              <a:t>• </a:t>
            </a:r>
            <a:r>
              <a:rPr lang="cs-CZ" sz="2000" b="1" dirty="0">
                <a:latin typeface="+mn-lt"/>
              </a:rPr>
              <a:t>K přežití mnohobuněčných organismů je nutné</a:t>
            </a:r>
          </a:p>
          <a:p>
            <a:endParaRPr lang="cs-CZ" sz="2000" dirty="0">
              <a:latin typeface="+mn-lt"/>
            </a:endParaRPr>
          </a:p>
          <a:p>
            <a:r>
              <a:rPr lang="cs-CZ" sz="2000" dirty="0" smtClean="0">
                <a:latin typeface="+mn-lt"/>
              </a:rPr>
              <a:t>– Přijímat signály </a:t>
            </a:r>
            <a:r>
              <a:rPr lang="cs-CZ" sz="2000" dirty="0">
                <a:latin typeface="+mn-lt"/>
              </a:rPr>
              <a:t>z </a:t>
            </a:r>
            <a:r>
              <a:rPr lang="cs-CZ" sz="2000" dirty="0" smtClean="0">
                <a:latin typeface="+mn-lt"/>
              </a:rPr>
              <a:t>vnějšího </a:t>
            </a:r>
            <a:r>
              <a:rPr lang="cs-CZ" sz="2000" dirty="0">
                <a:latin typeface="+mn-lt"/>
              </a:rPr>
              <a:t>a </a:t>
            </a:r>
            <a:r>
              <a:rPr lang="cs-CZ" sz="2000" dirty="0" smtClean="0">
                <a:latin typeface="+mn-lt"/>
              </a:rPr>
              <a:t>vnitřního </a:t>
            </a:r>
            <a:r>
              <a:rPr lang="cs-CZ" sz="2000" dirty="0">
                <a:latin typeface="+mn-lt"/>
              </a:rPr>
              <a:t>prostředí</a:t>
            </a:r>
          </a:p>
          <a:p>
            <a:r>
              <a:rPr lang="cs-CZ" sz="2000" dirty="0" smtClean="0">
                <a:latin typeface="+mn-lt"/>
              </a:rPr>
              <a:t>– zpracovávat informace z těchto signálů</a:t>
            </a:r>
            <a:endParaRPr lang="cs-CZ" sz="2000" dirty="0">
              <a:latin typeface="+mn-lt"/>
            </a:endParaRPr>
          </a:p>
          <a:p>
            <a:r>
              <a:rPr lang="cs-CZ" sz="2000" dirty="0" smtClean="0">
                <a:latin typeface="+mn-lt"/>
              </a:rPr>
              <a:t>– Koordinovaně odpovídat na </a:t>
            </a:r>
            <a:r>
              <a:rPr lang="cs-CZ" sz="2000" dirty="0">
                <a:latin typeface="+mn-lt"/>
              </a:rPr>
              <a:t>tyto </a:t>
            </a:r>
            <a:r>
              <a:rPr lang="cs-CZ" sz="2000" dirty="0" smtClean="0">
                <a:latin typeface="+mn-lt"/>
              </a:rPr>
              <a:t>podněty</a:t>
            </a:r>
            <a:endParaRPr lang="cs-CZ" sz="2000" dirty="0">
              <a:latin typeface="+mn-lt"/>
            </a:endParaRPr>
          </a:p>
        </p:txBody>
      </p:sp>
    </p:spTree>
    <p:extLst>
      <p:ext uri="{BB962C8B-B14F-4D97-AF65-F5344CB8AC3E}">
        <p14:creationId xmlns:p14="http://schemas.microsoft.com/office/powerpoint/2010/main" val="2679259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09600" y="1131032"/>
            <a:ext cx="10515600" cy="5507159"/>
          </a:xfrm>
        </p:spPr>
        <p:txBody>
          <a:bodyPr/>
          <a:lstStyle/>
          <a:p>
            <a:endParaRPr lang="cs-CZ" dirty="0"/>
          </a:p>
          <a:p>
            <a:pPr marL="0" indent="0">
              <a:buNone/>
            </a:pPr>
            <a:r>
              <a:rPr lang="cs-CZ" dirty="0"/>
              <a:t>Z hlediska vývoje lze rozdělit mozkovou kůru </a:t>
            </a:r>
            <a:r>
              <a:rPr lang="cs-CZ" dirty="0" smtClean="0"/>
              <a:t>na </a:t>
            </a:r>
            <a:r>
              <a:rPr lang="cs-CZ" i="1" dirty="0" err="1" smtClean="0"/>
              <a:t>paleocortex</a:t>
            </a:r>
            <a:r>
              <a:rPr lang="cs-CZ" dirty="0" smtClean="0"/>
              <a:t>, </a:t>
            </a:r>
            <a:r>
              <a:rPr lang="cs-CZ" i="1" dirty="0" err="1" smtClean="0"/>
              <a:t>archicortex</a:t>
            </a:r>
            <a:r>
              <a:rPr lang="cs-CZ" i="1" dirty="0" smtClean="0"/>
              <a:t> </a:t>
            </a:r>
            <a:r>
              <a:rPr lang="cs-CZ" dirty="0" smtClean="0"/>
              <a:t>a </a:t>
            </a:r>
            <a:r>
              <a:rPr lang="cs-CZ" i="1" dirty="0" err="1" smtClean="0"/>
              <a:t>neocortex</a:t>
            </a:r>
            <a:r>
              <a:rPr lang="cs-CZ" dirty="0"/>
              <a:t>.</a:t>
            </a:r>
          </a:p>
          <a:p>
            <a:pPr marL="0" indent="0">
              <a:buNone/>
            </a:pPr>
            <a:r>
              <a:rPr lang="cs-CZ" i="1" dirty="0" err="1" smtClean="0"/>
              <a:t>Allocortex</a:t>
            </a:r>
            <a:r>
              <a:rPr lang="cs-CZ" i="1" dirty="0" smtClean="0"/>
              <a:t> </a:t>
            </a:r>
            <a:r>
              <a:rPr lang="cs-CZ" dirty="0" smtClean="0"/>
              <a:t>je </a:t>
            </a:r>
            <a:r>
              <a:rPr lang="cs-CZ" dirty="0"/>
              <a:t>označení pro vývojově starší struktury, tedy </a:t>
            </a:r>
            <a:r>
              <a:rPr lang="cs-CZ" dirty="0" err="1"/>
              <a:t>paleocortex</a:t>
            </a:r>
            <a:r>
              <a:rPr lang="cs-CZ" dirty="0"/>
              <a:t> a </a:t>
            </a:r>
            <a:r>
              <a:rPr lang="cs-CZ" dirty="0" err="1"/>
              <a:t>archicortex</a:t>
            </a:r>
            <a:r>
              <a:rPr lang="cs-CZ" dirty="0"/>
              <a:t>. Charakteristické pro tyto oblasti je, že lze rozeznat pouze 3 buněčné vrstvy.</a:t>
            </a:r>
          </a:p>
          <a:p>
            <a:pPr marL="0" indent="0">
              <a:buNone/>
            </a:pPr>
            <a:r>
              <a:rPr lang="cs-CZ" b="1" dirty="0" err="1" smtClean="0"/>
              <a:t>Paleocortex</a:t>
            </a:r>
            <a:r>
              <a:rPr lang="cs-CZ" b="1" dirty="0" smtClean="0"/>
              <a:t> </a:t>
            </a:r>
            <a:r>
              <a:rPr lang="cs-CZ" dirty="0" smtClean="0"/>
              <a:t>se </a:t>
            </a:r>
            <a:r>
              <a:rPr lang="cs-CZ" dirty="0"/>
              <a:t>nachází ve funkční korové oblasti pro čich</a:t>
            </a:r>
            <a:r>
              <a:rPr lang="cs-CZ" dirty="0" smtClean="0"/>
              <a:t>. </a:t>
            </a:r>
          </a:p>
          <a:p>
            <a:pPr marL="0" indent="0">
              <a:buNone/>
            </a:pPr>
            <a:r>
              <a:rPr lang="cs-CZ" b="1" dirty="0" err="1" smtClean="0"/>
              <a:t>Archicortex</a:t>
            </a:r>
            <a:r>
              <a:rPr lang="cs-CZ" dirty="0" err="1" smtClean="0"/>
              <a:t>je</a:t>
            </a:r>
            <a:r>
              <a:rPr lang="cs-CZ" dirty="0" smtClean="0"/>
              <a:t> </a:t>
            </a:r>
            <a:r>
              <a:rPr lang="cs-CZ" dirty="0"/>
              <a:t>uložen v </a:t>
            </a:r>
            <a:r>
              <a:rPr lang="cs-CZ" dirty="0" smtClean="0"/>
              <a:t>hloubce temporálního laloku a </a:t>
            </a:r>
            <a:r>
              <a:rPr lang="cs-CZ" dirty="0"/>
              <a:t>na jeho dolním okraji, kam migroval během vývoje z původního uložení na mediální ploše hemisféry. Funkčně je zapojen </a:t>
            </a:r>
            <a:r>
              <a:rPr lang="cs-CZ" dirty="0" smtClean="0"/>
              <a:t>do limbického </a:t>
            </a:r>
            <a:r>
              <a:rPr lang="cs-CZ" dirty="0"/>
              <a:t>systému</a:t>
            </a:r>
            <a:r>
              <a:rPr lang="cs-CZ" dirty="0" smtClean="0"/>
              <a:t>. </a:t>
            </a:r>
          </a:p>
          <a:p>
            <a:pPr marL="0" indent="0">
              <a:buNone/>
            </a:pPr>
            <a:r>
              <a:rPr lang="cs-CZ" b="1" dirty="0" err="1" smtClean="0"/>
              <a:t>Neocortex</a:t>
            </a:r>
            <a:r>
              <a:rPr lang="cs-CZ" b="1" dirty="0" smtClean="0"/>
              <a:t> </a:t>
            </a:r>
            <a:r>
              <a:rPr lang="cs-CZ" dirty="0" smtClean="0"/>
              <a:t>je </a:t>
            </a:r>
            <a:r>
              <a:rPr lang="cs-CZ" dirty="0"/>
              <a:t>vývojově nejmladší</a:t>
            </a:r>
          </a:p>
          <a:p>
            <a:endParaRPr lang="cs-CZ" dirty="0"/>
          </a:p>
        </p:txBody>
      </p:sp>
    </p:spTree>
    <p:extLst>
      <p:ext uri="{BB962C8B-B14F-4D97-AF65-F5344CB8AC3E}">
        <p14:creationId xmlns:p14="http://schemas.microsoft.com/office/powerpoint/2010/main" val="3309771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10088" t="12042" r="26041" b="11921"/>
          <a:stretch/>
        </p:blipFill>
        <p:spPr>
          <a:xfrm>
            <a:off x="1125415" y="404447"/>
            <a:ext cx="9574823" cy="6224953"/>
          </a:xfrm>
          <a:prstGeom prst="rect">
            <a:avLst/>
          </a:prstGeom>
        </p:spPr>
      </p:pic>
    </p:spTree>
    <p:extLst>
      <p:ext uri="{BB962C8B-B14F-4D97-AF65-F5344CB8AC3E}">
        <p14:creationId xmlns:p14="http://schemas.microsoft.com/office/powerpoint/2010/main" val="822745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2"/>
          <p:cNvSpPr>
            <a:spLocks/>
          </p:cNvSpPr>
          <p:nvPr/>
        </p:nvSpPr>
        <p:spPr bwMode="auto">
          <a:xfrm>
            <a:off x="4014789" y="1966913"/>
            <a:ext cx="5191125" cy="3155950"/>
          </a:xfrm>
          <a:custGeom>
            <a:avLst/>
            <a:gdLst>
              <a:gd name="T0" fmla="*/ 2147483646 w 3270"/>
              <a:gd name="T1" fmla="*/ 2147483646 h 1988"/>
              <a:gd name="T2" fmla="*/ 2147483646 w 3270"/>
              <a:gd name="T3" fmla="*/ 2147483646 h 1988"/>
              <a:gd name="T4" fmla="*/ 2147483646 w 3270"/>
              <a:gd name="T5" fmla="*/ 2147483646 h 1988"/>
              <a:gd name="T6" fmla="*/ 2147483646 w 3270"/>
              <a:gd name="T7" fmla="*/ 2147483646 h 1988"/>
              <a:gd name="T8" fmla="*/ 2147483646 w 3270"/>
              <a:gd name="T9" fmla="*/ 2147483646 h 1988"/>
              <a:gd name="T10" fmla="*/ 2147483646 w 3270"/>
              <a:gd name="T11" fmla="*/ 2147483646 h 1988"/>
              <a:gd name="T12" fmla="*/ 2147483646 w 3270"/>
              <a:gd name="T13" fmla="*/ 2147483646 h 1988"/>
              <a:gd name="T14" fmla="*/ 2147483646 w 3270"/>
              <a:gd name="T15" fmla="*/ 2147483646 h 1988"/>
              <a:gd name="T16" fmla="*/ 2147483646 w 3270"/>
              <a:gd name="T17" fmla="*/ 2147483646 h 1988"/>
              <a:gd name="T18" fmla="*/ 2147483646 w 3270"/>
              <a:gd name="T19" fmla="*/ 2147483646 h 1988"/>
              <a:gd name="T20" fmla="*/ 2147483646 w 3270"/>
              <a:gd name="T21" fmla="*/ 2147483646 h 1988"/>
              <a:gd name="T22" fmla="*/ 2147483646 w 3270"/>
              <a:gd name="T23" fmla="*/ 2147483646 h 1988"/>
              <a:gd name="T24" fmla="*/ 2147483646 w 3270"/>
              <a:gd name="T25" fmla="*/ 2147483646 h 1988"/>
              <a:gd name="T26" fmla="*/ 2147483646 w 3270"/>
              <a:gd name="T27" fmla="*/ 2147483646 h 1988"/>
              <a:gd name="T28" fmla="*/ 2147483646 w 3270"/>
              <a:gd name="T29" fmla="*/ 2147483646 h 1988"/>
              <a:gd name="T30" fmla="*/ 2147483646 w 3270"/>
              <a:gd name="T31" fmla="*/ 2147483646 h 1988"/>
              <a:gd name="T32" fmla="*/ 2147483646 w 3270"/>
              <a:gd name="T33" fmla="*/ 2147483646 h 1988"/>
              <a:gd name="T34" fmla="*/ 2147483646 w 3270"/>
              <a:gd name="T35" fmla="*/ 2147483646 h 1988"/>
              <a:gd name="T36" fmla="*/ 2147483646 w 3270"/>
              <a:gd name="T37" fmla="*/ 2147483646 h 19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70" h="1988">
                <a:moveTo>
                  <a:pt x="1687" y="1121"/>
                </a:moveTo>
                <a:cubicBezTo>
                  <a:pt x="1582" y="1109"/>
                  <a:pt x="1478" y="1098"/>
                  <a:pt x="1375" y="1145"/>
                </a:cubicBezTo>
                <a:cubicBezTo>
                  <a:pt x="1272" y="1192"/>
                  <a:pt x="1098" y="1285"/>
                  <a:pt x="1071" y="1401"/>
                </a:cubicBezTo>
                <a:cubicBezTo>
                  <a:pt x="1044" y="1517"/>
                  <a:pt x="1091" y="1752"/>
                  <a:pt x="1215" y="1841"/>
                </a:cubicBezTo>
                <a:cubicBezTo>
                  <a:pt x="1339" y="1930"/>
                  <a:pt x="1604" y="1918"/>
                  <a:pt x="1815" y="1937"/>
                </a:cubicBezTo>
                <a:cubicBezTo>
                  <a:pt x="2026" y="1956"/>
                  <a:pt x="2292" y="1988"/>
                  <a:pt x="2479" y="1953"/>
                </a:cubicBezTo>
                <a:cubicBezTo>
                  <a:pt x="2666" y="1918"/>
                  <a:pt x="2820" y="1814"/>
                  <a:pt x="2935" y="1729"/>
                </a:cubicBezTo>
                <a:cubicBezTo>
                  <a:pt x="3050" y="1644"/>
                  <a:pt x="3122" y="1585"/>
                  <a:pt x="3167" y="1441"/>
                </a:cubicBezTo>
                <a:cubicBezTo>
                  <a:pt x="3212" y="1297"/>
                  <a:pt x="3270" y="1044"/>
                  <a:pt x="3207" y="865"/>
                </a:cubicBezTo>
                <a:cubicBezTo>
                  <a:pt x="3144" y="686"/>
                  <a:pt x="2960" y="500"/>
                  <a:pt x="2791" y="369"/>
                </a:cubicBezTo>
                <a:cubicBezTo>
                  <a:pt x="2622" y="238"/>
                  <a:pt x="2384" y="136"/>
                  <a:pt x="2191" y="81"/>
                </a:cubicBezTo>
                <a:cubicBezTo>
                  <a:pt x="1998" y="26"/>
                  <a:pt x="1879" y="50"/>
                  <a:pt x="1631" y="41"/>
                </a:cubicBezTo>
                <a:cubicBezTo>
                  <a:pt x="1383" y="32"/>
                  <a:pt x="934" y="0"/>
                  <a:pt x="703" y="25"/>
                </a:cubicBezTo>
                <a:cubicBezTo>
                  <a:pt x="472" y="50"/>
                  <a:pt x="355" y="110"/>
                  <a:pt x="247" y="193"/>
                </a:cubicBezTo>
                <a:cubicBezTo>
                  <a:pt x="139" y="276"/>
                  <a:pt x="84" y="393"/>
                  <a:pt x="55" y="521"/>
                </a:cubicBezTo>
                <a:cubicBezTo>
                  <a:pt x="26" y="649"/>
                  <a:pt x="0" y="834"/>
                  <a:pt x="71" y="961"/>
                </a:cubicBezTo>
                <a:cubicBezTo>
                  <a:pt x="142" y="1088"/>
                  <a:pt x="331" y="1214"/>
                  <a:pt x="479" y="1281"/>
                </a:cubicBezTo>
                <a:cubicBezTo>
                  <a:pt x="627" y="1348"/>
                  <a:pt x="859" y="1349"/>
                  <a:pt x="959" y="1361"/>
                </a:cubicBezTo>
                <a:cubicBezTo>
                  <a:pt x="1059" y="1373"/>
                  <a:pt x="1069" y="1363"/>
                  <a:pt x="1079" y="1353"/>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7" name="Freeform 3"/>
          <p:cNvSpPr>
            <a:spLocks/>
          </p:cNvSpPr>
          <p:nvPr/>
        </p:nvSpPr>
        <p:spPr bwMode="auto">
          <a:xfrm>
            <a:off x="6388100" y="2044700"/>
            <a:ext cx="304800" cy="1244600"/>
          </a:xfrm>
          <a:custGeom>
            <a:avLst/>
            <a:gdLst>
              <a:gd name="T0" fmla="*/ 2147483646 w 184"/>
              <a:gd name="T1" fmla="*/ 0 h 752"/>
              <a:gd name="T2" fmla="*/ 2147483646 w 184"/>
              <a:gd name="T3" fmla="*/ 2147483646 h 752"/>
              <a:gd name="T4" fmla="*/ 2147483646 w 184"/>
              <a:gd name="T5" fmla="*/ 2147483646 h 752"/>
              <a:gd name="T6" fmla="*/ 2147483646 w 184"/>
              <a:gd name="T7" fmla="*/ 2147483646 h 752"/>
              <a:gd name="T8" fmla="*/ 0 w 184"/>
              <a:gd name="T9" fmla="*/ 2147483646 h 7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 h="752">
                <a:moveTo>
                  <a:pt x="184" y="0"/>
                </a:moveTo>
                <a:cubicBezTo>
                  <a:pt x="169" y="18"/>
                  <a:pt x="155" y="37"/>
                  <a:pt x="136" y="96"/>
                </a:cubicBezTo>
                <a:cubicBezTo>
                  <a:pt x="117" y="155"/>
                  <a:pt x="88" y="272"/>
                  <a:pt x="72" y="352"/>
                </a:cubicBezTo>
                <a:cubicBezTo>
                  <a:pt x="56" y="432"/>
                  <a:pt x="52" y="509"/>
                  <a:pt x="40" y="576"/>
                </a:cubicBezTo>
                <a:cubicBezTo>
                  <a:pt x="28" y="643"/>
                  <a:pt x="14" y="697"/>
                  <a:pt x="0" y="752"/>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48" name="Text Box 4"/>
          <p:cNvSpPr>
            <a:spLocks noGrp="1" noChangeArrowheads="1"/>
          </p:cNvSpPr>
          <p:nvPr>
            <p:ph type="body" idx="1"/>
          </p:nvPr>
        </p:nvSpPr>
        <p:spPr>
          <a:noFill/>
          <a:effectLst/>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buClrTx/>
              <a:buSzTx/>
              <a:buFontTx/>
              <a:buNone/>
            </a:pPr>
            <a:r>
              <a:rPr lang="cs-CZ" altLang="cs-CZ" sz="2000" i="1">
                <a:solidFill>
                  <a:schemeClr val="hlink"/>
                </a:solidFill>
                <a:latin typeface="Arial CE" panose="020B0604020202020204" pitchFamily="34" charset="0"/>
              </a:rPr>
              <a:t>								</a:t>
            </a:r>
          </a:p>
          <a:p>
            <a:pPr eaLnBrk="1" hangingPunct="1">
              <a:spcBef>
                <a:spcPct val="0"/>
              </a:spcBef>
              <a:buClrTx/>
              <a:buSzTx/>
              <a:buFontTx/>
              <a:buNone/>
            </a:pPr>
            <a:r>
              <a:rPr lang="cs-CZ" altLang="cs-CZ" sz="2000" i="1">
                <a:solidFill>
                  <a:schemeClr val="hlink"/>
                </a:solidFill>
                <a:latin typeface="Arial CE" panose="020B0604020202020204" pitchFamily="34" charset="0"/>
              </a:rPr>
              <a:t>								</a:t>
            </a:r>
            <a:endParaRPr lang="cs-CZ" altLang="cs-CZ" sz="2400" i="1">
              <a:solidFill>
                <a:schemeClr val="hlink"/>
              </a:solidFill>
              <a:latin typeface="Arial CE" panose="020B0604020202020204" pitchFamily="34" charset="0"/>
            </a:endParaRPr>
          </a:p>
        </p:txBody>
      </p:sp>
      <p:sp>
        <p:nvSpPr>
          <p:cNvPr id="6149" name="Freeform 5"/>
          <p:cNvSpPr>
            <a:spLocks/>
          </p:cNvSpPr>
          <p:nvPr/>
        </p:nvSpPr>
        <p:spPr bwMode="auto">
          <a:xfrm>
            <a:off x="6102350" y="2019301"/>
            <a:ext cx="503238" cy="1757363"/>
          </a:xfrm>
          <a:custGeom>
            <a:avLst/>
            <a:gdLst>
              <a:gd name="T0" fmla="*/ 2147483646 w 317"/>
              <a:gd name="T1" fmla="*/ 2147483646 h 1107"/>
              <a:gd name="T2" fmla="*/ 2147483646 w 317"/>
              <a:gd name="T3" fmla="*/ 2147483646 h 1107"/>
              <a:gd name="T4" fmla="*/ 2147483646 w 317"/>
              <a:gd name="T5" fmla="*/ 2147483646 h 1107"/>
              <a:gd name="T6" fmla="*/ 2147483646 w 317"/>
              <a:gd name="T7" fmla="*/ 2147483646 h 1107"/>
              <a:gd name="T8" fmla="*/ 2147483646 w 317"/>
              <a:gd name="T9" fmla="*/ 2147483646 h 1107"/>
              <a:gd name="T10" fmla="*/ 2147483646 w 317"/>
              <a:gd name="T11" fmla="*/ 2147483646 h 1107"/>
              <a:gd name="T12" fmla="*/ 2147483646 w 317"/>
              <a:gd name="T13" fmla="*/ 2147483646 h 1107"/>
              <a:gd name="T14" fmla="*/ 2147483646 w 317"/>
              <a:gd name="T15" fmla="*/ 2147483646 h 1107"/>
              <a:gd name="T16" fmla="*/ 2147483646 w 317"/>
              <a:gd name="T17" fmla="*/ 2147483646 h 1107"/>
              <a:gd name="T18" fmla="*/ 2147483646 w 317"/>
              <a:gd name="T19" fmla="*/ 2147483646 h 1107"/>
              <a:gd name="T20" fmla="*/ 2147483646 w 317"/>
              <a:gd name="T21" fmla="*/ 2147483646 h 1107"/>
              <a:gd name="T22" fmla="*/ 2147483646 w 317"/>
              <a:gd name="T23" fmla="*/ 2147483646 h 1107"/>
              <a:gd name="T24" fmla="*/ 2147483646 w 317"/>
              <a:gd name="T25" fmla="*/ 2147483646 h 1107"/>
              <a:gd name="T26" fmla="*/ 2147483646 w 317"/>
              <a:gd name="T27" fmla="*/ 2147483646 h 1107"/>
              <a:gd name="T28" fmla="*/ 2147483646 w 317"/>
              <a:gd name="T29" fmla="*/ 2147483646 h 1107"/>
              <a:gd name="T30" fmla="*/ 2147483646 w 317"/>
              <a:gd name="T31" fmla="*/ 2147483646 h 1107"/>
              <a:gd name="T32" fmla="*/ 2147483646 w 317"/>
              <a:gd name="T33" fmla="*/ 2147483646 h 1107"/>
              <a:gd name="T34" fmla="*/ 2147483646 w 317"/>
              <a:gd name="T35" fmla="*/ 2147483646 h 1107"/>
              <a:gd name="T36" fmla="*/ 2147483646 w 317"/>
              <a:gd name="T37" fmla="*/ 2147483646 h 1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17" h="1107">
                <a:moveTo>
                  <a:pt x="196" y="8"/>
                </a:moveTo>
                <a:cubicBezTo>
                  <a:pt x="171" y="16"/>
                  <a:pt x="172" y="41"/>
                  <a:pt x="156" y="88"/>
                </a:cubicBezTo>
                <a:cubicBezTo>
                  <a:pt x="140" y="135"/>
                  <a:pt x="117" y="224"/>
                  <a:pt x="100" y="288"/>
                </a:cubicBezTo>
                <a:cubicBezTo>
                  <a:pt x="83" y="352"/>
                  <a:pt x="68" y="400"/>
                  <a:pt x="52" y="472"/>
                </a:cubicBezTo>
                <a:cubicBezTo>
                  <a:pt x="36" y="544"/>
                  <a:pt x="8" y="647"/>
                  <a:pt x="4" y="720"/>
                </a:cubicBezTo>
                <a:cubicBezTo>
                  <a:pt x="0" y="793"/>
                  <a:pt x="16" y="852"/>
                  <a:pt x="28" y="912"/>
                </a:cubicBezTo>
                <a:cubicBezTo>
                  <a:pt x="40" y="972"/>
                  <a:pt x="49" y="1053"/>
                  <a:pt x="76" y="1080"/>
                </a:cubicBezTo>
                <a:cubicBezTo>
                  <a:pt x="103" y="1107"/>
                  <a:pt x="169" y="1088"/>
                  <a:pt x="188" y="1072"/>
                </a:cubicBezTo>
                <a:cubicBezTo>
                  <a:pt x="207" y="1056"/>
                  <a:pt x="193" y="1023"/>
                  <a:pt x="188" y="984"/>
                </a:cubicBezTo>
                <a:cubicBezTo>
                  <a:pt x="183" y="945"/>
                  <a:pt x="160" y="879"/>
                  <a:pt x="156" y="840"/>
                </a:cubicBezTo>
                <a:cubicBezTo>
                  <a:pt x="152" y="801"/>
                  <a:pt x="159" y="788"/>
                  <a:pt x="164" y="752"/>
                </a:cubicBezTo>
                <a:cubicBezTo>
                  <a:pt x="169" y="716"/>
                  <a:pt x="179" y="668"/>
                  <a:pt x="188" y="624"/>
                </a:cubicBezTo>
                <a:cubicBezTo>
                  <a:pt x="197" y="580"/>
                  <a:pt x="215" y="528"/>
                  <a:pt x="220" y="488"/>
                </a:cubicBezTo>
                <a:cubicBezTo>
                  <a:pt x="225" y="448"/>
                  <a:pt x="216" y="416"/>
                  <a:pt x="220" y="384"/>
                </a:cubicBezTo>
                <a:cubicBezTo>
                  <a:pt x="224" y="352"/>
                  <a:pt x="235" y="327"/>
                  <a:pt x="244" y="296"/>
                </a:cubicBezTo>
                <a:cubicBezTo>
                  <a:pt x="253" y="265"/>
                  <a:pt x="269" y="231"/>
                  <a:pt x="276" y="200"/>
                </a:cubicBezTo>
                <a:cubicBezTo>
                  <a:pt x="283" y="169"/>
                  <a:pt x="279" y="139"/>
                  <a:pt x="284" y="112"/>
                </a:cubicBezTo>
                <a:cubicBezTo>
                  <a:pt x="289" y="85"/>
                  <a:pt x="317" y="56"/>
                  <a:pt x="308" y="40"/>
                </a:cubicBezTo>
                <a:cubicBezTo>
                  <a:pt x="299" y="24"/>
                  <a:pt x="221" y="0"/>
                  <a:pt x="196" y="8"/>
                </a:cubicBezTo>
                <a:close/>
              </a:path>
            </a:pathLst>
          </a:custGeom>
          <a:solidFill>
            <a:srgbClr val="CCECFF"/>
          </a:solidFill>
          <a:ln w="12700" cap="flat" cmpd="sng">
            <a:solidFill>
              <a:srgbClr val="CCECFF"/>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0" name="Freeform 6"/>
          <p:cNvSpPr>
            <a:spLocks/>
          </p:cNvSpPr>
          <p:nvPr/>
        </p:nvSpPr>
        <p:spPr bwMode="auto">
          <a:xfrm>
            <a:off x="6375401" y="3276600"/>
            <a:ext cx="100013" cy="444500"/>
          </a:xfrm>
          <a:custGeom>
            <a:avLst/>
            <a:gdLst>
              <a:gd name="T0" fmla="*/ 2147483646 w 63"/>
              <a:gd name="T1" fmla="*/ 0 h 280"/>
              <a:gd name="T2" fmla="*/ 2147483646 w 63"/>
              <a:gd name="T3" fmla="*/ 2147483646 h 280"/>
              <a:gd name="T4" fmla="*/ 2147483646 w 63"/>
              <a:gd name="T5" fmla="*/ 2147483646 h 280"/>
              <a:gd name="T6" fmla="*/ 2147483646 w 63"/>
              <a:gd name="T7" fmla="*/ 2147483646 h 2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280">
                <a:moveTo>
                  <a:pt x="8" y="0"/>
                </a:moveTo>
                <a:cubicBezTo>
                  <a:pt x="4" y="17"/>
                  <a:pt x="0" y="35"/>
                  <a:pt x="8" y="72"/>
                </a:cubicBezTo>
                <a:cubicBezTo>
                  <a:pt x="16" y="109"/>
                  <a:pt x="49" y="189"/>
                  <a:pt x="56" y="224"/>
                </a:cubicBezTo>
                <a:cubicBezTo>
                  <a:pt x="63" y="259"/>
                  <a:pt x="49" y="272"/>
                  <a:pt x="48" y="280"/>
                </a:cubicBezTo>
              </a:path>
            </a:pathLst>
          </a:custGeom>
          <a:noFill/>
          <a:ln w="38100" cap="flat" cmpd="sng">
            <a:solidFill>
              <a:schemeClr val="hlink"/>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1" name="Text Box 7"/>
          <p:cNvSpPr txBox="1">
            <a:spLocks noChangeArrowheads="1"/>
          </p:cNvSpPr>
          <p:nvPr/>
        </p:nvSpPr>
        <p:spPr bwMode="auto">
          <a:xfrm>
            <a:off x="2257425" y="62547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6152" name="Text Box 8"/>
          <p:cNvSpPr txBox="1">
            <a:spLocks noChangeArrowheads="1"/>
          </p:cNvSpPr>
          <p:nvPr/>
        </p:nvSpPr>
        <p:spPr bwMode="auto">
          <a:xfrm>
            <a:off x="2105026" y="803276"/>
            <a:ext cx="39998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motorický kortex</a:t>
            </a:r>
          </a:p>
        </p:txBody>
      </p:sp>
      <p:sp>
        <p:nvSpPr>
          <p:cNvPr id="6153" name="Line 9"/>
          <p:cNvSpPr>
            <a:spLocks noChangeShapeType="1"/>
          </p:cNvSpPr>
          <p:nvPr/>
        </p:nvSpPr>
        <p:spPr bwMode="auto">
          <a:xfrm>
            <a:off x="5816600" y="1041400"/>
            <a:ext cx="584200" cy="901700"/>
          </a:xfrm>
          <a:prstGeom prst="line">
            <a:avLst/>
          </a:prstGeom>
          <a:noFill/>
          <a:ln w="38100">
            <a:solidFill>
              <a:srgbClr val="CCEC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4" name="Freeform 10"/>
          <p:cNvSpPr>
            <a:spLocks/>
          </p:cNvSpPr>
          <p:nvPr/>
        </p:nvSpPr>
        <p:spPr bwMode="auto">
          <a:xfrm>
            <a:off x="5684839" y="2540000"/>
            <a:ext cx="600075" cy="896938"/>
          </a:xfrm>
          <a:custGeom>
            <a:avLst/>
            <a:gdLst>
              <a:gd name="T0" fmla="*/ 2147483646 w 394"/>
              <a:gd name="T1" fmla="*/ 2147483646 h 445"/>
              <a:gd name="T2" fmla="*/ 2147483646 w 394"/>
              <a:gd name="T3" fmla="*/ 2147483646 h 445"/>
              <a:gd name="T4" fmla="*/ 2147483646 w 394"/>
              <a:gd name="T5" fmla="*/ 2147483646 h 445"/>
              <a:gd name="T6" fmla="*/ 2147483646 w 394"/>
              <a:gd name="T7" fmla="*/ 2147483646 h 445"/>
              <a:gd name="T8" fmla="*/ 2147483646 w 394"/>
              <a:gd name="T9" fmla="*/ 2147483646 h 445"/>
              <a:gd name="T10" fmla="*/ 2147483646 w 394"/>
              <a:gd name="T11" fmla="*/ 2147483646 h 445"/>
              <a:gd name="T12" fmla="*/ 2147483646 w 394"/>
              <a:gd name="T13" fmla="*/ 2147483646 h 445"/>
              <a:gd name="T14" fmla="*/ 2147483646 w 394"/>
              <a:gd name="T15" fmla="*/ 2147483646 h 445"/>
              <a:gd name="T16" fmla="*/ 2147483646 w 394"/>
              <a:gd name="T17" fmla="*/ 2147483646 h 445"/>
              <a:gd name="T18" fmla="*/ 2147483646 w 394"/>
              <a:gd name="T19" fmla="*/ 2147483646 h 445"/>
              <a:gd name="T20" fmla="*/ 2147483646 w 394"/>
              <a:gd name="T21" fmla="*/ 2147483646 h 445"/>
              <a:gd name="T22" fmla="*/ 2147483646 w 394"/>
              <a:gd name="T23" fmla="*/ 2147483646 h 445"/>
              <a:gd name="T24" fmla="*/ 2147483646 w 394"/>
              <a:gd name="T25" fmla="*/ 2147483646 h 445"/>
              <a:gd name="T26" fmla="*/ 2147483646 w 394"/>
              <a:gd name="T27" fmla="*/ 2147483646 h 4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4" h="445">
                <a:moveTo>
                  <a:pt x="387" y="136"/>
                </a:moveTo>
                <a:cubicBezTo>
                  <a:pt x="380" y="99"/>
                  <a:pt x="359" y="45"/>
                  <a:pt x="339" y="24"/>
                </a:cubicBezTo>
                <a:cubicBezTo>
                  <a:pt x="319" y="3"/>
                  <a:pt x="290" y="0"/>
                  <a:pt x="267" y="8"/>
                </a:cubicBezTo>
                <a:cubicBezTo>
                  <a:pt x="244" y="16"/>
                  <a:pt x="236" y="57"/>
                  <a:pt x="203" y="72"/>
                </a:cubicBezTo>
                <a:cubicBezTo>
                  <a:pt x="170" y="87"/>
                  <a:pt x="98" y="84"/>
                  <a:pt x="67" y="96"/>
                </a:cubicBezTo>
                <a:cubicBezTo>
                  <a:pt x="36" y="108"/>
                  <a:pt x="26" y="117"/>
                  <a:pt x="19" y="144"/>
                </a:cubicBezTo>
                <a:cubicBezTo>
                  <a:pt x="12" y="171"/>
                  <a:pt x="0" y="224"/>
                  <a:pt x="27" y="256"/>
                </a:cubicBezTo>
                <a:cubicBezTo>
                  <a:pt x="54" y="288"/>
                  <a:pt x="136" y="317"/>
                  <a:pt x="179" y="336"/>
                </a:cubicBezTo>
                <a:cubicBezTo>
                  <a:pt x="222" y="355"/>
                  <a:pt x="255" y="357"/>
                  <a:pt x="283" y="368"/>
                </a:cubicBezTo>
                <a:cubicBezTo>
                  <a:pt x="311" y="379"/>
                  <a:pt x="332" y="388"/>
                  <a:pt x="347" y="400"/>
                </a:cubicBezTo>
                <a:cubicBezTo>
                  <a:pt x="362" y="412"/>
                  <a:pt x="367" y="445"/>
                  <a:pt x="371" y="440"/>
                </a:cubicBezTo>
                <a:cubicBezTo>
                  <a:pt x="375" y="435"/>
                  <a:pt x="370" y="400"/>
                  <a:pt x="371" y="368"/>
                </a:cubicBezTo>
                <a:cubicBezTo>
                  <a:pt x="372" y="336"/>
                  <a:pt x="378" y="289"/>
                  <a:pt x="379" y="248"/>
                </a:cubicBezTo>
                <a:cubicBezTo>
                  <a:pt x="380" y="207"/>
                  <a:pt x="394" y="173"/>
                  <a:pt x="387" y="136"/>
                </a:cubicBezTo>
                <a:close/>
              </a:path>
            </a:pathLst>
          </a:custGeom>
          <a:solidFill>
            <a:srgbClr val="99FF99"/>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5" name="Text Box 11"/>
          <p:cNvSpPr txBox="1">
            <a:spLocks noChangeArrowheads="1"/>
          </p:cNvSpPr>
          <p:nvPr/>
        </p:nvSpPr>
        <p:spPr bwMode="auto">
          <a:xfrm>
            <a:off x="1330326" y="2644776"/>
            <a:ext cx="3163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Premotorický kortex</a:t>
            </a:r>
          </a:p>
        </p:txBody>
      </p:sp>
      <p:sp>
        <p:nvSpPr>
          <p:cNvPr id="6156" name="Line 12"/>
          <p:cNvSpPr>
            <a:spLocks noChangeShapeType="1"/>
          </p:cNvSpPr>
          <p:nvPr/>
        </p:nvSpPr>
        <p:spPr bwMode="auto">
          <a:xfrm flipV="1">
            <a:off x="4876800" y="2933700"/>
            <a:ext cx="787400" cy="0"/>
          </a:xfrm>
          <a:prstGeom prst="line">
            <a:avLst/>
          </a:prstGeom>
          <a:noFill/>
          <a:ln w="38100">
            <a:solidFill>
              <a:srgbClr val="99FF99"/>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7" name="Freeform 13"/>
          <p:cNvSpPr>
            <a:spLocks/>
          </p:cNvSpPr>
          <p:nvPr/>
        </p:nvSpPr>
        <p:spPr bwMode="auto">
          <a:xfrm>
            <a:off x="5443538" y="1974850"/>
            <a:ext cx="963612" cy="808038"/>
          </a:xfrm>
          <a:custGeom>
            <a:avLst/>
            <a:gdLst>
              <a:gd name="T0" fmla="*/ 2147483646 w 607"/>
              <a:gd name="T1" fmla="*/ 2147483646 h 509"/>
              <a:gd name="T2" fmla="*/ 2147483646 w 607"/>
              <a:gd name="T3" fmla="*/ 2147483646 h 509"/>
              <a:gd name="T4" fmla="*/ 2147483646 w 607"/>
              <a:gd name="T5" fmla="*/ 2147483646 h 509"/>
              <a:gd name="T6" fmla="*/ 2147483646 w 607"/>
              <a:gd name="T7" fmla="*/ 2147483646 h 509"/>
              <a:gd name="T8" fmla="*/ 2147483646 w 607"/>
              <a:gd name="T9" fmla="*/ 2147483646 h 509"/>
              <a:gd name="T10" fmla="*/ 2147483646 w 607"/>
              <a:gd name="T11" fmla="*/ 2147483646 h 509"/>
              <a:gd name="T12" fmla="*/ 2147483646 w 607"/>
              <a:gd name="T13" fmla="*/ 2147483646 h 509"/>
              <a:gd name="T14" fmla="*/ 2147483646 w 607"/>
              <a:gd name="T15" fmla="*/ 2147483646 h 509"/>
              <a:gd name="T16" fmla="*/ 2147483646 w 607"/>
              <a:gd name="T17" fmla="*/ 2147483646 h 509"/>
              <a:gd name="T18" fmla="*/ 2147483646 w 607"/>
              <a:gd name="T19" fmla="*/ 2147483646 h 509"/>
              <a:gd name="T20" fmla="*/ 2147483646 w 607"/>
              <a:gd name="T21" fmla="*/ 2147483646 h 509"/>
              <a:gd name="T22" fmla="*/ 2147483646 w 607"/>
              <a:gd name="T23" fmla="*/ 2147483646 h 509"/>
              <a:gd name="T24" fmla="*/ 2147483646 w 607"/>
              <a:gd name="T25" fmla="*/ 2147483646 h 509"/>
              <a:gd name="T26" fmla="*/ 2147483646 w 607"/>
              <a:gd name="T27" fmla="*/ 2147483646 h 509"/>
              <a:gd name="T28" fmla="*/ 2147483646 w 607"/>
              <a:gd name="T29" fmla="*/ 2147483646 h 509"/>
              <a:gd name="T30" fmla="*/ 2147483646 w 607"/>
              <a:gd name="T31" fmla="*/ 2147483646 h 509"/>
              <a:gd name="T32" fmla="*/ 2147483646 w 607"/>
              <a:gd name="T33" fmla="*/ 2147483646 h 509"/>
              <a:gd name="T34" fmla="*/ 2147483646 w 607"/>
              <a:gd name="T35" fmla="*/ 2147483646 h 509"/>
              <a:gd name="T36" fmla="*/ 2147483646 w 607"/>
              <a:gd name="T37" fmla="*/ 2147483646 h 509"/>
              <a:gd name="T38" fmla="*/ 2147483646 w 607"/>
              <a:gd name="T39" fmla="*/ 2147483646 h 5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07" h="509">
                <a:moveTo>
                  <a:pt x="27" y="20"/>
                </a:moveTo>
                <a:cubicBezTo>
                  <a:pt x="7" y="40"/>
                  <a:pt x="6" y="92"/>
                  <a:pt x="3" y="132"/>
                </a:cubicBezTo>
                <a:cubicBezTo>
                  <a:pt x="0" y="172"/>
                  <a:pt x="4" y="220"/>
                  <a:pt x="11" y="260"/>
                </a:cubicBezTo>
                <a:cubicBezTo>
                  <a:pt x="18" y="300"/>
                  <a:pt x="31" y="336"/>
                  <a:pt x="43" y="372"/>
                </a:cubicBezTo>
                <a:cubicBezTo>
                  <a:pt x="55" y="408"/>
                  <a:pt x="67" y="453"/>
                  <a:pt x="83" y="476"/>
                </a:cubicBezTo>
                <a:cubicBezTo>
                  <a:pt x="99" y="499"/>
                  <a:pt x="114" y="509"/>
                  <a:pt x="139" y="508"/>
                </a:cubicBezTo>
                <a:cubicBezTo>
                  <a:pt x="164" y="507"/>
                  <a:pt x="207" y="477"/>
                  <a:pt x="235" y="468"/>
                </a:cubicBezTo>
                <a:cubicBezTo>
                  <a:pt x="263" y="459"/>
                  <a:pt x="283" y="460"/>
                  <a:pt x="307" y="452"/>
                </a:cubicBezTo>
                <a:cubicBezTo>
                  <a:pt x="331" y="444"/>
                  <a:pt x="362" y="432"/>
                  <a:pt x="379" y="420"/>
                </a:cubicBezTo>
                <a:cubicBezTo>
                  <a:pt x="396" y="408"/>
                  <a:pt x="398" y="388"/>
                  <a:pt x="411" y="380"/>
                </a:cubicBezTo>
                <a:cubicBezTo>
                  <a:pt x="424" y="372"/>
                  <a:pt x="444" y="377"/>
                  <a:pt x="459" y="372"/>
                </a:cubicBezTo>
                <a:cubicBezTo>
                  <a:pt x="474" y="367"/>
                  <a:pt x="487" y="369"/>
                  <a:pt x="499" y="348"/>
                </a:cubicBezTo>
                <a:cubicBezTo>
                  <a:pt x="511" y="327"/>
                  <a:pt x="519" y="279"/>
                  <a:pt x="531" y="244"/>
                </a:cubicBezTo>
                <a:cubicBezTo>
                  <a:pt x="543" y="209"/>
                  <a:pt x="560" y="176"/>
                  <a:pt x="571" y="140"/>
                </a:cubicBezTo>
                <a:cubicBezTo>
                  <a:pt x="582" y="104"/>
                  <a:pt x="607" y="47"/>
                  <a:pt x="595" y="28"/>
                </a:cubicBezTo>
                <a:cubicBezTo>
                  <a:pt x="583" y="9"/>
                  <a:pt x="543" y="29"/>
                  <a:pt x="499" y="28"/>
                </a:cubicBezTo>
                <a:cubicBezTo>
                  <a:pt x="455" y="27"/>
                  <a:pt x="376" y="21"/>
                  <a:pt x="331" y="20"/>
                </a:cubicBezTo>
                <a:cubicBezTo>
                  <a:pt x="286" y="19"/>
                  <a:pt x="262" y="21"/>
                  <a:pt x="227" y="20"/>
                </a:cubicBezTo>
                <a:cubicBezTo>
                  <a:pt x="192" y="19"/>
                  <a:pt x="156" y="13"/>
                  <a:pt x="123" y="12"/>
                </a:cubicBezTo>
                <a:cubicBezTo>
                  <a:pt x="90" y="11"/>
                  <a:pt x="47" y="0"/>
                  <a:pt x="27" y="20"/>
                </a:cubicBezTo>
                <a:close/>
              </a:path>
            </a:pathLst>
          </a:custGeom>
          <a:solidFill>
            <a:srgbClr val="6699FF"/>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58" name="Text Box 14"/>
          <p:cNvSpPr txBox="1">
            <a:spLocks noChangeArrowheads="1"/>
          </p:cNvSpPr>
          <p:nvPr/>
        </p:nvSpPr>
        <p:spPr bwMode="auto">
          <a:xfrm>
            <a:off x="1127126" y="1463676"/>
            <a:ext cx="4495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Suplemetární motorická area </a:t>
            </a:r>
          </a:p>
        </p:txBody>
      </p:sp>
      <p:sp>
        <p:nvSpPr>
          <p:cNvPr id="6159" name="Line 15"/>
          <p:cNvSpPr>
            <a:spLocks noChangeShapeType="1"/>
          </p:cNvSpPr>
          <p:nvPr/>
        </p:nvSpPr>
        <p:spPr bwMode="auto">
          <a:xfrm>
            <a:off x="4927600" y="1765300"/>
            <a:ext cx="469900" cy="457200"/>
          </a:xfrm>
          <a:prstGeom prst="line">
            <a:avLst/>
          </a:prstGeom>
          <a:noFill/>
          <a:ln w="38100">
            <a:solidFill>
              <a:srgbClr val="6699FF"/>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0" name="Freeform 16"/>
          <p:cNvSpPr>
            <a:spLocks/>
          </p:cNvSpPr>
          <p:nvPr/>
        </p:nvSpPr>
        <p:spPr bwMode="auto">
          <a:xfrm>
            <a:off x="6450014" y="2014538"/>
            <a:ext cx="860425" cy="1720850"/>
          </a:xfrm>
          <a:custGeom>
            <a:avLst/>
            <a:gdLst>
              <a:gd name="T0" fmla="*/ 2147483646 w 542"/>
              <a:gd name="T1" fmla="*/ 2147483646 h 1084"/>
              <a:gd name="T2" fmla="*/ 2147483646 w 542"/>
              <a:gd name="T3" fmla="*/ 2147483646 h 1084"/>
              <a:gd name="T4" fmla="*/ 2147483646 w 542"/>
              <a:gd name="T5" fmla="*/ 2147483646 h 1084"/>
              <a:gd name="T6" fmla="*/ 2147483646 w 542"/>
              <a:gd name="T7" fmla="*/ 2147483646 h 1084"/>
              <a:gd name="T8" fmla="*/ 2147483646 w 542"/>
              <a:gd name="T9" fmla="*/ 2147483646 h 1084"/>
              <a:gd name="T10" fmla="*/ 2147483646 w 542"/>
              <a:gd name="T11" fmla="*/ 2147483646 h 1084"/>
              <a:gd name="T12" fmla="*/ 2147483646 w 542"/>
              <a:gd name="T13" fmla="*/ 2147483646 h 1084"/>
              <a:gd name="T14" fmla="*/ 2147483646 w 542"/>
              <a:gd name="T15" fmla="*/ 2147483646 h 1084"/>
              <a:gd name="T16" fmla="*/ 2147483646 w 542"/>
              <a:gd name="T17" fmla="*/ 2147483646 h 1084"/>
              <a:gd name="T18" fmla="*/ 2147483646 w 542"/>
              <a:gd name="T19" fmla="*/ 2147483646 h 1084"/>
              <a:gd name="T20" fmla="*/ 2147483646 w 542"/>
              <a:gd name="T21" fmla="*/ 2147483646 h 1084"/>
              <a:gd name="T22" fmla="*/ 2147483646 w 542"/>
              <a:gd name="T23" fmla="*/ 2147483646 h 1084"/>
              <a:gd name="T24" fmla="*/ 2147483646 w 542"/>
              <a:gd name="T25" fmla="*/ 2147483646 h 1084"/>
              <a:gd name="T26" fmla="*/ 2147483646 w 542"/>
              <a:gd name="T27" fmla="*/ 2147483646 h 1084"/>
              <a:gd name="T28" fmla="*/ 2147483646 w 542"/>
              <a:gd name="T29" fmla="*/ 2147483646 h 1084"/>
              <a:gd name="T30" fmla="*/ 2147483646 w 542"/>
              <a:gd name="T31" fmla="*/ 2147483646 h 1084"/>
              <a:gd name="T32" fmla="*/ 2147483646 w 542"/>
              <a:gd name="T33" fmla="*/ 2147483646 h 1084"/>
              <a:gd name="T34" fmla="*/ 2147483646 w 542"/>
              <a:gd name="T35" fmla="*/ 2147483646 h 1084"/>
              <a:gd name="T36" fmla="*/ 2147483646 w 542"/>
              <a:gd name="T37" fmla="*/ 2147483646 h 1084"/>
              <a:gd name="T38" fmla="*/ 2147483646 w 542"/>
              <a:gd name="T39" fmla="*/ 2147483646 h 1084"/>
              <a:gd name="T40" fmla="*/ 2147483646 w 542"/>
              <a:gd name="T41" fmla="*/ 2147483646 h 1084"/>
              <a:gd name="T42" fmla="*/ 2147483646 w 542"/>
              <a:gd name="T43" fmla="*/ 2147483646 h 1084"/>
              <a:gd name="T44" fmla="*/ 2147483646 w 542"/>
              <a:gd name="T45" fmla="*/ 2147483646 h 1084"/>
              <a:gd name="T46" fmla="*/ 2147483646 w 542"/>
              <a:gd name="T47" fmla="*/ 2147483646 h 1084"/>
              <a:gd name="T48" fmla="*/ 2147483646 w 542"/>
              <a:gd name="T49" fmla="*/ 2147483646 h 1084"/>
              <a:gd name="T50" fmla="*/ 2147483646 w 542"/>
              <a:gd name="T51" fmla="*/ 2147483646 h 10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2" h="1084">
                <a:moveTo>
                  <a:pt x="193" y="11"/>
                </a:moveTo>
                <a:cubicBezTo>
                  <a:pt x="220" y="7"/>
                  <a:pt x="248" y="4"/>
                  <a:pt x="281" y="3"/>
                </a:cubicBezTo>
                <a:cubicBezTo>
                  <a:pt x="314" y="2"/>
                  <a:pt x="361" y="0"/>
                  <a:pt x="393" y="3"/>
                </a:cubicBezTo>
                <a:cubicBezTo>
                  <a:pt x="425" y="6"/>
                  <a:pt x="449" y="14"/>
                  <a:pt x="473" y="19"/>
                </a:cubicBezTo>
                <a:cubicBezTo>
                  <a:pt x="497" y="24"/>
                  <a:pt x="532" y="14"/>
                  <a:pt x="537" y="35"/>
                </a:cubicBezTo>
                <a:cubicBezTo>
                  <a:pt x="542" y="56"/>
                  <a:pt x="524" y="112"/>
                  <a:pt x="505" y="147"/>
                </a:cubicBezTo>
                <a:cubicBezTo>
                  <a:pt x="486" y="182"/>
                  <a:pt x="445" y="214"/>
                  <a:pt x="425" y="243"/>
                </a:cubicBezTo>
                <a:cubicBezTo>
                  <a:pt x="405" y="272"/>
                  <a:pt x="398" y="296"/>
                  <a:pt x="385" y="323"/>
                </a:cubicBezTo>
                <a:cubicBezTo>
                  <a:pt x="372" y="350"/>
                  <a:pt x="356" y="375"/>
                  <a:pt x="345" y="403"/>
                </a:cubicBezTo>
                <a:cubicBezTo>
                  <a:pt x="334" y="431"/>
                  <a:pt x="326" y="455"/>
                  <a:pt x="321" y="491"/>
                </a:cubicBezTo>
                <a:cubicBezTo>
                  <a:pt x="316" y="527"/>
                  <a:pt x="314" y="582"/>
                  <a:pt x="313" y="619"/>
                </a:cubicBezTo>
                <a:cubicBezTo>
                  <a:pt x="312" y="656"/>
                  <a:pt x="313" y="680"/>
                  <a:pt x="313" y="715"/>
                </a:cubicBezTo>
                <a:cubicBezTo>
                  <a:pt x="313" y="750"/>
                  <a:pt x="313" y="791"/>
                  <a:pt x="313" y="827"/>
                </a:cubicBezTo>
                <a:cubicBezTo>
                  <a:pt x="313" y="863"/>
                  <a:pt x="316" y="898"/>
                  <a:pt x="313" y="931"/>
                </a:cubicBezTo>
                <a:cubicBezTo>
                  <a:pt x="310" y="964"/>
                  <a:pt x="314" y="1004"/>
                  <a:pt x="297" y="1027"/>
                </a:cubicBezTo>
                <a:cubicBezTo>
                  <a:pt x="280" y="1050"/>
                  <a:pt x="236" y="1060"/>
                  <a:pt x="209" y="1067"/>
                </a:cubicBezTo>
                <a:cubicBezTo>
                  <a:pt x="182" y="1074"/>
                  <a:pt x="158" y="1067"/>
                  <a:pt x="137" y="1067"/>
                </a:cubicBezTo>
                <a:cubicBezTo>
                  <a:pt x="116" y="1067"/>
                  <a:pt x="98" y="1084"/>
                  <a:pt x="81" y="1067"/>
                </a:cubicBezTo>
                <a:cubicBezTo>
                  <a:pt x="64" y="1050"/>
                  <a:pt x="45" y="994"/>
                  <a:pt x="33" y="963"/>
                </a:cubicBezTo>
                <a:cubicBezTo>
                  <a:pt x="21" y="932"/>
                  <a:pt x="14" y="906"/>
                  <a:pt x="9" y="883"/>
                </a:cubicBezTo>
                <a:cubicBezTo>
                  <a:pt x="4" y="860"/>
                  <a:pt x="0" y="851"/>
                  <a:pt x="1" y="827"/>
                </a:cubicBezTo>
                <a:cubicBezTo>
                  <a:pt x="2" y="803"/>
                  <a:pt x="12" y="768"/>
                  <a:pt x="17" y="739"/>
                </a:cubicBezTo>
                <a:cubicBezTo>
                  <a:pt x="22" y="710"/>
                  <a:pt x="25" y="686"/>
                  <a:pt x="33" y="651"/>
                </a:cubicBezTo>
                <a:cubicBezTo>
                  <a:pt x="41" y="616"/>
                  <a:pt x="60" y="563"/>
                  <a:pt x="65" y="531"/>
                </a:cubicBezTo>
                <a:cubicBezTo>
                  <a:pt x="70" y="499"/>
                  <a:pt x="62" y="483"/>
                  <a:pt x="65" y="459"/>
                </a:cubicBezTo>
                <a:cubicBezTo>
                  <a:pt x="68" y="435"/>
                  <a:pt x="77" y="404"/>
                  <a:pt x="81" y="387"/>
                </a:cubicBezTo>
              </a:path>
            </a:pathLst>
          </a:custGeom>
          <a:solidFill>
            <a:schemeClr val="tx2"/>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1" name="Freeform 17"/>
          <p:cNvSpPr>
            <a:spLocks/>
          </p:cNvSpPr>
          <p:nvPr/>
        </p:nvSpPr>
        <p:spPr bwMode="auto">
          <a:xfrm>
            <a:off x="6573838" y="2017714"/>
            <a:ext cx="474662" cy="598487"/>
          </a:xfrm>
          <a:custGeom>
            <a:avLst/>
            <a:gdLst>
              <a:gd name="T0" fmla="*/ 2147483646 w 299"/>
              <a:gd name="T1" fmla="*/ 2147483646 h 377"/>
              <a:gd name="T2" fmla="*/ 2147483646 w 299"/>
              <a:gd name="T3" fmla="*/ 2147483646 h 377"/>
              <a:gd name="T4" fmla="*/ 2147483646 w 299"/>
              <a:gd name="T5" fmla="*/ 2147483646 h 377"/>
              <a:gd name="T6" fmla="*/ 2147483646 w 299"/>
              <a:gd name="T7" fmla="*/ 2147483646 h 377"/>
              <a:gd name="T8" fmla="*/ 2147483646 w 299"/>
              <a:gd name="T9" fmla="*/ 2147483646 h 377"/>
              <a:gd name="T10" fmla="*/ 2147483646 w 299"/>
              <a:gd name="T11" fmla="*/ 2147483646 h 377"/>
              <a:gd name="T12" fmla="*/ 2147483646 w 299"/>
              <a:gd name="T13" fmla="*/ 2147483646 h 377"/>
              <a:gd name="T14" fmla="*/ 2147483646 w 299"/>
              <a:gd name="T15" fmla="*/ 2147483646 h 3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9" h="377">
                <a:moveTo>
                  <a:pt x="11" y="377"/>
                </a:moveTo>
                <a:cubicBezTo>
                  <a:pt x="5" y="361"/>
                  <a:pt x="0" y="345"/>
                  <a:pt x="11" y="321"/>
                </a:cubicBezTo>
                <a:cubicBezTo>
                  <a:pt x="22" y="297"/>
                  <a:pt x="63" y="270"/>
                  <a:pt x="75" y="233"/>
                </a:cubicBezTo>
                <a:cubicBezTo>
                  <a:pt x="87" y="196"/>
                  <a:pt x="76" y="133"/>
                  <a:pt x="83" y="97"/>
                </a:cubicBezTo>
                <a:cubicBezTo>
                  <a:pt x="90" y="61"/>
                  <a:pt x="102" y="33"/>
                  <a:pt x="115" y="17"/>
                </a:cubicBezTo>
                <a:cubicBezTo>
                  <a:pt x="128" y="1"/>
                  <a:pt x="140" y="2"/>
                  <a:pt x="163" y="1"/>
                </a:cubicBezTo>
                <a:cubicBezTo>
                  <a:pt x="186" y="0"/>
                  <a:pt x="228" y="6"/>
                  <a:pt x="251" y="9"/>
                </a:cubicBezTo>
                <a:cubicBezTo>
                  <a:pt x="274" y="12"/>
                  <a:pt x="290" y="16"/>
                  <a:pt x="299" y="17"/>
                </a:cubicBezTo>
              </a:path>
            </a:pathLst>
          </a:custGeom>
          <a:noFill/>
          <a:ln w="12700" cap="flat"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2" name="Text Box 18"/>
          <p:cNvSpPr txBox="1">
            <a:spLocks noChangeArrowheads="1"/>
          </p:cNvSpPr>
          <p:nvPr/>
        </p:nvSpPr>
        <p:spPr bwMode="auto">
          <a:xfrm>
            <a:off x="6664326" y="663575"/>
            <a:ext cx="48482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Primární sensorický kortex</a:t>
            </a:r>
          </a:p>
          <a:p>
            <a:pPr eaLnBrk="1" hangingPunct="1">
              <a:spcBef>
                <a:spcPct val="0"/>
              </a:spcBef>
              <a:buClrTx/>
              <a:buSzTx/>
              <a:buFontTx/>
              <a:buNone/>
            </a:pPr>
            <a:r>
              <a:rPr lang="cs-CZ" altLang="cs-CZ" sz="1800">
                <a:solidFill>
                  <a:schemeClr val="tx1"/>
                </a:solidFill>
                <a:latin typeface="Arial CE" panose="020B0604020202020204" pitchFamily="34" charset="0"/>
              </a:rPr>
              <a:t>(primární somato-sensorický kortex)</a:t>
            </a:r>
          </a:p>
        </p:txBody>
      </p:sp>
      <p:sp>
        <p:nvSpPr>
          <p:cNvPr id="6163" name="Line 19"/>
          <p:cNvSpPr>
            <a:spLocks noChangeShapeType="1"/>
          </p:cNvSpPr>
          <p:nvPr/>
        </p:nvSpPr>
        <p:spPr bwMode="auto">
          <a:xfrm>
            <a:off x="6692900" y="1244600"/>
            <a:ext cx="355600" cy="711200"/>
          </a:xfrm>
          <a:prstGeom prst="line">
            <a:avLst/>
          </a:prstGeom>
          <a:noFill/>
          <a:ln w="38100">
            <a:solidFill>
              <a:schemeClr val="tx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4" name="Freeform 20"/>
          <p:cNvSpPr>
            <a:spLocks/>
          </p:cNvSpPr>
          <p:nvPr/>
        </p:nvSpPr>
        <p:spPr bwMode="auto">
          <a:xfrm>
            <a:off x="6897688" y="2103438"/>
            <a:ext cx="946150" cy="806450"/>
          </a:xfrm>
          <a:custGeom>
            <a:avLst/>
            <a:gdLst>
              <a:gd name="T0" fmla="*/ 2147483646 w 548"/>
              <a:gd name="T1" fmla="*/ 2147483646 h 508"/>
              <a:gd name="T2" fmla="*/ 2147483646 w 548"/>
              <a:gd name="T3" fmla="*/ 2147483646 h 508"/>
              <a:gd name="T4" fmla="*/ 2147483646 w 548"/>
              <a:gd name="T5" fmla="*/ 2147483646 h 508"/>
              <a:gd name="T6" fmla="*/ 2147483646 w 548"/>
              <a:gd name="T7" fmla="*/ 2147483646 h 508"/>
              <a:gd name="T8" fmla="*/ 2147483646 w 548"/>
              <a:gd name="T9" fmla="*/ 2147483646 h 508"/>
              <a:gd name="T10" fmla="*/ 2147483646 w 548"/>
              <a:gd name="T11" fmla="*/ 2147483646 h 508"/>
              <a:gd name="T12" fmla="*/ 2147483646 w 548"/>
              <a:gd name="T13" fmla="*/ 2147483646 h 508"/>
              <a:gd name="T14" fmla="*/ 2147483646 w 548"/>
              <a:gd name="T15" fmla="*/ 2147483646 h 508"/>
              <a:gd name="T16" fmla="*/ 2147483646 w 548"/>
              <a:gd name="T17" fmla="*/ 2147483646 h 508"/>
              <a:gd name="T18" fmla="*/ 2147483646 w 548"/>
              <a:gd name="T19" fmla="*/ 2147483646 h 508"/>
              <a:gd name="T20" fmla="*/ 2147483646 w 548"/>
              <a:gd name="T21" fmla="*/ 2147483646 h 508"/>
              <a:gd name="T22" fmla="*/ 2147483646 w 548"/>
              <a:gd name="T23" fmla="*/ 2147483646 h 508"/>
              <a:gd name="T24" fmla="*/ 2147483646 w 548"/>
              <a:gd name="T25" fmla="*/ 2147483646 h 508"/>
              <a:gd name="T26" fmla="*/ 2147483646 w 548"/>
              <a:gd name="T27" fmla="*/ 2147483646 h 508"/>
              <a:gd name="T28" fmla="*/ 2147483646 w 548"/>
              <a:gd name="T29" fmla="*/ 2147483646 h 508"/>
              <a:gd name="T30" fmla="*/ 2147483646 w 548"/>
              <a:gd name="T31" fmla="*/ 2147483646 h 508"/>
              <a:gd name="T32" fmla="*/ 2147483646 w 548"/>
              <a:gd name="T33" fmla="*/ 2147483646 h 508"/>
              <a:gd name="T34" fmla="*/ 2147483646 w 548"/>
              <a:gd name="T35" fmla="*/ 2147483646 h 508"/>
              <a:gd name="T36" fmla="*/ 2147483646 w 548"/>
              <a:gd name="T37" fmla="*/ 2147483646 h 508"/>
              <a:gd name="T38" fmla="*/ 2147483646 w 548"/>
              <a:gd name="T39" fmla="*/ 2147483646 h 508"/>
              <a:gd name="T40" fmla="*/ 2147483646 w 548"/>
              <a:gd name="T41" fmla="*/ 2147483646 h 508"/>
              <a:gd name="T42" fmla="*/ 2147483646 w 548"/>
              <a:gd name="T43" fmla="*/ 2147483646 h 508"/>
              <a:gd name="T44" fmla="*/ 2147483646 w 548"/>
              <a:gd name="T45" fmla="*/ 2147483646 h 50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8" h="508">
                <a:moveTo>
                  <a:pt x="207" y="51"/>
                </a:moveTo>
                <a:cubicBezTo>
                  <a:pt x="218" y="27"/>
                  <a:pt x="211" y="19"/>
                  <a:pt x="231" y="11"/>
                </a:cubicBezTo>
                <a:cubicBezTo>
                  <a:pt x="251" y="3"/>
                  <a:pt x="302" y="0"/>
                  <a:pt x="327" y="3"/>
                </a:cubicBezTo>
                <a:cubicBezTo>
                  <a:pt x="352" y="6"/>
                  <a:pt x="363" y="19"/>
                  <a:pt x="383" y="27"/>
                </a:cubicBezTo>
                <a:cubicBezTo>
                  <a:pt x="403" y="35"/>
                  <a:pt x="422" y="42"/>
                  <a:pt x="447" y="51"/>
                </a:cubicBezTo>
                <a:cubicBezTo>
                  <a:pt x="472" y="60"/>
                  <a:pt x="522" y="66"/>
                  <a:pt x="535" y="83"/>
                </a:cubicBezTo>
                <a:cubicBezTo>
                  <a:pt x="548" y="100"/>
                  <a:pt x="535" y="135"/>
                  <a:pt x="527" y="155"/>
                </a:cubicBezTo>
                <a:cubicBezTo>
                  <a:pt x="519" y="175"/>
                  <a:pt x="498" y="187"/>
                  <a:pt x="487" y="203"/>
                </a:cubicBezTo>
                <a:cubicBezTo>
                  <a:pt x="476" y="219"/>
                  <a:pt x="470" y="224"/>
                  <a:pt x="463" y="251"/>
                </a:cubicBezTo>
                <a:cubicBezTo>
                  <a:pt x="456" y="278"/>
                  <a:pt x="462" y="334"/>
                  <a:pt x="447" y="363"/>
                </a:cubicBezTo>
                <a:cubicBezTo>
                  <a:pt x="432" y="392"/>
                  <a:pt x="396" y="416"/>
                  <a:pt x="375" y="427"/>
                </a:cubicBezTo>
                <a:cubicBezTo>
                  <a:pt x="354" y="438"/>
                  <a:pt x="344" y="427"/>
                  <a:pt x="319" y="427"/>
                </a:cubicBezTo>
                <a:cubicBezTo>
                  <a:pt x="294" y="427"/>
                  <a:pt x="255" y="431"/>
                  <a:pt x="223" y="427"/>
                </a:cubicBezTo>
                <a:cubicBezTo>
                  <a:pt x="191" y="423"/>
                  <a:pt x="155" y="396"/>
                  <a:pt x="127" y="403"/>
                </a:cubicBezTo>
                <a:cubicBezTo>
                  <a:pt x="99" y="410"/>
                  <a:pt x="75" y="451"/>
                  <a:pt x="55" y="467"/>
                </a:cubicBezTo>
                <a:cubicBezTo>
                  <a:pt x="35" y="483"/>
                  <a:pt x="14" y="508"/>
                  <a:pt x="7" y="499"/>
                </a:cubicBezTo>
                <a:cubicBezTo>
                  <a:pt x="0" y="490"/>
                  <a:pt x="12" y="434"/>
                  <a:pt x="15" y="411"/>
                </a:cubicBezTo>
                <a:cubicBezTo>
                  <a:pt x="18" y="388"/>
                  <a:pt x="15" y="379"/>
                  <a:pt x="23" y="363"/>
                </a:cubicBezTo>
                <a:cubicBezTo>
                  <a:pt x="31" y="347"/>
                  <a:pt x="52" y="334"/>
                  <a:pt x="63" y="315"/>
                </a:cubicBezTo>
                <a:cubicBezTo>
                  <a:pt x="74" y="296"/>
                  <a:pt x="76" y="270"/>
                  <a:pt x="87" y="251"/>
                </a:cubicBezTo>
                <a:cubicBezTo>
                  <a:pt x="98" y="232"/>
                  <a:pt x="114" y="219"/>
                  <a:pt x="127" y="203"/>
                </a:cubicBezTo>
                <a:cubicBezTo>
                  <a:pt x="140" y="187"/>
                  <a:pt x="154" y="178"/>
                  <a:pt x="167" y="155"/>
                </a:cubicBezTo>
                <a:cubicBezTo>
                  <a:pt x="180" y="132"/>
                  <a:pt x="196" y="75"/>
                  <a:pt x="207" y="51"/>
                </a:cubicBezTo>
                <a:close/>
              </a:path>
            </a:pathLst>
          </a:custGeom>
          <a:solidFill>
            <a:srgbClr val="CC9900"/>
          </a:solidFill>
          <a:ln w="1270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6165" name="Text Box 21"/>
          <p:cNvSpPr txBox="1">
            <a:spLocks noChangeArrowheads="1"/>
          </p:cNvSpPr>
          <p:nvPr/>
        </p:nvSpPr>
        <p:spPr bwMode="auto">
          <a:xfrm>
            <a:off x="7362826" y="1492250"/>
            <a:ext cx="397737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400">
                <a:solidFill>
                  <a:schemeClr val="tx1"/>
                </a:solidFill>
                <a:latin typeface="Arial CE" panose="020B0604020202020204" pitchFamily="34" charset="0"/>
              </a:rPr>
              <a:t>Posteriorní parietální pole</a:t>
            </a:r>
          </a:p>
          <a:p>
            <a:pPr eaLnBrk="1" hangingPunct="1">
              <a:spcBef>
                <a:spcPct val="0"/>
              </a:spcBef>
              <a:buClrTx/>
              <a:buSzTx/>
              <a:buFontTx/>
              <a:buNone/>
            </a:pPr>
            <a:r>
              <a:rPr lang="cs-CZ" altLang="cs-CZ" sz="1800">
                <a:solidFill>
                  <a:schemeClr val="tx1"/>
                </a:solidFill>
                <a:latin typeface="Arial CE" panose="020B0604020202020204" pitchFamily="34" charset="0"/>
              </a:rPr>
              <a:t>(motorický asociační kortex)</a:t>
            </a:r>
          </a:p>
        </p:txBody>
      </p:sp>
      <p:sp>
        <p:nvSpPr>
          <p:cNvPr id="6166" name="Line 22"/>
          <p:cNvSpPr>
            <a:spLocks noChangeShapeType="1"/>
          </p:cNvSpPr>
          <p:nvPr/>
        </p:nvSpPr>
        <p:spPr bwMode="auto">
          <a:xfrm flipH="1">
            <a:off x="7480300" y="1714500"/>
            <a:ext cx="139700" cy="292100"/>
          </a:xfrm>
          <a:prstGeom prst="line">
            <a:avLst/>
          </a:prstGeom>
          <a:noFill/>
          <a:ln w="38100">
            <a:solidFill>
              <a:srgbClr val="CC99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5751713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emunix.emich.edu/~reinhard/Lecture11nerves/48-25-MotorSensoryCortex-L.gif"/>
          <p:cNvPicPr>
            <a:picLocks noChangeAspect="1" noChangeArrowheads="1"/>
          </p:cNvPicPr>
          <p:nvPr/>
        </p:nvPicPr>
        <p:blipFill>
          <a:blip r:embed="rId2" cstate="print"/>
          <a:srcRect/>
          <a:stretch>
            <a:fillRect/>
          </a:stretch>
        </p:blipFill>
        <p:spPr bwMode="auto">
          <a:xfrm>
            <a:off x="4727848" y="1973528"/>
            <a:ext cx="5617120" cy="4191776"/>
          </a:xfrm>
          <a:prstGeom prst="rect">
            <a:avLst/>
          </a:prstGeom>
          <a:noFill/>
          <a:ln w="9525">
            <a:noFill/>
            <a:miter lim="800000"/>
            <a:headEnd/>
            <a:tailEnd/>
          </a:ln>
        </p:spPr>
      </p:pic>
      <p:sp>
        <p:nvSpPr>
          <p:cNvPr id="6" name="Zástupný symbol pro obsah 5"/>
          <p:cNvSpPr txBox="1">
            <a:spLocks/>
          </p:cNvSpPr>
          <p:nvPr/>
        </p:nvSpPr>
        <p:spPr>
          <a:xfrm>
            <a:off x="3739128" y="6165305"/>
            <a:ext cx="6112129" cy="171293"/>
          </a:xfrm>
          <a:prstGeom prst="rect">
            <a:avLst/>
          </a:prstGeom>
        </p:spPr>
        <p:txBody>
          <a:bodyPr vert="horz" lIns="91440" tIns="45720" rIns="91440" bIns="45720" rtlCol="0">
            <a:normAutofit fontScale="70000" lnSpcReduction="20000"/>
          </a:bodyPr>
          <a:lstStyle/>
          <a:p>
            <a:pPr marL="342900" indent="-342900" algn="r" fontAlgn="auto">
              <a:spcBef>
                <a:spcPct val="20000"/>
              </a:spcBef>
              <a:spcAft>
                <a:spcPts val="0"/>
              </a:spcAft>
              <a:defRPr/>
            </a:pPr>
            <a:r>
              <a:rPr lang="en-US" sz="900" dirty="0">
                <a:latin typeface="+mn-lt"/>
              </a:rPr>
              <a:t>http://www.emunix.emich.edu</a:t>
            </a:r>
          </a:p>
        </p:txBody>
      </p:sp>
      <p:pic>
        <p:nvPicPr>
          <p:cNvPr id="4" name="Picture 3" descr="ch26f1"/>
          <p:cNvPicPr>
            <a:picLocks noGrp="1" noChangeAspect="1" noChangeArrowheads="1"/>
          </p:cNvPicPr>
          <p:nvPr>
            <p:ph idx="1"/>
          </p:nvPr>
        </p:nvPicPr>
        <p:blipFill>
          <a:blip r:embed="rId3" cstate="print">
            <a:clrChange>
              <a:clrFrom>
                <a:srgbClr val="FCFEFC"/>
              </a:clrFrom>
              <a:clrTo>
                <a:srgbClr val="FCFEFC">
                  <a:alpha val="0"/>
                </a:srgbClr>
              </a:clrTo>
            </a:clrChange>
            <a:lum bright="-12000"/>
          </a:blip>
          <a:srcRect/>
          <a:stretch>
            <a:fillRect/>
          </a:stretch>
        </p:blipFill>
        <p:spPr>
          <a:xfrm>
            <a:off x="1775521" y="771154"/>
            <a:ext cx="4429125" cy="2009775"/>
          </a:xfrm>
          <a:noFill/>
          <a:ln/>
        </p:spPr>
      </p:pic>
      <p:sp>
        <p:nvSpPr>
          <p:cNvPr id="9" name="Nadpis 1"/>
          <p:cNvSpPr>
            <a:spLocks noGrp="1"/>
          </p:cNvSpPr>
          <p:nvPr>
            <p:ph type="title"/>
          </p:nvPr>
        </p:nvSpPr>
        <p:spPr>
          <a:xfrm>
            <a:off x="1981200" y="274639"/>
            <a:ext cx="8229600" cy="706437"/>
          </a:xfrm>
        </p:spPr>
        <p:txBody>
          <a:bodyPr/>
          <a:lstStyle/>
          <a:p>
            <a:r>
              <a:rPr lang="cs-CZ" sz="2600" b="1" dirty="0"/>
              <a:t>Mozková kůra</a:t>
            </a:r>
            <a:endParaRPr lang="en-US" sz="2600" b="1" dirty="0"/>
          </a:p>
        </p:txBody>
      </p:sp>
      <p:sp>
        <p:nvSpPr>
          <p:cNvPr id="10" name="TextovéPole 4"/>
          <p:cNvSpPr txBox="1">
            <a:spLocks noChangeArrowheads="1"/>
          </p:cNvSpPr>
          <p:nvPr/>
        </p:nvSpPr>
        <p:spPr bwMode="auto">
          <a:xfrm>
            <a:off x="1739726" y="2780929"/>
            <a:ext cx="2988122" cy="1877437"/>
          </a:xfrm>
          <a:prstGeom prst="rect">
            <a:avLst/>
          </a:prstGeom>
          <a:noFill/>
          <a:ln w="9525">
            <a:noFill/>
            <a:miter lim="800000"/>
            <a:headEnd/>
            <a:tailEnd/>
          </a:ln>
        </p:spPr>
        <p:txBody>
          <a:bodyPr wrap="square">
            <a:spAutoFit/>
          </a:bodyPr>
          <a:lstStyle/>
          <a:p>
            <a:r>
              <a:rPr lang="cs-CZ" b="1" dirty="0" smtClean="0">
                <a:latin typeface="Calibri" pitchFamily="34" charset="0"/>
              </a:rPr>
              <a:t>Primární oblasti</a:t>
            </a:r>
            <a:endParaRPr lang="cs-CZ" b="1" dirty="0">
              <a:latin typeface="Calibri" pitchFamily="34" charset="0"/>
            </a:endParaRPr>
          </a:p>
          <a:p>
            <a:pPr>
              <a:buFont typeface="Wingdings" pitchFamily="2" charset="2"/>
              <a:buChar char="ü"/>
            </a:pPr>
            <a:r>
              <a:rPr lang="cs-CZ" dirty="0" err="1" smtClean="0">
                <a:latin typeface="Calibri" pitchFamily="34" charset="0"/>
              </a:rPr>
              <a:t>Somatotopické</a:t>
            </a:r>
            <a:r>
              <a:rPr lang="cs-CZ" dirty="0" smtClean="0">
                <a:latin typeface="Calibri" pitchFamily="34" charset="0"/>
              </a:rPr>
              <a:t> uspořádání</a:t>
            </a:r>
          </a:p>
          <a:p>
            <a:pPr>
              <a:buFont typeface="Wingdings" pitchFamily="2" charset="2"/>
              <a:buChar char="ü"/>
            </a:pPr>
            <a:endParaRPr lang="cs-CZ" dirty="0">
              <a:latin typeface="Calibri" pitchFamily="34" charset="0"/>
            </a:endParaRPr>
          </a:p>
          <a:p>
            <a:endParaRPr lang="cs-CZ" sz="800" dirty="0">
              <a:latin typeface="Calibri" pitchFamily="34" charset="0"/>
            </a:endParaRPr>
          </a:p>
          <a:p>
            <a:r>
              <a:rPr lang="cs-CZ" b="1" dirty="0" smtClean="0">
                <a:latin typeface="Calibri" pitchFamily="34" charset="0"/>
              </a:rPr>
              <a:t>Asociační oblasti</a:t>
            </a:r>
            <a:endParaRPr lang="cs-CZ" b="1" dirty="0">
              <a:latin typeface="Calibri" pitchFamily="34" charset="0"/>
            </a:endParaRPr>
          </a:p>
          <a:p>
            <a:pPr>
              <a:buFont typeface="Wingdings" pitchFamily="2" charset="2"/>
              <a:buChar char="ü"/>
            </a:pPr>
            <a:r>
              <a:rPr lang="cs-CZ" dirty="0" smtClean="0">
                <a:latin typeface="Calibri" pitchFamily="34" charset="0"/>
              </a:rPr>
              <a:t>Nemají </a:t>
            </a:r>
            <a:r>
              <a:rPr lang="cs-CZ" dirty="0" err="1" smtClean="0">
                <a:latin typeface="Calibri" pitchFamily="34" charset="0"/>
              </a:rPr>
              <a:t>somatotopické</a:t>
            </a:r>
            <a:r>
              <a:rPr lang="cs-CZ" dirty="0" smtClean="0">
                <a:latin typeface="Calibri" pitchFamily="34" charset="0"/>
              </a:rPr>
              <a:t>     	uspořádání</a:t>
            </a:r>
            <a:endParaRPr lang="cs-CZ" dirty="0">
              <a:latin typeface="Calibri" pitchFamily="34" charset="0"/>
            </a:endParaRPr>
          </a:p>
        </p:txBody>
      </p:sp>
      <p:pic>
        <p:nvPicPr>
          <p:cNvPr id="14338" name="Picture 2" descr="https://encrypted-tbn2.gstatic.com/images?q=tbn:ANd9GcTN0-oi1sBd-bOLxA0wl8coA1EAU28z0oD40ro1OBU46_51ZOUk2Q"/>
          <p:cNvPicPr>
            <a:picLocks noChangeAspect="1" noChangeArrowheads="1"/>
          </p:cNvPicPr>
          <p:nvPr/>
        </p:nvPicPr>
        <p:blipFill>
          <a:blip r:embed="rId4" cstate="print"/>
          <a:srcRect/>
          <a:stretch>
            <a:fillRect/>
          </a:stretch>
        </p:blipFill>
        <p:spPr bwMode="auto">
          <a:xfrm>
            <a:off x="1847529" y="4725145"/>
            <a:ext cx="2428875" cy="1876425"/>
          </a:xfrm>
          <a:prstGeom prst="rect">
            <a:avLst/>
          </a:prstGeom>
          <a:noFill/>
        </p:spPr>
      </p:pic>
    </p:spTree>
    <p:extLst>
      <p:ext uri="{BB962C8B-B14F-4D97-AF65-F5344CB8AC3E}">
        <p14:creationId xmlns:p14="http://schemas.microsoft.com/office/powerpoint/2010/main" val="1672251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obsah 2"/>
          <p:cNvSpPr>
            <a:spLocks noGrp="1"/>
          </p:cNvSpPr>
          <p:nvPr>
            <p:ph idx="1"/>
          </p:nvPr>
        </p:nvSpPr>
        <p:spPr>
          <a:xfrm>
            <a:off x="6661151" y="6092826"/>
            <a:ext cx="2098675" cy="288925"/>
          </a:xfrm>
        </p:spPr>
        <p:txBody>
          <a:bodyPr/>
          <a:lstStyle/>
          <a:p>
            <a:pPr algn="r">
              <a:buFont typeface="Arial" charset="0"/>
              <a:buNone/>
            </a:pPr>
            <a:r>
              <a:rPr lang="en-US" sz="900"/>
              <a:t>http://www.modernfamilyideas.com</a:t>
            </a:r>
          </a:p>
        </p:txBody>
      </p:sp>
      <p:pic>
        <p:nvPicPr>
          <p:cNvPr id="52227" name="Obrázek 3" descr="brain-and-spinal-cord-works.jpg"/>
          <p:cNvPicPr>
            <a:picLocks noChangeAspect="1"/>
          </p:cNvPicPr>
          <p:nvPr/>
        </p:nvPicPr>
        <p:blipFill>
          <a:blip r:embed="rId2" cstate="print"/>
          <a:srcRect/>
          <a:stretch>
            <a:fillRect/>
          </a:stretch>
        </p:blipFill>
        <p:spPr bwMode="auto">
          <a:xfrm>
            <a:off x="2927351" y="1241425"/>
            <a:ext cx="8569325" cy="4851400"/>
          </a:xfrm>
          <a:prstGeom prst="rect">
            <a:avLst/>
          </a:prstGeom>
          <a:noFill/>
          <a:ln w="9525">
            <a:noFill/>
            <a:miter lim="800000"/>
            <a:headEnd/>
            <a:tailEnd/>
          </a:ln>
        </p:spPr>
      </p:pic>
      <p:sp>
        <p:nvSpPr>
          <p:cNvPr id="52228" name="TextovéPole 4"/>
          <p:cNvSpPr txBox="1">
            <a:spLocks noChangeArrowheads="1"/>
          </p:cNvSpPr>
          <p:nvPr/>
        </p:nvSpPr>
        <p:spPr bwMode="auto">
          <a:xfrm>
            <a:off x="1524000" y="1016001"/>
            <a:ext cx="3132138" cy="5726113"/>
          </a:xfrm>
          <a:prstGeom prst="rect">
            <a:avLst/>
          </a:prstGeom>
          <a:noFill/>
          <a:ln w="9525">
            <a:noFill/>
            <a:miter lim="800000"/>
            <a:headEnd/>
            <a:tailEnd/>
          </a:ln>
        </p:spPr>
        <p:txBody>
          <a:bodyPr>
            <a:spAutoFit/>
          </a:bodyPr>
          <a:lstStyle/>
          <a:p>
            <a:r>
              <a:rPr lang="cs-CZ" b="1" dirty="0">
                <a:latin typeface="Calibri" pitchFamily="34" charset="0"/>
              </a:rPr>
              <a:t>Frontální lalok (FL)</a:t>
            </a:r>
          </a:p>
          <a:p>
            <a:pPr>
              <a:buFont typeface="Wingdings" pitchFamily="2" charset="2"/>
              <a:buChar char="ü"/>
            </a:pPr>
            <a:r>
              <a:rPr lang="cs-CZ" dirty="0">
                <a:latin typeface="Calibri" pitchFamily="34" charset="0"/>
              </a:rPr>
              <a:t>Chování</a:t>
            </a:r>
          </a:p>
          <a:p>
            <a:pPr>
              <a:buFont typeface="Wingdings" pitchFamily="2" charset="2"/>
              <a:buChar char="ü"/>
            </a:pPr>
            <a:r>
              <a:rPr lang="cs-CZ" dirty="0">
                <a:latin typeface="Calibri" pitchFamily="34" charset="0"/>
              </a:rPr>
              <a:t>Pohyb</a:t>
            </a:r>
          </a:p>
          <a:p>
            <a:pPr>
              <a:buFont typeface="Wingdings" pitchFamily="2" charset="2"/>
              <a:buChar char="ü"/>
            </a:pPr>
            <a:r>
              <a:rPr lang="cs-CZ" dirty="0">
                <a:latin typeface="Calibri" pitchFamily="34" charset="0"/>
              </a:rPr>
              <a:t>Řeč</a:t>
            </a:r>
          </a:p>
          <a:p>
            <a:endParaRPr lang="cs-CZ" sz="800" dirty="0">
              <a:latin typeface="Calibri" pitchFamily="34" charset="0"/>
            </a:endParaRPr>
          </a:p>
          <a:p>
            <a:r>
              <a:rPr lang="cs-CZ" b="1" dirty="0">
                <a:latin typeface="Calibri" pitchFamily="34" charset="0"/>
              </a:rPr>
              <a:t>Parietální lalok (PL)</a:t>
            </a:r>
          </a:p>
          <a:p>
            <a:pPr>
              <a:buFont typeface="Wingdings" pitchFamily="2" charset="2"/>
              <a:buChar char="ü"/>
            </a:pPr>
            <a:r>
              <a:rPr lang="cs-CZ" dirty="0">
                <a:latin typeface="Calibri" pitchFamily="34" charset="0"/>
              </a:rPr>
              <a:t>Senzitivní </a:t>
            </a:r>
            <a:r>
              <a:rPr lang="cs-CZ" dirty="0" err="1">
                <a:latin typeface="Calibri" pitchFamily="34" charset="0"/>
              </a:rPr>
              <a:t>aferentace</a:t>
            </a:r>
            <a:endParaRPr lang="cs-CZ" dirty="0">
              <a:latin typeface="Calibri" pitchFamily="34" charset="0"/>
            </a:endParaRPr>
          </a:p>
          <a:p>
            <a:pPr>
              <a:buFont typeface="Wingdings" pitchFamily="2" charset="2"/>
              <a:buChar char="ü"/>
            </a:pPr>
            <a:r>
              <a:rPr lang="cs-CZ" dirty="0" smtClean="0">
                <a:latin typeface="Calibri" pitchFamily="34" charset="0"/>
              </a:rPr>
              <a:t>Uvědomění </a:t>
            </a:r>
            <a:r>
              <a:rPr lang="cs-CZ" dirty="0">
                <a:latin typeface="Calibri" pitchFamily="34" charset="0"/>
              </a:rPr>
              <a:t>si celkového   </a:t>
            </a:r>
          </a:p>
          <a:p>
            <a:r>
              <a:rPr lang="cs-CZ" dirty="0">
                <a:latin typeface="Calibri" pitchFamily="34" charset="0"/>
              </a:rPr>
              <a:t>       tělesného schématu</a:t>
            </a:r>
          </a:p>
          <a:p>
            <a:pPr>
              <a:buFont typeface="Wingdings" pitchFamily="2" charset="2"/>
              <a:buChar char="ü"/>
            </a:pPr>
            <a:r>
              <a:rPr lang="cs-CZ" dirty="0">
                <a:latin typeface="Calibri" pitchFamily="34" charset="0"/>
              </a:rPr>
              <a:t> Vizuálně prostorové vztahy</a:t>
            </a:r>
          </a:p>
          <a:p>
            <a:pPr>
              <a:buFont typeface="Wingdings" pitchFamily="2" charset="2"/>
              <a:buChar char="ü"/>
            </a:pPr>
            <a:r>
              <a:rPr lang="cs-CZ" dirty="0">
                <a:latin typeface="Calibri" pitchFamily="34" charset="0"/>
              </a:rPr>
              <a:t>Pozornost</a:t>
            </a:r>
          </a:p>
          <a:p>
            <a:endParaRPr lang="cs-CZ" sz="800" dirty="0">
              <a:latin typeface="Calibri" pitchFamily="34" charset="0"/>
            </a:endParaRPr>
          </a:p>
          <a:p>
            <a:r>
              <a:rPr lang="cs-CZ" b="1" dirty="0">
                <a:latin typeface="Calibri" pitchFamily="34" charset="0"/>
              </a:rPr>
              <a:t>Okcipitální lalok (OL)</a:t>
            </a:r>
          </a:p>
          <a:p>
            <a:pPr>
              <a:buFont typeface="Wingdings" pitchFamily="2" charset="2"/>
              <a:buChar char="ü"/>
            </a:pPr>
            <a:r>
              <a:rPr lang="cs-CZ" dirty="0">
                <a:latin typeface="Calibri" pitchFamily="34" charset="0"/>
              </a:rPr>
              <a:t>Zrakové vnímání</a:t>
            </a:r>
          </a:p>
          <a:p>
            <a:endParaRPr lang="cs-CZ" sz="800" dirty="0">
              <a:latin typeface="Calibri" pitchFamily="34" charset="0"/>
            </a:endParaRPr>
          </a:p>
          <a:p>
            <a:r>
              <a:rPr lang="cs-CZ" b="1" dirty="0">
                <a:latin typeface="Calibri" pitchFamily="34" charset="0"/>
              </a:rPr>
              <a:t>Temporální lalok (TL)</a:t>
            </a:r>
          </a:p>
          <a:p>
            <a:pPr>
              <a:buFont typeface="Wingdings" pitchFamily="2" charset="2"/>
              <a:buChar char="ü"/>
            </a:pPr>
            <a:r>
              <a:rPr lang="cs-CZ" dirty="0">
                <a:latin typeface="Calibri" pitchFamily="34" charset="0"/>
              </a:rPr>
              <a:t>Řeč</a:t>
            </a:r>
          </a:p>
          <a:p>
            <a:pPr>
              <a:buFont typeface="Wingdings" pitchFamily="2" charset="2"/>
              <a:buChar char="ü"/>
            </a:pPr>
            <a:r>
              <a:rPr lang="cs-CZ" dirty="0">
                <a:latin typeface="Calibri" pitchFamily="34" charset="0"/>
              </a:rPr>
              <a:t>Sluch</a:t>
            </a:r>
          </a:p>
          <a:p>
            <a:pPr>
              <a:buFont typeface="Wingdings" pitchFamily="2" charset="2"/>
              <a:buChar char="ü"/>
            </a:pPr>
            <a:r>
              <a:rPr lang="cs-CZ" dirty="0">
                <a:latin typeface="Calibri" pitchFamily="34" charset="0"/>
              </a:rPr>
              <a:t>Paměť</a:t>
            </a:r>
          </a:p>
          <a:p>
            <a:pPr>
              <a:buFont typeface="Wingdings" pitchFamily="2" charset="2"/>
              <a:buChar char="ü"/>
            </a:pPr>
            <a:r>
              <a:rPr lang="cs-CZ" dirty="0">
                <a:latin typeface="Calibri" pitchFamily="34" charset="0"/>
              </a:rPr>
              <a:t>Limbický systém </a:t>
            </a:r>
          </a:p>
          <a:p>
            <a:pPr lvl="1">
              <a:buFont typeface="Wingdings" pitchFamily="2" charset="2"/>
              <a:buChar char="Ø"/>
            </a:pPr>
            <a:r>
              <a:rPr lang="cs-CZ" dirty="0">
                <a:latin typeface="Calibri" pitchFamily="34" charset="0"/>
              </a:rPr>
              <a:t> </a:t>
            </a:r>
            <a:r>
              <a:rPr lang="cs-CZ" dirty="0" err="1">
                <a:latin typeface="Calibri" pitchFamily="34" charset="0"/>
              </a:rPr>
              <a:t>Afektivita</a:t>
            </a:r>
            <a:endParaRPr lang="cs-CZ" dirty="0">
              <a:latin typeface="Calibri" pitchFamily="34" charset="0"/>
            </a:endParaRPr>
          </a:p>
          <a:p>
            <a:pPr lvl="1">
              <a:buFont typeface="Wingdings" pitchFamily="2" charset="2"/>
              <a:buChar char="Ø"/>
            </a:pPr>
            <a:r>
              <a:rPr lang="cs-CZ" dirty="0">
                <a:latin typeface="Calibri" pitchFamily="34" charset="0"/>
              </a:rPr>
              <a:t> Sexualita</a:t>
            </a:r>
            <a:endParaRPr lang="en-US" dirty="0">
              <a:latin typeface="Calibri" pitchFamily="34" charset="0"/>
            </a:endParaRPr>
          </a:p>
        </p:txBody>
      </p:sp>
      <p:sp>
        <p:nvSpPr>
          <p:cNvPr id="7" name="Nadpis 1"/>
          <p:cNvSpPr>
            <a:spLocks noGrp="1"/>
          </p:cNvSpPr>
          <p:nvPr>
            <p:ph type="title"/>
          </p:nvPr>
        </p:nvSpPr>
        <p:spPr>
          <a:xfrm>
            <a:off x="1981200" y="274639"/>
            <a:ext cx="8229600" cy="706437"/>
          </a:xfrm>
        </p:spPr>
        <p:txBody>
          <a:bodyPr/>
          <a:lstStyle/>
          <a:p>
            <a:r>
              <a:rPr lang="cs-CZ" sz="2600" b="1" dirty="0"/>
              <a:t>Funkce mozkové kůry</a:t>
            </a:r>
            <a:endParaRPr lang="en-US" sz="2600" b="1" dirty="0"/>
          </a:p>
        </p:txBody>
      </p:sp>
    </p:spTree>
    <p:extLst>
      <p:ext uri="{BB962C8B-B14F-4D97-AF65-F5344CB8AC3E}">
        <p14:creationId xmlns:p14="http://schemas.microsoft.com/office/powerpoint/2010/main" val="3439895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127126" y="242888"/>
            <a:ext cx="10112375" cy="667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000" dirty="0">
                <a:solidFill>
                  <a:schemeClr val="tx1"/>
                </a:solidFill>
                <a:latin typeface="Arial CE" panose="020B0604020202020204" pitchFamily="34" charset="0"/>
              </a:rPr>
              <a:t>Proces				Modul				</a:t>
            </a:r>
            <a:r>
              <a:rPr lang="cs-CZ" altLang="cs-CZ" sz="2000" dirty="0" err="1" smtClean="0">
                <a:solidFill>
                  <a:schemeClr val="tx1"/>
                </a:solidFill>
                <a:latin typeface="Arial CE" panose="020B0604020202020204" pitchFamily="34" charset="0"/>
              </a:rPr>
              <a:t>Neuronální</a:t>
            </a:r>
            <a:endParaRPr lang="cs-CZ" altLang="cs-CZ" sz="20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								substrát</a:t>
            </a:r>
          </a:p>
          <a:p>
            <a:pPr eaLnBrk="1" hangingPunct="1">
              <a:spcBef>
                <a:spcPct val="0"/>
              </a:spcBef>
              <a:buClrTx/>
              <a:buSzTx/>
              <a:buFontTx/>
              <a:buNone/>
            </a:pPr>
            <a:endParaRPr lang="cs-CZ" altLang="cs-CZ" sz="20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						</a:t>
            </a:r>
          </a:p>
          <a:p>
            <a:pPr eaLnBrk="1" hangingPunct="1">
              <a:spcBef>
                <a:spcPct val="0"/>
              </a:spcBef>
              <a:buClrTx/>
              <a:buSzTx/>
              <a:buFontTx/>
              <a:buNone/>
            </a:pPr>
            <a:endParaRPr lang="cs-CZ" altLang="cs-CZ" sz="20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Stimul								senzorika	</a:t>
            </a:r>
          </a:p>
          <a:p>
            <a:pPr eaLnBrk="1" hangingPunct="1">
              <a:spcBef>
                <a:spcPct val="0"/>
              </a:spcBef>
              <a:buClrTx/>
              <a:buSzTx/>
              <a:buFontTx/>
              <a:buNone/>
            </a:pPr>
            <a:r>
              <a:rPr lang="cs-CZ" altLang="cs-CZ" sz="2000" dirty="0">
                <a:solidFill>
                  <a:schemeClr val="tx1"/>
                </a:solidFill>
                <a:latin typeface="Arial CE" panose="020B0604020202020204" pitchFamily="34" charset="0"/>
              </a:rPr>
              <a:t>Motivace							limbický systém</a:t>
            </a:r>
          </a:p>
          <a:p>
            <a:pPr eaLnBrk="1" hangingPunct="1">
              <a:spcBef>
                <a:spcPct val="0"/>
              </a:spcBef>
              <a:buClrTx/>
              <a:buSzTx/>
              <a:buFontTx/>
              <a:buNone/>
            </a:pPr>
            <a:endParaRPr lang="cs-CZ" altLang="cs-CZ" sz="2000" dirty="0">
              <a:solidFill>
                <a:schemeClr val="tx1"/>
              </a:solidFill>
              <a:latin typeface="Arial CE" panose="020B0604020202020204" pitchFamily="34" charset="0"/>
            </a:endParaRPr>
          </a:p>
          <a:p>
            <a:pPr eaLnBrk="1" hangingPunct="1">
              <a:spcBef>
                <a:spcPct val="0"/>
              </a:spcBef>
              <a:buClrTx/>
              <a:buSzTx/>
              <a:buFontTx/>
              <a:buNone/>
            </a:pPr>
            <a:endParaRPr lang="cs-CZ" altLang="cs-CZ" sz="20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Ověření stimulu							asociační kortex</a:t>
            </a:r>
          </a:p>
          <a:p>
            <a:pPr eaLnBrk="1" hangingPunct="1">
              <a:spcBef>
                <a:spcPct val="0"/>
              </a:spcBef>
              <a:buClrTx/>
              <a:buSzTx/>
              <a:buFontTx/>
              <a:buNone/>
            </a:pPr>
            <a:r>
              <a:rPr lang="cs-CZ" altLang="cs-CZ" sz="2000" dirty="0">
                <a:solidFill>
                  <a:schemeClr val="tx1"/>
                </a:solidFill>
                <a:latin typeface="Arial CE" panose="020B0604020202020204" pitchFamily="34" charset="0"/>
              </a:rPr>
              <a:t>Strategie provedení</a:t>
            </a:r>
          </a:p>
          <a:p>
            <a:pPr eaLnBrk="1" hangingPunct="1">
              <a:spcBef>
                <a:spcPct val="0"/>
              </a:spcBef>
              <a:buClrTx/>
              <a:buSzTx/>
              <a:buFontTx/>
              <a:buNone/>
            </a:pPr>
            <a:endParaRPr lang="cs-CZ" altLang="cs-CZ" sz="20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								bazální ganglia</a:t>
            </a:r>
          </a:p>
          <a:p>
            <a:pPr eaLnBrk="1" hangingPunct="1">
              <a:spcBef>
                <a:spcPct val="0"/>
              </a:spcBef>
              <a:buClrTx/>
              <a:buSzTx/>
              <a:buFontTx/>
              <a:buNone/>
            </a:pPr>
            <a:r>
              <a:rPr lang="cs-CZ" altLang="cs-CZ" sz="2000" dirty="0">
                <a:solidFill>
                  <a:schemeClr val="tx1"/>
                </a:solidFill>
                <a:latin typeface="Arial CE" panose="020B0604020202020204" pitchFamily="34" charset="0"/>
              </a:rPr>
              <a:t>Příprava provedení</a:t>
            </a:r>
          </a:p>
          <a:p>
            <a:pPr eaLnBrk="1" hangingPunct="1">
              <a:spcBef>
                <a:spcPct val="0"/>
              </a:spcBef>
              <a:buClrTx/>
              <a:buSzTx/>
              <a:buFontTx/>
              <a:buNone/>
            </a:pPr>
            <a:r>
              <a:rPr lang="cs-CZ" altLang="cs-CZ" sz="2000" dirty="0">
                <a:solidFill>
                  <a:schemeClr val="tx1"/>
                </a:solidFill>
                <a:latin typeface="Arial CE" panose="020B0604020202020204" pitchFamily="34" charset="0"/>
              </a:rPr>
              <a:t>Výstupní taktika							motorický kortex</a:t>
            </a:r>
          </a:p>
          <a:p>
            <a:pPr eaLnBrk="1" hangingPunct="1">
              <a:spcBef>
                <a:spcPct val="0"/>
              </a:spcBef>
              <a:buClrTx/>
              <a:buSzTx/>
              <a:buFontTx/>
              <a:buNone/>
            </a:pPr>
            <a:r>
              <a:rPr lang="cs-CZ" altLang="cs-CZ" sz="2000" dirty="0">
                <a:solidFill>
                  <a:schemeClr val="tx1"/>
                </a:solidFill>
                <a:latin typeface="Arial CE" panose="020B0604020202020204" pitchFamily="34" charset="0"/>
              </a:rPr>
              <a:t>Stanovení pohybových</a:t>
            </a:r>
          </a:p>
          <a:p>
            <a:pPr eaLnBrk="1" hangingPunct="1">
              <a:spcBef>
                <a:spcPct val="0"/>
              </a:spcBef>
              <a:buClrTx/>
              <a:buSzTx/>
              <a:buFontTx/>
              <a:buNone/>
            </a:pPr>
            <a:r>
              <a:rPr lang="cs-CZ" altLang="cs-CZ" sz="2000" dirty="0" smtClean="0">
                <a:solidFill>
                  <a:schemeClr val="tx1"/>
                </a:solidFill>
                <a:latin typeface="Arial CE" panose="020B0604020202020204" pitchFamily="34" charset="0"/>
              </a:rPr>
              <a:t>parametrů</a:t>
            </a:r>
            <a:r>
              <a:rPr lang="cs-CZ" altLang="cs-CZ" sz="2000" dirty="0">
                <a:solidFill>
                  <a:schemeClr val="tx1"/>
                </a:solidFill>
                <a:latin typeface="Arial CE" panose="020B0604020202020204" pitchFamily="34" charset="0"/>
              </a:rPr>
              <a:t>							</a:t>
            </a:r>
            <a:r>
              <a:rPr lang="cs-CZ" altLang="cs-CZ" sz="1600" dirty="0">
                <a:solidFill>
                  <a:schemeClr val="tx1"/>
                </a:solidFill>
                <a:latin typeface="Arial CE" panose="020B0604020202020204" pitchFamily="34" charset="0"/>
              </a:rPr>
              <a:t>mozeček</a:t>
            </a:r>
          </a:p>
          <a:p>
            <a:pPr eaLnBrk="1" hangingPunct="1">
              <a:spcBef>
                <a:spcPct val="0"/>
              </a:spcBef>
              <a:buClrTx/>
              <a:buSzTx/>
              <a:buFontTx/>
              <a:buNone/>
            </a:pPr>
            <a:r>
              <a:rPr lang="cs-CZ" altLang="cs-CZ" sz="1600" dirty="0">
                <a:solidFill>
                  <a:schemeClr val="tx1"/>
                </a:solidFill>
                <a:latin typeface="Arial CE" panose="020B0604020202020204" pitchFamily="34" charset="0"/>
              </a:rPr>
              <a:t>								pyramidové dráhy</a:t>
            </a:r>
          </a:p>
          <a:p>
            <a:pPr eaLnBrk="1" hangingPunct="1">
              <a:spcBef>
                <a:spcPct val="0"/>
              </a:spcBef>
              <a:buClrTx/>
              <a:buSzTx/>
              <a:buFontTx/>
              <a:buNone/>
            </a:pPr>
            <a:r>
              <a:rPr lang="cs-CZ" altLang="cs-CZ" sz="1600" dirty="0">
                <a:solidFill>
                  <a:schemeClr val="tx1"/>
                </a:solidFill>
                <a:latin typeface="Arial CE" panose="020B0604020202020204" pitchFamily="34" charset="0"/>
              </a:rPr>
              <a:t>								spinální nervy</a:t>
            </a:r>
          </a:p>
          <a:p>
            <a:pPr eaLnBrk="1" hangingPunct="1">
              <a:spcBef>
                <a:spcPct val="0"/>
              </a:spcBef>
              <a:buClrTx/>
              <a:buSzTx/>
              <a:buFontTx/>
              <a:buNone/>
            </a:pPr>
            <a:r>
              <a:rPr lang="cs-CZ" altLang="cs-CZ" sz="1600" dirty="0">
                <a:solidFill>
                  <a:schemeClr val="tx1"/>
                </a:solidFill>
                <a:latin typeface="Arial CE" panose="020B0604020202020204" pitchFamily="34" charset="0"/>
              </a:rPr>
              <a:t>								svaly</a:t>
            </a:r>
          </a:p>
        </p:txBody>
      </p:sp>
      <p:sp>
        <p:nvSpPr>
          <p:cNvPr id="11267" name="Rectangle 3"/>
          <p:cNvSpPr>
            <a:spLocks noChangeArrowheads="1"/>
          </p:cNvSpPr>
          <p:nvPr/>
        </p:nvSpPr>
        <p:spPr bwMode="auto">
          <a:xfrm>
            <a:off x="3200400" y="1854200"/>
            <a:ext cx="1333500" cy="482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sz="1600">
                <a:solidFill>
                  <a:srgbClr val="800000"/>
                </a:solidFill>
                <a:latin typeface="Arial CE" panose="020B0604020202020204" pitchFamily="34" charset="0"/>
              </a:rPr>
              <a:t>senzorický</a:t>
            </a:r>
          </a:p>
          <a:p>
            <a:pPr algn="ctr" eaLnBrk="1" hangingPunct="1">
              <a:spcBef>
                <a:spcPct val="0"/>
              </a:spcBef>
              <a:buClrTx/>
              <a:buSzTx/>
              <a:buFontTx/>
              <a:buNone/>
            </a:pPr>
            <a:r>
              <a:rPr lang="cs-CZ" altLang="cs-CZ" sz="1600">
                <a:solidFill>
                  <a:srgbClr val="800000"/>
                </a:solidFill>
                <a:latin typeface="Arial CE" panose="020B0604020202020204" pitchFamily="34" charset="0"/>
              </a:rPr>
              <a:t>stimul</a:t>
            </a:r>
          </a:p>
        </p:txBody>
      </p:sp>
      <p:sp>
        <p:nvSpPr>
          <p:cNvPr id="11268" name="Rectangle 5"/>
          <p:cNvSpPr>
            <a:spLocks noChangeArrowheads="1"/>
          </p:cNvSpPr>
          <p:nvPr/>
        </p:nvSpPr>
        <p:spPr bwMode="auto">
          <a:xfrm>
            <a:off x="4648200" y="1854200"/>
            <a:ext cx="1333500" cy="482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sz="1600">
                <a:solidFill>
                  <a:srgbClr val="800000"/>
                </a:solidFill>
                <a:latin typeface="Arial CE" panose="020B0604020202020204" pitchFamily="34" charset="0"/>
              </a:rPr>
              <a:t>interní, volní</a:t>
            </a:r>
          </a:p>
          <a:p>
            <a:pPr algn="ctr" eaLnBrk="1" hangingPunct="1">
              <a:spcBef>
                <a:spcPct val="0"/>
              </a:spcBef>
              <a:buClrTx/>
              <a:buSzTx/>
              <a:buFontTx/>
              <a:buNone/>
            </a:pPr>
            <a:r>
              <a:rPr lang="cs-CZ" altLang="cs-CZ" sz="1600">
                <a:solidFill>
                  <a:srgbClr val="800000"/>
                </a:solidFill>
                <a:latin typeface="Arial CE" panose="020B0604020202020204" pitchFamily="34" charset="0"/>
              </a:rPr>
              <a:t>stimul</a:t>
            </a:r>
          </a:p>
        </p:txBody>
      </p:sp>
      <p:sp>
        <p:nvSpPr>
          <p:cNvPr id="11269" name="Rectangle 6"/>
          <p:cNvSpPr>
            <a:spLocks noChangeArrowheads="1"/>
          </p:cNvSpPr>
          <p:nvPr/>
        </p:nvSpPr>
        <p:spPr bwMode="auto">
          <a:xfrm>
            <a:off x="6159500" y="1841500"/>
            <a:ext cx="1333500" cy="4826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sz="1600">
                <a:solidFill>
                  <a:srgbClr val="800000"/>
                </a:solidFill>
                <a:latin typeface="Arial CE" panose="020B0604020202020204" pitchFamily="34" charset="0"/>
              </a:rPr>
              <a:t>emoční</a:t>
            </a:r>
          </a:p>
          <a:p>
            <a:pPr algn="ctr" eaLnBrk="1" hangingPunct="1">
              <a:spcBef>
                <a:spcPct val="0"/>
              </a:spcBef>
              <a:buClrTx/>
              <a:buSzTx/>
              <a:buFontTx/>
              <a:buNone/>
            </a:pPr>
            <a:r>
              <a:rPr lang="cs-CZ" altLang="cs-CZ" sz="1600">
                <a:solidFill>
                  <a:srgbClr val="800000"/>
                </a:solidFill>
                <a:latin typeface="Arial CE" panose="020B0604020202020204" pitchFamily="34" charset="0"/>
              </a:rPr>
              <a:t>stimul</a:t>
            </a:r>
          </a:p>
        </p:txBody>
      </p:sp>
      <p:sp>
        <p:nvSpPr>
          <p:cNvPr id="11270" name="Rectangle 7"/>
          <p:cNvSpPr>
            <a:spLocks noChangeArrowheads="1"/>
          </p:cNvSpPr>
          <p:nvPr/>
        </p:nvSpPr>
        <p:spPr bwMode="auto">
          <a:xfrm>
            <a:off x="3746500" y="3009900"/>
            <a:ext cx="3390900" cy="4572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sz="1800">
                <a:solidFill>
                  <a:srgbClr val="800000"/>
                </a:solidFill>
                <a:latin typeface="Arial CE" panose="020B0604020202020204" pitchFamily="34" charset="0"/>
              </a:rPr>
              <a:t>plán</a:t>
            </a:r>
          </a:p>
        </p:txBody>
      </p:sp>
      <p:sp>
        <p:nvSpPr>
          <p:cNvPr id="11271" name="Rectangle 9"/>
          <p:cNvSpPr>
            <a:spLocks noChangeArrowheads="1"/>
          </p:cNvSpPr>
          <p:nvPr/>
        </p:nvSpPr>
        <p:spPr bwMode="auto">
          <a:xfrm>
            <a:off x="3810000" y="4432300"/>
            <a:ext cx="3517900" cy="4572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sz="1800">
                <a:solidFill>
                  <a:srgbClr val="800000"/>
                </a:solidFill>
                <a:latin typeface="Arial CE" panose="020B0604020202020204" pitchFamily="34" charset="0"/>
              </a:rPr>
              <a:t>program</a:t>
            </a:r>
          </a:p>
        </p:txBody>
      </p:sp>
      <p:sp>
        <p:nvSpPr>
          <p:cNvPr id="11272" name="Rectangle 10"/>
          <p:cNvSpPr>
            <a:spLocks noChangeArrowheads="1"/>
          </p:cNvSpPr>
          <p:nvPr/>
        </p:nvSpPr>
        <p:spPr bwMode="auto">
          <a:xfrm>
            <a:off x="3810000" y="5702300"/>
            <a:ext cx="3543300" cy="457200"/>
          </a:xfrm>
          <a:prstGeom prst="rect">
            <a:avLst/>
          </a:prstGeom>
          <a:solidFill>
            <a:srgbClr val="FFFFCC"/>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sz="1800">
                <a:solidFill>
                  <a:srgbClr val="800000"/>
                </a:solidFill>
                <a:latin typeface="Arial CE" panose="020B0604020202020204" pitchFamily="34" charset="0"/>
              </a:rPr>
              <a:t>vyplnění</a:t>
            </a:r>
          </a:p>
        </p:txBody>
      </p:sp>
      <p:sp>
        <p:nvSpPr>
          <p:cNvPr id="11273" name="AutoShape 11"/>
          <p:cNvSpPr>
            <a:spLocks noChangeArrowheads="1"/>
          </p:cNvSpPr>
          <p:nvPr/>
        </p:nvSpPr>
        <p:spPr bwMode="auto">
          <a:xfrm>
            <a:off x="3860800" y="2400300"/>
            <a:ext cx="177800" cy="431800"/>
          </a:xfrm>
          <a:prstGeom prst="downArrow">
            <a:avLst>
              <a:gd name="adj1" fmla="val 50000"/>
              <a:gd name="adj2" fmla="val 60714"/>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11274" name="AutoShape 12"/>
          <p:cNvSpPr>
            <a:spLocks noChangeArrowheads="1"/>
          </p:cNvSpPr>
          <p:nvPr/>
        </p:nvSpPr>
        <p:spPr bwMode="auto">
          <a:xfrm>
            <a:off x="5270500" y="2387600"/>
            <a:ext cx="177800" cy="431800"/>
          </a:xfrm>
          <a:prstGeom prst="downArrow">
            <a:avLst>
              <a:gd name="adj1" fmla="val 50000"/>
              <a:gd name="adj2" fmla="val 60714"/>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11275" name="AutoShape 13"/>
          <p:cNvSpPr>
            <a:spLocks noChangeArrowheads="1"/>
          </p:cNvSpPr>
          <p:nvPr/>
        </p:nvSpPr>
        <p:spPr bwMode="auto">
          <a:xfrm>
            <a:off x="6781800" y="2374900"/>
            <a:ext cx="177800" cy="431800"/>
          </a:xfrm>
          <a:prstGeom prst="downArrow">
            <a:avLst>
              <a:gd name="adj1" fmla="val 50000"/>
              <a:gd name="adj2" fmla="val 60714"/>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11276" name="AutoShape 14"/>
          <p:cNvSpPr>
            <a:spLocks noChangeArrowheads="1"/>
          </p:cNvSpPr>
          <p:nvPr/>
        </p:nvSpPr>
        <p:spPr bwMode="auto">
          <a:xfrm>
            <a:off x="5295900" y="3594100"/>
            <a:ext cx="393700" cy="762000"/>
          </a:xfrm>
          <a:prstGeom prst="downArrow">
            <a:avLst>
              <a:gd name="adj1" fmla="val 50000"/>
              <a:gd name="adj2" fmla="val 48387"/>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11277" name="AutoShape 15"/>
          <p:cNvSpPr>
            <a:spLocks noChangeArrowheads="1"/>
          </p:cNvSpPr>
          <p:nvPr/>
        </p:nvSpPr>
        <p:spPr bwMode="auto">
          <a:xfrm>
            <a:off x="5334000" y="4927600"/>
            <a:ext cx="393700" cy="762000"/>
          </a:xfrm>
          <a:prstGeom prst="downArrow">
            <a:avLst>
              <a:gd name="adj1" fmla="val 50000"/>
              <a:gd name="adj2" fmla="val 48387"/>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
        <p:nvSpPr>
          <p:cNvPr id="11278" name="Freeform 16"/>
          <p:cNvSpPr>
            <a:spLocks/>
          </p:cNvSpPr>
          <p:nvPr/>
        </p:nvSpPr>
        <p:spPr bwMode="auto">
          <a:xfrm>
            <a:off x="7315200" y="4564064"/>
            <a:ext cx="655638" cy="1558925"/>
          </a:xfrm>
          <a:custGeom>
            <a:avLst/>
            <a:gdLst>
              <a:gd name="T0" fmla="*/ 2147483646 w 413"/>
              <a:gd name="T1" fmla="*/ 2147483646 h 982"/>
              <a:gd name="T2" fmla="*/ 2147483646 w 413"/>
              <a:gd name="T3" fmla="*/ 2147483646 h 982"/>
              <a:gd name="T4" fmla="*/ 2147483646 w 413"/>
              <a:gd name="T5" fmla="*/ 2147483646 h 982"/>
              <a:gd name="T6" fmla="*/ 0 w 413"/>
              <a:gd name="T7" fmla="*/ 2147483646 h 98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3" h="982">
                <a:moveTo>
                  <a:pt x="32" y="861"/>
                </a:moveTo>
                <a:cubicBezTo>
                  <a:pt x="148" y="921"/>
                  <a:pt x="265" y="982"/>
                  <a:pt x="320" y="861"/>
                </a:cubicBezTo>
                <a:cubicBezTo>
                  <a:pt x="375" y="740"/>
                  <a:pt x="413" y="266"/>
                  <a:pt x="360" y="133"/>
                </a:cubicBezTo>
                <a:cubicBezTo>
                  <a:pt x="307" y="0"/>
                  <a:pt x="56" y="74"/>
                  <a:pt x="0" y="61"/>
                </a:cubicBezTo>
              </a:path>
            </a:pathLst>
          </a:custGeom>
          <a:noFill/>
          <a:ln w="38100" cap="flat" cmpd="sng">
            <a:solidFill>
              <a:schemeClr val="hlink"/>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3402068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a:defRPr/>
            </a:pPr>
            <a:r>
              <a:rPr lang="cs-CZ" altLang="cs-CZ" dirty="0" smtClean="0"/>
              <a:t>Vyšší nervová </a:t>
            </a:r>
            <a:r>
              <a:rPr lang="cs-CZ" altLang="cs-CZ" dirty="0" smtClean="0"/>
              <a:t>činnost</a:t>
            </a:r>
            <a:endParaRPr lang="cs-CZ" altLang="cs-CZ" dirty="0" smtClean="0"/>
          </a:p>
        </p:txBody>
      </p:sp>
      <p:sp>
        <p:nvSpPr>
          <p:cNvPr id="2" name="TextovéPole 1"/>
          <p:cNvSpPr txBox="1"/>
          <p:nvPr/>
        </p:nvSpPr>
        <p:spPr>
          <a:xfrm>
            <a:off x="1095632" y="2388973"/>
            <a:ext cx="5038559" cy="1754326"/>
          </a:xfrm>
          <a:prstGeom prst="rect">
            <a:avLst/>
          </a:prstGeom>
          <a:noFill/>
        </p:spPr>
        <p:txBody>
          <a:bodyPr wrap="none" rtlCol="0">
            <a:spAutoFit/>
          </a:bodyPr>
          <a:lstStyle/>
          <a:p>
            <a:r>
              <a:rPr lang="cs-CZ" dirty="0" smtClean="0"/>
              <a:t>Dříve označována jako 2.signální soustava</a:t>
            </a:r>
          </a:p>
          <a:p>
            <a:endParaRPr lang="cs-CZ" dirty="0"/>
          </a:p>
          <a:p>
            <a:endParaRPr lang="cs-CZ" dirty="0" smtClean="0"/>
          </a:p>
          <a:p>
            <a:r>
              <a:rPr lang="cs-CZ" dirty="0" smtClean="0"/>
              <a:t>Stimulem je SLOVO</a:t>
            </a:r>
          </a:p>
          <a:p>
            <a:endParaRPr lang="cs-CZ" dirty="0"/>
          </a:p>
          <a:p>
            <a:r>
              <a:rPr lang="cs-CZ" dirty="0" smtClean="0"/>
              <a:t>Nejvyšší forma komunikace je u člověka = ŘEČ</a:t>
            </a:r>
            <a:endParaRPr lang="cs-CZ" dirty="0"/>
          </a:p>
        </p:txBody>
      </p:sp>
    </p:spTree>
    <p:extLst>
      <p:ext uri="{BB962C8B-B14F-4D97-AF65-F5344CB8AC3E}">
        <p14:creationId xmlns:p14="http://schemas.microsoft.com/office/powerpoint/2010/main" val="3315594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nobaproject.com/images/shared/images/000/000/049/original.png"/>
          <p:cNvPicPr>
            <a:picLocks noChangeAspect="1" noChangeArrowheads="1"/>
          </p:cNvPicPr>
          <p:nvPr/>
        </p:nvPicPr>
        <p:blipFill>
          <a:blip r:embed="rId2" cstate="print"/>
          <a:srcRect/>
          <a:stretch>
            <a:fillRect/>
          </a:stretch>
        </p:blipFill>
        <p:spPr bwMode="auto">
          <a:xfrm>
            <a:off x="3719736" y="764704"/>
            <a:ext cx="4680520" cy="3884832"/>
          </a:xfrm>
          <a:prstGeom prst="rect">
            <a:avLst/>
          </a:prstGeom>
          <a:noFill/>
        </p:spPr>
      </p:pic>
      <p:sp>
        <p:nvSpPr>
          <p:cNvPr id="7"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a:latin typeface="+mj-lt"/>
                <a:ea typeface="+mj-ea"/>
                <a:cs typeface="+mj-cs"/>
              </a:rPr>
              <a:t>Řečová centra</a:t>
            </a:r>
            <a:endParaRPr lang="en-US" sz="2600" b="1" dirty="0">
              <a:latin typeface="+mj-lt"/>
              <a:ea typeface="+mj-ea"/>
              <a:cs typeface="+mj-cs"/>
            </a:endParaRPr>
          </a:p>
        </p:txBody>
      </p:sp>
      <p:sp>
        <p:nvSpPr>
          <p:cNvPr id="9" name="Zástupný symbol pro obsah 2"/>
          <p:cNvSpPr>
            <a:spLocks noGrp="1"/>
          </p:cNvSpPr>
          <p:nvPr>
            <p:ph idx="1"/>
          </p:nvPr>
        </p:nvSpPr>
        <p:spPr>
          <a:xfrm>
            <a:off x="1524000" y="4365105"/>
            <a:ext cx="9144000" cy="2492897"/>
          </a:xfrm>
        </p:spPr>
        <p:txBody>
          <a:bodyPr>
            <a:normAutofit/>
          </a:bodyPr>
          <a:lstStyle/>
          <a:p>
            <a:pPr marL="450850" lvl="1" indent="-450850">
              <a:buNone/>
            </a:pPr>
            <a:r>
              <a:rPr lang="cs-CZ" sz="2000" b="1" dirty="0"/>
              <a:t>Dvě hlavní řečové oblasti</a:t>
            </a:r>
          </a:p>
          <a:p>
            <a:pPr marL="450850" lvl="1" indent="-450850">
              <a:buFont typeface="Arial" pitchFamily="34" charset="0"/>
              <a:buChar char="•"/>
            </a:pPr>
            <a:r>
              <a:rPr lang="cs-CZ" sz="2000" dirty="0" err="1"/>
              <a:t>Brocova</a:t>
            </a:r>
            <a:r>
              <a:rPr lang="cs-CZ" sz="2000" dirty="0"/>
              <a:t> oblast (motorická)</a:t>
            </a:r>
          </a:p>
          <a:p>
            <a:pPr marL="850900" lvl="2" indent="-450850">
              <a:buFont typeface="Wingdings" pitchFamily="2" charset="2"/>
              <a:buChar char="ü"/>
            </a:pPr>
            <a:r>
              <a:rPr lang="cs-CZ" sz="1800" dirty="0"/>
              <a:t>navazuje na motorický </a:t>
            </a:r>
            <a:r>
              <a:rPr lang="cs-CZ" sz="1800" dirty="0" err="1"/>
              <a:t>kortex</a:t>
            </a:r>
            <a:endParaRPr lang="cs-CZ" sz="1800" dirty="0"/>
          </a:p>
          <a:p>
            <a:pPr marL="450850" lvl="1" indent="-450850">
              <a:buFont typeface="Arial" pitchFamily="34" charset="0"/>
              <a:buChar char="•"/>
            </a:pPr>
            <a:r>
              <a:rPr lang="cs-CZ" sz="2000" dirty="0" err="1"/>
              <a:t>Wernickeova</a:t>
            </a:r>
            <a:r>
              <a:rPr lang="cs-CZ" sz="2000" dirty="0"/>
              <a:t> (senzorická)</a:t>
            </a:r>
          </a:p>
          <a:p>
            <a:pPr marL="850900" lvl="2" indent="-450850">
              <a:buFont typeface="Wingdings" pitchFamily="2" charset="2"/>
              <a:buChar char="ü"/>
            </a:pPr>
            <a:r>
              <a:rPr lang="cs-CZ" sz="1800" dirty="0"/>
              <a:t>navazuje na sluchovou oblast</a:t>
            </a:r>
          </a:p>
          <a:p>
            <a:pPr marL="450850" lvl="1" indent="-450850">
              <a:buFont typeface="Arial" pitchFamily="34" charset="0"/>
              <a:buChar char="•"/>
            </a:pPr>
            <a:r>
              <a:rPr lang="cs-CZ" sz="2000" dirty="0" err="1"/>
              <a:t>Fasciculus</a:t>
            </a:r>
            <a:r>
              <a:rPr lang="cs-CZ" sz="2000" dirty="0"/>
              <a:t> </a:t>
            </a:r>
            <a:r>
              <a:rPr lang="cs-CZ" sz="2000" dirty="0" err="1"/>
              <a:t>arcuatus</a:t>
            </a:r>
            <a:endParaRPr lang="cs-CZ" sz="2000" dirty="0"/>
          </a:p>
        </p:txBody>
      </p:sp>
      <p:sp>
        <p:nvSpPr>
          <p:cNvPr id="12" name="TextovéPole 11"/>
          <p:cNvSpPr txBox="1"/>
          <p:nvPr/>
        </p:nvSpPr>
        <p:spPr>
          <a:xfrm>
            <a:off x="6312024" y="4653136"/>
            <a:ext cx="3888432" cy="2523768"/>
          </a:xfrm>
          <a:prstGeom prst="rect">
            <a:avLst/>
          </a:prstGeom>
          <a:noFill/>
        </p:spPr>
        <p:txBody>
          <a:bodyPr wrap="square" rtlCol="0">
            <a:spAutoFit/>
          </a:bodyPr>
          <a:lstStyle/>
          <a:p>
            <a:pPr>
              <a:buFont typeface="Arial" pitchFamily="34" charset="0"/>
              <a:buChar char="•"/>
            </a:pPr>
            <a:r>
              <a:rPr lang="cs-CZ" sz="2000" dirty="0"/>
              <a:t>  Kondukční afázie</a:t>
            </a:r>
          </a:p>
          <a:p>
            <a:pPr lvl="1">
              <a:buFont typeface="Wingdings" pitchFamily="2" charset="2"/>
              <a:buChar char="ü"/>
            </a:pPr>
            <a:r>
              <a:rPr lang="cs-CZ" sz="2000" dirty="0"/>
              <a:t>  </a:t>
            </a:r>
            <a:r>
              <a:rPr lang="cs-CZ" dirty="0" smtClean="0"/>
              <a:t>Poškození </a:t>
            </a:r>
            <a:r>
              <a:rPr lang="cs-CZ" dirty="0" err="1" smtClean="0"/>
              <a:t>fasc</a:t>
            </a:r>
            <a:r>
              <a:rPr lang="cs-CZ" dirty="0" smtClean="0"/>
              <a:t>. </a:t>
            </a:r>
            <a:r>
              <a:rPr lang="cs-CZ" dirty="0" err="1" smtClean="0"/>
              <a:t>arcuatus</a:t>
            </a:r>
            <a:endParaRPr lang="cs-CZ" dirty="0" smtClean="0"/>
          </a:p>
          <a:p>
            <a:pPr lvl="1">
              <a:buFont typeface="Wingdings" pitchFamily="2" charset="2"/>
              <a:buChar char="ü"/>
            </a:pPr>
            <a:r>
              <a:rPr lang="cs-CZ" dirty="0" smtClean="0"/>
              <a:t>  Pacient rozumí i mluví</a:t>
            </a:r>
          </a:p>
          <a:p>
            <a:pPr lvl="1">
              <a:buFont typeface="Wingdings" pitchFamily="2" charset="2"/>
              <a:buChar char="ü"/>
            </a:pPr>
            <a:r>
              <a:rPr lang="cs-CZ" dirty="0" smtClean="0"/>
              <a:t>  Problém zopakovat slyšené </a:t>
            </a:r>
          </a:p>
          <a:p>
            <a:pPr>
              <a:buFont typeface="Arial" pitchFamily="34" charset="0"/>
              <a:buChar char="•"/>
            </a:pPr>
            <a:r>
              <a:rPr lang="cs-CZ" sz="2000" dirty="0"/>
              <a:t>  Dysartrie</a:t>
            </a:r>
          </a:p>
          <a:p>
            <a:pPr lvl="1">
              <a:buFont typeface="Wingdings" pitchFamily="2" charset="2"/>
              <a:buChar char="ü"/>
            </a:pPr>
            <a:r>
              <a:rPr lang="cs-CZ" sz="2000" dirty="0"/>
              <a:t> </a:t>
            </a:r>
            <a:r>
              <a:rPr lang="cs-CZ" dirty="0" smtClean="0"/>
              <a:t> Problém s artikulací</a:t>
            </a:r>
          </a:p>
          <a:p>
            <a:pPr lvl="1">
              <a:buFont typeface="Wingdings" pitchFamily="2" charset="2"/>
              <a:buChar char="ü"/>
            </a:pPr>
            <a:r>
              <a:rPr lang="cs-CZ" dirty="0" smtClean="0"/>
              <a:t>  Vázne ovládání hlasivek atd.</a:t>
            </a:r>
          </a:p>
          <a:p>
            <a:endParaRPr lang="cs-CZ" dirty="0" smtClean="0"/>
          </a:p>
        </p:txBody>
      </p:sp>
    </p:spTree>
    <p:extLst>
      <p:ext uri="{BB962C8B-B14F-4D97-AF65-F5344CB8AC3E}">
        <p14:creationId xmlns:p14="http://schemas.microsoft.com/office/powerpoint/2010/main" val="1816714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81200" y="274639"/>
            <a:ext cx="8229600" cy="706437"/>
          </a:xfrm>
        </p:spPr>
        <p:txBody>
          <a:bodyPr/>
          <a:lstStyle/>
          <a:p>
            <a:r>
              <a:rPr lang="cs-CZ" sz="2600" b="1" dirty="0"/>
              <a:t>Paul </a:t>
            </a:r>
            <a:r>
              <a:rPr lang="cs-CZ" sz="2600" b="1" dirty="0" err="1"/>
              <a:t>Broca</a:t>
            </a:r>
            <a:r>
              <a:rPr lang="cs-CZ" sz="2600" b="1" dirty="0"/>
              <a:t> (1824 – 1880)</a:t>
            </a:r>
            <a:endParaRPr lang="en-US" sz="2600" b="1" dirty="0"/>
          </a:p>
        </p:txBody>
      </p:sp>
      <p:sp>
        <p:nvSpPr>
          <p:cNvPr id="5" name="Zástupný symbol pro obsah 2"/>
          <p:cNvSpPr>
            <a:spLocks noGrp="1"/>
          </p:cNvSpPr>
          <p:nvPr>
            <p:ph idx="1"/>
          </p:nvPr>
        </p:nvSpPr>
        <p:spPr>
          <a:xfrm>
            <a:off x="5087888" y="1124744"/>
            <a:ext cx="5122912" cy="5544616"/>
          </a:xfrm>
        </p:spPr>
        <p:txBody>
          <a:bodyPr>
            <a:normAutofit/>
          </a:bodyPr>
          <a:lstStyle/>
          <a:p>
            <a:r>
              <a:rPr lang="cs-CZ" sz="2000" dirty="0"/>
              <a:t>Francouzský chirurg</a:t>
            </a:r>
          </a:p>
          <a:p>
            <a:endParaRPr lang="cs-CZ" sz="2000" dirty="0"/>
          </a:p>
          <a:p>
            <a:r>
              <a:rPr lang="cs-CZ" sz="2000" dirty="0"/>
              <a:t>V roce 1851 provedl pitvu pacienta, který trpěl poruchou řeči</a:t>
            </a:r>
          </a:p>
          <a:p>
            <a:pPr lvl="1"/>
            <a:r>
              <a:rPr lang="cs-CZ" sz="1800" dirty="0"/>
              <a:t>Rozuměl všemu</a:t>
            </a:r>
          </a:p>
          <a:p>
            <a:pPr lvl="1"/>
            <a:r>
              <a:rPr lang="cs-CZ" sz="1800" dirty="0"/>
              <a:t>Byl schopen pouze vydat zvuk „tan“</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Broca</a:t>
            </a:r>
            <a:r>
              <a:rPr lang="cs-CZ" sz="2000" dirty="0"/>
              <a:t> při pitvě zjistil, že pacientovi chybí v dolní části levého frontálního laloku </a:t>
            </a:r>
          </a:p>
          <a:p>
            <a:pPr marL="450850" lvl="1" indent="-450850">
              <a:buFont typeface="Arial" pitchFamily="34" charset="0"/>
              <a:buChar char="•"/>
            </a:pPr>
            <a:endParaRPr lang="cs-CZ" sz="2000" dirty="0"/>
          </a:p>
          <a:p>
            <a:pPr marL="450850" lvl="1" indent="-450850">
              <a:buFont typeface="Arial" pitchFamily="34" charset="0"/>
              <a:buChar char="•"/>
            </a:pPr>
            <a:r>
              <a:rPr lang="cs-CZ" sz="2000" dirty="0"/>
              <a:t>Mluvíme pomocí levé hemisféry“</a:t>
            </a:r>
          </a:p>
          <a:p>
            <a:pPr marL="450850" lvl="1" indent="-450850">
              <a:buFont typeface="Arial" pitchFamily="34" charset="0"/>
              <a:buChar char="•"/>
            </a:pPr>
            <a:endParaRPr lang="cs-CZ" sz="2000" dirty="0"/>
          </a:p>
          <a:p>
            <a:pPr marL="450850" lvl="1" indent="-450850">
              <a:buFont typeface="Arial" pitchFamily="34" charset="0"/>
              <a:buChar char="•"/>
            </a:pPr>
            <a:r>
              <a:rPr lang="cs-CZ" sz="2000" dirty="0" err="1"/>
              <a:t>Brocova</a:t>
            </a:r>
            <a:r>
              <a:rPr lang="cs-CZ" sz="2000" dirty="0"/>
              <a:t> afázie</a:t>
            </a:r>
          </a:p>
          <a:p>
            <a:pPr marL="850900" lvl="2" indent="-450850">
              <a:buFont typeface="Wingdings" pitchFamily="2" charset="2"/>
              <a:buChar char="ü"/>
            </a:pPr>
            <a:r>
              <a:rPr lang="cs-CZ" sz="1800" dirty="0"/>
              <a:t>Motorická, expresivní</a:t>
            </a:r>
          </a:p>
          <a:p>
            <a:pPr marL="850900" lvl="2" indent="-450850">
              <a:buFont typeface="Wingdings" pitchFamily="2" charset="2"/>
              <a:buChar char="ü"/>
            </a:pPr>
            <a:r>
              <a:rPr lang="cs-CZ" sz="1800" dirty="0"/>
              <a:t>Pacient rozumí, ale není schopen artikulovaně mluvit</a:t>
            </a:r>
          </a:p>
          <a:p>
            <a:pPr marL="450850" lvl="1" indent="-450850">
              <a:buFont typeface="Arial" pitchFamily="34" charset="0"/>
              <a:buChar char="•"/>
            </a:pPr>
            <a:endParaRPr lang="cs-CZ" dirty="0"/>
          </a:p>
          <a:p>
            <a:pPr marL="450850" lvl="1" indent="-450850">
              <a:buFont typeface="Arial" pitchFamily="34" charset="0"/>
              <a:buChar char="•"/>
            </a:pPr>
            <a:endParaRPr lang="cs-CZ" dirty="0" smtClean="0"/>
          </a:p>
        </p:txBody>
      </p:sp>
      <p:pic>
        <p:nvPicPr>
          <p:cNvPr id="6" name="Picture 4" descr="d_10_cr_lan_1b">
            <a:hlinkClick r:id="rId2" action="ppaction://hlinkfile"/>
          </p:cNvPr>
          <p:cNvPicPr>
            <a:picLocks noChangeAspect="1" noChangeArrowheads="1"/>
          </p:cNvPicPr>
          <p:nvPr/>
        </p:nvPicPr>
        <p:blipFill>
          <a:blip r:embed="rId3" cstate="print"/>
          <a:srcRect/>
          <a:stretch>
            <a:fillRect/>
          </a:stretch>
        </p:blipFill>
        <p:spPr>
          <a:xfrm>
            <a:off x="1343472" y="3789041"/>
            <a:ext cx="3744416" cy="2538219"/>
          </a:xfrm>
          <a:prstGeom prst="rect">
            <a:avLst/>
          </a:prstGeom>
        </p:spPr>
      </p:pic>
      <p:pic>
        <p:nvPicPr>
          <p:cNvPr id="7" name="Picture 3" descr="d_10_cr_lan_1a"/>
          <p:cNvPicPr>
            <a:picLocks noChangeAspect="1" noChangeArrowheads="1"/>
          </p:cNvPicPr>
          <p:nvPr/>
        </p:nvPicPr>
        <p:blipFill>
          <a:blip r:embed="rId4" cstate="print"/>
          <a:srcRect/>
          <a:stretch>
            <a:fillRect/>
          </a:stretch>
        </p:blipFill>
        <p:spPr>
          <a:xfrm>
            <a:off x="1847529" y="1196752"/>
            <a:ext cx="2166937" cy="2438400"/>
          </a:xfrm>
          <a:prstGeom prst="rect">
            <a:avLst/>
          </a:prstGeom>
        </p:spPr>
      </p:pic>
    </p:spTree>
    <p:extLst>
      <p:ext uri="{BB962C8B-B14F-4D97-AF65-F5344CB8AC3E}">
        <p14:creationId xmlns:p14="http://schemas.microsoft.com/office/powerpoint/2010/main" val="318918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a:spLocks noGrp="1"/>
          </p:cNvSpPr>
          <p:nvPr>
            <p:ph type="title"/>
          </p:nvPr>
        </p:nvSpPr>
        <p:spPr>
          <a:xfrm>
            <a:off x="1991544" y="260649"/>
            <a:ext cx="8229600" cy="706437"/>
          </a:xfrm>
        </p:spPr>
        <p:txBody>
          <a:bodyPr/>
          <a:lstStyle/>
          <a:p>
            <a:r>
              <a:rPr lang="cs-CZ" sz="2600" b="1" dirty="0" err="1"/>
              <a:t>Carl</a:t>
            </a:r>
            <a:r>
              <a:rPr lang="cs-CZ" sz="2600" b="1" dirty="0"/>
              <a:t> </a:t>
            </a:r>
            <a:r>
              <a:rPr lang="cs-CZ" sz="2600" b="1" dirty="0" err="1"/>
              <a:t>Wernicke</a:t>
            </a:r>
            <a:r>
              <a:rPr lang="cs-CZ" sz="2600" b="1" dirty="0"/>
              <a:t> (1848-1905)</a:t>
            </a:r>
            <a:endParaRPr lang="en-US" sz="2600" b="1" dirty="0"/>
          </a:p>
        </p:txBody>
      </p:sp>
      <p:sp>
        <p:nvSpPr>
          <p:cNvPr id="5" name="Zástupný symbol pro obsah 2"/>
          <p:cNvSpPr>
            <a:spLocks noGrp="1"/>
          </p:cNvSpPr>
          <p:nvPr>
            <p:ph idx="1"/>
          </p:nvPr>
        </p:nvSpPr>
        <p:spPr>
          <a:xfrm>
            <a:off x="5087888" y="1124745"/>
            <a:ext cx="5122912" cy="5001419"/>
          </a:xfrm>
        </p:spPr>
        <p:txBody>
          <a:bodyPr>
            <a:normAutofit/>
          </a:bodyPr>
          <a:lstStyle/>
          <a:p>
            <a:r>
              <a:rPr lang="cs-CZ" sz="2000" dirty="0"/>
              <a:t>Německý neurolog a psychiatr</a:t>
            </a:r>
          </a:p>
          <a:p>
            <a:endParaRPr lang="cs-CZ" sz="2000" dirty="0"/>
          </a:p>
          <a:p>
            <a:r>
              <a:rPr lang="cs-CZ" sz="2000" dirty="0"/>
              <a:t>V roce 1874 popsal v práci o anatomii poruch řeči druhou klíčovou řečovou oblast</a:t>
            </a:r>
          </a:p>
          <a:p>
            <a:pPr lvl="1"/>
            <a:r>
              <a:rPr lang="cs-CZ" sz="1800" dirty="0"/>
              <a:t>Zadní část levého temporálního laloku</a:t>
            </a:r>
          </a:p>
          <a:p>
            <a:pPr lvl="1"/>
            <a:r>
              <a:rPr lang="cs-CZ" sz="1800" dirty="0"/>
              <a:t>Porozumění obsahu řeči</a:t>
            </a:r>
          </a:p>
          <a:p>
            <a:pPr lvl="1"/>
            <a:endParaRPr lang="cs-CZ" sz="2000" dirty="0"/>
          </a:p>
          <a:p>
            <a:pPr marL="450850" lvl="1" indent="-450850">
              <a:buFont typeface="Arial" pitchFamily="34" charset="0"/>
              <a:buChar char="•"/>
            </a:pPr>
            <a:r>
              <a:rPr lang="cs-CZ" sz="2000" dirty="0" err="1"/>
              <a:t>Wernickeova</a:t>
            </a:r>
            <a:r>
              <a:rPr lang="cs-CZ" sz="2000" dirty="0"/>
              <a:t> afázie</a:t>
            </a:r>
          </a:p>
          <a:p>
            <a:pPr marL="850900" lvl="2" indent="-450850">
              <a:buFont typeface="Wingdings" pitchFamily="2" charset="2"/>
              <a:buChar char="ü"/>
            </a:pPr>
            <a:r>
              <a:rPr lang="cs-CZ" dirty="0"/>
              <a:t>	</a:t>
            </a:r>
            <a:r>
              <a:rPr lang="cs-CZ" sz="1800" dirty="0"/>
              <a:t>percepční, senzorická</a:t>
            </a:r>
          </a:p>
          <a:p>
            <a:pPr marL="850900" lvl="2" indent="-450850">
              <a:buFont typeface="Wingdings" pitchFamily="2" charset="2"/>
              <a:buChar char="ü"/>
            </a:pPr>
            <a:r>
              <a:rPr lang="cs-CZ" sz="1800" dirty="0"/>
              <a:t>	neschopnost rozumět, řeč plynulá avšak není smysluplná</a:t>
            </a:r>
          </a:p>
          <a:p>
            <a:pPr marL="450850" lvl="1" indent="-450850">
              <a:buFont typeface="Arial" pitchFamily="34" charset="0"/>
              <a:buChar char="•"/>
            </a:pPr>
            <a:endParaRPr lang="cs-CZ" dirty="0" smtClean="0"/>
          </a:p>
        </p:txBody>
      </p:sp>
      <p:pic>
        <p:nvPicPr>
          <p:cNvPr id="3074" name="Picture 2" descr="C. Wernicke.jpg"/>
          <p:cNvPicPr>
            <a:picLocks noChangeAspect="1" noChangeArrowheads="1"/>
          </p:cNvPicPr>
          <p:nvPr/>
        </p:nvPicPr>
        <p:blipFill>
          <a:blip r:embed="rId2" cstate="print"/>
          <a:srcRect/>
          <a:stretch>
            <a:fillRect/>
          </a:stretch>
        </p:blipFill>
        <p:spPr bwMode="auto">
          <a:xfrm>
            <a:off x="1775521" y="1196752"/>
            <a:ext cx="2320399" cy="3312368"/>
          </a:xfrm>
          <a:prstGeom prst="rect">
            <a:avLst/>
          </a:prstGeom>
          <a:noFill/>
        </p:spPr>
      </p:pic>
      <p:pic>
        <p:nvPicPr>
          <p:cNvPr id="9" name="Picture 4" descr="d_10_cr_lan_1d">
            <a:hlinkClick r:id="rId3" action="ppaction://hlinkfile"/>
          </p:cNvPr>
          <p:cNvPicPr>
            <a:picLocks noChangeAspect="1" noChangeArrowheads="1"/>
          </p:cNvPicPr>
          <p:nvPr/>
        </p:nvPicPr>
        <p:blipFill>
          <a:blip r:embed="rId4" cstate="print">
            <a:clrChange>
              <a:clrFrom>
                <a:srgbClr val="00A1F2"/>
              </a:clrFrom>
              <a:clrTo>
                <a:srgbClr val="00A1F2">
                  <a:alpha val="0"/>
                </a:srgbClr>
              </a:clrTo>
            </a:clrChange>
            <a:grayscl/>
          </a:blip>
          <a:srcRect/>
          <a:stretch>
            <a:fillRect/>
          </a:stretch>
        </p:blipFill>
        <p:spPr>
          <a:xfrm>
            <a:off x="1055441" y="4237038"/>
            <a:ext cx="4040187" cy="2620963"/>
          </a:xfrm>
          <a:prstGeom prst="rect">
            <a:avLst/>
          </a:prstGeom>
        </p:spPr>
      </p:pic>
    </p:spTree>
    <p:extLst>
      <p:ext uri="{BB962C8B-B14F-4D97-AF65-F5344CB8AC3E}">
        <p14:creationId xmlns:p14="http://schemas.microsoft.com/office/powerpoint/2010/main" val="128268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120347" y="258113"/>
            <a:ext cx="11409404" cy="5909310"/>
          </a:xfrm>
          <a:prstGeom prst="rect">
            <a:avLst/>
          </a:prstGeom>
        </p:spPr>
        <p:txBody>
          <a:bodyPr wrap="square">
            <a:spAutoFit/>
          </a:bodyPr>
          <a:lstStyle/>
          <a:p>
            <a:r>
              <a:rPr lang="cs-CZ" sz="3200" b="1" dirty="0" smtClean="0">
                <a:latin typeface="Arial" panose="020B0604020202020204" pitchFamily="34" charset="0"/>
                <a:cs typeface="Arial" panose="020B0604020202020204" pitchFamily="34" charset="0"/>
              </a:rPr>
              <a:t>Význam </a:t>
            </a:r>
            <a:r>
              <a:rPr lang="cs-CZ" sz="3200" b="1" dirty="0">
                <a:latin typeface="Arial" panose="020B0604020202020204" pitchFamily="34" charset="0"/>
                <a:cs typeface="Arial" panose="020B0604020202020204" pitchFamily="34" charset="0"/>
              </a:rPr>
              <a:t>a </a:t>
            </a:r>
            <a:r>
              <a:rPr lang="cs-CZ" sz="3200" b="1" dirty="0" smtClean="0">
                <a:latin typeface="Arial" panose="020B0604020202020204" pitchFamily="34" charset="0"/>
                <a:cs typeface="Arial" panose="020B0604020202020204" pitchFamily="34" charset="0"/>
              </a:rPr>
              <a:t>regulační </a:t>
            </a:r>
            <a:r>
              <a:rPr lang="cs-CZ" sz="3200" b="1" dirty="0">
                <a:latin typeface="Arial" panose="020B0604020202020204" pitchFamily="34" charset="0"/>
                <a:cs typeface="Arial" panose="020B0604020202020204" pitchFamily="34" charset="0"/>
              </a:rPr>
              <a:t>povaha </a:t>
            </a:r>
            <a:r>
              <a:rPr lang="cs-CZ" sz="3200" b="1" dirty="0" smtClean="0">
                <a:latin typeface="Arial" panose="020B0604020202020204" pitchFamily="34" charset="0"/>
                <a:cs typeface="Arial" panose="020B0604020202020204" pitchFamily="34" charset="0"/>
              </a:rPr>
              <a:t>nervového systému</a:t>
            </a:r>
          </a:p>
          <a:p>
            <a:endParaRPr lang="cs-CZ" dirty="0" smtClean="0"/>
          </a:p>
          <a:p>
            <a:endParaRPr lang="cs-CZ" dirty="0"/>
          </a:p>
          <a:p>
            <a:endParaRPr lang="cs-CZ" dirty="0" smtClean="0"/>
          </a:p>
          <a:p>
            <a:endParaRPr lang="cs-CZ" dirty="0"/>
          </a:p>
          <a:p>
            <a:endParaRPr lang="cs-CZ" dirty="0" smtClean="0"/>
          </a:p>
          <a:p>
            <a:endParaRPr lang="cs-CZ" dirty="0"/>
          </a:p>
          <a:p>
            <a:endParaRPr lang="cs-CZ" dirty="0"/>
          </a:p>
          <a:p>
            <a:r>
              <a:rPr lang="cs-CZ" dirty="0" smtClean="0"/>
              <a:t>• </a:t>
            </a:r>
            <a:r>
              <a:rPr lang="cs-CZ" sz="3200" b="1" dirty="0" smtClean="0"/>
              <a:t>Regulace  - základní 2 typy</a:t>
            </a:r>
          </a:p>
          <a:p>
            <a:endParaRPr lang="cs-CZ" sz="3200" b="1" dirty="0"/>
          </a:p>
          <a:p>
            <a:r>
              <a:rPr lang="cs-CZ" sz="2800" b="1" dirty="0" smtClean="0"/>
              <a:t>– </a:t>
            </a:r>
            <a:r>
              <a:rPr lang="cs-CZ" sz="2800" b="1" i="1" dirty="0" smtClean="0"/>
              <a:t>Nervová</a:t>
            </a:r>
          </a:p>
          <a:p>
            <a:endParaRPr lang="cs-CZ" sz="2800" b="1" i="1" dirty="0" smtClean="0"/>
          </a:p>
          <a:p>
            <a:r>
              <a:rPr lang="cs-CZ" sz="2800" b="1" i="1" dirty="0" smtClean="0"/>
              <a:t>– Humorální</a:t>
            </a:r>
          </a:p>
          <a:p>
            <a:r>
              <a:rPr lang="cs-CZ" dirty="0" smtClean="0">
                <a:latin typeface="Calibri" panose="020F0502020204030204" pitchFamily="34" charset="0"/>
              </a:rPr>
              <a:t>                                                                                                                                 </a:t>
            </a:r>
            <a:endParaRPr lang="cs-CZ" sz="1200" dirty="0" smtClean="0"/>
          </a:p>
          <a:p>
            <a:endParaRPr lang="cs-CZ" dirty="0" smtClean="0"/>
          </a:p>
          <a:p>
            <a:endParaRPr lang="cs-CZ" dirty="0"/>
          </a:p>
          <a:p>
            <a:r>
              <a:rPr lang="cs-CZ" b="1" dirty="0" smtClean="0"/>
              <a:t>Centrální nervový systém </a:t>
            </a:r>
            <a:r>
              <a:rPr lang="cs-CZ" b="1" dirty="0" smtClean="0"/>
              <a:t>významně </a:t>
            </a:r>
            <a:r>
              <a:rPr lang="cs-CZ" b="1" dirty="0" smtClean="0"/>
              <a:t>ovlivňuje všechny typy regulací </a:t>
            </a:r>
            <a:endParaRPr lang="cs-CZ" b="1" dirty="0"/>
          </a:p>
        </p:txBody>
      </p:sp>
    </p:spTree>
    <p:extLst>
      <p:ext uri="{BB962C8B-B14F-4D97-AF65-F5344CB8AC3E}">
        <p14:creationId xmlns:p14="http://schemas.microsoft.com/office/powerpoint/2010/main" val="1340228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10_cr_lan_1a"/>
          <p:cNvPicPr>
            <a:picLocks noGrp="1" noChangeAspect="1" noChangeArrowheads="1"/>
          </p:cNvPicPr>
          <p:nvPr>
            <p:ph idx="1"/>
          </p:nvPr>
        </p:nvPicPr>
        <p:blipFill>
          <a:blip r:embed="rId2" cstate="print">
            <a:clrChange>
              <a:clrFrom>
                <a:srgbClr val="FFFFCD"/>
              </a:clrFrom>
              <a:clrTo>
                <a:srgbClr val="FFFFCD">
                  <a:alpha val="0"/>
                </a:srgbClr>
              </a:clrTo>
            </a:clrChange>
            <a:lum bright="-12000"/>
          </a:blip>
          <a:srcRect l="305" r="937"/>
          <a:stretch>
            <a:fillRect/>
          </a:stretch>
        </p:blipFill>
        <p:spPr>
          <a:xfrm>
            <a:off x="3215681" y="908721"/>
            <a:ext cx="5357813" cy="3182781"/>
          </a:xfrm>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Brocovo</a:t>
            </a:r>
            <a:r>
              <a:rPr lang="cs-CZ" sz="2600" b="1" dirty="0">
                <a:latin typeface="+mj-lt"/>
                <a:ea typeface="+mj-ea"/>
                <a:cs typeface="+mj-cs"/>
              </a:rPr>
              <a:t> řečové centrum</a:t>
            </a:r>
            <a:endParaRPr lang="en-US" sz="2600" b="1" dirty="0">
              <a:latin typeface="+mj-lt"/>
              <a:ea typeface="+mj-ea"/>
              <a:cs typeface="+mj-cs"/>
            </a:endParaRPr>
          </a:p>
        </p:txBody>
      </p:sp>
      <p:sp>
        <p:nvSpPr>
          <p:cNvPr id="6" name="Zástupný symbol pro obsah 2"/>
          <p:cNvSpPr txBox="1">
            <a:spLocks/>
          </p:cNvSpPr>
          <p:nvPr/>
        </p:nvSpPr>
        <p:spPr>
          <a:xfrm>
            <a:off x="1524000" y="4149081"/>
            <a:ext cx="9144000" cy="2924945"/>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400" b="1" dirty="0">
                <a:latin typeface="+mn-lt"/>
              </a:rPr>
              <a:t>Area 45</a:t>
            </a:r>
          </a:p>
          <a:p>
            <a:pPr marL="908050" lvl="2" indent="-450850">
              <a:spcBef>
                <a:spcPct val="20000"/>
              </a:spcBef>
              <a:buFont typeface="Wingdings" pitchFamily="2" charset="2"/>
              <a:buChar char="ü"/>
              <a:defRPr/>
            </a:pPr>
            <a:r>
              <a:rPr lang="cs-CZ" sz="2000" dirty="0"/>
              <a:t>Sémantické zpracování </a:t>
            </a:r>
          </a:p>
          <a:p>
            <a:pPr marL="450850" lvl="1" indent="-450850" fontAlgn="auto">
              <a:spcBef>
                <a:spcPct val="20000"/>
              </a:spcBef>
              <a:spcAft>
                <a:spcPts val="0"/>
              </a:spcAft>
              <a:defRPr/>
            </a:pPr>
            <a:r>
              <a:rPr lang="cs-CZ" sz="2000" dirty="0"/>
              <a:t>			„výběr vhodných slov a manipulace s nimi v kontextu dané úlohy“</a:t>
            </a:r>
          </a:p>
          <a:p>
            <a:pPr marL="450850" lvl="1" indent="-450850" fontAlgn="auto">
              <a:spcBef>
                <a:spcPct val="20000"/>
              </a:spcBef>
              <a:spcAft>
                <a:spcPts val="0"/>
              </a:spcAft>
              <a:defRPr/>
            </a:pPr>
            <a:r>
              <a:rPr lang="cs-CZ" sz="2400" b="1" dirty="0">
                <a:latin typeface="+mn-lt"/>
              </a:rPr>
              <a:t>Area 44</a:t>
            </a:r>
          </a:p>
          <a:p>
            <a:pPr marL="908050" lvl="2" indent="-450850">
              <a:spcBef>
                <a:spcPct val="20000"/>
              </a:spcBef>
              <a:buFont typeface="Wingdings" pitchFamily="2" charset="2"/>
              <a:buChar char="ü"/>
              <a:defRPr/>
            </a:pPr>
            <a:r>
              <a:rPr lang="cs-CZ" sz="2000" dirty="0"/>
              <a:t>Fonologické zpracování a produkce řeči</a:t>
            </a:r>
          </a:p>
          <a:p>
            <a:pPr marL="1365250" lvl="3" indent="-450850">
              <a:spcBef>
                <a:spcPct val="20000"/>
              </a:spcBef>
              <a:defRPr/>
            </a:pPr>
            <a:r>
              <a:rPr lang="cs-CZ" sz="2000" dirty="0">
                <a:latin typeface="+mn-lt"/>
              </a:rPr>
              <a:t>		„výběr a aktivace příslušných částí primárního motorického </a:t>
            </a:r>
            <a:r>
              <a:rPr lang="cs-CZ" sz="2000" dirty="0" err="1">
                <a:latin typeface="+mn-lt"/>
              </a:rPr>
              <a:t>kortexu</a:t>
            </a:r>
            <a:r>
              <a:rPr lang="cs-CZ" sz="2000" dirty="0">
                <a:latin typeface="+mn-lt"/>
              </a:rPr>
              <a:t>“</a:t>
            </a:r>
          </a:p>
        </p:txBody>
      </p:sp>
    </p:spTree>
    <p:extLst>
      <p:ext uri="{BB962C8B-B14F-4D97-AF65-F5344CB8AC3E}">
        <p14:creationId xmlns:p14="http://schemas.microsoft.com/office/powerpoint/2010/main" val="56342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_10_cr_lan_1a"/>
          <p:cNvPicPr>
            <a:picLocks noGrp="1" noChangeAspect="1" noChangeArrowheads="1"/>
          </p:cNvPicPr>
          <p:nvPr>
            <p:ph idx="1"/>
          </p:nvPr>
        </p:nvPicPr>
        <p:blipFill>
          <a:blip r:embed="rId2" cstate="print">
            <a:clrChange>
              <a:clrFrom>
                <a:srgbClr val="FFFFCD"/>
              </a:clrFrom>
              <a:clrTo>
                <a:srgbClr val="FFFFCD">
                  <a:alpha val="0"/>
                </a:srgbClr>
              </a:clrTo>
            </a:clrChange>
            <a:lum bright="-12000"/>
          </a:blip>
          <a:srcRect l="305" r="937"/>
          <a:stretch>
            <a:fillRect/>
          </a:stretch>
        </p:blipFill>
        <p:spPr>
          <a:xfrm>
            <a:off x="3215681" y="908721"/>
            <a:ext cx="5357813" cy="3182781"/>
          </a:xfrm>
        </p:spPr>
      </p:pic>
      <p:sp>
        <p:nvSpPr>
          <p:cNvPr id="5" name="Nadpis 1"/>
          <p:cNvSpPr txBox="1">
            <a:spLocks/>
          </p:cNvSpPr>
          <p:nvPr/>
        </p:nvSpPr>
        <p:spPr>
          <a:xfrm>
            <a:off x="1991544" y="260649"/>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Wernickeovo</a:t>
            </a:r>
            <a:r>
              <a:rPr lang="cs-CZ" sz="2600" b="1" dirty="0">
                <a:latin typeface="+mj-lt"/>
                <a:ea typeface="+mj-ea"/>
                <a:cs typeface="+mj-cs"/>
              </a:rPr>
              <a:t> řečové centrum</a:t>
            </a:r>
            <a:endParaRPr lang="en-US" sz="2600" b="1" dirty="0">
              <a:latin typeface="+mj-lt"/>
              <a:ea typeface="+mj-ea"/>
              <a:cs typeface="+mj-cs"/>
            </a:endParaRPr>
          </a:p>
        </p:txBody>
      </p:sp>
      <p:sp>
        <p:nvSpPr>
          <p:cNvPr id="6" name="Zástupný symbol pro obsah 2"/>
          <p:cNvSpPr txBox="1">
            <a:spLocks/>
          </p:cNvSpPr>
          <p:nvPr/>
        </p:nvSpPr>
        <p:spPr>
          <a:xfrm>
            <a:off x="1524000" y="4149080"/>
            <a:ext cx="9144000" cy="2708921"/>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400" b="1" dirty="0">
                <a:latin typeface="+mn-lt"/>
              </a:rPr>
              <a:t>Area 22 </a:t>
            </a:r>
          </a:p>
          <a:p>
            <a:pPr lvl="1" indent="-457200" fontAlgn="auto">
              <a:spcBef>
                <a:spcPct val="20000"/>
              </a:spcBef>
              <a:spcAft>
                <a:spcPts val="0"/>
              </a:spcAft>
              <a:buFont typeface="Wingdings" pitchFamily="2" charset="2"/>
              <a:buChar char="ü"/>
              <a:defRPr/>
            </a:pPr>
            <a:r>
              <a:rPr lang="cs-CZ" sz="2000" dirty="0"/>
              <a:t>Obsahuje tři podoblasti</a:t>
            </a:r>
          </a:p>
          <a:p>
            <a:pPr lvl="3" indent="-457200">
              <a:spcBef>
                <a:spcPct val="20000"/>
              </a:spcBef>
              <a:buFont typeface="Arial" pitchFamily="34" charset="0"/>
              <a:buAutoNum type="arabicPeriod"/>
              <a:defRPr/>
            </a:pPr>
            <a:r>
              <a:rPr lang="cs-CZ" sz="2000" dirty="0"/>
              <a:t>Podoblast – aktivována jak mluveným slovem (cizím i vlastním), tak jinými 		zvuky</a:t>
            </a:r>
          </a:p>
          <a:p>
            <a:pPr lvl="3" indent="-457200">
              <a:spcBef>
                <a:spcPct val="20000"/>
              </a:spcBef>
              <a:buFont typeface="Arial" pitchFamily="34" charset="0"/>
              <a:buAutoNum type="arabicPeriod"/>
              <a:defRPr/>
            </a:pPr>
            <a:r>
              <a:rPr lang="cs-CZ" sz="2000" dirty="0">
                <a:latin typeface="+mn-lt"/>
              </a:rPr>
              <a:t>Podoblast – aktivována cizím mluveným slovem a  při vybavování naučené sekvence slov</a:t>
            </a:r>
          </a:p>
          <a:p>
            <a:pPr marL="1341438" lvl="1" indent="-441325" fontAlgn="auto">
              <a:spcBef>
                <a:spcPct val="20000"/>
              </a:spcBef>
              <a:spcAft>
                <a:spcPts val="0"/>
              </a:spcAft>
              <a:defRPr/>
            </a:pPr>
            <a:r>
              <a:rPr lang="cs-CZ" sz="2000" dirty="0">
                <a:latin typeface="+mn-lt"/>
              </a:rPr>
              <a:t>3. </a:t>
            </a:r>
            <a:r>
              <a:rPr lang="cs-CZ" sz="2000" dirty="0"/>
              <a:t>	 </a:t>
            </a:r>
            <a:r>
              <a:rPr lang="cs-CZ" sz="2000" dirty="0">
                <a:latin typeface="+mn-lt"/>
              </a:rPr>
              <a:t>Podoblast – zapojena do produkce řeči</a:t>
            </a:r>
          </a:p>
          <a:p>
            <a:pPr marL="450850" lvl="1" indent="-450850" fontAlgn="auto">
              <a:spcBef>
                <a:spcPct val="20000"/>
              </a:spcBef>
              <a:spcAft>
                <a:spcPts val="0"/>
              </a:spcAft>
              <a:defRPr/>
            </a:pPr>
            <a:endParaRPr lang="cs-CZ" sz="2000" dirty="0">
              <a:latin typeface="+mn-lt"/>
            </a:endParaRPr>
          </a:p>
        </p:txBody>
      </p:sp>
    </p:spTree>
    <p:extLst>
      <p:ext uri="{BB962C8B-B14F-4D97-AF65-F5344CB8AC3E}">
        <p14:creationId xmlns:p14="http://schemas.microsoft.com/office/powerpoint/2010/main" val="3385730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91544" y="0"/>
            <a:ext cx="8229600" cy="1143000"/>
          </a:xfrm>
        </p:spPr>
        <p:txBody>
          <a:bodyPr/>
          <a:lstStyle/>
          <a:p>
            <a:r>
              <a:rPr lang="cs-CZ" dirty="0" smtClean="0"/>
              <a:t>Algoritmus zpracování slyšeného</a:t>
            </a:r>
            <a:endParaRPr lang="en-US" dirty="0"/>
          </a:p>
        </p:txBody>
      </p:sp>
      <p:sp>
        <p:nvSpPr>
          <p:cNvPr id="4" name="TextovéPole 3"/>
          <p:cNvSpPr txBox="1"/>
          <p:nvPr/>
        </p:nvSpPr>
        <p:spPr>
          <a:xfrm>
            <a:off x="8723784" y="1268760"/>
            <a:ext cx="936104" cy="369332"/>
          </a:xfrm>
          <a:prstGeom prst="rect">
            <a:avLst/>
          </a:prstGeom>
          <a:noFill/>
        </p:spPr>
        <p:txBody>
          <a:bodyPr wrap="square" rtlCol="0">
            <a:spAutoFit/>
          </a:bodyPr>
          <a:lstStyle/>
          <a:p>
            <a:pPr algn="ctr"/>
            <a:r>
              <a:rPr lang="cs-CZ" dirty="0" smtClean="0"/>
              <a:t>Zvuk</a:t>
            </a:r>
            <a:endParaRPr lang="en-US" dirty="0"/>
          </a:p>
        </p:txBody>
      </p:sp>
      <p:sp>
        <p:nvSpPr>
          <p:cNvPr id="5" name="TextovéPole 4"/>
          <p:cNvSpPr txBox="1"/>
          <p:nvPr/>
        </p:nvSpPr>
        <p:spPr>
          <a:xfrm>
            <a:off x="8256240" y="2924944"/>
            <a:ext cx="936104" cy="369332"/>
          </a:xfrm>
          <a:prstGeom prst="rect">
            <a:avLst/>
          </a:prstGeom>
          <a:noFill/>
        </p:spPr>
        <p:txBody>
          <a:bodyPr wrap="square" rtlCol="0">
            <a:spAutoFit/>
          </a:bodyPr>
          <a:lstStyle/>
          <a:p>
            <a:pPr algn="ctr"/>
            <a:r>
              <a:rPr lang="cs-CZ" dirty="0" smtClean="0"/>
              <a:t>Ano</a:t>
            </a:r>
            <a:endParaRPr lang="en-US" dirty="0"/>
          </a:p>
        </p:txBody>
      </p:sp>
      <p:sp>
        <p:nvSpPr>
          <p:cNvPr id="6" name="TextovéPole 5"/>
          <p:cNvSpPr txBox="1"/>
          <p:nvPr/>
        </p:nvSpPr>
        <p:spPr>
          <a:xfrm>
            <a:off x="8184232" y="2132856"/>
            <a:ext cx="2088232" cy="369332"/>
          </a:xfrm>
          <a:prstGeom prst="rect">
            <a:avLst/>
          </a:prstGeom>
          <a:noFill/>
        </p:spPr>
        <p:txBody>
          <a:bodyPr wrap="square" rtlCol="0">
            <a:spAutoFit/>
          </a:bodyPr>
          <a:lstStyle/>
          <a:p>
            <a:pPr algn="ctr"/>
            <a:r>
              <a:rPr lang="cs-CZ" dirty="0" smtClean="0"/>
              <a:t>Lidský hlas</a:t>
            </a:r>
            <a:endParaRPr lang="en-US" dirty="0"/>
          </a:p>
        </p:txBody>
      </p:sp>
      <p:sp>
        <p:nvSpPr>
          <p:cNvPr id="7" name="TextovéPole 6"/>
          <p:cNvSpPr txBox="1"/>
          <p:nvPr/>
        </p:nvSpPr>
        <p:spPr>
          <a:xfrm>
            <a:off x="9264352" y="2924944"/>
            <a:ext cx="936104" cy="369332"/>
          </a:xfrm>
          <a:prstGeom prst="rect">
            <a:avLst/>
          </a:prstGeom>
          <a:noFill/>
        </p:spPr>
        <p:txBody>
          <a:bodyPr wrap="square" rtlCol="0">
            <a:spAutoFit/>
          </a:bodyPr>
          <a:lstStyle/>
          <a:p>
            <a:pPr algn="ctr"/>
            <a:r>
              <a:rPr lang="cs-CZ" dirty="0" smtClean="0"/>
              <a:t>Ne</a:t>
            </a:r>
            <a:endParaRPr lang="en-US" dirty="0"/>
          </a:p>
        </p:txBody>
      </p:sp>
      <p:pic>
        <p:nvPicPr>
          <p:cNvPr id="8" name="Picture 5"/>
          <p:cNvPicPr>
            <a:picLocks noChangeAspect="1" noChangeArrowheads="1"/>
          </p:cNvPicPr>
          <p:nvPr/>
        </p:nvPicPr>
        <p:blipFill>
          <a:blip r:embed="rId2" cstate="print"/>
          <a:srcRect/>
          <a:stretch>
            <a:fillRect/>
          </a:stretch>
        </p:blipFill>
        <p:spPr bwMode="auto">
          <a:xfrm>
            <a:off x="1524001" y="764705"/>
            <a:ext cx="5720233" cy="4128555"/>
          </a:xfrm>
          <a:prstGeom prst="rect">
            <a:avLst/>
          </a:prstGeom>
          <a:noFill/>
          <a:ln w="9525">
            <a:noFill/>
            <a:miter lim="800000"/>
            <a:headEnd/>
            <a:tailEnd/>
          </a:ln>
          <a:effectLst/>
        </p:spPr>
      </p:pic>
      <p:sp>
        <p:nvSpPr>
          <p:cNvPr id="9" name="TextovéPole 8"/>
          <p:cNvSpPr txBox="1"/>
          <p:nvPr/>
        </p:nvSpPr>
        <p:spPr>
          <a:xfrm>
            <a:off x="7680176" y="3573016"/>
            <a:ext cx="2088232" cy="369332"/>
          </a:xfrm>
          <a:prstGeom prst="rect">
            <a:avLst/>
          </a:prstGeom>
          <a:noFill/>
        </p:spPr>
        <p:txBody>
          <a:bodyPr wrap="square" rtlCol="0">
            <a:spAutoFit/>
          </a:bodyPr>
          <a:lstStyle/>
          <a:p>
            <a:pPr algn="ctr"/>
            <a:r>
              <a:rPr lang="cs-CZ" dirty="0" smtClean="0"/>
              <a:t>Přítomnost slabik</a:t>
            </a:r>
            <a:endParaRPr lang="en-US" dirty="0"/>
          </a:p>
        </p:txBody>
      </p:sp>
      <p:sp>
        <p:nvSpPr>
          <p:cNvPr id="10" name="TextovéPole 9"/>
          <p:cNvSpPr txBox="1"/>
          <p:nvPr/>
        </p:nvSpPr>
        <p:spPr>
          <a:xfrm>
            <a:off x="7680176" y="4293096"/>
            <a:ext cx="936104" cy="369332"/>
          </a:xfrm>
          <a:prstGeom prst="rect">
            <a:avLst/>
          </a:prstGeom>
          <a:noFill/>
        </p:spPr>
        <p:txBody>
          <a:bodyPr wrap="square" rtlCol="0">
            <a:spAutoFit/>
          </a:bodyPr>
          <a:lstStyle/>
          <a:p>
            <a:pPr algn="ctr"/>
            <a:r>
              <a:rPr lang="cs-CZ" dirty="0" smtClean="0"/>
              <a:t>Ano</a:t>
            </a:r>
            <a:endParaRPr lang="en-US" dirty="0"/>
          </a:p>
        </p:txBody>
      </p:sp>
      <p:sp>
        <p:nvSpPr>
          <p:cNvPr id="11" name="TextovéPole 10"/>
          <p:cNvSpPr txBox="1"/>
          <p:nvPr/>
        </p:nvSpPr>
        <p:spPr>
          <a:xfrm>
            <a:off x="8904312" y="4293096"/>
            <a:ext cx="936104" cy="369332"/>
          </a:xfrm>
          <a:prstGeom prst="rect">
            <a:avLst/>
          </a:prstGeom>
          <a:noFill/>
        </p:spPr>
        <p:txBody>
          <a:bodyPr wrap="square" rtlCol="0">
            <a:spAutoFit/>
          </a:bodyPr>
          <a:lstStyle/>
          <a:p>
            <a:pPr algn="ctr"/>
            <a:r>
              <a:rPr lang="cs-CZ" dirty="0" smtClean="0"/>
              <a:t>Ne</a:t>
            </a:r>
            <a:endParaRPr lang="en-US" dirty="0"/>
          </a:p>
        </p:txBody>
      </p:sp>
      <p:sp>
        <p:nvSpPr>
          <p:cNvPr id="12" name="TextovéPole 11"/>
          <p:cNvSpPr txBox="1"/>
          <p:nvPr/>
        </p:nvSpPr>
        <p:spPr>
          <a:xfrm>
            <a:off x="6023992" y="5633494"/>
            <a:ext cx="2448272" cy="646331"/>
          </a:xfrm>
          <a:prstGeom prst="rect">
            <a:avLst/>
          </a:prstGeom>
          <a:noFill/>
        </p:spPr>
        <p:txBody>
          <a:bodyPr wrap="square" rtlCol="0">
            <a:spAutoFit/>
          </a:bodyPr>
          <a:lstStyle/>
          <a:p>
            <a:pPr algn="ctr"/>
            <a:r>
              <a:rPr lang="cs-CZ" dirty="0" smtClean="0"/>
              <a:t>Reálné slovo</a:t>
            </a:r>
          </a:p>
          <a:p>
            <a:pPr algn="ctr"/>
            <a:r>
              <a:rPr lang="cs-CZ" dirty="0" smtClean="0"/>
              <a:t>- srozumitelné</a:t>
            </a:r>
            <a:endParaRPr lang="en-US" dirty="0"/>
          </a:p>
        </p:txBody>
      </p:sp>
      <p:sp>
        <p:nvSpPr>
          <p:cNvPr id="13" name="TextovéPole 12"/>
          <p:cNvSpPr txBox="1"/>
          <p:nvPr/>
        </p:nvSpPr>
        <p:spPr>
          <a:xfrm>
            <a:off x="8256240" y="5662990"/>
            <a:ext cx="1944216" cy="646331"/>
          </a:xfrm>
          <a:prstGeom prst="rect">
            <a:avLst/>
          </a:prstGeom>
          <a:noFill/>
        </p:spPr>
        <p:txBody>
          <a:bodyPr wrap="square" rtlCol="0">
            <a:spAutoFit/>
          </a:bodyPr>
          <a:lstStyle/>
          <a:p>
            <a:pPr algn="ctr"/>
            <a:r>
              <a:rPr lang="cs-CZ" dirty="0" err="1" smtClean="0"/>
              <a:t>Pseudoslovo</a:t>
            </a:r>
            <a:endParaRPr lang="cs-CZ" dirty="0" smtClean="0"/>
          </a:p>
          <a:p>
            <a:pPr algn="ctr"/>
            <a:r>
              <a:rPr lang="cs-CZ" dirty="0" smtClean="0"/>
              <a:t>- nesrozumitelné</a:t>
            </a:r>
            <a:endParaRPr lang="en-US" dirty="0"/>
          </a:p>
        </p:txBody>
      </p:sp>
      <p:sp>
        <p:nvSpPr>
          <p:cNvPr id="14" name="TextovéPole 13"/>
          <p:cNvSpPr txBox="1"/>
          <p:nvPr/>
        </p:nvSpPr>
        <p:spPr>
          <a:xfrm>
            <a:off x="1775520" y="5085185"/>
            <a:ext cx="4968552" cy="1661993"/>
          </a:xfrm>
          <a:prstGeom prst="rect">
            <a:avLst/>
          </a:prstGeom>
          <a:noFill/>
        </p:spPr>
        <p:txBody>
          <a:bodyPr wrap="square" rtlCol="0">
            <a:spAutoFit/>
          </a:bodyPr>
          <a:lstStyle/>
          <a:p>
            <a:r>
              <a:rPr lang="cs-CZ" sz="2200" b="1" dirty="0"/>
              <a:t>Na vnímání i produkci řeči se podílí</a:t>
            </a:r>
          </a:p>
          <a:p>
            <a:pPr marL="633413">
              <a:buFont typeface="Wingdings" pitchFamily="2" charset="2"/>
              <a:buChar char="ü"/>
            </a:pPr>
            <a:r>
              <a:rPr lang="cs-CZ" sz="2200" b="1" dirty="0"/>
              <a:t>	</a:t>
            </a:r>
            <a:r>
              <a:rPr lang="cs-CZ" sz="2200" b="1" dirty="0" err="1"/>
              <a:t>Wernickeova</a:t>
            </a:r>
            <a:r>
              <a:rPr lang="cs-CZ" sz="2200" b="1" dirty="0"/>
              <a:t> oblast</a:t>
            </a:r>
          </a:p>
          <a:p>
            <a:pPr marL="633413">
              <a:buFont typeface="Wingdings" pitchFamily="2" charset="2"/>
              <a:buChar char="ü"/>
            </a:pPr>
            <a:r>
              <a:rPr lang="cs-CZ" sz="2000" b="1" dirty="0"/>
              <a:t>	</a:t>
            </a:r>
            <a:r>
              <a:rPr lang="cs-CZ" sz="2000" b="1" dirty="0" err="1"/>
              <a:t>Brocova</a:t>
            </a:r>
            <a:r>
              <a:rPr lang="cs-CZ" sz="2000" b="1" dirty="0"/>
              <a:t> oblast </a:t>
            </a:r>
          </a:p>
          <a:p>
            <a:pPr marL="633413">
              <a:buFont typeface="Wingdings" pitchFamily="2" charset="2"/>
              <a:buChar char="ü"/>
            </a:pPr>
            <a:r>
              <a:rPr lang="cs-CZ" sz="2000" b="1" dirty="0"/>
              <a:t>	P-O-T asociační oblast</a:t>
            </a:r>
          </a:p>
          <a:p>
            <a:endParaRPr lang="cs-CZ" dirty="0" smtClean="0"/>
          </a:p>
        </p:txBody>
      </p:sp>
      <p:cxnSp>
        <p:nvCxnSpPr>
          <p:cNvPr id="16" name="Přímá spojovací šipka 15"/>
          <p:cNvCxnSpPr>
            <a:stCxn id="4" idx="2"/>
          </p:cNvCxnSpPr>
          <p:nvPr/>
        </p:nvCxnSpPr>
        <p:spPr>
          <a:xfrm>
            <a:off x="9191836" y="1638092"/>
            <a:ext cx="508"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a:stCxn id="6" idx="2"/>
            <a:endCxn id="5" idx="0"/>
          </p:cNvCxnSpPr>
          <p:nvPr/>
        </p:nvCxnSpPr>
        <p:spPr>
          <a:xfrm flipH="1">
            <a:off x="8724292"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šipka 19"/>
          <p:cNvCxnSpPr>
            <a:stCxn id="6" idx="2"/>
            <a:endCxn id="7" idx="0"/>
          </p:cNvCxnSpPr>
          <p:nvPr/>
        </p:nvCxnSpPr>
        <p:spPr>
          <a:xfrm>
            <a:off x="9228348" y="2502188"/>
            <a:ext cx="504056" cy="422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a:stCxn id="5" idx="2"/>
            <a:endCxn id="9" idx="0"/>
          </p:cNvCxnSpPr>
          <p:nvPr/>
        </p:nvCxnSpPr>
        <p:spPr>
          <a:xfrm>
            <a:off x="8724292" y="3294276"/>
            <a:ext cx="0" cy="278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23"/>
          <p:cNvCxnSpPr>
            <a:stCxn id="9" idx="2"/>
            <a:endCxn id="10" idx="0"/>
          </p:cNvCxnSpPr>
          <p:nvPr/>
        </p:nvCxnSpPr>
        <p:spPr>
          <a:xfrm flipH="1">
            <a:off x="8148228" y="3942348"/>
            <a:ext cx="576064"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Přímá spojovací šipka 25"/>
          <p:cNvCxnSpPr>
            <a:stCxn id="9" idx="2"/>
            <a:endCxn id="11" idx="0"/>
          </p:cNvCxnSpPr>
          <p:nvPr/>
        </p:nvCxnSpPr>
        <p:spPr>
          <a:xfrm>
            <a:off x="8724292" y="3942348"/>
            <a:ext cx="648072" cy="3507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Přímá spojovací šipka 27"/>
          <p:cNvCxnSpPr>
            <a:stCxn id="10" idx="2"/>
            <a:endCxn id="12" idx="0"/>
          </p:cNvCxnSpPr>
          <p:nvPr/>
        </p:nvCxnSpPr>
        <p:spPr>
          <a:xfrm flipH="1">
            <a:off x="7248128" y="4662429"/>
            <a:ext cx="900100" cy="971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Přímá spojovací šipka 29"/>
          <p:cNvCxnSpPr>
            <a:stCxn id="10" idx="2"/>
            <a:endCxn id="13" idx="0"/>
          </p:cNvCxnSpPr>
          <p:nvPr/>
        </p:nvCxnSpPr>
        <p:spPr>
          <a:xfrm>
            <a:off x="8148228" y="4662429"/>
            <a:ext cx="1080120" cy="10005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296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_10_cr_lan_1b"/>
          <p:cNvPicPr>
            <a:picLocks noGrp="1" noChangeAspect="1" noChangeArrowheads="1"/>
          </p:cNvPicPr>
          <p:nvPr>
            <p:ph sz="half" idx="1"/>
          </p:nvPr>
        </p:nvPicPr>
        <p:blipFill>
          <a:blip r:embed="rId2" cstate="print">
            <a:clrChange>
              <a:clrFrom>
                <a:srgbClr val="FFFECD"/>
              </a:clrFrom>
              <a:clrTo>
                <a:srgbClr val="FFFECD">
                  <a:alpha val="0"/>
                </a:srgbClr>
              </a:clrTo>
            </a:clrChange>
            <a:lum bright="-6000"/>
          </a:blip>
          <a:srcRect t="21076"/>
          <a:stretch>
            <a:fillRect/>
          </a:stretch>
        </p:blipFill>
        <p:spPr>
          <a:xfrm>
            <a:off x="5447928" y="620688"/>
            <a:ext cx="4536504" cy="3505534"/>
          </a:xfrm>
        </p:spPr>
      </p:pic>
      <p:sp>
        <p:nvSpPr>
          <p:cNvPr id="6" name="Zástupný symbol pro obsah 2"/>
          <p:cNvSpPr txBox="1">
            <a:spLocks/>
          </p:cNvSpPr>
          <p:nvPr/>
        </p:nvSpPr>
        <p:spPr>
          <a:xfrm>
            <a:off x="1524000" y="4005064"/>
            <a:ext cx="9144000" cy="3312368"/>
          </a:xfrm>
          <a:prstGeom prst="rect">
            <a:avLst/>
          </a:prstGeom>
        </p:spPr>
        <p:txBody>
          <a:bodyPr vert="horz" lIns="91440" tIns="45720" rIns="91440" bIns="45720" rtlCol="0">
            <a:normAutofit/>
          </a:bodyPr>
          <a:lstStyle/>
          <a:p>
            <a:pPr marL="450850" lvl="1" indent="-450850">
              <a:spcBef>
                <a:spcPct val="20000"/>
              </a:spcBef>
              <a:defRPr/>
            </a:pPr>
            <a:r>
              <a:rPr lang="cs-CZ" sz="2000" b="1" dirty="0" err="1"/>
              <a:t>Gyrus</a:t>
            </a:r>
            <a:r>
              <a:rPr lang="cs-CZ" sz="2000" b="1" dirty="0"/>
              <a:t> </a:t>
            </a:r>
            <a:r>
              <a:rPr lang="cs-CZ" sz="2000" b="1" dirty="0" err="1"/>
              <a:t>supramarginalis</a:t>
            </a:r>
            <a:endParaRPr lang="cs-CZ" sz="2000" dirty="0"/>
          </a:p>
          <a:p>
            <a:pPr marL="908050" lvl="2" indent="-377825">
              <a:spcBef>
                <a:spcPct val="20000"/>
              </a:spcBef>
              <a:buFont typeface="Wingdings" pitchFamily="2" charset="2"/>
              <a:buChar char="ü"/>
              <a:defRPr/>
            </a:pPr>
            <a:r>
              <a:rPr lang="cs-CZ" sz="2000" dirty="0"/>
              <a:t>Zpracování fonologické a artikulační stránky slyšeného slova </a:t>
            </a:r>
          </a:p>
          <a:p>
            <a:pPr marL="908050" lvl="2" indent="-377825">
              <a:spcBef>
                <a:spcPct val="20000"/>
              </a:spcBef>
              <a:buFont typeface="Wingdings" pitchFamily="2" charset="2"/>
              <a:buChar char="ü"/>
              <a:defRPr/>
            </a:pPr>
            <a:endParaRPr lang="cs-CZ" sz="800" dirty="0"/>
          </a:p>
          <a:p>
            <a:pPr marL="450850" lvl="1" indent="-450850">
              <a:spcBef>
                <a:spcPct val="20000"/>
              </a:spcBef>
              <a:defRPr/>
            </a:pPr>
            <a:r>
              <a:rPr lang="cs-CZ" sz="2000" b="1" dirty="0" err="1"/>
              <a:t>Gyrus</a:t>
            </a:r>
            <a:r>
              <a:rPr lang="cs-CZ" sz="2000" b="1" dirty="0"/>
              <a:t> </a:t>
            </a:r>
            <a:r>
              <a:rPr lang="cs-CZ" sz="2000" b="1" dirty="0" err="1"/>
              <a:t>angularis</a:t>
            </a:r>
            <a:r>
              <a:rPr lang="cs-CZ" sz="2000" b="1" dirty="0"/>
              <a:t> </a:t>
            </a:r>
            <a:endParaRPr lang="cs-CZ" sz="2000" dirty="0"/>
          </a:p>
          <a:p>
            <a:pPr marL="908050" lvl="2" indent="-450850">
              <a:spcBef>
                <a:spcPct val="20000"/>
              </a:spcBef>
              <a:buFont typeface="Wingdings" pitchFamily="2" charset="2"/>
              <a:buChar char="ü"/>
              <a:defRPr/>
            </a:pPr>
            <a:r>
              <a:rPr lang="cs-CZ" sz="2000" dirty="0"/>
              <a:t>Zpracování sémantické stránky slyšeného slova</a:t>
            </a:r>
          </a:p>
          <a:p>
            <a:pPr marL="908050" lvl="2" indent="-450850">
              <a:spcBef>
                <a:spcPct val="20000"/>
              </a:spcBef>
              <a:buFont typeface="Wingdings" pitchFamily="2" charset="2"/>
              <a:buChar char="ü"/>
              <a:defRPr/>
            </a:pPr>
            <a:endParaRPr lang="cs-CZ" sz="800" dirty="0"/>
          </a:p>
          <a:p>
            <a:pPr marL="450850" lvl="1" indent="-450850">
              <a:spcBef>
                <a:spcPct val="20000"/>
              </a:spcBef>
              <a:defRPr/>
            </a:pPr>
            <a:r>
              <a:rPr lang="cs-CZ" sz="2000" dirty="0"/>
              <a:t>Četné spoje s </a:t>
            </a:r>
            <a:r>
              <a:rPr lang="cs-CZ" sz="2000" dirty="0" err="1"/>
              <a:t>Brocovou</a:t>
            </a:r>
            <a:r>
              <a:rPr lang="cs-CZ" sz="2000" dirty="0"/>
              <a:t> a </a:t>
            </a:r>
            <a:r>
              <a:rPr lang="cs-CZ" sz="2000" dirty="0" err="1"/>
              <a:t>Wernickeovou</a:t>
            </a:r>
            <a:r>
              <a:rPr lang="cs-CZ" sz="2000" dirty="0"/>
              <a:t> oblastí (komunikace do trojúhelníku)</a:t>
            </a:r>
          </a:p>
          <a:p>
            <a:pPr marL="450850" lvl="1" indent="-450850">
              <a:spcBef>
                <a:spcPct val="20000"/>
              </a:spcBef>
              <a:defRPr/>
            </a:pPr>
            <a:endParaRPr lang="cs-CZ" sz="800" dirty="0"/>
          </a:p>
          <a:p>
            <a:pPr marL="450850" lvl="1" indent="-450850" fontAlgn="auto">
              <a:spcBef>
                <a:spcPct val="20000"/>
              </a:spcBef>
              <a:spcAft>
                <a:spcPts val="0"/>
              </a:spcAft>
              <a:defRPr/>
            </a:pPr>
            <a:r>
              <a:rPr lang="cs-CZ" sz="2000" b="1" dirty="0"/>
              <a:t>Integrace sluchových, zrakových a </a:t>
            </a:r>
            <a:r>
              <a:rPr lang="cs-CZ" sz="2000" b="1" dirty="0" err="1"/>
              <a:t>somatosenzorických</a:t>
            </a:r>
            <a:r>
              <a:rPr lang="cs-CZ" sz="2000" b="1" dirty="0"/>
              <a:t> informací</a:t>
            </a:r>
          </a:p>
          <a:p>
            <a:pPr marL="450850" lvl="1" indent="-450850" fontAlgn="auto">
              <a:spcBef>
                <a:spcPct val="20000"/>
              </a:spcBef>
              <a:spcAft>
                <a:spcPts val="0"/>
              </a:spcAft>
              <a:defRPr/>
            </a:pPr>
            <a:endParaRPr lang="cs-CZ" sz="2000" dirty="0">
              <a:latin typeface="+mn-lt"/>
            </a:endParaRPr>
          </a:p>
        </p:txBody>
      </p:sp>
      <p:sp>
        <p:nvSpPr>
          <p:cNvPr id="5" name="Nadpis 1"/>
          <p:cNvSpPr txBox="1">
            <a:spLocks/>
          </p:cNvSpPr>
          <p:nvPr/>
        </p:nvSpPr>
        <p:spPr>
          <a:xfrm>
            <a:off x="1991544" y="-137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pic>
        <p:nvPicPr>
          <p:cNvPr id="7" name="Picture 2" descr="Gray726 inferior parietal lobule.png"/>
          <p:cNvPicPr>
            <a:picLocks noChangeAspect="1" noChangeArrowheads="1"/>
          </p:cNvPicPr>
          <p:nvPr/>
        </p:nvPicPr>
        <p:blipFill>
          <a:blip r:embed="rId3" cstate="print"/>
          <a:srcRect l="49378" t="23594" r="15131" b="22842"/>
          <a:stretch>
            <a:fillRect/>
          </a:stretch>
        </p:blipFill>
        <p:spPr bwMode="auto">
          <a:xfrm>
            <a:off x="1775520" y="764704"/>
            <a:ext cx="3312368" cy="2880320"/>
          </a:xfrm>
          <a:prstGeom prst="rect">
            <a:avLst/>
          </a:prstGeom>
          <a:noFill/>
        </p:spPr>
      </p:pic>
    </p:spTree>
    <p:extLst>
      <p:ext uri="{BB962C8B-B14F-4D97-AF65-F5344CB8AC3E}">
        <p14:creationId xmlns:p14="http://schemas.microsoft.com/office/powerpoint/2010/main" val="341155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3976168" y="504544"/>
            <a:ext cx="5648225" cy="4076584"/>
          </a:xfrm>
          <a:prstGeom prst="rect">
            <a:avLst/>
          </a:prstGeom>
          <a:noFill/>
          <a:ln w="9525">
            <a:noFill/>
            <a:miter lim="800000"/>
            <a:headEnd/>
            <a:tailEnd/>
          </a:ln>
          <a:effectLst/>
        </p:spPr>
      </p:pic>
      <p:sp>
        <p:nvSpPr>
          <p:cNvPr id="6" name="Zástupný symbol pro obsah 2"/>
          <p:cNvSpPr txBox="1">
            <a:spLocks/>
          </p:cNvSpPr>
          <p:nvPr/>
        </p:nvSpPr>
        <p:spPr>
          <a:xfrm>
            <a:off x="1524000" y="4581129"/>
            <a:ext cx="9144000" cy="2852937"/>
          </a:xfrm>
          <a:prstGeom prst="rect">
            <a:avLst/>
          </a:prstGeom>
        </p:spPr>
        <p:txBody>
          <a:bodyPr vert="horz" lIns="91440" tIns="45720" rIns="91440" bIns="45720" rtlCol="0">
            <a:normAutofit/>
          </a:bodyPr>
          <a:lstStyle/>
          <a:p>
            <a:pPr marL="450850" lvl="1" indent="-450850" fontAlgn="auto">
              <a:spcBef>
                <a:spcPct val="20000"/>
              </a:spcBef>
              <a:spcAft>
                <a:spcPts val="0"/>
              </a:spcAft>
              <a:defRPr/>
            </a:pPr>
            <a:r>
              <a:rPr lang="cs-CZ" sz="2000" b="1" dirty="0" err="1">
                <a:latin typeface="+mn-lt"/>
              </a:rPr>
              <a:t>Lobulus</a:t>
            </a:r>
            <a:r>
              <a:rPr lang="cs-CZ" sz="2000" b="1" dirty="0">
                <a:latin typeface="+mn-lt"/>
              </a:rPr>
              <a:t> </a:t>
            </a:r>
            <a:r>
              <a:rPr lang="cs-CZ" sz="2000" b="1" dirty="0" err="1">
                <a:latin typeface="+mn-lt"/>
              </a:rPr>
              <a:t>parietalis</a:t>
            </a:r>
            <a:r>
              <a:rPr lang="cs-CZ" sz="2000" b="1" dirty="0">
                <a:latin typeface="+mn-lt"/>
              </a:rPr>
              <a:t> </a:t>
            </a:r>
            <a:r>
              <a:rPr lang="cs-CZ" sz="2000" b="1" dirty="0" err="1">
                <a:latin typeface="+mn-lt"/>
              </a:rPr>
              <a:t>inferior</a:t>
            </a:r>
            <a:endParaRPr lang="cs-CZ" sz="2000" b="1" dirty="0">
              <a:latin typeface="+mn-lt"/>
            </a:endParaRPr>
          </a:p>
          <a:p>
            <a:pPr marL="450850" lvl="1" indent="-450850">
              <a:spcBef>
                <a:spcPct val="20000"/>
              </a:spcBef>
              <a:buFontTx/>
              <a:buChar char="-"/>
              <a:defRPr/>
            </a:pPr>
            <a:r>
              <a:rPr lang="cs-CZ" sz="2000" dirty="0"/>
              <a:t>Přiřazování významu slyšeným zvukům </a:t>
            </a:r>
          </a:p>
          <a:p>
            <a:pPr marL="450850" lvl="1" indent="-450850">
              <a:spcBef>
                <a:spcPct val="20000"/>
              </a:spcBef>
              <a:buFontTx/>
              <a:buChar char="-"/>
              <a:defRPr/>
            </a:pPr>
            <a:r>
              <a:rPr lang="cs-CZ" sz="2000" dirty="0"/>
              <a:t>Přiřazování významu viděným objektům</a:t>
            </a:r>
          </a:p>
          <a:p>
            <a:pPr marL="450850" lvl="1" indent="-450850">
              <a:spcBef>
                <a:spcPct val="20000"/>
              </a:spcBef>
              <a:buFontTx/>
              <a:buChar char="-"/>
              <a:defRPr/>
            </a:pPr>
            <a:r>
              <a:rPr lang="cs-CZ" sz="2000" dirty="0"/>
              <a:t>Přiřazování významu </a:t>
            </a:r>
            <a:r>
              <a:rPr lang="cs-CZ" sz="2000" dirty="0" err="1"/>
              <a:t>somatosenzorickým</a:t>
            </a:r>
            <a:r>
              <a:rPr lang="cs-CZ" sz="2000" dirty="0"/>
              <a:t> vstupům</a:t>
            </a:r>
          </a:p>
          <a:p>
            <a:pPr marL="450850" lvl="1" indent="-450850">
              <a:spcBef>
                <a:spcPct val="20000"/>
              </a:spcBef>
              <a:buFontTx/>
              <a:buChar char="-"/>
              <a:defRPr/>
            </a:pPr>
            <a:r>
              <a:rPr lang="cs-CZ" sz="2000" dirty="0"/>
              <a:t>Přiřazování významu mluvenému/čtenému slovu</a:t>
            </a:r>
          </a:p>
        </p:txBody>
      </p:sp>
      <p:sp>
        <p:nvSpPr>
          <p:cNvPr id="7" name="Nadpis 1"/>
          <p:cNvSpPr txBox="1">
            <a:spLocks/>
          </p:cNvSpPr>
          <p:nvPr/>
        </p:nvSpPr>
        <p:spPr>
          <a:xfrm>
            <a:off x="1524000" y="-85749"/>
            <a:ext cx="9144000" cy="706437"/>
          </a:xfrm>
          <a:prstGeom prst="rect">
            <a:avLst/>
          </a:prstGeom>
        </p:spPr>
        <p:txBody>
          <a:bodyPr vert="horz" lIns="91440" tIns="45720" rIns="91440" bIns="45720" rtlCol="0" anchor="ctr">
            <a:noAutofit/>
          </a:bodyPr>
          <a:lstStyle/>
          <a:p>
            <a:pPr marL="450850" lvl="1" indent="-450850" algn="ctr">
              <a:spcBef>
                <a:spcPct val="20000"/>
              </a:spcBef>
              <a:defRPr/>
            </a:pPr>
            <a:r>
              <a:rPr lang="cs-CZ" sz="2600" b="1" dirty="0"/>
              <a:t>Integrace sluchových, zrakových a </a:t>
            </a:r>
            <a:r>
              <a:rPr lang="cs-CZ" sz="2600" b="1" dirty="0" err="1"/>
              <a:t>somatosenzorických</a:t>
            </a:r>
            <a:r>
              <a:rPr lang="cs-CZ" sz="2600" b="1" dirty="0"/>
              <a:t> informací</a:t>
            </a:r>
          </a:p>
        </p:txBody>
      </p:sp>
      <p:sp>
        <p:nvSpPr>
          <p:cNvPr id="9" name="TextovéPole 8"/>
          <p:cNvSpPr txBox="1"/>
          <p:nvPr/>
        </p:nvSpPr>
        <p:spPr>
          <a:xfrm>
            <a:off x="1524000" y="4109010"/>
            <a:ext cx="3995936" cy="400110"/>
          </a:xfrm>
          <a:prstGeom prst="rect">
            <a:avLst/>
          </a:prstGeom>
          <a:noFill/>
        </p:spPr>
        <p:txBody>
          <a:bodyPr wrap="square" rtlCol="0">
            <a:spAutoFit/>
          </a:bodyPr>
          <a:lstStyle/>
          <a:p>
            <a:r>
              <a:rPr lang="cs-CZ" sz="2000" b="1" dirty="0"/>
              <a:t>P - O - T asociační oblast</a:t>
            </a:r>
            <a:endParaRPr lang="en-US" sz="2000" b="1" dirty="0"/>
          </a:p>
        </p:txBody>
      </p:sp>
      <p:grpSp>
        <p:nvGrpSpPr>
          <p:cNvPr id="13" name="Skupina 12"/>
          <p:cNvGrpSpPr/>
          <p:nvPr/>
        </p:nvGrpSpPr>
        <p:grpSpPr>
          <a:xfrm>
            <a:off x="7824192" y="5301208"/>
            <a:ext cx="4067944" cy="576064"/>
            <a:chOff x="6300192" y="5301208"/>
            <a:chExt cx="4067944" cy="576064"/>
          </a:xfrm>
        </p:grpSpPr>
        <p:sp>
          <p:nvSpPr>
            <p:cNvPr id="10" name="TextovéPole 9"/>
            <p:cNvSpPr txBox="1"/>
            <p:nvPr/>
          </p:nvSpPr>
          <p:spPr>
            <a:xfrm>
              <a:off x="7164288" y="5363924"/>
              <a:ext cx="3203848" cy="461665"/>
            </a:xfrm>
            <a:prstGeom prst="rect">
              <a:avLst/>
            </a:prstGeom>
            <a:noFill/>
          </p:spPr>
          <p:txBody>
            <a:bodyPr wrap="square" rtlCol="0">
              <a:spAutoFit/>
            </a:bodyPr>
            <a:lstStyle/>
            <a:p>
              <a:r>
                <a:rPr lang="cs-CZ" sz="2400" b="1" dirty="0"/>
                <a:t>Klasifikace</a:t>
              </a:r>
              <a:endParaRPr lang="en-US" sz="2400" b="1" dirty="0"/>
            </a:p>
          </p:txBody>
        </p:sp>
        <p:sp>
          <p:nvSpPr>
            <p:cNvPr id="12" name="Šipka doprava 11"/>
            <p:cNvSpPr/>
            <p:nvPr/>
          </p:nvSpPr>
          <p:spPr>
            <a:xfrm>
              <a:off x="6300192" y="5301208"/>
              <a:ext cx="792088" cy="57606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4777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obsah 2"/>
          <p:cNvSpPr txBox="1">
            <a:spLocks/>
          </p:cNvSpPr>
          <p:nvPr/>
        </p:nvSpPr>
        <p:spPr>
          <a:xfrm>
            <a:off x="1524000" y="1052737"/>
            <a:ext cx="9144000" cy="5805265"/>
          </a:xfrm>
          <a:prstGeom prst="rect">
            <a:avLst/>
          </a:prstGeom>
        </p:spPr>
        <p:txBody>
          <a:bodyPr vert="horz" lIns="91440" tIns="45720" rIns="91440" bIns="45720" rtlCol="0">
            <a:normAutofit/>
          </a:bodyPr>
          <a:lstStyle/>
          <a:p>
            <a:pPr marL="265113" lvl="1" indent="-265113">
              <a:spcBef>
                <a:spcPct val="20000"/>
              </a:spcBef>
              <a:buFont typeface="Arial" pitchFamily="34" charset="0"/>
              <a:buChar char="•"/>
              <a:defRPr/>
            </a:pPr>
            <a:r>
              <a:rPr lang="cs-CZ" sz="2000" dirty="0"/>
              <a:t>Jedna z posledních oblastí, které se vyvíjí v průběhu evoluce i individuálního vývoje </a:t>
            </a:r>
          </a:p>
          <a:p>
            <a:pPr marL="450850" lvl="1" indent="-450850">
              <a:spcBef>
                <a:spcPct val="20000"/>
              </a:spcBef>
              <a:defRPr/>
            </a:pPr>
            <a:r>
              <a:rPr lang="cs-CZ" sz="800" dirty="0"/>
              <a:t> </a:t>
            </a:r>
          </a:p>
          <a:p>
            <a:pPr marL="265113" lvl="1" indent="-265113">
              <a:spcBef>
                <a:spcPct val="20000"/>
              </a:spcBef>
              <a:buFont typeface="Arial" pitchFamily="34" charset="0"/>
              <a:buChar char="•"/>
              <a:defRPr/>
            </a:pPr>
            <a:r>
              <a:rPr lang="cs-CZ" sz="2000" dirty="0"/>
              <a:t>V rámci individuálního vývoje dozrává mezi 5.-6. rokem života </a:t>
            </a:r>
          </a:p>
          <a:p>
            <a:pPr marL="908050" lvl="2" indent="-450850">
              <a:spcBef>
                <a:spcPct val="20000"/>
              </a:spcBef>
              <a:defRPr/>
            </a:pPr>
            <a:r>
              <a:rPr lang="cs-CZ" sz="2000" dirty="0"/>
              <a:t>– Důsledkem toho dítě obvykle nemůže dřív aktivně číst (pochopit význam textu, který čte)</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Funkce mozku, které se podílí na řeči se podílí na vzniku řeči se také podílí na tvorbě vnitřních klasifikací</a:t>
            </a:r>
          </a:p>
          <a:p>
            <a:pPr marL="908050" lvl="2" indent="-908050">
              <a:spcBef>
                <a:spcPct val="20000"/>
              </a:spcBef>
              <a:defRPr/>
            </a:pPr>
            <a:endParaRPr lang="cs-CZ" sz="800" dirty="0"/>
          </a:p>
          <a:p>
            <a:pPr marL="176213" lvl="2" indent="-176213" defTabSz="265113">
              <a:spcBef>
                <a:spcPct val="20000"/>
              </a:spcBef>
              <a:buFont typeface="Arial" pitchFamily="34" charset="0"/>
              <a:buChar char="•"/>
              <a:defRPr/>
            </a:pPr>
            <a:r>
              <a:rPr lang="cs-CZ" sz="2000" dirty="0"/>
              <a:t>Díky tomu řeč („mluvená i vnitřní“) umožnila hlubší (abstraktní) myšlení a vznik kultury</a:t>
            </a:r>
          </a:p>
          <a:p>
            <a:pPr marL="908050" lvl="2" indent="-450850">
              <a:spcBef>
                <a:spcPct val="20000"/>
              </a:spcBef>
              <a:defRPr/>
            </a:pPr>
            <a:endParaRPr lang="cs-CZ" sz="2000" dirty="0"/>
          </a:p>
          <a:p>
            <a:pPr marL="265113" lvl="2" indent="-265113" defTabSz="265113">
              <a:spcBef>
                <a:spcPct val="20000"/>
              </a:spcBef>
              <a:buFont typeface="Arial" pitchFamily="34" charset="0"/>
              <a:buChar char="•"/>
              <a:defRPr/>
            </a:pPr>
            <a:r>
              <a:rPr lang="cs-CZ" sz="2000" dirty="0"/>
              <a:t>Mezníky vývoje lidské kultury jsou vázány na vývoj šíření informací</a:t>
            </a:r>
          </a:p>
          <a:p>
            <a:pPr marL="908050" lvl="2" indent="-450850">
              <a:spcBef>
                <a:spcPct val="20000"/>
              </a:spcBef>
              <a:buFont typeface="Wingdings" pitchFamily="2" charset="2"/>
              <a:buChar char="ü"/>
              <a:defRPr/>
            </a:pPr>
            <a:r>
              <a:rPr lang="cs-CZ" sz="2000" dirty="0"/>
              <a:t>	Mluvená řeč</a:t>
            </a:r>
          </a:p>
          <a:p>
            <a:pPr marL="908050" lvl="2" indent="-450850">
              <a:spcBef>
                <a:spcPct val="20000"/>
              </a:spcBef>
              <a:buFont typeface="Wingdings" pitchFamily="2" charset="2"/>
              <a:buChar char="ü"/>
              <a:defRPr/>
            </a:pPr>
            <a:r>
              <a:rPr lang="cs-CZ" sz="2000" dirty="0"/>
              <a:t> Vznik písma</a:t>
            </a:r>
          </a:p>
          <a:p>
            <a:pPr marL="908050" lvl="2" indent="-450850">
              <a:spcBef>
                <a:spcPct val="20000"/>
              </a:spcBef>
              <a:buFont typeface="Wingdings" pitchFamily="2" charset="2"/>
              <a:buChar char="ü"/>
              <a:defRPr/>
            </a:pPr>
            <a:r>
              <a:rPr lang="cs-CZ" sz="2000" dirty="0"/>
              <a:t>	 Vznik knihtisku</a:t>
            </a:r>
          </a:p>
          <a:p>
            <a:pPr marL="450850" lvl="1" indent="-7938" fontAlgn="auto">
              <a:spcBef>
                <a:spcPct val="20000"/>
              </a:spcBef>
              <a:spcAft>
                <a:spcPts val="0"/>
              </a:spcAft>
              <a:buFont typeface="Wingdings" pitchFamily="2" charset="2"/>
              <a:buChar char="ü"/>
              <a:defRPr/>
            </a:pPr>
            <a:r>
              <a:rPr lang="cs-CZ" sz="2000" dirty="0"/>
              <a:t>	</a:t>
            </a:r>
            <a:r>
              <a:rPr lang="cs-CZ" sz="2000" dirty="0">
                <a:latin typeface="+mn-lt"/>
              </a:rPr>
              <a:t>Vznik internetu</a:t>
            </a:r>
          </a:p>
        </p:txBody>
      </p:sp>
      <p:sp>
        <p:nvSpPr>
          <p:cNvPr id="8" name="Nadpis 1"/>
          <p:cNvSpPr txBox="1">
            <a:spLocks/>
          </p:cNvSpPr>
          <p:nvPr/>
        </p:nvSpPr>
        <p:spPr>
          <a:xfrm>
            <a:off x="2143944" y="188641"/>
            <a:ext cx="8229600" cy="706437"/>
          </a:xfrm>
          <a:prstGeom prst="rect">
            <a:avLst/>
          </a:prstGeom>
        </p:spPr>
        <p:txBody>
          <a:bodyPr vert="horz" lIns="91440" tIns="45720" rIns="91440" bIns="45720" rtlCol="0" anchor="ctr">
            <a:normAutofit/>
          </a:bodyPr>
          <a:lstStyle/>
          <a:p>
            <a:pPr algn="ctr" fontAlgn="auto">
              <a:spcAft>
                <a:spcPts val="0"/>
              </a:spcAft>
              <a:defRPr/>
            </a:pPr>
            <a:r>
              <a:rPr lang="cs-CZ" sz="2600" b="1" dirty="0" err="1">
                <a:latin typeface="+mj-lt"/>
                <a:ea typeface="+mj-ea"/>
                <a:cs typeface="+mj-cs"/>
              </a:rPr>
              <a:t>Lobulus</a:t>
            </a:r>
            <a:r>
              <a:rPr lang="cs-CZ" sz="2600" b="1" dirty="0">
                <a:latin typeface="+mj-lt"/>
                <a:ea typeface="+mj-ea"/>
                <a:cs typeface="+mj-cs"/>
              </a:rPr>
              <a:t> </a:t>
            </a:r>
            <a:r>
              <a:rPr lang="cs-CZ" sz="2600" b="1" dirty="0" err="1">
                <a:latin typeface="+mj-lt"/>
                <a:ea typeface="+mj-ea"/>
                <a:cs typeface="+mj-cs"/>
              </a:rPr>
              <a:t>parietalis</a:t>
            </a:r>
            <a:r>
              <a:rPr lang="cs-CZ" sz="2600" b="1" dirty="0">
                <a:latin typeface="+mj-lt"/>
                <a:ea typeface="+mj-ea"/>
                <a:cs typeface="+mj-cs"/>
              </a:rPr>
              <a:t> </a:t>
            </a:r>
            <a:r>
              <a:rPr lang="cs-CZ" sz="2600" b="1" dirty="0" err="1">
                <a:latin typeface="+mj-lt"/>
                <a:ea typeface="+mj-ea"/>
                <a:cs typeface="+mj-cs"/>
              </a:rPr>
              <a:t>inferior</a:t>
            </a:r>
            <a:endParaRPr lang="en-US" sz="2600" b="1" dirty="0">
              <a:latin typeface="+mj-lt"/>
              <a:ea typeface="+mj-ea"/>
              <a:cs typeface="+mj-cs"/>
            </a:endParaRPr>
          </a:p>
        </p:txBody>
      </p:sp>
    </p:spTree>
    <p:extLst>
      <p:ext uri="{BB962C8B-B14F-4D97-AF65-F5344CB8AC3E}">
        <p14:creationId xmlns:p14="http://schemas.microsoft.com/office/powerpoint/2010/main" val="1964807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671639" y="768350"/>
            <a:ext cx="7604125" cy="491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Funkční asymetrie kory</a:t>
            </a:r>
          </a:p>
          <a:p>
            <a:pPr eaLnBrk="1" hangingPunct="1">
              <a:spcBef>
                <a:spcPct val="0"/>
              </a:spcBef>
              <a:buClrTx/>
              <a:buSzTx/>
              <a:buFontTx/>
              <a:buNone/>
            </a:pPr>
            <a:endParaRPr lang="cs-CZ" altLang="cs-CZ">
              <a:solidFill>
                <a:schemeClr val="tx2"/>
              </a:solidFill>
              <a:latin typeface="Arial CE" panose="020B0604020202020204" pitchFamily="34" charset="0"/>
            </a:endParaRPr>
          </a:p>
          <a:p>
            <a:pPr eaLnBrk="1" hangingPunct="1">
              <a:spcBef>
                <a:spcPct val="0"/>
              </a:spcBef>
              <a:buClrTx/>
              <a:buSzTx/>
              <a:buFontTx/>
              <a:buNone/>
            </a:pPr>
            <a:r>
              <a:rPr lang="cs-CZ" altLang="cs-CZ" sz="2800" u="sng">
                <a:solidFill>
                  <a:schemeClr val="tx1"/>
                </a:solidFill>
                <a:latin typeface="Arial CE" panose="020B0604020202020204" pitchFamily="34" charset="0"/>
              </a:rPr>
              <a:t>kora parieto-temporo-okcipitální</a:t>
            </a: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r>
              <a:rPr lang="cs-CZ" altLang="cs-CZ" sz="2800">
                <a:solidFill>
                  <a:schemeClr val="tx2"/>
                </a:solidFill>
                <a:latin typeface="Arial CE" panose="020B0604020202020204" pitchFamily="34" charset="0"/>
              </a:rPr>
              <a:t>asymetrie</a:t>
            </a: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pravák:</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převážně levá část kory 	– dominantní</a:t>
            </a:r>
          </a:p>
          <a:p>
            <a:pPr eaLnBrk="1" hangingPunct="1">
              <a:spcBef>
                <a:spcPct val="0"/>
              </a:spcBef>
              <a:buClrTx/>
              <a:buSzTx/>
              <a:buFontTx/>
              <a:buNone/>
            </a:pPr>
            <a:r>
              <a:rPr lang="cs-CZ" altLang="cs-CZ" sz="2800">
                <a:solidFill>
                  <a:schemeClr val="tx1"/>
                </a:solidFill>
                <a:latin typeface="Arial CE" panose="020B0604020202020204" pitchFamily="34" charset="0"/>
              </a:rPr>
              <a:t> </a:t>
            </a:r>
          </a:p>
          <a:p>
            <a:pPr eaLnBrk="1" hangingPunct="1">
              <a:spcBef>
                <a:spcPct val="0"/>
              </a:spcBef>
              <a:buClrTx/>
              <a:buSzTx/>
              <a:buFontTx/>
              <a:buNone/>
            </a:pPr>
            <a:r>
              <a:rPr lang="cs-CZ" altLang="cs-CZ" sz="2800">
                <a:solidFill>
                  <a:schemeClr val="tx1"/>
                </a:solidFill>
                <a:latin typeface="Arial CE" panose="020B0604020202020204" pitchFamily="34" charset="0"/>
              </a:rPr>
              <a:t>převážně pravá část kory 	– subdominantní</a:t>
            </a:r>
          </a:p>
        </p:txBody>
      </p:sp>
    </p:spTree>
    <p:extLst>
      <p:ext uri="{BB962C8B-B14F-4D97-AF65-F5344CB8AC3E}">
        <p14:creationId xmlns:p14="http://schemas.microsoft.com/office/powerpoint/2010/main" val="23712278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671639" y="817564"/>
            <a:ext cx="8537575"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2"/>
                </a:solidFill>
                <a:latin typeface="Arial CE" panose="020B0604020202020204" pitchFamily="34" charset="0"/>
              </a:rPr>
              <a:t>Funkční asymetrie kory</a:t>
            </a: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Pravák:</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u="sng">
                <a:solidFill>
                  <a:schemeClr val="tx1"/>
                </a:solidFill>
                <a:latin typeface="Arial CE" panose="020B0604020202020204" pitchFamily="34" charset="0"/>
              </a:rPr>
              <a:t>Levá část kory – dominantní</a:t>
            </a:r>
          </a:p>
          <a:p>
            <a:pPr eaLnBrk="1" hangingPunct="1">
              <a:spcBef>
                <a:spcPct val="0"/>
              </a:spcBef>
              <a:buClrTx/>
              <a:buSzTx/>
              <a:buFontTx/>
              <a:buNone/>
            </a:pPr>
            <a:endParaRPr lang="cs-CZ" altLang="cs-CZ" sz="2800" u="sng">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 motorika řeči</a:t>
            </a:r>
          </a:p>
          <a:p>
            <a:pPr eaLnBrk="1" hangingPunct="1">
              <a:spcBef>
                <a:spcPct val="0"/>
              </a:spcBef>
              <a:buClrTx/>
              <a:buSzTx/>
              <a:buFontTx/>
              <a:buChar char="-"/>
            </a:pPr>
            <a:r>
              <a:rPr lang="cs-CZ" altLang="cs-CZ" sz="2800">
                <a:solidFill>
                  <a:schemeClr val="tx1"/>
                </a:solidFill>
                <a:latin typeface="Arial CE" panose="020B0604020202020204" pitchFamily="34" charset="0"/>
              </a:rPr>
              <a:t> porozumění řečenému, čtenému</a:t>
            </a:r>
          </a:p>
          <a:p>
            <a:pPr eaLnBrk="1" hangingPunct="1">
              <a:spcBef>
                <a:spcPct val="0"/>
              </a:spcBef>
              <a:buClrTx/>
              <a:buSzTx/>
              <a:buFontTx/>
              <a:buChar char="-"/>
            </a:pPr>
            <a:r>
              <a:rPr lang="cs-CZ" altLang="cs-CZ" sz="2800">
                <a:solidFill>
                  <a:schemeClr val="tx1"/>
                </a:solidFill>
                <a:latin typeface="Arial CE" panose="020B0604020202020204" pitchFamily="34" charset="0"/>
              </a:rPr>
              <a:t> logické uvažování (řešení abstraktních úloh</a:t>
            </a:r>
          </a:p>
          <a:p>
            <a:pPr eaLnBrk="1" hangingPunct="1">
              <a:spcBef>
                <a:spcPct val="0"/>
              </a:spcBef>
              <a:buClrTx/>
              <a:buSzTx/>
              <a:buFontTx/>
              <a:buNone/>
            </a:pPr>
            <a:r>
              <a:rPr lang="cs-CZ" altLang="cs-CZ" sz="2800">
                <a:solidFill>
                  <a:schemeClr val="tx1"/>
                </a:solidFill>
                <a:latin typeface="Arial CE" panose="020B0604020202020204" pitchFamily="34" charset="0"/>
              </a:rPr>
              <a:t>                                   – např. matematické rovnice)</a:t>
            </a:r>
          </a:p>
          <a:p>
            <a:pPr eaLnBrk="1" hangingPunct="1">
              <a:spcBef>
                <a:spcPct val="0"/>
              </a:spcBef>
              <a:buClrTx/>
              <a:buSzTx/>
              <a:buFontTx/>
              <a:buNone/>
            </a:pPr>
            <a:r>
              <a:rPr lang="cs-CZ" altLang="cs-CZ" sz="2800">
                <a:solidFill>
                  <a:schemeClr val="tx1"/>
                </a:solidFill>
                <a:latin typeface="Arial CE" panose="020B0604020202020204" pitchFamily="34" charset="0"/>
              </a:rPr>
              <a:t>- verbální paměť</a:t>
            </a:r>
          </a:p>
        </p:txBody>
      </p:sp>
    </p:spTree>
    <p:extLst>
      <p:ext uri="{BB962C8B-B14F-4D97-AF65-F5344CB8AC3E}">
        <p14:creationId xmlns:p14="http://schemas.microsoft.com/office/powerpoint/2010/main" val="1942253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1671639" y="817563"/>
            <a:ext cx="6357937"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2"/>
                </a:solidFill>
                <a:latin typeface="Arial CE" panose="020B0604020202020204" pitchFamily="34" charset="0"/>
              </a:rPr>
              <a:t>Funkční asymetrie kory</a:t>
            </a: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Pravák:</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u="sng">
                <a:solidFill>
                  <a:schemeClr val="tx1"/>
                </a:solidFill>
                <a:latin typeface="Arial CE" panose="020B0604020202020204" pitchFamily="34" charset="0"/>
              </a:rPr>
              <a:t>Pravá část – subdominantní</a:t>
            </a:r>
          </a:p>
          <a:p>
            <a:pPr eaLnBrk="1" hangingPunct="1">
              <a:spcBef>
                <a:spcPct val="0"/>
              </a:spcBef>
              <a:buClrTx/>
              <a:buSzTx/>
              <a:buFontTx/>
              <a:buNone/>
            </a:pPr>
            <a:endParaRPr lang="cs-CZ" altLang="cs-CZ" sz="2800" u="sng">
              <a:solidFill>
                <a:schemeClr val="tx1"/>
              </a:solidFill>
              <a:latin typeface="Arial CE" panose="020B0604020202020204" pitchFamily="34" charset="0"/>
            </a:endParaRPr>
          </a:p>
          <a:p>
            <a:pPr eaLnBrk="1" hangingPunct="1">
              <a:spcBef>
                <a:spcPct val="0"/>
              </a:spcBef>
              <a:buClrTx/>
              <a:buSzTx/>
              <a:buFontTx/>
              <a:buChar char="-"/>
            </a:pPr>
            <a:r>
              <a:rPr lang="cs-CZ" altLang="cs-CZ" sz="2800">
                <a:solidFill>
                  <a:schemeClr val="tx1"/>
                </a:solidFill>
                <a:latin typeface="Arial CE" panose="020B0604020202020204" pitchFamily="34" charset="0"/>
              </a:rPr>
              <a:t> předpoklady k prostorové orientaci</a:t>
            </a:r>
          </a:p>
          <a:p>
            <a:pPr eaLnBrk="1" hangingPunct="1">
              <a:spcBef>
                <a:spcPct val="0"/>
              </a:spcBef>
              <a:buClrTx/>
              <a:buSzTx/>
              <a:buFontTx/>
              <a:buChar char="-"/>
            </a:pPr>
            <a:r>
              <a:rPr lang="cs-CZ" altLang="cs-CZ" sz="2800">
                <a:solidFill>
                  <a:schemeClr val="tx1"/>
                </a:solidFill>
                <a:latin typeface="Arial CE" panose="020B0604020202020204" pitchFamily="34" charset="0"/>
              </a:rPr>
              <a:t> vizuálně-akustická paměť, hudba</a:t>
            </a:r>
          </a:p>
        </p:txBody>
      </p:sp>
    </p:spTree>
    <p:extLst>
      <p:ext uri="{BB962C8B-B14F-4D97-AF65-F5344CB8AC3E}">
        <p14:creationId xmlns:p14="http://schemas.microsoft.com/office/powerpoint/2010/main" val="1507721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671639" y="817563"/>
            <a:ext cx="823277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2"/>
                </a:solidFill>
                <a:latin typeface="Arial CE" panose="020B0604020202020204" pitchFamily="34" charset="0"/>
              </a:rPr>
              <a:t>Funkční asymetrie kory</a:t>
            </a: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endParaRPr lang="cs-CZ" altLang="cs-CZ" sz="2800">
              <a:solidFill>
                <a:schemeClr val="tx2"/>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Obě hemisféry spojeny tzv. komisurálními spoji</a:t>
            </a:r>
          </a:p>
          <a:p>
            <a:pPr eaLnBrk="1" hangingPunct="1">
              <a:spcBef>
                <a:spcPct val="0"/>
              </a:spcBef>
              <a:buClrTx/>
              <a:buSzTx/>
              <a:buFontTx/>
              <a:buNone/>
            </a:pPr>
            <a:r>
              <a:rPr lang="cs-CZ" altLang="cs-CZ" sz="2800">
                <a:solidFill>
                  <a:schemeClr val="tx1"/>
                </a:solidFill>
                <a:latin typeface="Arial CE" panose="020B0604020202020204" pitchFamily="34" charset="0"/>
              </a:rPr>
              <a:t>(mimo jiné corpus calosum)</a:t>
            </a:r>
          </a:p>
        </p:txBody>
      </p:sp>
    </p:spTree>
    <p:extLst>
      <p:ext uri="{BB962C8B-B14F-4D97-AF65-F5344CB8AC3E}">
        <p14:creationId xmlns:p14="http://schemas.microsoft.com/office/powerpoint/2010/main" val="2010144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95383" y="1250206"/>
            <a:ext cx="7344816" cy="5078313"/>
          </a:xfrm>
          <a:prstGeom prst="rect">
            <a:avLst/>
          </a:prstGeom>
        </p:spPr>
        <p:txBody>
          <a:bodyPr wrap="square">
            <a:spAutoFit/>
          </a:bodyPr>
          <a:lstStyle/>
          <a:p>
            <a:r>
              <a:rPr lang="cs-CZ" b="1" dirty="0" smtClean="0">
                <a:latin typeface="Arial" panose="020B0604020202020204" pitchFamily="34" charset="0"/>
              </a:rPr>
              <a:t>Regulace humorální</a:t>
            </a:r>
          </a:p>
          <a:p>
            <a:endParaRPr lang="cs-CZ" dirty="0">
              <a:latin typeface="Arial" panose="020B0604020202020204" pitchFamily="34" charset="0"/>
            </a:endParaRPr>
          </a:p>
          <a:p>
            <a:r>
              <a:rPr lang="cs-CZ" dirty="0" smtClean="0">
                <a:latin typeface="Arial" panose="020B0604020202020204" pitchFamily="34" charset="0"/>
              </a:rPr>
              <a:t>•Chemický </a:t>
            </a:r>
            <a:r>
              <a:rPr lang="cs-CZ" dirty="0" err="1" smtClean="0">
                <a:latin typeface="Arial" panose="020B0604020202020204" pitchFamily="34" charset="0"/>
              </a:rPr>
              <a:t>působek</a:t>
            </a:r>
            <a:endParaRPr lang="cs-CZ" dirty="0">
              <a:latin typeface="Arial" panose="020B0604020202020204" pitchFamily="34" charset="0"/>
            </a:endParaRPr>
          </a:p>
          <a:p>
            <a:r>
              <a:rPr lang="cs-CZ" dirty="0" smtClean="0">
                <a:latin typeface="Arial" panose="020B0604020202020204" pitchFamily="34" charset="0"/>
              </a:rPr>
              <a:t>•Nespecifický kanál vedení „</a:t>
            </a:r>
            <a:r>
              <a:rPr lang="cs-CZ" dirty="0">
                <a:latin typeface="Arial" panose="020B0604020202020204" pitchFamily="34" charset="0"/>
              </a:rPr>
              <a:t>využití </a:t>
            </a:r>
            <a:r>
              <a:rPr lang="cs-CZ" dirty="0" smtClean="0">
                <a:latin typeface="Arial" panose="020B0604020202020204" pitchFamily="34" charset="0"/>
              </a:rPr>
              <a:t>stávající infrastruktury</a:t>
            </a:r>
            <a:r>
              <a:rPr lang="cs-CZ" dirty="0">
                <a:latin typeface="Arial" panose="020B0604020202020204" pitchFamily="34" charset="0"/>
              </a:rPr>
              <a:t>“</a:t>
            </a:r>
          </a:p>
          <a:p>
            <a:r>
              <a:rPr lang="cs-CZ" dirty="0" smtClean="0">
                <a:latin typeface="Arial" panose="020B0604020202020204" pitchFamily="34" charset="0"/>
              </a:rPr>
              <a:t>•Specificita dána přítomností receptoru na cílové buňce</a:t>
            </a:r>
            <a:endParaRPr lang="cs-CZ" dirty="0">
              <a:latin typeface="Arial" panose="020B0604020202020204" pitchFamily="34" charset="0"/>
            </a:endParaRPr>
          </a:p>
          <a:p>
            <a:r>
              <a:rPr lang="cs-CZ" dirty="0" smtClean="0">
                <a:latin typeface="Arial" panose="020B0604020202020204" pitchFamily="34" charset="0"/>
              </a:rPr>
              <a:t>•Energeticky nenáročná</a:t>
            </a:r>
            <a:endParaRPr lang="cs-CZ" dirty="0">
              <a:latin typeface="Arial" panose="020B0604020202020204" pitchFamily="34" charset="0"/>
            </a:endParaRPr>
          </a:p>
          <a:p>
            <a:r>
              <a:rPr lang="cs-CZ" dirty="0" smtClean="0">
                <a:latin typeface="Arial" panose="020B0604020202020204" pitchFamily="34" charset="0"/>
              </a:rPr>
              <a:t>•Pomalý nástup účinku</a:t>
            </a:r>
            <a:endParaRPr lang="cs-CZ" dirty="0">
              <a:latin typeface="Arial" panose="020B0604020202020204" pitchFamily="34" charset="0"/>
            </a:endParaRPr>
          </a:p>
          <a:p>
            <a:r>
              <a:rPr lang="cs-CZ" dirty="0" smtClean="0">
                <a:latin typeface="Arial" panose="020B0604020202020204" pitchFamily="34" charset="0"/>
              </a:rPr>
              <a:t>•Trvání účinku - dlouhé</a:t>
            </a:r>
            <a:endParaRPr lang="cs-CZ" dirty="0">
              <a:latin typeface="Arial" panose="020B0604020202020204" pitchFamily="34" charset="0"/>
            </a:endParaRPr>
          </a:p>
          <a:p>
            <a:endParaRPr lang="cs-CZ" dirty="0" smtClean="0">
              <a:latin typeface="Arial" panose="020B0604020202020204" pitchFamily="34" charset="0"/>
            </a:endParaRPr>
          </a:p>
          <a:p>
            <a:endParaRPr lang="cs-CZ" dirty="0">
              <a:latin typeface="Arial" panose="020B0604020202020204" pitchFamily="34" charset="0"/>
            </a:endParaRPr>
          </a:p>
          <a:p>
            <a:r>
              <a:rPr lang="cs-CZ" b="1" dirty="0" smtClean="0">
                <a:latin typeface="Arial" panose="020B0604020202020204" pitchFamily="34" charset="0"/>
              </a:rPr>
              <a:t>Regulace nervová</a:t>
            </a:r>
          </a:p>
          <a:p>
            <a:endParaRPr lang="cs-CZ" b="1" dirty="0">
              <a:latin typeface="Arial" panose="020B0604020202020204" pitchFamily="34" charset="0"/>
            </a:endParaRPr>
          </a:p>
          <a:p>
            <a:r>
              <a:rPr lang="cs-CZ" dirty="0" smtClean="0">
                <a:latin typeface="Arial" panose="020B0604020202020204" pitchFamily="34" charset="0"/>
              </a:rPr>
              <a:t>•Neurotransmiter </a:t>
            </a:r>
            <a:endParaRPr lang="cs-CZ" dirty="0">
              <a:latin typeface="Arial" panose="020B0604020202020204" pitchFamily="34" charset="0"/>
            </a:endParaRPr>
          </a:p>
          <a:p>
            <a:r>
              <a:rPr lang="cs-CZ" dirty="0" smtClean="0">
                <a:latin typeface="Arial" panose="020B0604020202020204" pitchFamily="34" charset="0"/>
              </a:rPr>
              <a:t>•Specifický kanál vedení</a:t>
            </a:r>
            <a:endParaRPr lang="cs-CZ" dirty="0">
              <a:latin typeface="Arial" panose="020B0604020202020204" pitchFamily="34" charset="0"/>
            </a:endParaRPr>
          </a:p>
          <a:p>
            <a:r>
              <a:rPr lang="cs-CZ" dirty="0" smtClean="0">
                <a:latin typeface="Arial" panose="020B0604020202020204" pitchFamily="34" charset="0"/>
              </a:rPr>
              <a:t>•Specificita dána infrastrukturou </a:t>
            </a:r>
            <a:endParaRPr lang="cs-CZ" dirty="0">
              <a:latin typeface="Arial" panose="020B0604020202020204" pitchFamily="34" charset="0"/>
            </a:endParaRPr>
          </a:p>
          <a:p>
            <a:r>
              <a:rPr lang="cs-CZ" dirty="0" smtClean="0">
                <a:latin typeface="Arial" panose="020B0604020202020204" pitchFamily="34" charset="0"/>
              </a:rPr>
              <a:t>•Energeticky náročná</a:t>
            </a:r>
            <a:endParaRPr lang="cs-CZ" dirty="0">
              <a:latin typeface="Arial" panose="020B0604020202020204" pitchFamily="34" charset="0"/>
            </a:endParaRPr>
          </a:p>
          <a:p>
            <a:r>
              <a:rPr lang="cs-CZ" dirty="0" smtClean="0">
                <a:latin typeface="Arial" panose="020B0604020202020204" pitchFamily="34" charset="0"/>
              </a:rPr>
              <a:t>•Rychlý účinek</a:t>
            </a:r>
            <a:endParaRPr lang="cs-CZ" dirty="0">
              <a:latin typeface="Arial" panose="020B0604020202020204" pitchFamily="34" charset="0"/>
            </a:endParaRPr>
          </a:p>
          <a:p>
            <a:r>
              <a:rPr lang="cs-CZ" dirty="0" smtClean="0">
                <a:latin typeface="Arial" panose="020B0604020202020204" pitchFamily="34" charset="0"/>
              </a:rPr>
              <a:t>•Trvání účinku - krátké</a:t>
            </a:r>
            <a:endParaRPr lang="cs-CZ" dirty="0">
              <a:effectLst/>
              <a:latin typeface="Arial" panose="020B0604020202020204" pitchFamily="34" charset="0"/>
            </a:endParaRPr>
          </a:p>
        </p:txBody>
      </p:sp>
    </p:spTree>
    <p:extLst>
      <p:ext uri="{BB962C8B-B14F-4D97-AF65-F5344CB8AC3E}">
        <p14:creationId xmlns:p14="http://schemas.microsoft.com/office/powerpoint/2010/main" val="1276825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4"/>
          <p:cNvSpPr>
            <a:spLocks noGrp="1" noChangeArrowheads="1"/>
          </p:cNvSpPr>
          <p:nvPr>
            <p:ph type="title"/>
          </p:nvPr>
        </p:nvSpPr>
        <p:spPr/>
        <p:txBody>
          <a:bodyPr/>
          <a:lstStyle/>
          <a:p>
            <a:pPr>
              <a:defRPr/>
            </a:pPr>
            <a:r>
              <a:rPr lang="cs-CZ" altLang="cs-CZ" smtClean="0"/>
              <a:t>Funkční členění asociační kory</a:t>
            </a:r>
            <a:br>
              <a:rPr lang="cs-CZ" altLang="cs-CZ" smtClean="0"/>
            </a:br>
            <a:r>
              <a:rPr lang="cs-CZ" altLang="cs-CZ" smtClean="0"/>
              <a:t>- prefrontální asociační kora</a:t>
            </a:r>
          </a:p>
        </p:txBody>
      </p:sp>
      <p:sp>
        <p:nvSpPr>
          <p:cNvPr id="9219" name="Text Box 5"/>
          <p:cNvSpPr txBox="1">
            <a:spLocks noChangeArrowheads="1"/>
          </p:cNvSpPr>
          <p:nvPr/>
        </p:nvSpPr>
        <p:spPr bwMode="auto">
          <a:xfrm>
            <a:off x="1420814" y="1804988"/>
            <a:ext cx="10188575"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Struktury – prefrontální kortex, částečně gyrus cinguli</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Funkce 	- selektivní pozornost</a:t>
            </a:r>
          </a:p>
          <a:p>
            <a:pPr eaLnBrk="1" hangingPunct="1">
              <a:spcBef>
                <a:spcPct val="0"/>
              </a:spcBef>
              <a:buClrTx/>
              <a:buSzTx/>
              <a:buFontTx/>
              <a:buNone/>
            </a:pPr>
            <a:r>
              <a:rPr lang="cs-CZ" altLang="cs-CZ" sz="2800">
                <a:solidFill>
                  <a:schemeClr val="tx1"/>
                </a:solidFill>
                <a:latin typeface="Arial CE" panose="020B0604020202020204" pitchFamily="34" charset="0"/>
              </a:rPr>
              <a:t>		- vědomí</a:t>
            </a:r>
          </a:p>
          <a:p>
            <a:pPr eaLnBrk="1" hangingPunct="1">
              <a:spcBef>
                <a:spcPct val="0"/>
              </a:spcBef>
              <a:buClrTx/>
              <a:buSzTx/>
              <a:buFontTx/>
              <a:buNone/>
            </a:pPr>
            <a:r>
              <a:rPr lang="cs-CZ" altLang="cs-CZ" sz="2800">
                <a:solidFill>
                  <a:schemeClr val="tx1"/>
                </a:solidFill>
                <a:latin typeface="Arial CE" panose="020B0604020202020204" pitchFamily="34" charset="0"/>
              </a:rPr>
              <a:t>		- konkrétní cílené jednání </a:t>
            </a:r>
          </a:p>
          <a:p>
            <a:pPr eaLnBrk="1" hangingPunct="1">
              <a:spcBef>
                <a:spcPct val="0"/>
              </a:spcBef>
              <a:buClrTx/>
              <a:buSzTx/>
              <a:buFontTx/>
              <a:buNone/>
            </a:pPr>
            <a:r>
              <a:rPr lang="cs-CZ" altLang="cs-CZ" sz="2800">
                <a:solidFill>
                  <a:schemeClr val="tx1"/>
                </a:solidFill>
                <a:latin typeface="Arial CE" panose="020B0604020202020204" pitchFamily="34" charset="0"/>
              </a:rPr>
              <a:t>                   v oblasti sociálního chování, morálky, empatie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Pracovní paměť – ventromediální a dorsolaterální oblast</a:t>
            </a:r>
          </a:p>
          <a:p>
            <a:pPr eaLnBrk="1" hangingPunct="1">
              <a:spcBef>
                <a:spcPct val="0"/>
              </a:spcBef>
              <a:buClrTx/>
              <a:buSzTx/>
              <a:buFontTx/>
              <a:buNone/>
            </a:pPr>
            <a:r>
              <a:rPr lang="cs-CZ" altLang="cs-CZ" sz="2800">
                <a:solidFill>
                  <a:schemeClr val="tx1"/>
                </a:solidFill>
                <a:latin typeface="Arial CE" panose="020B0604020202020204" pitchFamily="34" charset="0"/>
              </a:rPr>
              <a:t>Kontrola sebe sama – dorsolaterální kortex</a:t>
            </a:r>
          </a:p>
          <a:p>
            <a:pPr eaLnBrk="1" hangingPunct="1">
              <a:spcBef>
                <a:spcPct val="0"/>
              </a:spcBef>
              <a:buClrTx/>
              <a:buSzTx/>
              <a:buFontTx/>
              <a:buNone/>
            </a:pPr>
            <a:r>
              <a:rPr lang="cs-CZ" altLang="cs-CZ" sz="2800">
                <a:solidFill>
                  <a:schemeClr val="tx1"/>
                </a:solidFill>
                <a:latin typeface="Arial CE" panose="020B0604020202020204" pitchFamily="34" charset="0"/>
              </a:rPr>
              <a:t>Brocovo centrum řeči </a:t>
            </a:r>
          </a:p>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32703618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defRPr/>
            </a:pPr>
            <a:r>
              <a:rPr lang="cs-CZ" altLang="cs-CZ" smtClean="0"/>
              <a:t>Funkční členění asociační kory</a:t>
            </a:r>
            <a:br>
              <a:rPr lang="cs-CZ" altLang="cs-CZ" smtClean="0"/>
            </a:br>
            <a:r>
              <a:rPr lang="cs-CZ" altLang="cs-CZ" smtClean="0"/>
              <a:t>- limbická asociační kora</a:t>
            </a:r>
          </a:p>
        </p:txBody>
      </p:sp>
      <p:sp>
        <p:nvSpPr>
          <p:cNvPr id="10243" name="Text Box 3"/>
          <p:cNvSpPr txBox="1">
            <a:spLocks noChangeArrowheads="1"/>
          </p:cNvSpPr>
          <p:nvPr/>
        </p:nvSpPr>
        <p:spPr bwMode="auto">
          <a:xfrm>
            <a:off x="1420814" y="1804989"/>
            <a:ext cx="9315371"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Struktury – část prefrontálního kortexu, hippokampu </a:t>
            </a:r>
          </a:p>
          <a:p>
            <a:pPr eaLnBrk="1" hangingPunct="1">
              <a:spcBef>
                <a:spcPct val="0"/>
              </a:spcBef>
              <a:buClrTx/>
              <a:buSzTx/>
              <a:buFontTx/>
              <a:buNone/>
            </a:pPr>
            <a:r>
              <a:rPr lang="cs-CZ" altLang="cs-CZ" sz="2800">
                <a:solidFill>
                  <a:schemeClr val="tx1"/>
                </a:solidFill>
                <a:latin typeface="Arial CE" panose="020B0604020202020204" pitchFamily="34" charset="0"/>
              </a:rPr>
              <a:t>			a amygdala</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Funkce 	- afektivní odstíněné jednání  </a:t>
            </a:r>
          </a:p>
          <a:p>
            <a:pPr eaLnBrk="1" hangingPunct="1">
              <a:spcBef>
                <a:spcPct val="0"/>
              </a:spcBef>
              <a:buClrTx/>
              <a:buSzTx/>
              <a:buFontTx/>
              <a:buNone/>
            </a:pPr>
            <a:r>
              <a:rPr lang="cs-CZ" altLang="cs-CZ" sz="2800">
                <a:solidFill>
                  <a:schemeClr val="tx1"/>
                </a:solidFill>
                <a:latin typeface="Arial CE" panose="020B0604020202020204" pitchFamily="34" charset="0"/>
              </a:rPr>
              <a:t>		- nábor paměťových vjemů (hippokampus)</a:t>
            </a:r>
          </a:p>
          <a:p>
            <a:pPr eaLnBrk="1" hangingPunct="1">
              <a:spcBef>
                <a:spcPct val="0"/>
              </a:spcBef>
              <a:buClrTx/>
              <a:buSzTx/>
              <a:buFontTx/>
              <a:buNone/>
            </a:pPr>
            <a:r>
              <a:rPr lang="cs-CZ" altLang="cs-CZ" sz="2800">
                <a:solidFill>
                  <a:schemeClr val="tx1"/>
                </a:solidFill>
                <a:latin typeface="Arial CE" panose="020B0604020202020204" pitchFamily="34" charset="0"/>
              </a:rPr>
              <a:t>		</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 </a:t>
            </a:r>
          </a:p>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40288245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a:defRPr/>
            </a:pPr>
            <a:r>
              <a:rPr lang="cs-CZ" altLang="cs-CZ" smtClean="0"/>
              <a:t>Funkční členění asociační kory</a:t>
            </a:r>
            <a:br>
              <a:rPr lang="cs-CZ" altLang="cs-CZ" smtClean="0"/>
            </a:br>
            <a:r>
              <a:rPr lang="cs-CZ" altLang="cs-CZ" smtClean="0"/>
              <a:t>- parieto-temporo-okcipitální kora</a:t>
            </a:r>
          </a:p>
        </p:txBody>
      </p:sp>
      <p:sp>
        <p:nvSpPr>
          <p:cNvPr id="11267" name="Text Box 3"/>
          <p:cNvSpPr txBox="1">
            <a:spLocks noChangeArrowheads="1"/>
          </p:cNvSpPr>
          <p:nvPr/>
        </p:nvSpPr>
        <p:spPr bwMode="auto">
          <a:xfrm>
            <a:off x="1420814" y="1804988"/>
            <a:ext cx="85693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Struktury – viz výše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Funkce 	- dominance hemisfér</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u="sng">
                <a:solidFill>
                  <a:schemeClr val="tx1"/>
                </a:solidFill>
                <a:latin typeface="Arial CE" panose="020B0604020202020204" pitchFamily="34" charset="0"/>
              </a:rPr>
              <a:t>dominantní</a:t>
            </a:r>
            <a:r>
              <a:rPr lang="cs-CZ" altLang="cs-CZ" sz="2800">
                <a:solidFill>
                  <a:schemeClr val="tx1"/>
                </a:solidFill>
                <a:latin typeface="Arial CE" panose="020B0604020202020204" pitchFamily="34" charset="0"/>
              </a:rPr>
              <a:t> – logické, racionální myšlení, intelekt </a:t>
            </a:r>
          </a:p>
          <a:p>
            <a:pPr eaLnBrk="1" hangingPunct="1">
              <a:spcBef>
                <a:spcPct val="0"/>
              </a:spcBef>
              <a:buClrTx/>
              <a:buSzTx/>
              <a:buFontTx/>
              <a:buNone/>
            </a:pPr>
            <a:r>
              <a:rPr lang="cs-CZ" altLang="cs-CZ" sz="2800">
                <a:solidFill>
                  <a:schemeClr val="tx1"/>
                </a:solidFill>
                <a:latin typeface="Arial CE" panose="020B0604020202020204" pitchFamily="34" charset="0"/>
              </a:rPr>
              <a:t>		     sensorické porozumění mluvenému</a:t>
            </a:r>
          </a:p>
          <a:p>
            <a:pPr eaLnBrk="1" hangingPunct="1">
              <a:spcBef>
                <a:spcPct val="0"/>
              </a:spcBef>
              <a:buClrTx/>
              <a:buSzTx/>
              <a:buFontTx/>
              <a:buNone/>
            </a:pPr>
            <a:r>
              <a:rPr lang="cs-CZ" altLang="cs-CZ" sz="2800">
                <a:solidFill>
                  <a:schemeClr val="tx1"/>
                </a:solidFill>
                <a:latin typeface="Arial CE" panose="020B0604020202020204" pitchFamily="34" charset="0"/>
              </a:rPr>
              <a:t>		     (Wernickeovo centrum)</a:t>
            </a:r>
          </a:p>
          <a:p>
            <a:pPr eaLnBrk="1" hangingPunct="1">
              <a:spcBef>
                <a:spcPct val="0"/>
              </a:spcBef>
              <a:buClrTx/>
              <a:buSzTx/>
              <a:buFontTx/>
              <a:buNone/>
            </a:pPr>
            <a:r>
              <a:rPr lang="cs-CZ" altLang="cs-CZ" sz="2800">
                <a:solidFill>
                  <a:schemeClr val="tx1"/>
                </a:solidFill>
                <a:latin typeface="Arial CE" panose="020B0604020202020204" pitchFamily="34" charset="0"/>
              </a:rPr>
              <a:t>		     vizuelní porozumění řečenému</a:t>
            </a:r>
          </a:p>
          <a:p>
            <a:pPr eaLnBrk="1" hangingPunct="1">
              <a:spcBef>
                <a:spcPct val="0"/>
              </a:spcBef>
              <a:buClrTx/>
              <a:buSzTx/>
              <a:buFontTx/>
              <a:buNone/>
            </a:pPr>
            <a:r>
              <a:rPr lang="cs-CZ" altLang="cs-CZ" sz="2800">
                <a:solidFill>
                  <a:schemeClr val="tx1"/>
                </a:solidFill>
                <a:latin typeface="Arial CE" panose="020B0604020202020204" pitchFamily="34" charset="0"/>
              </a:rPr>
              <a:t>		     čtení, psaní, počítání </a:t>
            </a:r>
          </a:p>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4109044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a:defRPr/>
            </a:pPr>
            <a:r>
              <a:rPr lang="cs-CZ" altLang="cs-CZ" smtClean="0"/>
              <a:t>Funkční členění asociační kory</a:t>
            </a:r>
            <a:br>
              <a:rPr lang="cs-CZ" altLang="cs-CZ" smtClean="0"/>
            </a:br>
            <a:r>
              <a:rPr lang="cs-CZ" altLang="cs-CZ" smtClean="0"/>
              <a:t>- parieto-temporo-okcipitální kora</a:t>
            </a:r>
          </a:p>
        </p:txBody>
      </p:sp>
      <p:sp>
        <p:nvSpPr>
          <p:cNvPr id="12291" name="Text Box 3"/>
          <p:cNvSpPr txBox="1">
            <a:spLocks noChangeArrowheads="1"/>
          </p:cNvSpPr>
          <p:nvPr/>
        </p:nvSpPr>
        <p:spPr bwMode="auto">
          <a:xfrm>
            <a:off x="1420814" y="1804988"/>
            <a:ext cx="88296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Struktury – viz výše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Funkce 	- dominance hemisfér</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u="sng">
                <a:solidFill>
                  <a:schemeClr val="tx1"/>
                </a:solidFill>
                <a:latin typeface="Arial CE" panose="020B0604020202020204" pitchFamily="34" charset="0"/>
              </a:rPr>
              <a:t>nedominantní</a:t>
            </a:r>
            <a:r>
              <a:rPr lang="cs-CZ" altLang="cs-CZ" sz="2800">
                <a:solidFill>
                  <a:schemeClr val="tx1"/>
                </a:solidFill>
                <a:latin typeface="Arial CE" panose="020B0604020202020204" pitchFamily="34" charset="0"/>
              </a:rPr>
              <a:t> – prostorové a konstruktivní myšlení</a:t>
            </a:r>
          </a:p>
          <a:p>
            <a:pPr eaLnBrk="1" hangingPunct="1">
              <a:spcBef>
                <a:spcPct val="0"/>
              </a:spcBef>
              <a:buClrTx/>
              <a:buSzTx/>
              <a:buFontTx/>
              <a:buNone/>
            </a:pPr>
            <a:r>
              <a:rPr lang="cs-CZ" altLang="cs-CZ" sz="2800">
                <a:solidFill>
                  <a:schemeClr val="tx1"/>
                </a:solidFill>
                <a:latin typeface="Arial CE" panose="020B0604020202020204" pitchFamily="34" charset="0"/>
              </a:rPr>
              <a:t>			orientace v prostoru</a:t>
            </a:r>
          </a:p>
          <a:p>
            <a:pPr eaLnBrk="1" hangingPunct="1">
              <a:spcBef>
                <a:spcPct val="0"/>
              </a:spcBef>
              <a:buClrTx/>
              <a:buSzTx/>
              <a:buFontTx/>
              <a:buNone/>
            </a:pPr>
            <a:r>
              <a:rPr lang="cs-CZ" altLang="cs-CZ" sz="2800">
                <a:solidFill>
                  <a:schemeClr val="tx1"/>
                </a:solidFill>
                <a:latin typeface="Arial CE" panose="020B0604020202020204" pitchFamily="34" charset="0"/>
              </a:rPr>
              <a:t>			neverbální komunikace</a:t>
            </a:r>
          </a:p>
          <a:p>
            <a:pPr eaLnBrk="1" hangingPunct="1">
              <a:spcBef>
                <a:spcPct val="0"/>
              </a:spcBef>
              <a:buClrTx/>
              <a:buSzTx/>
              <a:buFontTx/>
              <a:buNone/>
            </a:pPr>
            <a:r>
              <a:rPr lang="cs-CZ" altLang="cs-CZ" sz="2800">
                <a:solidFill>
                  <a:schemeClr val="tx1"/>
                </a:solidFill>
                <a:latin typeface="Arial CE" panose="020B0604020202020204" pitchFamily="34" charset="0"/>
              </a:rPr>
              <a:t>			emoce</a:t>
            </a:r>
          </a:p>
          <a:p>
            <a:pPr eaLnBrk="1" hangingPunct="1">
              <a:spcBef>
                <a:spcPct val="0"/>
              </a:spcBef>
              <a:buClrTx/>
              <a:buSzTx/>
              <a:buFontTx/>
              <a:buNone/>
            </a:pPr>
            <a:r>
              <a:rPr lang="cs-CZ" altLang="cs-CZ" sz="2800">
                <a:solidFill>
                  <a:schemeClr val="tx1"/>
                </a:solidFill>
                <a:latin typeface="Arial CE" panose="020B0604020202020204" pitchFamily="34" charset="0"/>
              </a:rPr>
              <a:t> </a:t>
            </a:r>
          </a:p>
          <a:p>
            <a:pPr eaLnBrk="1" hangingPunct="1">
              <a:spcBef>
                <a:spcPct val="0"/>
              </a:spcBef>
              <a:buClrTx/>
              <a:buSzTx/>
              <a:buFontTx/>
              <a:buNone/>
            </a:pPr>
            <a:endParaRPr lang="cs-CZ"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3042605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71638" y="768350"/>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3315" name="Text Box 3"/>
          <p:cNvSpPr txBox="1">
            <a:spLocks noChangeArrowheads="1"/>
          </p:cNvSpPr>
          <p:nvPr/>
        </p:nvSpPr>
        <p:spPr bwMode="auto">
          <a:xfrm>
            <a:off x="1716088" y="2027238"/>
            <a:ext cx="83423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Časová a prostorová sumace postsynaptických </a:t>
            </a:r>
          </a:p>
          <a:p>
            <a:pPr eaLnBrk="1" hangingPunct="1">
              <a:spcBef>
                <a:spcPct val="0"/>
              </a:spcBef>
              <a:buClrTx/>
              <a:buSzTx/>
              <a:buFontTx/>
              <a:buNone/>
            </a:pPr>
            <a:r>
              <a:rPr lang="cs-CZ" altLang="cs-CZ" sz="2800">
                <a:solidFill>
                  <a:schemeClr val="tx1"/>
                </a:solidFill>
                <a:latin typeface="Arial CE" panose="020B0604020202020204" pitchFamily="34" charset="0"/>
              </a:rPr>
              <a:t>aktivit kortikálních neuronů (IPSP nebo EPSP).</a:t>
            </a:r>
          </a:p>
        </p:txBody>
      </p:sp>
    </p:spTree>
    <p:extLst>
      <p:ext uri="{BB962C8B-B14F-4D97-AF65-F5344CB8AC3E}">
        <p14:creationId xmlns:p14="http://schemas.microsoft.com/office/powerpoint/2010/main" val="1021502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685925" y="238125"/>
            <a:ext cx="93154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a:solidFill>
                  <a:schemeClr val="tx2"/>
                </a:solidFill>
                <a:latin typeface="Arial CE" panose="020B0604020202020204" pitchFamily="34" charset="0"/>
              </a:rPr>
              <a:t>Elektrofyziologická analýza činnosti kory - EEG</a:t>
            </a:r>
          </a:p>
        </p:txBody>
      </p:sp>
      <p:sp>
        <p:nvSpPr>
          <p:cNvPr id="14339" name="Text Box 3"/>
          <p:cNvSpPr txBox="1">
            <a:spLocks noChangeArrowheads="1"/>
          </p:cNvSpPr>
          <p:nvPr/>
        </p:nvSpPr>
        <p:spPr bwMode="auto">
          <a:xfrm>
            <a:off x="1343026" y="1422401"/>
            <a:ext cx="9542463"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a:solidFill>
                  <a:schemeClr val="tx1"/>
                </a:solidFill>
                <a:latin typeface="Arial CE" panose="020B0604020202020204" pitchFamily="34" charset="0"/>
              </a:rPr>
              <a:t>Alfa	   8 – 13 Hz  základní rytmus bdění při zavřených </a:t>
            </a:r>
          </a:p>
          <a:p>
            <a:pPr eaLnBrk="1" hangingPunct="1">
              <a:spcBef>
                <a:spcPct val="0"/>
              </a:spcBef>
              <a:buClrTx/>
              <a:buSzTx/>
              <a:buFontTx/>
              <a:buNone/>
            </a:pPr>
            <a:r>
              <a:rPr lang="cs-CZ" altLang="cs-CZ" sz="2800">
                <a:solidFill>
                  <a:schemeClr val="tx1"/>
                </a:solidFill>
                <a:latin typeface="Arial CE" panose="020B0604020202020204" pitchFamily="34" charset="0"/>
              </a:rPr>
              <a:t>			  očích</a:t>
            </a:r>
          </a:p>
          <a:p>
            <a:pPr eaLnBrk="1" hangingPunct="1">
              <a:spcBef>
                <a:spcPct val="0"/>
              </a:spcBef>
              <a:buClrTx/>
              <a:buSzTx/>
              <a:buFontTx/>
              <a:buNone/>
            </a:pPr>
            <a:r>
              <a:rPr lang="cs-CZ" altLang="cs-CZ" sz="2800">
                <a:solidFill>
                  <a:schemeClr val="tx1"/>
                </a:solidFill>
                <a:latin typeface="Arial CE" panose="020B0604020202020204" pitchFamily="34" charset="0"/>
              </a:rPr>
              <a:t>			  max. v oblasti okcipitálního laloku</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Beta  13 – 30 Hz  bdění, otevřené oči</a:t>
            </a:r>
          </a:p>
          <a:p>
            <a:pPr eaLnBrk="1" hangingPunct="1">
              <a:spcBef>
                <a:spcPct val="0"/>
              </a:spcBef>
              <a:buClrTx/>
              <a:buSzTx/>
              <a:buFontTx/>
              <a:buNone/>
            </a:pPr>
            <a:r>
              <a:rPr lang="cs-CZ" altLang="cs-CZ" sz="2800">
                <a:solidFill>
                  <a:schemeClr val="tx1"/>
                </a:solidFill>
                <a:latin typeface="Arial CE" panose="020B0604020202020204" pitchFamily="34" charset="0"/>
              </a:rPr>
              <a:t>			  max. frontální lalok – g. precentralis</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Gama </a:t>
            </a:r>
            <a:r>
              <a:rPr lang="en-US" altLang="cs-CZ" sz="2800">
                <a:solidFill>
                  <a:schemeClr val="tx1"/>
                </a:solidFill>
                <a:latin typeface="Arial CE" panose="020B0604020202020204" pitchFamily="34" charset="0"/>
              </a:rPr>
              <a:t>&gt;</a:t>
            </a:r>
            <a:r>
              <a:rPr lang="cs-CZ" altLang="cs-CZ" sz="2800">
                <a:solidFill>
                  <a:schemeClr val="tx1"/>
                </a:solidFill>
                <a:latin typeface="Arial CE" panose="020B0604020202020204" pitchFamily="34" charset="0"/>
              </a:rPr>
              <a:t> 30 Hz	synchronní vlny při učení, pozornosti</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Theta 4 – 7 Hz	spánek, snížená vigilance</a:t>
            </a:r>
          </a:p>
          <a:p>
            <a:pPr eaLnBrk="1" hangingPunct="1">
              <a:spcBef>
                <a:spcPct val="0"/>
              </a:spcBef>
              <a:buClrTx/>
              <a:buSzTx/>
              <a:buFontTx/>
              <a:buNone/>
            </a:pPr>
            <a:endParaRPr lang="cs-CZ" altLang="cs-CZ" sz="2800">
              <a:solidFill>
                <a:schemeClr val="tx1"/>
              </a:solidFill>
              <a:latin typeface="Arial CE" panose="020B0604020202020204" pitchFamily="34" charset="0"/>
            </a:endParaRPr>
          </a:p>
          <a:p>
            <a:pPr eaLnBrk="1" hangingPunct="1">
              <a:spcBef>
                <a:spcPct val="0"/>
              </a:spcBef>
              <a:buClrTx/>
              <a:buSzTx/>
              <a:buFontTx/>
              <a:buNone/>
            </a:pPr>
            <a:r>
              <a:rPr lang="cs-CZ" altLang="cs-CZ" sz="2800">
                <a:solidFill>
                  <a:schemeClr val="tx1"/>
                </a:solidFill>
                <a:latin typeface="Arial CE" panose="020B0604020202020204" pitchFamily="34" charset="0"/>
              </a:rPr>
              <a:t>Delta 0,1 – 4 Hz  typické pro hluboký spánek (non REM)</a:t>
            </a:r>
            <a:endParaRPr lang="en-US" altLang="cs-CZ" sz="2800">
              <a:solidFill>
                <a:schemeClr val="tx1"/>
              </a:solidFill>
              <a:latin typeface="Arial CE" panose="020B0604020202020204" pitchFamily="34" charset="0"/>
            </a:endParaRPr>
          </a:p>
        </p:txBody>
      </p:sp>
    </p:spTree>
    <p:extLst>
      <p:ext uri="{BB962C8B-B14F-4D97-AF65-F5344CB8AC3E}">
        <p14:creationId xmlns:p14="http://schemas.microsoft.com/office/powerpoint/2010/main" val="2607910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331788"/>
            <a:ext cx="1169851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smtClean="0">
                <a:solidFill>
                  <a:schemeClr val="tx2"/>
                </a:solidFill>
                <a:latin typeface="Arial CE" panose="020B0604020202020204" pitchFamily="34" charset="0"/>
              </a:rPr>
              <a:t>Bdění (vigilita) </a:t>
            </a:r>
            <a:r>
              <a:rPr lang="cs-CZ" altLang="cs-CZ" dirty="0">
                <a:solidFill>
                  <a:schemeClr val="tx2"/>
                </a:solidFill>
                <a:latin typeface="Arial CE" panose="020B0604020202020204" pitchFamily="34" charset="0"/>
              </a:rPr>
              <a:t>a </a:t>
            </a:r>
            <a:r>
              <a:rPr lang="cs-CZ" altLang="cs-CZ" dirty="0" smtClean="0">
                <a:solidFill>
                  <a:schemeClr val="tx2"/>
                </a:solidFill>
                <a:latin typeface="Arial CE" panose="020B0604020202020204" pitchFamily="34" charset="0"/>
              </a:rPr>
              <a:t>spánek (</a:t>
            </a:r>
            <a:r>
              <a:rPr lang="cs-CZ" altLang="cs-CZ" dirty="0" err="1" smtClean="0">
                <a:solidFill>
                  <a:schemeClr val="tx2"/>
                </a:solidFill>
                <a:latin typeface="Arial CE" panose="020B0604020202020204" pitchFamily="34" charset="0"/>
              </a:rPr>
              <a:t>somnus</a:t>
            </a:r>
            <a:r>
              <a:rPr lang="cs-CZ" altLang="cs-CZ" dirty="0" smtClean="0">
                <a:solidFill>
                  <a:schemeClr val="tx2"/>
                </a:solidFill>
                <a:latin typeface="Arial CE" panose="020B0604020202020204" pitchFamily="34" charset="0"/>
              </a:rPr>
              <a:t>)</a:t>
            </a:r>
          </a:p>
          <a:p>
            <a:pPr algn="ctr" eaLnBrk="1" hangingPunct="1">
              <a:spcBef>
                <a:spcPct val="0"/>
              </a:spcBef>
              <a:buClrTx/>
              <a:buSzTx/>
              <a:buFontTx/>
              <a:buNone/>
            </a:pPr>
            <a:endParaRPr lang="cs-CZ" altLang="cs-CZ" dirty="0">
              <a:solidFill>
                <a:schemeClr val="tx2"/>
              </a:solidFill>
              <a:latin typeface="Arial CE" panose="020B0604020202020204" pitchFamily="34" charset="0"/>
            </a:endParaRPr>
          </a:p>
          <a:p>
            <a:pPr eaLnBrk="1" hangingPunct="1">
              <a:spcBef>
                <a:spcPct val="0"/>
              </a:spcBef>
              <a:buClrTx/>
              <a:buSzTx/>
              <a:buNone/>
            </a:pPr>
            <a:r>
              <a:rPr lang="cs-CZ" altLang="cs-CZ" sz="2400" dirty="0" smtClean="0">
                <a:solidFill>
                  <a:schemeClr val="tx2"/>
                </a:solidFill>
                <a:latin typeface="Arial CE" panose="020B0604020202020204" pitchFamily="34" charset="0"/>
              </a:rPr>
              <a:t>Bdění: stav organismu, který umožňuje dynamický kontakt s vnějším prostředím</a:t>
            </a:r>
          </a:p>
          <a:p>
            <a:pPr eaLnBrk="1" hangingPunct="1">
              <a:spcBef>
                <a:spcPct val="0"/>
              </a:spcBef>
              <a:buClrTx/>
              <a:buSzTx/>
              <a:buNone/>
            </a:pPr>
            <a:r>
              <a:rPr lang="cs-CZ" altLang="cs-CZ" sz="2400" dirty="0" smtClean="0">
                <a:solidFill>
                  <a:schemeClr val="tx2"/>
                </a:solidFill>
                <a:latin typeface="Arial CE" panose="020B0604020202020204" pitchFamily="34" charset="0"/>
              </a:rPr>
              <a:t>Důležitou úlohu pro navození a udržení bdělého stavu: neurony retikulární formace a nespecifických jader thalamu (základní zdroj dráždění: 1 miliarda bitů za 1 sekundu)</a:t>
            </a:r>
          </a:p>
          <a:p>
            <a:pPr eaLnBrk="1" hangingPunct="1">
              <a:spcBef>
                <a:spcPct val="0"/>
              </a:spcBef>
              <a:buClrTx/>
              <a:buSzTx/>
              <a:buNone/>
            </a:pPr>
            <a:endParaRPr lang="cs-CZ" altLang="cs-CZ" sz="2400" dirty="0">
              <a:solidFill>
                <a:schemeClr val="tx2"/>
              </a:solidFill>
              <a:latin typeface="Arial CE" panose="020B0604020202020204" pitchFamily="34" charset="0"/>
            </a:endParaRPr>
          </a:p>
          <a:p>
            <a:pPr eaLnBrk="1" hangingPunct="1">
              <a:spcBef>
                <a:spcPct val="0"/>
              </a:spcBef>
              <a:buClrTx/>
              <a:buSzTx/>
              <a:buNone/>
            </a:pPr>
            <a:r>
              <a:rPr lang="cs-CZ" altLang="cs-CZ" sz="2400" dirty="0" smtClean="0">
                <a:solidFill>
                  <a:schemeClr val="tx2"/>
                </a:solidFill>
                <a:latin typeface="Arial CE" panose="020B0604020202020204" pitchFamily="34" charset="0"/>
              </a:rPr>
              <a:t>Spánek – protiklad bdělého stavu,</a:t>
            </a:r>
          </a:p>
          <a:p>
            <a:pPr eaLnBrk="1" hangingPunct="1">
              <a:spcBef>
                <a:spcPct val="0"/>
              </a:spcBef>
              <a:buClrTx/>
              <a:buSzTx/>
              <a:buNone/>
            </a:pPr>
            <a:r>
              <a:rPr lang="cs-CZ" altLang="cs-CZ" sz="2400" dirty="0" smtClean="0">
                <a:solidFill>
                  <a:schemeClr val="tx2"/>
                </a:solidFill>
                <a:latin typeface="Arial CE" panose="020B0604020202020204" pitchFamily="34" charset="0"/>
              </a:rPr>
              <a:t>reverzibilní oslabení či ztráta kontaktu</a:t>
            </a:r>
          </a:p>
          <a:p>
            <a:pPr eaLnBrk="1" hangingPunct="1">
              <a:spcBef>
                <a:spcPct val="0"/>
              </a:spcBef>
              <a:buClrTx/>
              <a:buSzTx/>
              <a:buNone/>
            </a:pPr>
            <a:r>
              <a:rPr lang="cs-CZ" altLang="cs-CZ" sz="2400" dirty="0" smtClean="0">
                <a:solidFill>
                  <a:schemeClr val="tx2"/>
                </a:solidFill>
                <a:latin typeface="Arial CE" panose="020B0604020202020204" pitchFamily="34" charset="0"/>
              </a:rPr>
              <a:t>	s prostředím</a:t>
            </a:r>
            <a:endParaRPr lang="cs-CZ" altLang="cs-CZ" sz="2400" dirty="0">
              <a:solidFill>
                <a:schemeClr val="tx2"/>
              </a:solidFill>
              <a:latin typeface="Arial CE" panose="020B0604020202020204" pitchFamily="34" charset="0"/>
            </a:endParaRPr>
          </a:p>
        </p:txBody>
      </p:sp>
      <p:sp>
        <p:nvSpPr>
          <p:cNvPr id="15363" name="Text Box 3"/>
          <p:cNvSpPr txBox="1">
            <a:spLocks noChangeArrowheads="1"/>
          </p:cNvSpPr>
          <p:nvPr/>
        </p:nvSpPr>
        <p:spPr bwMode="auto">
          <a:xfrm>
            <a:off x="6613762" y="3705452"/>
            <a:ext cx="5152373"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000" dirty="0">
                <a:solidFill>
                  <a:schemeClr val="tx1"/>
                </a:solidFill>
                <a:latin typeface="Arial CE" panose="020B0604020202020204" pitchFamily="34" charset="0"/>
              </a:rPr>
              <a:t>Stadium	značení</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S1		nástup spánku</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S2		lehký, povrchní spánek</a:t>
            </a: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S3		hluboký spánek</a:t>
            </a:r>
          </a:p>
          <a:p>
            <a:pPr eaLnBrk="1" hangingPunct="1">
              <a:spcBef>
                <a:spcPct val="0"/>
              </a:spcBef>
              <a:buClrTx/>
              <a:buSzTx/>
              <a:buFontTx/>
              <a:buNone/>
            </a:pPr>
            <a:r>
              <a:rPr lang="cs-CZ" altLang="cs-CZ" sz="2000" dirty="0">
                <a:solidFill>
                  <a:schemeClr val="tx1"/>
                </a:solidFill>
                <a:latin typeface="Arial CE" panose="020B0604020202020204" pitchFamily="34" charset="0"/>
              </a:rPr>
              <a:t>S4		ortodoxní </a:t>
            </a:r>
            <a:r>
              <a:rPr lang="cs-CZ" altLang="cs-CZ" sz="2000" dirty="0" smtClean="0">
                <a:solidFill>
                  <a:schemeClr val="tx1"/>
                </a:solidFill>
                <a:latin typeface="Arial CE" panose="020B0604020202020204" pitchFamily="34" charset="0"/>
              </a:rPr>
              <a:t>spánek - NREM</a:t>
            </a:r>
            <a:endParaRPr lang="cs-CZ" altLang="cs-CZ" sz="2000" dirty="0">
              <a:solidFill>
                <a:schemeClr val="tx1"/>
              </a:solidFill>
              <a:latin typeface="Arial CE" panose="020B0604020202020204" pitchFamily="34" charset="0"/>
            </a:endParaRPr>
          </a:p>
          <a:p>
            <a:pPr eaLnBrk="1" hangingPunct="1">
              <a:spcBef>
                <a:spcPct val="0"/>
              </a:spcBef>
              <a:buClrTx/>
              <a:buSzTx/>
              <a:buFontTx/>
              <a:buNone/>
            </a:pPr>
            <a:endParaRPr lang="cs-CZ" altLang="cs-CZ" sz="1100" dirty="0">
              <a:solidFill>
                <a:schemeClr val="tx1"/>
              </a:solidFill>
              <a:latin typeface="Arial CE" panose="020B0604020202020204" pitchFamily="34" charset="0"/>
            </a:endParaRPr>
          </a:p>
          <a:p>
            <a:pPr eaLnBrk="1" hangingPunct="1">
              <a:spcBef>
                <a:spcPct val="0"/>
              </a:spcBef>
              <a:buClrTx/>
              <a:buSzTx/>
              <a:buFontTx/>
              <a:buNone/>
            </a:pPr>
            <a:r>
              <a:rPr lang="cs-CZ" altLang="cs-CZ" sz="2000" dirty="0">
                <a:solidFill>
                  <a:schemeClr val="tx1"/>
                </a:solidFill>
                <a:latin typeface="Arial CE" panose="020B0604020202020204" pitchFamily="34" charset="0"/>
              </a:rPr>
              <a:t>REM		paradoxní spánek</a:t>
            </a:r>
          </a:p>
        </p:txBody>
      </p:sp>
    </p:spTree>
    <p:extLst>
      <p:ext uri="{BB962C8B-B14F-4D97-AF65-F5344CB8AC3E}">
        <p14:creationId xmlns:p14="http://schemas.microsoft.com/office/powerpoint/2010/main" val="5086309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52500" y="331788"/>
            <a:ext cx="10287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algn="ctr" eaLnBrk="1" hangingPunct="1">
              <a:spcBef>
                <a:spcPct val="0"/>
              </a:spcBef>
              <a:buClrTx/>
              <a:buSzTx/>
              <a:buFontTx/>
              <a:buNone/>
            </a:pPr>
            <a:r>
              <a:rPr lang="cs-CZ" altLang="cs-CZ" dirty="0">
                <a:solidFill>
                  <a:schemeClr val="tx2"/>
                </a:solidFill>
                <a:latin typeface="Arial CE" panose="020B0604020202020204" pitchFamily="34" charset="0"/>
              </a:rPr>
              <a:t>Bdění a spánek</a:t>
            </a:r>
          </a:p>
          <a:p>
            <a:pPr eaLnBrk="1" hangingPunct="1">
              <a:spcBef>
                <a:spcPct val="0"/>
              </a:spcBef>
              <a:buClrTx/>
              <a:buSzTx/>
              <a:buFontTx/>
              <a:buChar char="-"/>
            </a:pPr>
            <a:endParaRPr lang="cs-CZ" altLang="cs-CZ" dirty="0">
              <a:solidFill>
                <a:schemeClr val="tx2"/>
              </a:solidFill>
              <a:latin typeface="Arial CE" panose="020B0604020202020204" pitchFamily="34" charset="0"/>
            </a:endParaRPr>
          </a:p>
        </p:txBody>
      </p:sp>
      <p:sp>
        <p:nvSpPr>
          <p:cNvPr id="16387" name="Text Box 3"/>
          <p:cNvSpPr txBox="1">
            <a:spLocks noChangeArrowheads="1"/>
          </p:cNvSpPr>
          <p:nvPr/>
        </p:nvSpPr>
        <p:spPr bwMode="auto">
          <a:xfrm>
            <a:off x="971429" y="1294546"/>
            <a:ext cx="1040919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FF00FF"/>
              </a:buClr>
              <a:buSzPct val="70000"/>
              <a:buFont typeface="Wingdings" panose="05000000000000000000" pitchFamily="2" charset="2"/>
              <a:buChar char="u"/>
              <a:defRPr sz="3200" b="1">
                <a:solidFill>
                  <a:srgbClr val="FFFFFF"/>
                </a:solidFill>
                <a:latin typeface="Times New Roman" panose="02020603050405020304" pitchFamily="18" charset="0"/>
              </a:defRPr>
            </a:lvl1pPr>
            <a:lvl2pPr marL="742950" indent="-285750">
              <a:spcBef>
                <a:spcPct val="20000"/>
              </a:spcBef>
              <a:buClr>
                <a:schemeClr val="tx2"/>
              </a:buClr>
              <a:buSzPct val="70000"/>
              <a:buFont typeface="Wingdings" panose="05000000000000000000" pitchFamily="2" charset="2"/>
              <a:buChar char="l"/>
              <a:defRPr sz="2800" b="1">
                <a:solidFill>
                  <a:srgbClr val="66FF33"/>
                </a:solidFill>
                <a:latin typeface="Times New Roman" panose="02020603050405020304" pitchFamily="18" charset="0"/>
              </a:defRPr>
            </a:lvl2pPr>
            <a:lvl3pPr marL="1143000" indent="-228600">
              <a:spcBef>
                <a:spcPct val="20000"/>
              </a:spcBef>
              <a:buClr>
                <a:srgbClr val="F95AB7"/>
              </a:buClr>
              <a:buSzPct val="80000"/>
              <a:buFont typeface="Wingdings" panose="05000000000000000000" pitchFamily="2" charset="2"/>
              <a:buChar char="u"/>
              <a:defRPr sz="2400">
                <a:solidFill>
                  <a:schemeClr val="tx1"/>
                </a:solidFill>
                <a:latin typeface="Times New Roman" panose="02020603050405020304" pitchFamily="18" charset="0"/>
              </a:defRPr>
            </a:lvl3pPr>
            <a:lvl4pPr marL="16002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4pPr>
            <a:lvl5pPr marL="2057400" indent="-228600">
              <a:spcBef>
                <a:spcPct val="20000"/>
              </a:spcBef>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F95AB7"/>
              </a:buClr>
              <a:buSzPct val="80000"/>
              <a:buFont typeface="Wingdings" panose="05000000000000000000" pitchFamily="2" charset="2"/>
              <a:buChar char="u"/>
              <a:defRPr sz="2000">
                <a:solidFill>
                  <a:schemeClr val="tx1"/>
                </a:solidFill>
                <a:latin typeface="Times New Roman" panose="02020603050405020304" pitchFamily="18" charset="0"/>
              </a:defRPr>
            </a:lvl9pPr>
          </a:lstStyle>
          <a:p>
            <a:pPr eaLnBrk="1" hangingPunct="1">
              <a:spcBef>
                <a:spcPct val="0"/>
              </a:spcBef>
              <a:buClrTx/>
              <a:buSzTx/>
              <a:buFontTx/>
              <a:buNone/>
            </a:pPr>
            <a:r>
              <a:rPr lang="cs-CZ" altLang="cs-CZ" sz="2800" dirty="0">
                <a:solidFill>
                  <a:schemeClr val="tx1"/>
                </a:solidFill>
                <a:latin typeface="Arial CE" panose="020B0604020202020204" pitchFamily="34" charset="0"/>
              </a:rPr>
              <a:t>non REM stadium </a:t>
            </a:r>
            <a:r>
              <a:rPr lang="cs-CZ" altLang="cs-CZ" sz="2800" dirty="0" smtClean="0">
                <a:solidFill>
                  <a:schemeClr val="tx1"/>
                </a:solidFill>
                <a:latin typeface="Arial CE" panose="020B0604020202020204" pitchFamily="34" charset="0"/>
              </a:rPr>
              <a:t>-  </a:t>
            </a:r>
            <a:r>
              <a:rPr lang="cs-CZ" altLang="cs-CZ" sz="2800" dirty="0">
                <a:solidFill>
                  <a:schemeClr val="tx1"/>
                </a:solidFill>
                <a:latin typeface="Arial CE" panose="020B0604020202020204" pitchFamily="34" charset="0"/>
              </a:rPr>
              <a:t>synchronizované (S1-S4</a:t>
            </a:r>
            <a:r>
              <a:rPr lang="cs-CZ" altLang="cs-CZ" sz="2800" dirty="0" smtClean="0">
                <a:solidFill>
                  <a:schemeClr val="tx1"/>
                </a:solidFill>
                <a:latin typeface="Arial CE" panose="020B0604020202020204" pitchFamily="34" charset="0"/>
              </a:rPr>
              <a:t>)</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	delta rytmus na EEG,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	</a:t>
            </a:r>
            <a:r>
              <a:rPr lang="cs-CZ" altLang="cs-CZ" sz="2800" dirty="0" err="1" smtClean="0">
                <a:solidFill>
                  <a:schemeClr val="tx1"/>
                </a:solidFill>
                <a:latin typeface="Arial CE" panose="020B0604020202020204" pitchFamily="34" charset="0"/>
              </a:rPr>
              <a:t>nižší+pravidelná</a:t>
            </a:r>
            <a:r>
              <a:rPr lang="cs-CZ" altLang="cs-CZ" sz="2800" dirty="0" smtClean="0">
                <a:solidFill>
                  <a:schemeClr val="tx1"/>
                </a:solidFill>
                <a:latin typeface="Arial CE" panose="020B0604020202020204" pitchFamily="34" charset="0"/>
              </a:rPr>
              <a:t> frekvence srdce i dechu		</a:t>
            </a:r>
          </a:p>
          <a:p>
            <a:pPr eaLnBrk="1" hangingPunct="1">
              <a:spcBef>
                <a:spcPct val="0"/>
              </a:spcBef>
              <a:buClrTx/>
              <a:buSzTx/>
              <a:buFontTx/>
              <a:buNone/>
            </a:pPr>
            <a:r>
              <a:rPr lang="cs-CZ" altLang="cs-CZ" sz="2800" dirty="0" smtClean="0">
                <a:solidFill>
                  <a:schemeClr val="tx1"/>
                </a:solidFill>
                <a:latin typeface="Arial CE" panose="020B0604020202020204" pitchFamily="34" charset="0"/>
              </a:rPr>
              <a:t>		tonus kosterních svalů nízký</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a:solidFill>
                  <a:schemeClr val="tx1"/>
                </a:solidFill>
                <a:latin typeface="Arial CE" panose="020B0604020202020204" pitchFamily="34" charset="0"/>
              </a:rPr>
              <a:t>REM stadium </a:t>
            </a:r>
            <a:r>
              <a:rPr lang="cs-CZ" altLang="cs-CZ" sz="2800" dirty="0" smtClean="0">
                <a:solidFill>
                  <a:schemeClr val="tx1"/>
                </a:solidFill>
                <a:latin typeface="Arial CE" panose="020B0604020202020204" pitchFamily="34" charset="0"/>
              </a:rPr>
              <a:t> -  desynchronizované</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	beta rytmus na EEG</a:t>
            </a:r>
            <a:r>
              <a:rPr lang="cs-CZ" altLang="cs-CZ" sz="2800" dirty="0">
                <a:solidFill>
                  <a:schemeClr val="tx1"/>
                </a:solidFill>
                <a:latin typeface="Arial CE" panose="020B0604020202020204" pitchFamily="34" charset="0"/>
              </a:rPr>
              <a:t>	</a:t>
            </a:r>
          </a:p>
          <a:p>
            <a:pPr eaLnBrk="1" hangingPunct="1">
              <a:spcBef>
                <a:spcPct val="0"/>
              </a:spcBef>
              <a:buClrTx/>
              <a:buSzTx/>
              <a:buFontTx/>
              <a:buNone/>
            </a:pPr>
            <a:r>
              <a:rPr lang="cs-CZ" altLang="cs-CZ" sz="2800" dirty="0">
                <a:solidFill>
                  <a:schemeClr val="tx1"/>
                </a:solidFill>
                <a:latin typeface="Arial CE" panose="020B0604020202020204" pitchFamily="34" charset="0"/>
              </a:rPr>
              <a:t>		</a:t>
            </a:r>
            <a:r>
              <a:rPr lang="cs-CZ" altLang="cs-CZ" sz="2800" dirty="0" err="1" smtClean="0">
                <a:solidFill>
                  <a:schemeClr val="tx1"/>
                </a:solidFill>
                <a:latin typeface="Arial CE" panose="020B0604020202020204" pitchFamily="34" charset="0"/>
              </a:rPr>
              <a:t>zvýšená+nepravidelná</a:t>
            </a:r>
            <a:r>
              <a:rPr lang="cs-CZ" altLang="cs-CZ" sz="2800" dirty="0" smtClean="0">
                <a:solidFill>
                  <a:schemeClr val="tx1"/>
                </a:solidFill>
                <a:latin typeface="Arial CE" panose="020B0604020202020204" pitchFamily="34" charset="0"/>
              </a:rPr>
              <a:t> </a:t>
            </a:r>
            <a:r>
              <a:rPr lang="cs-CZ" altLang="cs-CZ" sz="2800" dirty="0">
                <a:solidFill>
                  <a:schemeClr val="tx1"/>
                </a:solidFill>
                <a:latin typeface="Arial CE" panose="020B0604020202020204" pitchFamily="34" charset="0"/>
              </a:rPr>
              <a:t>frekvence srdce i </a:t>
            </a:r>
            <a:r>
              <a:rPr lang="cs-CZ" altLang="cs-CZ" sz="2800" dirty="0" smtClean="0">
                <a:solidFill>
                  <a:schemeClr val="tx1"/>
                </a:solidFill>
                <a:latin typeface="Arial CE" panose="020B0604020202020204" pitchFamily="34" charset="0"/>
              </a:rPr>
              <a:t>dechu</a:t>
            </a:r>
          </a:p>
          <a:p>
            <a:pPr eaLnBrk="1" hangingPunct="1">
              <a:spcBef>
                <a:spcPct val="0"/>
              </a:spcBef>
              <a:buClrTx/>
              <a:buSzTx/>
              <a:buFontTx/>
              <a:buNone/>
            </a:pPr>
            <a:r>
              <a:rPr lang="cs-CZ" altLang="cs-CZ" sz="2800" dirty="0" smtClean="0">
                <a:solidFill>
                  <a:schemeClr val="tx1"/>
                </a:solidFill>
                <a:latin typeface="Arial CE" panose="020B0604020202020204" pitchFamily="34" charset="0"/>
              </a:rPr>
              <a:t>	</a:t>
            </a:r>
            <a:r>
              <a:rPr lang="cs-CZ" altLang="cs-CZ" sz="2800" dirty="0">
                <a:solidFill>
                  <a:schemeClr val="tx1"/>
                </a:solidFill>
                <a:latin typeface="Arial CE" panose="020B0604020202020204" pitchFamily="34" charset="0"/>
              </a:rPr>
              <a:t>	</a:t>
            </a:r>
            <a:r>
              <a:rPr lang="cs-CZ" altLang="cs-CZ" sz="2800" dirty="0" smtClean="0">
                <a:solidFill>
                  <a:schemeClr val="tx1"/>
                </a:solidFill>
                <a:latin typeface="Arial CE" panose="020B0604020202020204" pitchFamily="34" charset="0"/>
              </a:rPr>
              <a:t>tonus </a:t>
            </a:r>
            <a:r>
              <a:rPr lang="cs-CZ" altLang="cs-CZ" sz="2800" dirty="0">
                <a:solidFill>
                  <a:schemeClr val="tx1"/>
                </a:solidFill>
                <a:latin typeface="Arial CE" panose="020B0604020202020204" pitchFamily="34" charset="0"/>
              </a:rPr>
              <a:t>kosterních svalů </a:t>
            </a:r>
            <a:r>
              <a:rPr lang="cs-CZ" altLang="cs-CZ" sz="2800" dirty="0" smtClean="0">
                <a:solidFill>
                  <a:schemeClr val="tx1"/>
                </a:solidFill>
                <a:latin typeface="Arial CE" panose="020B0604020202020204" pitchFamily="34" charset="0"/>
              </a:rPr>
              <a:t>vymizelý</a:t>
            </a:r>
            <a:endParaRPr lang="cs-CZ" altLang="cs-CZ" sz="2800" dirty="0">
              <a:solidFill>
                <a:schemeClr val="tx1"/>
              </a:solidFill>
              <a:latin typeface="Arial CE" panose="020B0604020202020204" pitchFamily="34" charset="0"/>
            </a:endParaRP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a:p>
            <a:pPr eaLnBrk="1" hangingPunct="1">
              <a:spcBef>
                <a:spcPct val="0"/>
              </a:spcBef>
              <a:buClrTx/>
              <a:buSzTx/>
              <a:buFontTx/>
              <a:buNone/>
            </a:pPr>
            <a:r>
              <a:rPr lang="cs-CZ" altLang="cs-CZ" sz="2800" dirty="0" smtClean="0">
                <a:solidFill>
                  <a:schemeClr val="tx1"/>
                </a:solidFill>
                <a:latin typeface="Arial CE" panose="020B0604020202020204" pitchFamily="34" charset="0"/>
              </a:rPr>
              <a:t>1 cyklus zahrnuje oba dva typy, celkové </a:t>
            </a:r>
            <a:r>
              <a:rPr lang="cs-CZ" altLang="cs-CZ" sz="2800" dirty="0">
                <a:solidFill>
                  <a:schemeClr val="tx1"/>
                </a:solidFill>
                <a:latin typeface="Arial CE" panose="020B0604020202020204" pitchFamily="34" charset="0"/>
              </a:rPr>
              <a:t>délka okolo 1,5 hod</a:t>
            </a:r>
          </a:p>
          <a:p>
            <a:pPr eaLnBrk="1" hangingPunct="1">
              <a:spcBef>
                <a:spcPct val="0"/>
              </a:spcBef>
              <a:buClrTx/>
              <a:buSzTx/>
              <a:buFontTx/>
              <a:buNone/>
            </a:pPr>
            <a:endParaRPr lang="cs-CZ" altLang="cs-CZ" sz="2800" dirty="0">
              <a:solidFill>
                <a:schemeClr val="tx1"/>
              </a:solidFill>
              <a:latin typeface="Arial CE" panose="020B0604020202020204" pitchFamily="34" charset="0"/>
            </a:endParaRPr>
          </a:p>
        </p:txBody>
      </p:sp>
    </p:spTree>
    <p:extLst>
      <p:ext uri="{BB962C8B-B14F-4D97-AF65-F5344CB8AC3E}">
        <p14:creationId xmlns:p14="http://schemas.microsoft.com/office/powerpoint/2010/main" val="9442464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a:t>
            </a:r>
            <a:endParaRPr lang="cs-CZ" dirty="0"/>
          </a:p>
        </p:txBody>
      </p:sp>
      <p:sp>
        <p:nvSpPr>
          <p:cNvPr id="3" name="Zástupný symbol pro obsah 2"/>
          <p:cNvSpPr>
            <a:spLocks noGrp="1"/>
          </p:cNvSpPr>
          <p:nvPr>
            <p:ph idx="1"/>
          </p:nvPr>
        </p:nvSpPr>
        <p:spPr/>
        <p:txBody>
          <a:bodyPr/>
          <a:lstStyle/>
          <a:p>
            <a:r>
              <a:rPr lang="cs-CZ" dirty="0" smtClean="0"/>
              <a:t>Ukládání informací do „zásobníku/depozitu/údajové banky“, ze které se v případě potřeby mohou  vybrat a využít</a:t>
            </a:r>
            <a:endParaRPr lang="cs-CZ" dirty="0"/>
          </a:p>
          <a:p>
            <a:r>
              <a:rPr lang="cs-CZ" dirty="0" smtClean="0"/>
              <a:t>Paměť odkazuje na způsob jakým zaznamenáváme události, informace a dovednosti</a:t>
            </a:r>
          </a:p>
          <a:p>
            <a:r>
              <a:rPr lang="cs-CZ" dirty="0" smtClean="0"/>
              <a:t>Rozeznáváme různé druhy paměti v závislosti</a:t>
            </a:r>
          </a:p>
          <a:p>
            <a:pPr lvl="1"/>
            <a:r>
              <a:rPr lang="cs-CZ" dirty="0" smtClean="0"/>
              <a:t> na charakteru informace</a:t>
            </a:r>
          </a:p>
          <a:p>
            <a:pPr lvl="1"/>
            <a:r>
              <a:rPr lang="cs-CZ" dirty="0" smtClean="0"/>
              <a:t>podle účasti vědomí při vytváření paměti</a:t>
            </a:r>
          </a:p>
          <a:p>
            <a:pPr lvl="1"/>
            <a:r>
              <a:rPr lang="cs-CZ" dirty="0" smtClean="0"/>
              <a:t>podle času – jak dlouho si pamatujeme </a:t>
            </a:r>
            <a:endParaRPr lang="cs-CZ" dirty="0"/>
          </a:p>
        </p:txBody>
      </p:sp>
    </p:spTree>
    <p:extLst>
      <p:ext uri="{BB962C8B-B14F-4D97-AF65-F5344CB8AC3E}">
        <p14:creationId xmlns:p14="http://schemas.microsoft.com/office/powerpoint/2010/main" val="18635333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u="sng" dirty="0" smtClean="0"/>
              <a:t>Deklarativní </a:t>
            </a:r>
            <a:r>
              <a:rPr lang="cs-CZ" dirty="0" smtClean="0"/>
              <a:t>– explicitní vědomá paměť na zážitky a události</a:t>
            </a:r>
          </a:p>
          <a:p>
            <a:r>
              <a:rPr lang="cs-CZ" dirty="0" smtClean="0"/>
              <a:t>Vybavuje se verbálně, prostřednictvím vysloveného nebo napsaného slova</a:t>
            </a:r>
          </a:p>
          <a:p>
            <a:pPr lvl="1"/>
            <a:r>
              <a:rPr lang="cs-CZ" dirty="0" smtClean="0"/>
              <a:t>EPIZODICKÁ – osobní zážitky v kontextu událostí, které se stali na určitém místě a čase</a:t>
            </a:r>
          </a:p>
          <a:p>
            <a:pPr lvl="1"/>
            <a:r>
              <a:rPr lang="cs-CZ" dirty="0" smtClean="0"/>
              <a:t>SÉMANTICKÁ – paměť na naučené situace (víme, že Londýn je hlavní město Anglie, i když jsme tam nikdy nebyli) </a:t>
            </a:r>
          </a:p>
          <a:p>
            <a:pPr marL="457200" lvl="1" indent="0">
              <a:buNone/>
            </a:pPr>
            <a:r>
              <a:rPr lang="cs-CZ" dirty="0" smtClean="0"/>
              <a:t>Na naučení se deklarativního materiálu potřebujeme více času, snadno ho zapomínáme, pokud ho často nepoužíváme; z časového hlediska se tato forma dělí na:</a:t>
            </a:r>
          </a:p>
          <a:p>
            <a:pPr marL="457200" lvl="1" indent="0">
              <a:buNone/>
            </a:pPr>
            <a:r>
              <a:rPr lang="cs-CZ" dirty="0" smtClean="0"/>
              <a:t> 	senzorickou</a:t>
            </a:r>
          </a:p>
          <a:p>
            <a:pPr marL="457200" lvl="1" indent="0">
              <a:buNone/>
            </a:pPr>
            <a:r>
              <a:rPr lang="cs-CZ" dirty="0" smtClean="0"/>
              <a:t>	krátkodobou</a:t>
            </a:r>
          </a:p>
          <a:p>
            <a:pPr marL="457200" lvl="1" indent="0">
              <a:buNone/>
            </a:pPr>
            <a:r>
              <a:rPr lang="cs-CZ" dirty="0" smtClean="0"/>
              <a:t>	dlouhodobou</a:t>
            </a:r>
          </a:p>
          <a:p>
            <a:pPr marL="457200" lvl="1" indent="0">
              <a:buNone/>
            </a:pPr>
            <a:r>
              <a:rPr lang="cs-CZ" dirty="0" smtClean="0"/>
              <a:t>Specifickou formou je pracovní paměť – </a:t>
            </a:r>
            <a:r>
              <a:rPr lang="cs-CZ" dirty="0" err="1" smtClean="0"/>
              <a:t>prefrontální</a:t>
            </a:r>
            <a:r>
              <a:rPr lang="cs-CZ" dirty="0" smtClean="0"/>
              <a:t> mozková kůra</a:t>
            </a:r>
            <a:endParaRPr lang="cs-CZ" dirty="0"/>
          </a:p>
        </p:txBody>
      </p:sp>
    </p:spTree>
    <p:extLst>
      <p:ext uri="{BB962C8B-B14F-4D97-AF65-F5344CB8AC3E}">
        <p14:creationId xmlns:p14="http://schemas.microsoft.com/office/powerpoint/2010/main" val="1737257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647569" y="1526565"/>
            <a:ext cx="9794788" cy="1508105"/>
          </a:xfrm>
          <a:prstGeom prst="rect">
            <a:avLst/>
          </a:prstGeom>
        </p:spPr>
        <p:txBody>
          <a:bodyPr wrap="square">
            <a:spAutoFit/>
          </a:bodyPr>
          <a:lstStyle/>
          <a:p>
            <a:endParaRPr lang="cs-CZ" sz="1200" dirty="0">
              <a:solidFill>
                <a:srgbClr val="000000"/>
              </a:solidFill>
              <a:latin typeface="Calibri" panose="020F0502020204030204" pitchFamily="34" charset="0"/>
            </a:endParaRPr>
          </a:p>
          <a:p>
            <a:r>
              <a:rPr lang="cs-CZ" dirty="0" smtClean="0">
                <a:latin typeface="Calibri" panose="020F0502020204030204" pitchFamily="34" charset="0"/>
              </a:rPr>
              <a:t>						</a:t>
            </a:r>
            <a:endParaRPr lang="cs-CZ" sz="4000" dirty="0">
              <a:latin typeface="Calibri" panose="020F0502020204030204" pitchFamily="34" charset="0"/>
            </a:endParaRPr>
          </a:p>
          <a:p>
            <a:r>
              <a:rPr lang="cs-CZ" sz="4000" b="1" dirty="0" smtClean="0">
                <a:latin typeface="Calibri" panose="020F0502020204030204" pitchFamily="34" charset="0"/>
              </a:rPr>
              <a:t>ANTICIPACE  - umění předvídat </a:t>
            </a:r>
            <a:endParaRPr lang="cs-CZ" dirty="0"/>
          </a:p>
        </p:txBody>
      </p:sp>
    </p:spTree>
    <p:extLst>
      <p:ext uri="{BB962C8B-B14F-4D97-AF65-F5344CB8AC3E}">
        <p14:creationId xmlns:p14="http://schemas.microsoft.com/office/powerpoint/2010/main" val="38558898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PAMĚŤsenzorická</a:t>
            </a:r>
            <a:endParaRPr lang="cs-CZ" dirty="0"/>
          </a:p>
        </p:txBody>
      </p:sp>
      <p:sp>
        <p:nvSpPr>
          <p:cNvPr id="3" name="Zástupný symbol pro obsah 2"/>
          <p:cNvSpPr>
            <a:spLocks noGrp="1"/>
          </p:cNvSpPr>
          <p:nvPr>
            <p:ph idx="1"/>
          </p:nvPr>
        </p:nvSpPr>
        <p:spPr/>
        <p:txBody>
          <a:bodyPr/>
          <a:lstStyle/>
          <a:p>
            <a:r>
              <a:rPr lang="cs-CZ" dirty="0" smtClean="0"/>
              <a:t>První fáze paměťového procesu</a:t>
            </a:r>
          </a:p>
          <a:p>
            <a:r>
              <a:rPr lang="cs-CZ" dirty="0" smtClean="0"/>
              <a:t>Netrvá déle jako 1 s</a:t>
            </a:r>
          </a:p>
          <a:p>
            <a:r>
              <a:rPr lang="cs-CZ" dirty="0" smtClean="0"/>
              <a:t>Senzorický vstup do CNS …10</a:t>
            </a:r>
            <a:r>
              <a:rPr lang="cs-CZ" baseline="30000" dirty="0" smtClean="0"/>
              <a:t>9 </a:t>
            </a:r>
            <a:r>
              <a:rPr lang="cs-CZ" dirty="0" smtClean="0"/>
              <a:t>bitů/s</a:t>
            </a:r>
          </a:p>
          <a:p>
            <a:r>
              <a:rPr lang="cs-CZ" dirty="0" smtClean="0"/>
              <a:t>Tolik informací nemůže vstoupit do vědomí a hned se zapomíná</a:t>
            </a:r>
          </a:p>
          <a:p>
            <a:r>
              <a:rPr lang="cs-CZ" dirty="0" smtClean="0"/>
              <a:t>Význam: aktivace mozkové kůry prostřednictvím RAS</a:t>
            </a:r>
            <a:endParaRPr lang="cs-CZ" dirty="0"/>
          </a:p>
        </p:txBody>
      </p:sp>
    </p:spTree>
    <p:extLst>
      <p:ext uri="{BB962C8B-B14F-4D97-AF65-F5344CB8AC3E}">
        <p14:creationId xmlns:p14="http://schemas.microsoft.com/office/powerpoint/2010/main" val="1182067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sz="4900" dirty="0" smtClean="0"/>
              <a:t>PAMĚŤ</a:t>
            </a:r>
            <a:r>
              <a:rPr lang="cs-CZ" dirty="0" smtClean="0"/>
              <a:t> krátkodobá</a:t>
            </a:r>
            <a:br>
              <a:rPr lang="cs-CZ" dirty="0" smtClean="0"/>
            </a:br>
            <a:endParaRPr lang="cs-CZ" dirty="0"/>
          </a:p>
        </p:txBody>
      </p:sp>
      <p:sp>
        <p:nvSpPr>
          <p:cNvPr id="3" name="Zástupný symbol pro obsah 2"/>
          <p:cNvSpPr>
            <a:spLocks noGrp="1"/>
          </p:cNvSpPr>
          <p:nvPr>
            <p:ph idx="1"/>
          </p:nvPr>
        </p:nvSpPr>
        <p:spPr>
          <a:xfrm>
            <a:off x="345057" y="1825625"/>
            <a:ext cx="11550769" cy="4351338"/>
          </a:xfrm>
        </p:spPr>
        <p:txBody>
          <a:bodyPr>
            <a:normAutofit lnSpcReduction="10000"/>
          </a:bodyPr>
          <a:lstStyle/>
          <a:p>
            <a:r>
              <a:rPr lang="cs-CZ" dirty="0" smtClean="0"/>
              <a:t>Vlastní vstupní paměťový proces</a:t>
            </a:r>
          </a:p>
          <a:p>
            <a:r>
              <a:rPr lang="cs-CZ" dirty="0" smtClean="0"/>
              <a:t>Délka trvání - sekundy, minuty až hodiny</a:t>
            </a:r>
          </a:p>
          <a:p>
            <a:r>
              <a:rPr lang="cs-CZ" dirty="0" smtClean="0"/>
              <a:t>Představuje filtr přes který přecházejí nejvýznamnější podněty</a:t>
            </a:r>
          </a:p>
          <a:p>
            <a:r>
              <a:rPr lang="cs-CZ" dirty="0" smtClean="0"/>
              <a:t>Informace, které chceme či potřebujeme uchovat se přes krátkodobou paměť přesouvají do dlouhodobé procesem tzv. konsolidace</a:t>
            </a:r>
          </a:p>
          <a:p>
            <a:r>
              <a:rPr lang="cs-CZ" dirty="0" smtClean="0"/>
              <a:t>Mechanismem krátkodobé </a:t>
            </a:r>
            <a:r>
              <a:rPr lang="cs-CZ" dirty="0" err="1" smtClean="0"/>
              <a:t>pamětije</a:t>
            </a:r>
            <a:r>
              <a:rPr lang="cs-CZ" dirty="0" smtClean="0"/>
              <a:t> tzv. </a:t>
            </a:r>
            <a:r>
              <a:rPr lang="cs-CZ" dirty="0" err="1" smtClean="0"/>
              <a:t>reverberační</a:t>
            </a:r>
            <a:r>
              <a:rPr lang="cs-CZ" dirty="0" smtClean="0"/>
              <a:t> obvod(pozitivní zpětnovazebný okruh)</a:t>
            </a:r>
          </a:p>
          <a:p>
            <a:pPr lvl="1"/>
            <a:r>
              <a:rPr lang="cs-CZ" dirty="0" smtClean="0"/>
              <a:t>Synaptické spojení do série zapojeného postsynaptického neuronu s presynaptickým</a:t>
            </a:r>
          </a:p>
          <a:p>
            <a:pPr lvl="1"/>
            <a:r>
              <a:rPr lang="cs-CZ" dirty="0" smtClean="0"/>
              <a:t>(retrográdní amnézie – nepamatujeme si události asi 30min před úrazem; anterográdní amnézie – nezapamatujeme si nové informace – při těžkém alkoholismu, degenerace neuronů v hipokampu)</a:t>
            </a:r>
            <a:endParaRPr lang="cs-CZ" dirty="0"/>
          </a:p>
        </p:txBody>
      </p:sp>
    </p:spTree>
    <p:extLst>
      <p:ext uri="{BB962C8B-B14F-4D97-AF65-F5344CB8AC3E}">
        <p14:creationId xmlns:p14="http://schemas.microsoft.com/office/powerpoint/2010/main" val="217431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 dlouhodobá</a:t>
            </a:r>
            <a:endParaRPr lang="cs-CZ" dirty="0"/>
          </a:p>
        </p:txBody>
      </p:sp>
      <p:sp>
        <p:nvSpPr>
          <p:cNvPr id="3" name="Zástupný symbol pro obsah 2"/>
          <p:cNvSpPr>
            <a:spLocks noGrp="1"/>
          </p:cNvSpPr>
          <p:nvPr>
            <p:ph idx="1"/>
          </p:nvPr>
        </p:nvSpPr>
        <p:spPr/>
        <p:txBody>
          <a:bodyPr/>
          <a:lstStyle/>
          <a:p>
            <a:r>
              <a:rPr lang="cs-CZ" dirty="0" smtClean="0"/>
              <a:t>Různá doba uchovávání informací – několik dní, roků, desetiletí, celý život – hlavně ve spojení se silným emocionálním zážitkem</a:t>
            </a:r>
          </a:p>
          <a:p>
            <a:r>
              <a:rPr lang="cs-CZ" dirty="0" smtClean="0"/>
              <a:t>Uchovávání paměťové stopy má pravděpodobně </a:t>
            </a:r>
            <a:r>
              <a:rPr lang="cs-CZ" dirty="0" err="1" smtClean="0"/>
              <a:t>biochemickoou</a:t>
            </a:r>
            <a:r>
              <a:rPr lang="cs-CZ" dirty="0" smtClean="0"/>
              <a:t> podstatu; hypotéza </a:t>
            </a:r>
            <a:r>
              <a:rPr lang="cs-CZ" dirty="0" err="1" smtClean="0"/>
              <a:t>panů</a:t>
            </a:r>
            <a:r>
              <a:rPr lang="cs-CZ" dirty="0" smtClean="0"/>
              <a:t> </a:t>
            </a:r>
            <a:r>
              <a:rPr lang="cs-CZ" dirty="0" err="1" smtClean="0"/>
              <a:t>Ecclese</a:t>
            </a:r>
            <a:r>
              <a:rPr lang="cs-CZ" dirty="0" smtClean="0"/>
              <a:t> a </a:t>
            </a:r>
            <a:r>
              <a:rPr lang="cs-CZ" dirty="0" err="1" smtClean="0"/>
              <a:t>Szenthágotthaie</a:t>
            </a:r>
            <a:r>
              <a:rPr lang="cs-CZ" dirty="0" smtClean="0"/>
              <a:t> – mikrostrukturální změny na presynaptických či postsynaptických spojení</a:t>
            </a:r>
            <a:endParaRPr lang="cs-CZ" dirty="0"/>
          </a:p>
        </p:txBody>
      </p:sp>
    </p:spTree>
    <p:extLst>
      <p:ext uri="{BB962C8B-B14F-4D97-AF65-F5344CB8AC3E}">
        <p14:creationId xmlns:p14="http://schemas.microsoft.com/office/powerpoint/2010/main" val="30756791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PAMĚŤ</a:t>
            </a:r>
            <a:endParaRPr lang="cs-CZ" dirty="0"/>
          </a:p>
        </p:txBody>
      </p:sp>
      <p:sp>
        <p:nvSpPr>
          <p:cNvPr id="3" name="Zástupný symbol pro obsah 2"/>
          <p:cNvSpPr>
            <a:spLocks noGrp="1"/>
          </p:cNvSpPr>
          <p:nvPr>
            <p:ph idx="1"/>
          </p:nvPr>
        </p:nvSpPr>
        <p:spPr/>
        <p:txBody>
          <a:bodyPr/>
          <a:lstStyle/>
          <a:p>
            <a:r>
              <a:rPr lang="cs-CZ" b="1" u="sng" dirty="0" smtClean="0"/>
              <a:t>procedurální</a:t>
            </a:r>
          </a:p>
          <a:p>
            <a:pPr marL="0" indent="0">
              <a:buNone/>
            </a:pPr>
            <a:r>
              <a:rPr lang="cs-CZ" dirty="0" smtClean="0"/>
              <a:t>Je výsledkem učení se zručnostem vyžadující motorickou koordinaci</a:t>
            </a:r>
          </a:p>
          <a:p>
            <a:pPr marL="0" indent="0">
              <a:buNone/>
            </a:pPr>
            <a:r>
              <a:rPr lang="cs-CZ" dirty="0" smtClean="0"/>
              <a:t>(výsledkem tohoto učení a paměti je schopnost lyžovat, bruslit, jezdit na kole, řídit auto…)</a:t>
            </a:r>
          </a:p>
          <a:p>
            <a:pPr marL="0" indent="0">
              <a:buNone/>
            </a:pPr>
            <a:r>
              <a:rPr lang="cs-CZ" dirty="0" smtClean="0"/>
              <a:t>Anatomický podklad: mozeček, amygdala, subkortikální oblasti bazálních ganglií </a:t>
            </a:r>
          </a:p>
          <a:p>
            <a:pPr marL="0" indent="0">
              <a:buNone/>
            </a:pPr>
            <a:r>
              <a:rPr lang="cs-CZ" dirty="0" smtClean="0"/>
              <a:t>Amygdala je součástí pro implicitní paměť – nevědomá složka – např. emoční paměť</a:t>
            </a:r>
            <a:endParaRPr lang="cs-CZ" dirty="0"/>
          </a:p>
        </p:txBody>
      </p:sp>
    </p:spTree>
    <p:extLst>
      <p:ext uri="{BB962C8B-B14F-4D97-AF65-F5344CB8AC3E}">
        <p14:creationId xmlns:p14="http://schemas.microsoft.com/office/powerpoint/2010/main" val="16079306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UČENÍ – 2 typy experimentálního učení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Klasické podmiňování (</a:t>
            </a:r>
            <a:r>
              <a:rPr lang="cs-CZ" dirty="0" err="1" smtClean="0"/>
              <a:t>I.P.Pavlov</a:t>
            </a:r>
            <a:r>
              <a:rPr lang="cs-CZ" dirty="0" smtClean="0"/>
              <a:t>)</a:t>
            </a:r>
          </a:p>
          <a:p>
            <a:r>
              <a:rPr lang="cs-CZ" dirty="0" smtClean="0"/>
              <a:t>Výzkumná výtka: pes je pasivní</a:t>
            </a:r>
          </a:p>
          <a:p>
            <a:r>
              <a:rPr lang="cs-CZ" dirty="0" smtClean="0"/>
              <a:t>Operační podmiňování (</a:t>
            </a:r>
            <a:r>
              <a:rPr lang="cs-CZ" dirty="0" err="1" smtClean="0"/>
              <a:t>Skinnerovo</a:t>
            </a:r>
            <a:r>
              <a:rPr lang="cs-CZ" dirty="0" smtClean="0"/>
              <a:t>)</a:t>
            </a:r>
          </a:p>
          <a:p>
            <a:endParaRPr lang="cs-CZ" dirty="0"/>
          </a:p>
          <a:p>
            <a:endParaRPr lang="cs-CZ" dirty="0" smtClean="0"/>
          </a:p>
          <a:p>
            <a:endParaRPr lang="cs-CZ" dirty="0"/>
          </a:p>
          <a:p>
            <a:endParaRPr lang="cs-CZ" dirty="0" smtClean="0"/>
          </a:p>
          <a:p>
            <a:r>
              <a:rPr lang="cs-CZ" dirty="0" smtClean="0"/>
              <a:t>Účinná </a:t>
            </a:r>
            <a:r>
              <a:rPr lang="cs-CZ" dirty="0" err="1" smtClean="0"/>
              <a:t>kortikalizace</a:t>
            </a:r>
            <a:r>
              <a:rPr lang="cs-CZ" dirty="0" smtClean="0"/>
              <a:t> chování je u člověka zdlouhavý proces</a:t>
            </a:r>
          </a:p>
          <a:p>
            <a:r>
              <a:rPr lang="cs-CZ" dirty="0" smtClean="0"/>
              <a:t>Příprava na odbornou, intelektuálně náročnou pracovní činnost trvá déle jak 20 let, u  některých povolání je to na celý život</a:t>
            </a:r>
            <a:endParaRPr lang="cs-CZ" dirty="0"/>
          </a:p>
        </p:txBody>
      </p:sp>
    </p:spTree>
    <p:extLst>
      <p:ext uri="{BB962C8B-B14F-4D97-AF65-F5344CB8AC3E}">
        <p14:creationId xmlns:p14="http://schemas.microsoft.com/office/powerpoint/2010/main" val="35365875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044930" y="719578"/>
            <a:ext cx="10515600" cy="1325563"/>
          </a:xfrm>
        </p:spPr>
        <p:txBody>
          <a:bodyPr/>
          <a:lstStyle/>
          <a:p>
            <a:pPr eaLnBrk="1" hangingPunct="1"/>
            <a:r>
              <a:rPr lang="en-US" altLang="cs-CZ" dirty="0" smtClean="0"/>
              <a:t>Ivan Pavlov: </a:t>
            </a:r>
            <a:r>
              <a:rPr lang="cs-CZ" altLang="cs-CZ" dirty="0" smtClean="0"/>
              <a:t>klasické podmiňování </a:t>
            </a:r>
            <a:r>
              <a:rPr lang="en-US" altLang="cs-CZ" dirty="0" smtClean="0"/>
              <a:t>1904</a:t>
            </a:r>
          </a:p>
        </p:txBody>
      </p:sp>
      <p:pic>
        <p:nvPicPr>
          <p:cNvPr id="13315" name="Picture 3" descr="Pavlov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21" y="2389116"/>
            <a:ext cx="7340600"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avlov"/>
          <p:cNvPicPr>
            <a:picLocks noChangeAspect="1" noChangeArrowheads="1"/>
          </p:cNvPicPr>
          <p:nvPr/>
        </p:nvPicPr>
        <p:blipFill>
          <a:blip r:embed="rId4" cstate="print">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607999" y="1098886"/>
            <a:ext cx="9810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7418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zh-CN" dirty="0" smtClean="0">
                <a:ea typeface="SimSun" panose="02010600030101010101" pitchFamily="2" charset="-122"/>
              </a:rPr>
              <a:t>Opera</a:t>
            </a:r>
            <a:r>
              <a:rPr lang="cs-CZ" altLang="zh-CN" dirty="0" smtClean="0">
                <a:ea typeface="SimSun" panose="02010600030101010101" pitchFamily="2" charset="-122"/>
              </a:rPr>
              <a:t>ční podmiňování </a:t>
            </a:r>
            <a:r>
              <a:rPr lang="en-US" altLang="zh-CN" dirty="0" smtClean="0">
                <a:ea typeface="SimSun" panose="02010600030101010101" pitchFamily="2" charset="-122"/>
              </a:rPr>
              <a:t>(</a:t>
            </a:r>
            <a:r>
              <a:rPr lang="cs-CZ" altLang="zh-CN" dirty="0" smtClean="0">
                <a:ea typeface="SimSun" panose="02010600030101010101" pitchFamily="2" charset="-122"/>
              </a:rPr>
              <a:t>dle </a:t>
            </a:r>
            <a:r>
              <a:rPr lang="en-US" altLang="zh-CN" dirty="0" smtClean="0">
                <a:ea typeface="SimSun" panose="02010600030101010101" pitchFamily="2" charset="-122"/>
              </a:rPr>
              <a:t>Skinner</a:t>
            </a:r>
            <a:r>
              <a:rPr lang="cs-CZ" altLang="zh-CN" dirty="0" smtClean="0">
                <a:ea typeface="SimSun" panose="02010600030101010101" pitchFamily="2" charset="-122"/>
              </a:rPr>
              <a:t>a</a:t>
            </a:r>
            <a:r>
              <a:rPr lang="en-US" altLang="zh-CN" dirty="0" smtClean="0">
                <a:ea typeface="SimSun" panose="02010600030101010101" pitchFamily="2" charset="-122"/>
              </a:rPr>
              <a:t> )</a:t>
            </a:r>
          </a:p>
        </p:txBody>
      </p:sp>
      <p:sp>
        <p:nvSpPr>
          <p:cNvPr id="20483" name="Rectangle 3"/>
          <p:cNvSpPr>
            <a:spLocks noGrp="1" noChangeArrowheads="1"/>
          </p:cNvSpPr>
          <p:nvPr>
            <p:ph type="body" idx="1"/>
          </p:nvPr>
        </p:nvSpPr>
        <p:spPr/>
        <p:txBody>
          <a:bodyPr/>
          <a:lstStyle/>
          <a:p>
            <a:pPr eaLnBrk="1" hangingPunct="1">
              <a:buFontTx/>
              <a:buNone/>
            </a:pPr>
            <a:r>
              <a:rPr lang="cs-CZ" altLang="cs-CZ" dirty="0" smtClean="0"/>
              <a:t>Pokusná zvířata se sama naučila jak využít podmíněný reflex </a:t>
            </a:r>
          </a:p>
          <a:p>
            <a:pPr eaLnBrk="1" hangingPunct="1">
              <a:buFontTx/>
              <a:buNone/>
            </a:pPr>
            <a:r>
              <a:rPr lang="cs-CZ" altLang="cs-CZ" dirty="0" smtClean="0"/>
              <a:t>(stlačení páčky – vypadne potrava) při řešení akutního fyziologického problému - hladu</a:t>
            </a:r>
            <a:r>
              <a:rPr lang="en-US" altLang="zh-CN" dirty="0" smtClean="0">
                <a:ea typeface="SimSun" panose="02010600030101010101" pitchFamily="2" charset="-122"/>
              </a:rPr>
              <a:t>.</a:t>
            </a:r>
          </a:p>
        </p:txBody>
      </p:sp>
      <p:pic>
        <p:nvPicPr>
          <p:cNvPr id="20484" name="Picture 6" descr="Skinner_box"/>
          <p:cNvPicPr>
            <a:picLocks noChangeAspect="1" noChangeArrowheads="1"/>
          </p:cNvPicPr>
          <p:nvPr/>
        </p:nvPicPr>
        <p:blipFill>
          <a:blip r:embed="rId3">
            <a:clrChange>
              <a:clrFrom>
                <a:srgbClr val="FFFDFE"/>
              </a:clrFrom>
              <a:clrTo>
                <a:srgbClr val="FFFDFE">
                  <a:alpha val="0"/>
                </a:srgbClr>
              </a:clrTo>
            </a:clrChange>
            <a:lum bright="-12000"/>
            <a:extLst>
              <a:ext uri="{28A0092B-C50C-407E-A947-70E740481C1C}">
                <a14:useLocalDpi xmlns:a14="http://schemas.microsoft.com/office/drawing/2010/main" val="0"/>
              </a:ext>
            </a:extLst>
          </a:blip>
          <a:srcRect/>
          <a:stretch>
            <a:fillRect/>
          </a:stretch>
        </p:blipFill>
        <p:spPr bwMode="auto">
          <a:xfrm>
            <a:off x="3204475" y="2792626"/>
            <a:ext cx="6231516" cy="37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238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3" name="Rectangle 2"/>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4" name="Rectangle 3"/>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5" name="Rectangle 4"/>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6" name="Rectangle 5"/>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7" name="Rectangle 6"/>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8" name="Rectangle 7"/>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 name="Rectangle 8"/>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0" name="Rectangle 9"/>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 name="Rectangle 10"/>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2" name="Rectangle 11"/>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 name="Rectangle 12"/>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4" name="Rectangle 13"/>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 name="Rectangle 14"/>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6" name="Rectangle 15"/>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 name="Rectangle 16"/>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8" name="Rectangle 1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 name="Rectangle 18"/>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20" name="Rectangle 19"/>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21" name="Rectangle 20"/>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22" name="Rectangle 21"/>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3" name="Rectangle 22"/>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24" name="Rectangle 23"/>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25" name="Rectangle 24"/>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26" name="Rectangle 25"/>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27" name="Rectangle 26"/>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8" name="Rectangle 27"/>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29" name="Rectangle 28"/>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0" name="Rectangle 29"/>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31" name="Rectangle 30"/>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2" name="Rectangle 31"/>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33" name="Rectangle 32"/>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4" name="Rectangle 33"/>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35" name="Rectangle 34"/>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36" name="Rectangle 35"/>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37" name="Rectangle 36"/>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38" name="Rectangle 37"/>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39" name="Rectangle 38"/>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0" name="Rectangle 39"/>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41" name="Rectangle 40"/>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2" name="Rectangle 41"/>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43" name="Rectangle 42"/>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44" name="Rectangle 43"/>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45" name="Rectangle 44"/>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46" name="Rectangle 45"/>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47" name="Rectangle 46"/>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48" name="Rectangle 47"/>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49" name="Rectangle 4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0" name="Rectangle 49"/>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51" name="Rectangle 50"/>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2" name="Rectangle 51"/>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53" name="Rectangle 52"/>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4" name="Rectangle 53"/>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55" name="Rectangle 54"/>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6" name="Rectangle 55"/>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57" name="Rectangle 56"/>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58" name="Rectangle 57"/>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59" name="Rectangle 58"/>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60" name="Rectangle 59"/>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61" name="Rectangle 60"/>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62" name="Rectangle 61"/>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63" name="Rectangle 62"/>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64" name="Rectangle 63"/>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65" name="Rectangle 64"/>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66" name="Rectangle 65"/>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67" name="Rectangle 66"/>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68" name="Rectangle 67"/>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69" name="Rectangle 68"/>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70" name="Rectangle 69"/>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71" name="Rectangle 70"/>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72" name="Rectangle 71"/>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3" name="Rectangle 72"/>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74" name="Rectangle 73"/>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75" name="Rectangle 74"/>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6" name="Rectangle 75"/>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77" name="Rectangle 76"/>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78" name="Rectangle 77"/>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79" name="Rectangle 78"/>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80" name="Rectangle 79"/>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1" name="Rectangle 80"/>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82" name="Rectangle 81"/>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83" name="Rectangle 82"/>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84" name="Rectangle 83"/>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85" name="Rectangle 84"/>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86" name="Rectangle 85"/>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87" name="Rectangle 86"/>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88" name="Rectangle 87"/>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89" name="Rectangle 88"/>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90" name="Rectangle 89"/>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1" name="Rectangle 90"/>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92" name="Rectangle 91"/>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93" name="Rectangle 92"/>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4" name="Rectangle 93"/>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95" name="Rectangle 94"/>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96" name="Rectangle 95"/>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97" name="Rectangle 96"/>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98" name="Rectangle 97"/>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99" name="Rectangle 9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00" name="Rectangle 99"/>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101" name="Rectangle 100"/>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102" name="Rectangle 101"/>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103" name="Rectangle 102">
            <a:hlinkClick r:id="rId2" tooltip="Page 27"/>
          </p:cNvPr>
          <p:cNvSpPr>
            <a:spLocks noChangeArrowheads="1"/>
          </p:cNvSpPr>
          <p:nvPr/>
        </p:nvSpPr>
        <p:spPr bwMode="auto">
          <a:xfrm>
            <a:off x="1524000" y="-184666"/>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4" name="Rectangle 103"/>
          <p:cNvSpPr>
            <a:spLocks noChangeArrowheads="1"/>
          </p:cNvSpPr>
          <p:nvPr/>
        </p:nvSpPr>
        <p:spPr bwMode="auto">
          <a:xfrm>
            <a:off x="2147483647" y="1157253602"/>
            <a:ext cx="463588"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2</a:t>
            </a:r>
            <a:endParaRPr lang="cs-CZ" altLang="cs-CZ" sz="600"/>
          </a:p>
          <a:p>
            <a:pPr eaLnBrk="0" hangingPunct="0"/>
            <a:endParaRPr lang="cs-CZ" altLang="cs-CZ">
              <a:latin typeface="Arial" panose="020B0604020202020204" pitchFamily="34" charset="0"/>
            </a:endParaRPr>
          </a:p>
        </p:txBody>
      </p:sp>
      <p:sp>
        <p:nvSpPr>
          <p:cNvPr id="105" name="Rectangle 104"/>
          <p:cNvSpPr>
            <a:spLocks noChangeArrowheads="1"/>
          </p:cNvSpPr>
          <p:nvPr/>
        </p:nvSpPr>
        <p:spPr bwMode="auto">
          <a:xfrm>
            <a:off x="786169688" y="1968047002"/>
            <a:ext cx="681148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BuŶěčŶý podklad Ŷervového </a:t>
            </a:r>
            <a:endParaRPr lang="cs-CZ" altLang="cs-CZ" sz="600"/>
          </a:p>
          <a:p>
            <a:pPr eaLnBrk="0" hangingPunct="0"/>
            <a:endParaRPr lang="cs-CZ" altLang="cs-CZ">
              <a:latin typeface="Arial" panose="020B0604020202020204" pitchFamily="34" charset="0"/>
            </a:endParaRPr>
          </a:p>
        </p:txBody>
      </p:sp>
      <p:sp>
        <p:nvSpPr>
          <p:cNvPr id="106" name="Rectangle 105"/>
          <p:cNvSpPr>
            <a:spLocks noChangeArrowheads="1"/>
          </p:cNvSpPr>
          <p:nvPr/>
        </p:nvSpPr>
        <p:spPr bwMode="auto">
          <a:xfrm>
            <a:off x="1848678675" y="2146998899"/>
            <a:ext cx="199285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900">
                <a:latin typeface="Arial" panose="020B0604020202020204" pitchFamily="34" charset="0"/>
                <a:cs typeface="Arial" panose="020B0604020202020204" pitchFamily="34" charset="0"/>
              </a:rPr>
              <a:t>systéŵu</a:t>
            </a:r>
            <a:endParaRPr lang="cs-CZ" altLang="cs-CZ" sz="600"/>
          </a:p>
          <a:p>
            <a:pPr eaLnBrk="0" hangingPunct="0"/>
            <a:endParaRPr lang="cs-CZ" altLang="cs-CZ">
              <a:latin typeface="Arial" panose="020B0604020202020204" pitchFamily="34" charset="0"/>
            </a:endParaRPr>
          </a:p>
        </p:txBody>
      </p:sp>
      <p:sp>
        <p:nvSpPr>
          <p:cNvPr id="107" name="Rectangle 106"/>
          <p:cNvSpPr>
            <a:spLocks noChangeArrowheads="1"/>
          </p:cNvSpPr>
          <p:nvPr/>
        </p:nvSpPr>
        <p:spPr bwMode="auto">
          <a:xfrm>
            <a:off x="856397513" y="2147214343"/>
            <a:ext cx="176362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100">
                <a:latin typeface="Arial" panose="020B0604020202020204" pitchFamily="34" charset="0"/>
                <a:cs typeface="Arial" panose="020B0604020202020204" pitchFamily="34" charset="0"/>
              </a:rPr>
              <a:t>http://edublog.amdsb.ca/ </a:t>
            </a:r>
            <a:endParaRPr lang="cs-CZ" altLang="cs-CZ" sz="600"/>
          </a:p>
          <a:p>
            <a:pPr eaLnBrk="0" hangingPunct="0"/>
            <a:endParaRPr lang="cs-CZ" altLang="cs-CZ">
              <a:latin typeface="Arial" panose="020B0604020202020204" pitchFamily="34" charset="0"/>
            </a:endParaRPr>
          </a:p>
        </p:txBody>
      </p:sp>
      <p:sp>
        <p:nvSpPr>
          <p:cNvPr id="108" name="Rectangle 107"/>
          <p:cNvSpPr>
            <a:spLocks noChangeArrowheads="1"/>
          </p:cNvSpPr>
          <p:nvPr/>
        </p:nvSpPr>
        <p:spPr bwMode="auto">
          <a:xfrm>
            <a:off x="1412505113" y="450604607"/>
            <a:ext cx="392126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Kompartmentalizace </a:t>
            </a:r>
            <a:endParaRPr lang="cs-CZ" altLang="cs-CZ" sz="600"/>
          </a:p>
          <a:p>
            <a:pPr eaLnBrk="0" hangingPunct="0"/>
            <a:endParaRPr lang="cs-CZ" altLang="cs-CZ">
              <a:latin typeface="Arial" panose="020B0604020202020204" pitchFamily="34" charset="0"/>
            </a:endParaRPr>
          </a:p>
        </p:txBody>
      </p:sp>
      <p:sp>
        <p:nvSpPr>
          <p:cNvPr id="109" name="Rectangle 108"/>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0" name="Rectangle 109"/>
          <p:cNvSpPr>
            <a:spLocks noChangeArrowheads="1"/>
          </p:cNvSpPr>
          <p:nvPr/>
        </p:nvSpPr>
        <p:spPr bwMode="auto">
          <a:xfrm>
            <a:off x="447727388" y="112827113"/>
            <a:ext cx="86853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BuŶěčŶá speĐializaĐe vede u ŵŶohoďuŶěčŶýĐh orgaŶisŵů ke </a:t>
            </a:r>
            <a:endParaRPr lang="cs-CZ" altLang="cs-CZ" sz="600"/>
          </a:p>
          <a:p>
            <a:pPr eaLnBrk="0" hangingPunct="0"/>
            <a:endParaRPr lang="cs-CZ" altLang="cs-CZ">
              <a:latin typeface="Arial" panose="020B0604020202020204" pitchFamily="34" charset="0"/>
            </a:endParaRPr>
          </a:p>
        </p:txBody>
      </p:sp>
      <p:sp>
        <p:nvSpPr>
          <p:cNvPr id="111" name="Rectangle 110"/>
          <p:cNvSpPr>
            <a:spLocks noChangeArrowheads="1"/>
          </p:cNvSpPr>
          <p:nvPr/>
        </p:nvSpPr>
        <p:spPr bwMode="auto">
          <a:xfrm>
            <a:off x="447727388" y="1374940413"/>
            <a:ext cx="280237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kompartmentalizaci </a:t>
            </a:r>
            <a:endParaRPr lang="cs-CZ" altLang="cs-CZ" sz="600"/>
          </a:p>
          <a:p>
            <a:pPr eaLnBrk="0" hangingPunct="0"/>
            <a:endParaRPr lang="cs-CZ" altLang="cs-CZ">
              <a:latin typeface="Arial" panose="020B0604020202020204" pitchFamily="34" charset="0"/>
            </a:endParaRPr>
          </a:p>
        </p:txBody>
      </p:sp>
      <p:sp>
        <p:nvSpPr>
          <p:cNvPr id="112" name="Rectangle 111"/>
          <p:cNvSpPr>
            <a:spLocks noChangeArrowheads="1"/>
          </p:cNvSpPr>
          <p:nvPr/>
        </p:nvSpPr>
        <p:spPr bwMode="auto">
          <a:xfrm>
            <a:off x="1698664688" y="1374940413"/>
            <a:ext cx="306686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Ŷa růzŶýĐh úrovŶíĐh</a:t>
            </a:r>
            <a:endParaRPr lang="cs-CZ" altLang="cs-CZ" sz="600"/>
          </a:p>
          <a:p>
            <a:pPr eaLnBrk="0" hangingPunct="0"/>
            <a:endParaRPr lang="cs-CZ" altLang="cs-CZ">
              <a:latin typeface="Arial" panose="020B0604020202020204" pitchFamily="34" charset="0"/>
            </a:endParaRPr>
          </a:p>
        </p:txBody>
      </p:sp>
      <p:sp>
        <p:nvSpPr>
          <p:cNvPr id="113" name="Rectangle 112"/>
          <p:cNvSpPr>
            <a:spLocks noChangeArrowheads="1"/>
          </p:cNvSpPr>
          <p:nvPr/>
        </p:nvSpPr>
        <p:spPr bwMode="auto">
          <a:xfrm>
            <a:off x="504720225" y="1927072913"/>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4" name="Rectangle 113"/>
          <p:cNvSpPr>
            <a:spLocks noChangeArrowheads="1"/>
          </p:cNvSpPr>
          <p:nvPr/>
        </p:nvSpPr>
        <p:spPr bwMode="auto">
          <a:xfrm>
            <a:off x="67498913" y="1958537163"/>
            <a:ext cx="229421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Tkáňová úroveň</a:t>
            </a:r>
            <a:endParaRPr lang="cs-CZ" altLang="cs-CZ" sz="600"/>
          </a:p>
          <a:p>
            <a:pPr eaLnBrk="0" hangingPunct="0"/>
            <a:endParaRPr lang="cs-CZ" altLang="cs-CZ">
              <a:latin typeface="Arial" panose="020B0604020202020204" pitchFamily="34" charset="0"/>
            </a:endParaRPr>
          </a:p>
        </p:txBody>
      </p:sp>
      <p:sp>
        <p:nvSpPr>
          <p:cNvPr id="115" name="Rectangle 114"/>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6" name="Rectangle 115"/>
          <p:cNvSpPr>
            <a:spLocks noChangeArrowheads="1"/>
          </p:cNvSpPr>
          <p:nvPr/>
        </p:nvSpPr>
        <p:spPr bwMode="auto">
          <a:xfrm>
            <a:off x="67498913" y="2147122010"/>
            <a:ext cx="24913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OrgáŶová úroveň</a:t>
            </a:r>
            <a:endParaRPr lang="cs-CZ" altLang="cs-CZ" sz="600"/>
          </a:p>
          <a:p>
            <a:pPr eaLnBrk="0" hangingPunct="0"/>
            <a:endParaRPr lang="cs-CZ" altLang="cs-CZ">
              <a:latin typeface="Arial" panose="020B0604020202020204" pitchFamily="34" charset="0"/>
            </a:endParaRPr>
          </a:p>
        </p:txBody>
      </p:sp>
      <p:sp>
        <p:nvSpPr>
          <p:cNvPr id="117" name="Rectangle 116"/>
          <p:cNvSpPr>
            <a:spLocks noChangeArrowheads="1"/>
          </p:cNvSpPr>
          <p:nvPr/>
        </p:nvSpPr>
        <p:spPr bwMode="auto">
          <a:xfrm>
            <a:off x="504724988" y="2147122010"/>
            <a:ext cx="34817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18" name="Rectangle 117"/>
          <p:cNvSpPr>
            <a:spLocks noChangeArrowheads="1"/>
          </p:cNvSpPr>
          <p:nvPr/>
        </p:nvSpPr>
        <p:spPr bwMode="auto">
          <a:xfrm>
            <a:off x="67498913" y="2147122010"/>
            <a:ext cx="259077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Systéŵová úroveň</a:t>
            </a:r>
            <a:endParaRPr lang="cs-CZ" altLang="cs-CZ" sz="600"/>
          </a:p>
          <a:p>
            <a:pPr eaLnBrk="0" hangingPunct="0"/>
            <a:endParaRPr lang="cs-CZ" altLang="cs-CZ">
              <a:latin typeface="Arial" panose="020B0604020202020204" pitchFamily="34" charset="0"/>
            </a:endParaRPr>
          </a:p>
        </p:txBody>
      </p:sp>
      <p:sp>
        <p:nvSpPr>
          <p:cNvPr id="119" name="Rectangle 118"/>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0" name="Rectangle 119"/>
          <p:cNvSpPr>
            <a:spLocks noChangeArrowheads="1"/>
          </p:cNvSpPr>
          <p:nvPr/>
        </p:nvSpPr>
        <p:spPr bwMode="auto">
          <a:xfrm>
            <a:off x="447732150" y="2147122010"/>
            <a:ext cx="16257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JedŶotlivé </a:t>
            </a:r>
            <a:endParaRPr lang="cs-CZ" altLang="cs-CZ" sz="600"/>
          </a:p>
          <a:p>
            <a:pPr eaLnBrk="0" hangingPunct="0"/>
            <a:endParaRPr lang="cs-CZ" altLang="cs-CZ">
              <a:latin typeface="Arial" panose="020B0604020202020204" pitchFamily="34" charset="0"/>
            </a:endParaRPr>
          </a:p>
        </p:txBody>
      </p:sp>
      <p:sp>
        <p:nvSpPr>
          <p:cNvPr id="121" name="Rectangle 120"/>
          <p:cNvSpPr>
            <a:spLocks noChangeArrowheads="1"/>
          </p:cNvSpPr>
          <p:nvPr/>
        </p:nvSpPr>
        <p:spPr bwMode="auto">
          <a:xfrm>
            <a:off x="113623725" y="2147122010"/>
            <a:ext cx="213071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kompartmenty </a:t>
            </a:r>
            <a:endParaRPr lang="cs-CZ" altLang="cs-CZ" sz="600"/>
          </a:p>
          <a:p>
            <a:pPr eaLnBrk="0" hangingPunct="0"/>
            <a:endParaRPr lang="cs-CZ" altLang="cs-CZ">
              <a:latin typeface="Arial" panose="020B0604020202020204" pitchFamily="34" charset="0"/>
            </a:endParaRPr>
          </a:p>
        </p:txBody>
      </p:sp>
      <p:sp>
        <p:nvSpPr>
          <p:cNvPr id="122" name="Rectangle 121"/>
          <p:cNvSpPr>
            <a:spLocks noChangeArrowheads="1"/>
          </p:cNvSpPr>
          <p:nvPr/>
        </p:nvSpPr>
        <p:spPr bwMode="auto">
          <a:xfrm>
            <a:off x="2059609800" y="2147122010"/>
            <a:ext cx="44743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jsou od seďe odděleŶy ďariéraŵi</a:t>
            </a:r>
            <a:endParaRPr lang="cs-CZ" altLang="cs-CZ" sz="600"/>
          </a:p>
          <a:p>
            <a:pPr eaLnBrk="0" hangingPunct="0"/>
            <a:endParaRPr lang="cs-CZ" altLang="cs-CZ">
              <a:latin typeface="Arial" panose="020B0604020202020204" pitchFamily="34" charset="0"/>
            </a:endParaRPr>
          </a:p>
        </p:txBody>
      </p:sp>
      <p:sp>
        <p:nvSpPr>
          <p:cNvPr id="123" name="Rectangle 122"/>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4" name="Rectangle 123"/>
          <p:cNvSpPr>
            <a:spLocks noChangeArrowheads="1"/>
          </p:cNvSpPr>
          <p:nvPr/>
        </p:nvSpPr>
        <p:spPr bwMode="auto">
          <a:xfrm>
            <a:off x="447732150" y="2147122010"/>
            <a:ext cx="726032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VlastŶosti/složeŶí oďsahu jedŶotlivýĐh koŵpartŵeŶtů</a:t>
            </a:r>
            <a:endParaRPr lang="cs-CZ" altLang="cs-CZ" sz="600"/>
          </a:p>
          <a:p>
            <a:pPr eaLnBrk="0" hangingPunct="0"/>
            <a:endParaRPr lang="cs-CZ" altLang="cs-CZ">
              <a:latin typeface="Arial" panose="020B0604020202020204" pitchFamily="34" charset="0"/>
            </a:endParaRPr>
          </a:p>
        </p:txBody>
      </p:sp>
      <p:sp>
        <p:nvSpPr>
          <p:cNvPr id="125" name="Rectangle 124"/>
          <p:cNvSpPr>
            <a:spLocks noChangeArrowheads="1"/>
          </p:cNvSpPr>
          <p:nvPr/>
        </p:nvSpPr>
        <p:spPr bwMode="auto">
          <a:xfrm>
            <a:off x="2147483647" y="2147122010"/>
            <a:ext cx="577402"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 </a:t>
            </a:r>
            <a:endParaRPr lang="cs-CZ" altLang="cs-CZ" sz="600"/>
          </a:p>
          <a:p>
            <a:pPr eaLnBrk="0" hangingPunct="0"/>
            <a:endParaRPr lang="cs-CZ" altLang="cs-CZ">
              <a:latin typeface="Arial" panose="020B0604020202020204" pitchFamily="34" charset="0"/>
            </a:endParaRPr>
          </a:p>
        </p:txBody>
      </p:sp>
      <p:sp>
        <p:nvSpPr>
          <p:cNvPr id="126" name="Rectangle 125"/>
          <p:cNvSpPr>
            <a:spLocks noChangeArrowheads="1"/>
          </p:cNvSpPr>
          <p:nvPr/>
        </p:nvSpPr>
        <p:spPr bwMode="auto">
          <a:xfrm>
            <a:off x="447732150" y="2147122010"/>
            <a:ext cx="136447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velŵi liší </a:t>
            </a:r>
            <a:endParaRPr lang="cs-CZ" altLang="cs-CZ" sz="600"/>
          </a:p>
          <a:p>
            <a:pPr eaLnBrk="0" hangingPunct="0"/>
            <a:endParaRPr lang="cs-CZ" altLang="cs-CZ">
              <a:latin typeface="Arial" panose="020B0604020202020204" pitchFamily="34" charset="0"/>
            </a:endParaRPr>
          </a:p>
        </p:txBody>
      </p:sp>
      <p:sp>
        <p:nvSpPr>
          <p:cNvPr id="127" name="Rectangle 126"/>
          <p:cNvSpPr>
            <a:spLocks noChangeArrowheads="1"/>
          </p:cNvSpPr>
          <p:nvPr/>
        </p:nvSpPr>
        <p:spPr bwMode="auto">
          <a:xfrm>
            <a:off x="124996575" y="450604607"/>
            <a:ext cx="475803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CeŶtrálŶí Ŷervový systéŵ</a:t>
            </a:r>
            <a:endParaRPr lang="cs-CZ" altLang="cs-CZ" sz="600"/>
          </a:p>
          <a:p>
            <a:pPr eaLnBrk="0" hangingPunct="0"/>
            <a:endParaRPr lang="cs-CZ" altLang="cs-CZ">
              <a:latin typeface="Arial" panose="020B0604020202020204" pitchFamily="34" charset="0"/>
            </a:endParaRPr>
          </a:p>
        </p:txBody>
      </p:sp>
      <p:sp>
        <p:nvSpPr>
          <p:cNvPr id="128" name="Rectangle 127"/>
          <p:cNvSpPr>
            <a:spLocks noChangeArrowheads="1"/>
          </p:cNvSpPr>
          <p:nvPr/>
        </p:nvSpPr>
        <p:spPr bwMode="auto">
          <a:xfrm>
            <a:off x="30403800" y="10599450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29" name="Rectangle 128"/>
          <p:cNvSpPr>
            <a:spLocks noChangeArrowheads="1"/>
          </p:cNvSpPr>
          <p:nvPr/>
        </p:nvSpPr>
        <p:spPr bwMode="auto">
          <a:xfrm>
            <a:off x="447727388" y="1088735902"/>
            <a:ext cx="299267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Velŵi speĐifiĐká oďlast</a:t>
            </a:r>
            <a:endParaRPr lang="cs-CZ" altLang="cs-CZ" sz="600"/>
          </a:p>
          <a:p>
            <a:pPr eaLnBrk="0" hangingPunct="0"/>
            <a:endParaRPr lang="cs-CZ" altLang="cs-CZ">
              <a:latin typeface="Arial" panose="020B0604020202020204" pitchFamily="34" charset="0"/>
            </a:endParaRPr>
          </a:p>
        </p:txBody>
      </p:sp>
      <p:sp>
        <p:nvSpPr>
          <p:cNvPr id="130" name="Rectangle 129"/>
          <p:cNvSpPr>
            <a:spLocks noChangeArrowheads="1"/>
          </p:cNvSpPr>
          <p:nvPr/>
        </p:nvSpPr>
        <p:spPr bwMode="auto">
          <a:xfrm>
            <a:off x="30403800" y="150599440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1" name="Rectangle 130"/>
          <p:cNvSpPr>
            <a:spLocks noChangeArrowheads="1"/>
          </p:cNvSpPr>
          <p:nvPr/>
        </p:nvSpPr>
        <p:spPr bwMode="auto">
          <a:xfrm>
            <a:off x="447727388" y="1534785302"/>
            <a:ext cx="1576072"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KostŶí oďal</a:t>
            </a:r>
            <a:endParaRPr lang="cs-CZ" altLang="cs-CZ" sz="600"/>
          </a:p>
          <a:p>
            <a:pPr eaLnBrk="0" hangingPunct="0"/>
            <a:endParaRPr lang="cs-CZ" altLang="cs-CZ">
              <a:latin typeface="Arial" panose="020B0604020202020204" pitchFamily="34" charset="0"/>
            </a:endParaRPr>
          </a:p>
        </p:txBody>
      </p:sp>
      <p:sp>
        <p:nvSpPr>
          <p:cNvPr id="132" name="Rectangle 131"/>
          <p:cNvSpPr>
            <a:spLocks noChangeArrowheads="1"/>
          </p:cNvSpPr>
          <p:nvPr/>
        </p:nvSpPr>
        <p:spPr bwMode="auto">
          <a:xfrm>
            <a:off x="30403800" y="19517961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3" name="Rectangle 132"/>
          <p:cNvSpPr>
            <a:spLocks noChangeArrowheads="1"/>
          </p:cNvSpPr>
          <p:nvPr/>
        </p:nvSpPr>
        <p:spPr bwMode="auto">
          <a:xfrm>
            <a:off x="447727388" y="1980587052"/>
            <a:ext cx="931665"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Pleny </a:t>
            </a:r>
            <a:endParaRPr lang="cs-CZ" altLang="cs-CZ" sz="600"/>
          </a:p>
          <a:p>
            <a:pPr eaLnBrk="0" hangingPunct="0"/>
            <a:endParaRPr lang="cs-CZ" altLang="cs-CZ">
              <a:latin typeface="Arial" panose="020B0604020202020204" pitchFamily="34" charset="0"/>
            </a:endParaRPr>
          </a:p>
        </p:txBody>
      </p:sp>
      <p:sp>
        <p:nvSpPr>
          <p:cNvPr id="134" name="Rectangle 133"/>
          <p:cNvSpPr>
            <a:spLocks noChangeArrowheads="1"/>
          </p:cNvSpPr>
          <p:nvPr/>
        </p:nvSpPr>
        <p:spPr bwMode="auto">
          <a:xfrm>
            <a:off x="30403800" y="2147137399"/>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5" name="Rectangle 134"/>
          <p:cNvSpPr>
            <a:spLocks noChangeArrowheads="1"/>
          </p:cNvSpPr>
          <p:nvPr/>
        </p:nvSpPr>
        <p:spPr bwMode="auto">
          <a:xfrm>
            <a:off x="447727388" y="2147137399"/>
            <a:ext cx="976549"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36" name="Rectangle 135"/>
          <p:cNvSpPr>
            <a:spLocks noChangeArrowheads="1"/>
          </p:cNvSpPr>
          <p:nvPr/>
        </p:nvSpPr>
        <p:spPr bwMode="auto">
          <a:xfrm>
            <a:off x="30403800" y="284044852"/>
            <a:ext cx="279244"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37" name="Rectangle 136"/>
          <p:cNvSpPr>
            <a:spLocks noChangeArrowheads="1"/>
          </p:cNvSpPr>
          <p:nvPr/>
        </p:nvSpPr>
        <p:spPr bwMode="auto">
          <a:xfrm>
            <a:off x="447727388" y="2147137399"/>
            <a:ext cx="33666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Bariéry vůči likvorovéŵu a </a:t>
            </a:r>
            <a:endParaRPr lang="cs-CZ" altLang="cs-CZ" sz="600"/>
          </a:p>
          <a:p>
            <a:pPr eaLnBrk="0" hangingPunct="0"/>
            <a:endParaRPr lang="cs-CZ" altLang="cs-CZ">
              <a:latin typeface="Arial" panose="020B0604020202020204" pitchFamily="34" charset="0"/>
            </a:endParaRPr>
          </a:p>
        </p:txBody>
      </p:sp>
      <p:sp>
        <p:nvSpPr>
          <p:cNvPr id="138" name="Rectangle 137"/>
          <p:cNvSpPr>
            <a:spLocks noChangeArrowheads="1"/>
          </p:cNvSpPr>
          <p:nvPr/>
        </p:nvSpPr>
        <p:spPr bwMode="auto">
          <a:xfrm>
            <a:off x="447727388" y="2147137399"/>
            <a:ext cx="24112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iŶtravaskulárŶíŵu </a:t>
            </a:r>
            <a:endParaRPr lang="cs-CZ" altLang="cs-CZ" sz="600"/>
          </a:p>
          <a:p>
            <a:pPr eaLnBrk="0" hangingPunct="0"/>
            <a:endParaRPr lang="cs-CZ" altLang="cs-CZ">
              <a:latin typeface="Arial" panose="020B0604020202020204" pitchFamily="34" charset="0"/>
            </a:endParaRPr>
          </a:p>
        </p:txBody>
      </p:sp>
      <p:sp>
        <p:nvSpPr>
          <p:cNvPr id="139" name="Rectangle 138"/>
          <p:cNvSpPr>
            <a:spLocks noChangeArrowheads="1"/>
          </p:cNvSpPr>
          <p:nvPr/>
        </p:nvSpPr>
        <p:spPr bwMode="auto">
          <a:xfrm>
            <a:off x="1489695713" y="2147137399"/>
            <a:ext cx="1978427"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100">
                <a:latin typeface="Arial" panose="020B0604020202020204" pitchFamily="34" charset="0"/>
                <a:cs typeface="Arial" panose="020B0604020202020204" pitchFamily="34" charset="0"/>
              </a:rPr>
              <a:t>kompartmentu </a:t>
            </a:r>
            <a:endParaRPr lang="cs-CZ" altLang="cs-CZ" sz="600"/>
          </a:p>
          <a:p>
            <a:pPr eaLnBrk="0" hangingPunct="0"/>
            <a:endParaRPr lang="cs-CZ" altLang="cs-CZ">
              <a:latin typeface="Arial" panose="020B0604020202020204" pitchFamily="34" charset="0"/>
            </a:endParaRPr>
          </a:p>
        </p:txBody>
      </p:sp>
      <p:sp>
        <p:nvSpPr>
          <p:cNvPr id="140" name="Rectangle 139"/>
          <p:cNvSpPr>
            <a:spLocks noChangeArrowheads="1"/>
          </p:cNvSpPr>
          <p:nvPr/>
        </p:nvSpPr>
        <p:spPr bwMode="auto">
          <a:xfrm>
            <a:off x="504720225"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1" name="Rectangle 140"/>
          <p:cNvSpPr>
            <a:spLocks noChangeArrowheads="1"/>
          </p:cNvSpPr>
          <p:nvPr/>
        </p:nvSpPr>
        <p:spPr bwMode="auto">
          <a:xfrm>
            <a:off x="67498913" y="326562135"/>
            <a:ext cx="15183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MeŶiŶgeálŶí</a:t>
            </a:r>
            <a:endParaRPr lang="cs-CZ" altLang="cs-CZ" sz="600"/>
          </a:p>
          <a:p>
            <a:pPr eaLnBrk="0" hangingPunct="0"/>
            <a:endParaRPr lang="cs-CZ" altLang="cs-CZ">
              <a:latin typeface="Arial" panose="020B0604020202020204" pitchFamily="34" charset="0"/>
            </a:endParaRPr>
          </a:p>
        </p:txBody>
      </p:sp>
      <p:sp>
        <p:nvSpPr>
          <p:cNvPr id="142" name="Rectangle 141"/>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3" name="Rectangle 142"/>
          <p:cNvSpPr>
            <a:spLocks noChangeArrowheads="1"/>
          </p:cNvSpPr>
          <p:nvPr/>
        </p:nvSpPr>
        <p:spPr bwMode="auto">
          <a:xfrm>
            <a:off x="67498913" y="2147160482"/>
            <a:ext cx="18774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Heŵatolikvorová</a:t>
            </a:r>
            <a:endParaRPr lang="cs-CZ" altLang="cs-CZ" sz="600"/>
          </a:p>
          <a:p>
            <a:pPr eaLnBrk="0" hangingPunct="0"/>
            <a:endParaRPr lang="cs-CZ" altLang="cs-CZ">
              <a:latin typeface="Arial" panose="020B0604020202020204" pitchFamily="34" charset="0"/>
            </a:endParaRPr>
          </a:p>
        </p:txBody>
      </p:sp>
      <p:sp>
        <p:nvSpPr>
          <p:cNvPr id="144" name="Rectangle 143"/>
          <p:cNvSpPr>
            <a:spLocks noChangeArrowheads="1"/>
          </p:cNvSpPr>
          <p:nvPr/>
        </p:nvSpPr>
        <p:spPr bwMode="auto">
          <a:xfrm>
            <a:off x="504724988" y="2147160482"/>
            <a:ext cx="3129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45" name="Rectangle 144"/>
          <p:cNvSpPr>
            <a:spLocks noChangeArrowheads="1"/>
          </p:cNvSpPr>
          <p:nvPr/>
        </p:nvSpPr>
        <p:spPr bwMode="auto">
          <a:xfrm>
            <a:off x="67498913" y="2147160482"/>
            <a:ext cx="224933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a:latin typeface="Arial" panose="020B0604020202020204" pitchFamily="34" charset="0"/>
                <a:cs typeface="Arial" panose="020B0604020202020204" pitchFamily="34" charset="0"/>
              </a:rPr>
              <a:t>HeŵatoeŶĐefaliĐká</a:t>
            </a:r>
            <a:endParaRPr lang="cs-CZ" altLang="cs-CZ" sz="600"/>
          </a:p>
          <a:p>
            <a:pPr eaLnBrk="0" hangingPunct="0"/>
            <a:endParaRPr lang="cs-CZ" altLang="cs-CZ">
              <a:latin typeface="Arial" panose="020B0604020202020204" pitchFamily="34" charset="0"/>
            </a:endParaRPr>
          </a:p>
        </p:txBody>
      </p:sp>
      <p:sp>
        <p:nvSpPr>
          <p:cNvPr id="146" name="Rectangle 145"/>
          <p:cNvSpPr>
            <a:spLocks noChangeArrowheads="1"/>
          </p:cNvSpPr>
          <p:nvPr/>
        </p:nvSpPr>
        <p:spPr bwMode="auto">
          <a:xfrm>
            <a:off x="2147483647" y="2147237426"/>
            <a:ext cx="154401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800">
                <a:latin typeface="Arial" panose="020B0604020202020204" pitchFamily="34" charset="0"/>
                <a:cs typeface="Arial" panose="020B0604020202020204" pitchFamily="34" charset="0"/>
              </a:rPr>
              <a:t>http://www.control.tfe.umu.se </a:t>
            </a:r>
            <a:endParaRPr lang="cs-CZ" altLang="cs-CZ" sz="600"/>
          </a:p>
          <a:p>
            <a:pPr eaLnBrk="0" hangingPunct="0"/>
            <a:endParaRPr lang="cs-CZ" altLang="cs-CZ">
              <a:latin typeface="Arial" panose="020B0604020202020204" pitchFamily="34" charset="0"/>
            </a:endParaRPr>
          </a:p>
        </p:txBody>
      </p:sp>
      <p:sp>
        <p:nvSpPr>
          <p:cNvPr id="147" name="Rectangle 146"/>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48" name="Rectangle 147"/>
          <p:cNvSpPr>
            <a:spLocks noChangeArrowheads="1"/>
          </p:cNvSpPr>
          <p:nvPr/>
        </p:nvSpPr>
        <p:spPr bwMode="auto">
          <a:xfrm>
            <a:off x="1253690025" y="450604607"/>
            <a:ext cx="2063385"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NitroleďŶí </a:t>
            </a:r>
            <a:endParaRPr lang="cs-CZ" altLang="cs-CZ" sz="600"/>
          </a:p>
          <a:p>
            <a:pPr eaLnBrk="0" hangingPunct="0"/>
            <a:endParaRPr lang="cs-CZ" altLang="cs-CZ">
              <a:latin typeface="Arial" panose="020B0604020202020204" pitchFamily="34" charset="0"/>
            </a:endParaRPr>
          </a:p>
        </p:txBody>
      </p:sp>
      <p:sp>
        <p:nvSpPr>
          <p:cNvPr id="149" name="Rectangle 148"/>
          <p:cNvSpPr>
            <a:spLocks noChangeArrowheads="1"/>
          </p:cNvSpPr>
          <p:nvPr/>
        </p:nvSpPr>
        <p:spPr bwMode="auto">
          <a:xfrm>
            <a:off x="2147483647" y="450604607"/>
            <a:ext cx="261802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kompartment </a:t>
            </a:r>
            <a:endParaRPr lang="cs-CZ" altLang="cs-CZ" sz="600"/>
          </a:p>
          <a:p>
            <a:pPr eaLnBrk="0" hangingPunct="0"/>
            <a:endParaRPr lang="cs-CZ" altLang="cs-CZ">
              <a:latin typeface="Arial" panose="020B0604020202020204" pitchFamily="34" charset="0"/>
            </a:endParaRPr>
          </a:p>
        </p:txBody>
      </p:sp>
      <p:sp>
        <p:nvSpPr>
          <p:cNvPr id="150" name="Rectangle 149"/>
          <p:cNvSpPr>
            <a:spLocks noChangeArrowheads="1"/>
          </p:cNvSpPr>
          <p:nvPr/>
        </p:nvSpPr>
        <p:spPr bwMode="auto">
          <a:xfrm>
            <a:off x="304038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1" name="Rectangle 150"/>
          <p:cNvSpPr>
            <a:spLocks noChangeArrowheads="1"/>
          </p:cNvSpPr>
          <p:nvPr/>
        </p:nvSpPr>
        <p:spPr bwMode="auto">
          <a:xfrm>
            <a:off x="447727388" y="112827113"/>
            <a:ext cx="11336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Mozek </a:t>
            </a:r>
            <a:endParaRPr lang="cs-CZ" altLang="cs-CZ" sz="600"/>
          </a:p>
          <a:p>
            <a:pPr eaLnBrk="0" hangingPunct="0"/>
            <a:endParaRPr lang="cs-CZ" altLang="cs-CZ">
              <a:latin typeface="Arial" panose="020B0604020202020204" pitchFamily="34" charset="0"/>
            </a:endParaRPr>
          </a:p>
        </p:txBody>
      </p:sp>
      <p:sp>
        <p:nvSpPr>
          <p:cNvPr id="152" name="Rectangle 151"/>
          <p:cNvSpPr>
            <a:spLocks noChangeArrowheads="1"/>
          </p:cNvSpPr>
          <p:nvPr/>
        </p:nvSpPr>
        <p:spPr bwMode="auto">
          <a:xfrm>
            <a:off x="30403800" y="13921108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3" name="Rectangle 152"/>
          <p:cNvSpPr>
            <a:spLocks noChangeArrowheads="1"/>
          </p:cNvSpPr>
          <p:nvPr/>
        </p:nvSpPr>
        <p:spPr bwMode="auto">
          <a:xfrm>
            <a:off x="447727388" y="1423575063"/>
            <a:ext cx="10518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Likvor </a:t>
            </a:r>
            <a:endParaRPr lang="cs-CZ" altLang="cs-CZ" sz="600"/>
          </a:p>
          <a:p>
            <a:pPr eaLnBrk="0" hangingPunct="0"/>
            <a:endParaRPr lang="cs-CZ" altLang="cs-CZ">
              <a:latin typeface="Arial" panose="020B0604020202020204" pitchFamily="34" charset="0"/>
            </a:endParaRPr>
          </a:p>
        </p:txBody>
      </p:sp>
      <p:sp>
        <p:nvSpPr>
          <p:cNvPr id="154" name="Rectangle 153"/>
          <p:cNvSpPr>
            <a:spLocks noChangeArrowheads="1"/>
          </p:cNvSpPr>
          <p:nvPr/>
        </p:nvSpPr>
        <p:spPr bwMode="auto">
          <a:xfrm>
            <a:off x="30403800" y="16839060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5" name="Rectangle 154"/>
          <p:cNvSpPr>
            <a:spLocks noChangeArrowheads="1"/>
          </p:cNvSpPr>
          <p:nvPr/>
        </p:nvSpPr>
        <p:spPr bwMode="auto">
          <a:xfrm>
            <a:off x="447727388" y="1715370263"/>
            <a:ext cx="246894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;v ĐéváĐhͿ</a:t>
            </a:r>
            <a:endParaRPr lang="cs-CZ" altLang="cs-CZ" sz="600"/>
          </a:p>
          <a:p>
            <a:pPr eaLnBrk="0" hangingPunct="0"/>
            <a:endParaRPr lang="cs-CZ" altLang="cs-CZ">
              <a:latin typeface="Arial" panose="020B0604020202020204" pitchFamily="34" charset="0"/>
            </a:endParaRPr>
          </a:p>
        </p:txBody>
      </p:sp>
      <p:sp>
        <p:nvSpPr>
          <p:cNvPr id="156" name="Rectangle 155"/>
          <p:cNvSpPr>
            <a:spLocks noChangeArrowheads="1"/>
          </p:cNvSpPr>
          <p:nvPr/>
        </p:nvSpPr>
        <p:spPr bwMode="auto">
          <a:xfrm>
            <a:off x="30403800" y="2264413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57" name="Rectangle 156"/>
          <p:cNvSpPr>
            <a:spLocks noChangeArrowheads="1"/>
          </p:cNvSpPr>
          <p:nvPr/>
        </p:nvSpPr>
        <p:spPr bwMode="auto">
          <a:xfrm>
            <a:off x="447727388" y="2147122010"/>
            <a:ext cx="425469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IŶtrakraŶiálŶí tlak ;ICPͿ tlak v </a:t>
            </a:r>
            <a:endParaRPr lang="cs-CZ" altLang="cs-CZ" sz="600"/>
          </a:p>
          <a:p>
            <a:pPr eaLnBrk="0" hangingPunct="0"/>
            <a:endParaRPr lang="cs-CZ" altLang="cs-CZ">
              <a:latin typeface="Arial" panose="020B0604020202020204" pitchFamily="34" charset="0"/>
            </a:endParaRPr>
          </a:p>
        </p:txBody>
      </p:sp>
      <p:sp>
        <p:nvSpPr>
          <p:cNvPr id="158" name="Rectangle 157"/>
          <p:cNvSpPr>
            <a:spLocks noChangeArrowheads="1"/>
          </p:cNvSpPr>
          <p:nvPr/>
        </p:nvSpPr>
        <p:spPr bwMode="auto">
          <a:xfrm>
            <a:off x="447727388" y="2147122010"/>
            <a:ext cx="1282723"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Ŷitroleďí</a:t>
            </a:r>
            <a:endParaRPr lang="cs-CZ" altLang="cs-CZ" sz="600"/>
          </a:p>
          <a:p>
            <a:pPr eaLnBrk="0" hangingPunct="0"/>
            <a:endParaRPr lang="cs-CZ" altLang="cs-CZ">
              <a:latin typeface="Arial" panose="020B0604020202020204" pitchFamily="34" charset="0"/>
            </a:endParaRPr>
          </a:p>
        </p:txBody>
      </p:sp>
      <p:sp>
        <p:nvSpPr>
          <p:cNvPr id="159" name="Rectangle 158"/>
          <p:cNvSpPr>
            <a:spLocks noChangeArrowheads="1"/>
          </p:cNvSpPr>
          <p:nvPr/>
        </p:nvSpPr>
        <p:spPr bwMode="auto">
          <a:xfrm>
            <a:off x="304038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60" name="Rectangle 159"/>
          <p:cNvSpPr>
            <a:spLocks noChangeArrowheads="1"/>
          </p:cNvSpPr>
          <p:nvPr/>
        </p:nvSpPr>
        <p:spPr bwMode="auto">
          <a:xfrm>
            <a:off x="447727388" y="2147122010"/>
            <a:ext cx="44021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CereďrálŶí perfusŶí tlak ;CPPͿ </a:t>
            </a:r>
            <a:endParaRPr lang="cs-CZ" altLang="cs-CZ" sz="600"/>
          </a:p>
          <a:p>
            <a:pPr eaLnBrk="0" hangingPunct="0"/>
            <a:endParaRPr lang="cs-CZ" altLang="cs-CZ">
              <a:latin typeface="Arial" panose="020B0604020202020204" pitchFamily="34" charset="0"/>
            </a:endParaRPr>
          </a:p>
        </p:txBody>
      </p:sp>
      <p:sp>
        <p:nvSpPr>
          <p:cNvPr id="161" name="Rectangle 160"/>
          <p:cNvSpPr>
            <a:spLocks noChangeArrowheads="1"/>
          </p:cNvSpPr>
          <p:nvPr/>
        </p:nvSpPr>
        <p:spPr bwMode="auto">
          <a:xfrm>
            <a:off x="447727388" y="2147122010"/>
            <a:ext cx="473398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tlakový gradieŶt díky kteréŵu teče </a:t>
            </a:r>
            <a:endParaRPr lang="cs-CZ" altLang="cs-CZ" sz="600"/>
          </a:p>
          <a:p>
            <a:pPr eaLnBrk="0" hangingPunct="0"/>
            <a:endParaRPr lang="cs-CZ" altLang="cs-CZ">
              <a:latin typeface="Arial" panose="020B0604020202020204" pitchFamily="34" charset="0"/>
            </a:endParaRPr>
          </a:p>
        </p:txBody>
      </p:sp>
      <p:sp>
        <p:nvSpPr>
          <p:cNvPr id="162" name="Rectangle 161"/>
          <p:cNvSpPr>
            <a:spLocks noChangeArrowheads="1"/>
          </p:cNvSpPr>
          <p:nvPr/>
        </p:nvSpPr>
        <p:spPr bwMode="auto">
          <a:xfrm>
            <a:off x="447727388" y="2147122010"/>
            <a:ext cx="2180405"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krev do mozku </a:t>
            </a:r>
            <a:endParaRPr lang="cs-CZ" altLang="cs-CZ" sz="600"/>
          </a:p>
          <a:p>
            <a:pPr eaLnBrk="0" hangingPunct="0"/>
            <a:endParaRPr lang="cs-CZ" altLang="cs-CZ">
              <a:latin typeface="Arial" panose="020B0604020202020204" pitchFamily="34" charset="0"/>
            </a:endParaRPr>
          </a:p>
        </p:txBody>
      </p:sp>
      <p:sp>
        <p:nvSpPr>
          <p:cNvPr id="163" name="Rectangle 162"/>
          <p:cNvSpPr>
            <a:spLocks noChangeArrowheads="1"/>
          </p:cNvSpPr>
          <p:nvPr/>
        </p:nvSpPr>
        <p:spPr bwMode="auto">
          <a:xfrm>
            <a:off x="2147483647" y="2147229732"/>
            <a:ext cx="216597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http://edutoolanatomy.wikispaces.com </a:t>
            </a:r>
            <a:endParaRPr lang="cs-CZ" altLang="cs-CZ" sz="600"/>
          </a:p>
          <a:p>
            <a:pPr eaLnBrk="0" hangingPunct="0"/>
            <a:endParaRPr lang="cs-CZ" altLang="cs-CZ">
              <a:latin typeface="Arial" panose="020B0604020202020204" pitchFamily="34" charset="0"/>
            </a:endParaRPr>
          </a:p>
        </p:txBody>
      </p:sp>
      <p:sp>
        <p:nvSpPr>
          <p:cNvPr id="164" name="Rectangle 163"/>
          <p:cNvSpPr>
            <a:spLocks noChangeArrowheads="1"/>
          </p:cNvSpPr>
          <p:nvPr/>
        </p:nvSpPr>
        <p:spPr bwMode="auto">
          <a:xfrm>
            <a:off x="2147483647" y="2147106621"/>
            <a:ext cx="279627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500">
                <a:latin typeface="Arial" panose="020B0604020202020204" pitchFamily="34" charset="0"/>
                <a:cs typeface="Arial" panose="020B0604020202020204" pitchFamily="34" charset="0"/>
              </a:rPr>
              <a:t>CPP = MAP - ICP </a:t>
            </a:r>
            <a:endParaRPr lang="cs-CZ" altLang="cs-CZ" sz="600"/>
          </a:p>
          <a:p>
            <a:pPr eaLnBrk="0" hangingPunct="0"/>
            <a:endParaRPr lang="cs-CZ" altLang="cs-CZ">
              <a:latin typeface="Arial" panose="020B0604020202020204" pitchFamily="34" charset="0"/>
            </a:endParaRPr>
          </a:p>
        </p:txBody>
      </p:sp>
      <p:sp>
        <p:nvSpPr>
          <p:cNvPr id="165" name="Rectangle 164"/>
          <p:cNvSpPr>
            <a:spLocks noChangeArrowheads="1"/>
          </p:cNvSpPr>
          <p:nvPr/>
        </p:nvSpPr>
        <p:spPr bwMode="auto">
          <a:xfrm>
            <a:off x="2147483647" y="2147183565"/>
            <a:ext cx="1887055"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CereďrálŶí perfúzŶí</a:t>
            </a:r>
            <a:endParaRPr lang="cs-CZ" altLang="cs-CZ" sz="600"/>
          </a:p>
          <a:p>
            <a:pPr eaLnBrk="0" hangingPunct="0"/>
            <a:endParaRPr lang="cs-CZ" altLang="cs-CZ">
              <a:latin typeface="Arial" panose="020B0604020202020204" pitchFamily="34" charset="0"/>
            </a:endParaRPr>
          </a:p>
        </p:txBody>
      </p:sp>
      <p:sp>
        <p:nvSpPr>
          <p:cNvPr id="166" name="Rectangle 165"/>
          <p:cNvSpPr>
            <a:spLocks noChangeArrowheads="1"/>
          </p:cNvSpPr>
          <p:nvPr/>
        </p:nvSpPr>
        <p:spPr bwMode="auto">
          <a:xfrm>
            <a:off x="2147483647" y="2147183565"/>
            <a:ext cx="537327"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tlak </a:t>
            </a:r>
            <a:endParaRPr lang="cs-CZ" altLang="cs-CZ" sz="600"/>
          </a:p>
          <a:p>
            <a:pPr eaLnBrk="0" hangingPunct="0"/>
            <a:endParaRPr lang="cs-CZ" altLang="cs-CZ">
              <a:latin typeface="Arial" panose="020B0604020202020204" pitchFamily="34" charset="0"/>
            </a:endParaRPr>
          </a:p>
        </p:txBody>
      </p:sp>
      <p:sp>
        <p:nvSpPr>
          <p:cNvPr id="167" name="Rectangle 166"/>
          <p:cNvSpPr>
            <a:spLocks noChangeArrowheads="1"/>
          </p:cNvSpPr>
          <p:nvPr/>
        </p:nvSpPr>
        <p:spPr bwMode="auto">
          <a:xfrm>
            <a:off x="2147483647" y="2147183565"/>
            <a:ext cx="200247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StředŶí arteriálŶí tlak</a:t>
            </a:r>
            <a:endParaRPr lang="cs-CZ" altLang="cs-CZ" sz="600"/>
          </a:p>
          <a:p>
            <a:pPr eaLnBrk="0" hangingPunct="0"/>
            <a:endParaRPr lang="cs-CZ" altLang="cs-CZ">
              <a:latin typeface="Arial" panose="020B0604020202020204" pitchFamily="34" charset="0"/>
            </a:endParaRPr>
          </a:p>
        </p:txBody>
      </p:sp>
      <p:sp>
        <p:nvSpPr>
          <p:cNvPr id="168" name="Rectangle 167"/>
          <p:cNvSpPr>
            <a:spLocks noChangeArrowheads="1"/>
          </p:cNvSpPr>
          <p:nvPr/>
        </p:nvSpPr>
        <p:spPr bwMode="auto">
          <a:xfrm>
            <a:off x="40662225" y="2147183565"/>
            <a:ext cx="1713931"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500">
                <a:latin typeface="Arial" panose="020B0604020202020204" pitchFamily="34" charset="0"/>
                <a:cs typeface="Arial" panose="020B0604020202020204" pitchFamily="34" charset="0"/>
              </a:rPr>
              <a:t>IŶtrakraŶiálŶí tlak</a:t>
            </a:r>
            <a:endParaRPr lang="cs-CZ" altLang="cs-CZ" sz="600"/>
          </a:p>
          <a:p>
            <a:pPr eaLnBrk="0" hangingPunct="0"/>
            <a:endParaRPr lang="cs-CZ" altLang="cs-CZ">
              <a:latin typeface="Arial" panose="020B0604020202020204" pitchFamily="34" charset="0"/>
            </a:endParaRPr>
          </a:p>
        </p:txBody>
      </p:sp>
      <p:sp>
        <p:nvSpPr>
          <p:cNvPr id="169" name="Rectangle 168"/>
          <p:cNvSpPr>
            <a:spLocks noChangeArrowheads="1"/>
          </p:cNvSpPr>
          <p:nvPr/>
        </p:nvSpPr>
        <p:spPr bwMode="auto">
          <a:xfrm>
            <a:off x="1648829888" y="450604607"/>
            <a:ext cx="288091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Mozkové pleŶy</a:t>
            </a:r>
            <a:endParaRPr lang="cs-CZ" altLang="cs-CZ" sz="600"/>
          </a:p>
          <a:p>
            <a:pPr eaLnBrk="0" hangingPunct="0"/>
            <a:endParaRPr lang="cs-CZ" altLang="cs-CZ">
              <a:latin typeface="Arial" panose="020B0604020202020204" pitchFamily="34" charset="0"/>
            </a:endParaRPr>
          </a:p>
        </p:txBody>
      </p:sp>
      <p:sp>
        <p:nvSpPr>
          <p:cNvPr id="170" name="Rectangle 169"/>
          <p:cNvSpPr>
            <a:spLocks noChangeArrowheads="1"/>
          </p:cNvSpPr>
          <p:nvPr/>
        </p:nvSpPr>
        <p:spPr bwMode="auto">
          <a:xfrm>
            <a:off x="1323279675" y="2147229732"/>
            <a:ext cx="271099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http://www.corpshumain.ca/en/Cerveau3_en.php </a:t>
            </a:r>
            <a:endParaRPr lang="cs-CZ" altLang="cs-CZ" sz="600"/>
          </a:p>
          <a:p>
            <a:pPr eaLnBrk="0" hangingPunct="0"/>
            <a:endParaRPr lang="cs-CZ" altLang="cs-CZ">
              <a:latin typeface="Arial" panose="020B0604020202020204" pitchFamily="34" charset="0"/>
            </a:endParaRPr>
          </a:p>
        </p:txBody>
      </p:sp>
      <p:sp>
        <p:nvSpPr>
          <p:cNvPr id="171" name="Rectangle 170"/>
          <p:cNvSpPr>
            <a:spLocks noChangeArrowheads="1"/>
          </p:cNvSpPr>
          <p:nvPr/>
        </p:nvSpPr>
        <p:spPr bwMode="auto">
          <a:xfrm>
            <a:off x="628130888" y="450604607"/>
            <a:ext cx="577594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MeŶiŶgeálŶí a heŵatolikvorová</a:t>
            </a:r>
            <a:endParaRPr lang="cs-CZ" altLang="cs-CZ" sz="600"/>
          </a:p>
          <a:p>
            <a:pPr eaLnBrk="0" hangingPunct="0"/>
            <a:endParaRPr lang="cs-CZ" altLang="cs-CZ">
              <a:latin typeface="Arial" panose="020B0604020202020204" pitchFamily="34" charset="0"/>
            </a:endParaRPr>
          </a:p>
        </p:txBody>
      </p:sp>
      <p:sp>
        <p:nvSpPr>
          <p:cNvPr id="172" name="Rectangle 171"/>
          <p:cNvSpPr>
            <a:spLocks noChangeArrowheads="1"/>
          </p:cNvSpPr>
          <p:nvPr/>
        </p:nvSpPr>
        <p:spPr bwMode="auto">
          <a:xfrm>
            <a:off x="2147483647" y="450604607"/>
            <a:ext cx="144623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73" name="Rectangle 172"/>
          <p:cNvSpPr>
            <a:spLocks noChangeArrowheads="1"/>
          </p:cNvSpPr>
          <p:nvPr/>
        </p:nvSpPr>
        <p:spPr bwMode="auto">
          <a:xfrm>
            <a:off x="640908675" y="2147229732"/>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4" name="Rectangle 173"/>
          <p:cNvSpPr>
            <a:spLocks noChangeArrowheads="1"/>
          </p:cNvSpPr>
          <p:nvPr/>
        </p:nvSpPr>
        <p:spPr bwMode="auto">
          <a:xfrm>
            <a:off x="2147483647" y="421932185"/>
            <a:ext cx="207620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https://sisu.ut.ee/histology/meninges </a:t>
            </a:r>
            <a:endParaRPr lang="cs-CZ" altLang="cs-CZ" sz="600"/>
          </a:p>
          <a:p>
            <a:pPr eaLnBrk="0" hangingPunct="0"/>
            <a:endParaRPr lang="cs-CZ" altLang="cs-CZ">
              <a:latin typeface="Arial" panose="020B0604020202020204" pitchFamily="34" charset="0"/>
            </a:endParaRPr>
          </a:p>
        </p:txBody>
      </p:sp>
      <p:sp>
        <p:nvSpPr>
          <p:cNvPr id="175" name="Rectangle 174"/>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76" name="Rectangle 175"/>
          <p:cNvSpPr>
            <a:spLocks noChangeArrowheads="1"/>
          </p:cNvSpPr>
          <p:nvPr/>
        </p:nvSpPr>
        <p:spPr bwMode="auto">
          <a:xfrm>
            <a:off x="30403800" y="103040846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7" name="Rectangle 176"/>
          <p:cNvSpPr>
            <a:spLocks noChangeArrowheads="1"/>
          </p:cNvSpPr>
          <p:nvPr/>
        </p:nvSpPr>
        <p:spPr bwMode="auto">
          <a:xfrm>
            <a:off x="447727388" y="1061872713"/>
            <a:ext cx="421807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VysoĐe orgaŶizovaŶá ďariéra </a:t>
            </a:r>
            <a:endParaRPr lang="cs-CZ" altLang="cs-CZ" sz="600"/>
          </a:p>
          <a:p>
            <a:pPr eaLnBrk="0" hangingPunct="0"/>
            <a:endParaRPr lang="cs-CZ" altLang="cs-CZ">
              <a:latin typeface="Arial" panose="020B0604020202020204" pitchFamily="34" charset="0"/>
            </a:endParaRPr>
          </a:p>
        </p:txBody>
      </p:sp>
      <p:sp>
        <p:nvSpPr>
          <p:cNvPr id="178" name="Rectangle 177"/>
          <p:cNvSpPr>
            <a:spLocks noChangeArrowheads="1"/>
          </p:cNvSpPr>
          <p:nvPr/>
        </p:nvSpPr>
        <p:spPr bwMode="auto">
          <a:xfrm>
            <a:off x="504720225" y="130999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79" name="Rectangle 178"/>
          <p:cNvSpPr>
            <a:spLocks noChangeArrowheads="1"/>
          </p:cNvSpPr>
          <p:nvPr/>
        </p:nvSpPr>
        <p:spPr bwMode="auto">
          <a:xfrm>
            <a:off x="67498913" y="1339277840"/>
            <a:ext cx="3735318"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EŶdotel ;Ŷízká propustŶost díky </a:t>
            </a:r>
            <a:endParaRPr lang="cs-CZ" altLang="cs-CZ" sz="600"/>
          </a:p>
          <a:p>
            <a:pPr eaLnBrk="0" hangingPunct="0"/>
            <a:endParaRPr lang="cs-CZ" altLang="cs-CZ">
              <a:latin typeface="Arial" panose="020B0604020202020204" pitchFamily="34" charset="0"/>
            </a:endParaRPr>
          </a:p>
        </p:txBody>
      </p:sp>
      <p:sp>
        <p:nvSpPr>
          <p:cNvPr id="180" name="Rectangle 179"/>
          <p:cNvSpPr>
            <a:spLocks noChangeArrowheads="1"/>
          </p:cNvSpPr>
          <p:nvPr/>
        </p:nvSpPr>
        <p:spPr bwMode="auto">
          <a:xfrm>
            <a:off x="2147483647" y="1339277840"/>
            <a:ext cx="2223686"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zonlua occludens) </a:t>
            </a:r>
            <a:endParaRPr lang="cs-CZ" altLang="cs-CZ" sz="600"/>
          </a:p>
          <a:p>
            <a:pPr eaLnBrk="0" hangingPunct="0"/>
            <a:endParaRPr lang="cs-CZ" altLang="cs-CZ">
              <a:latin typeface="Arial" panose="020B0604020202020204" pitchFamily="34" charset="0"/>
            </a:endParaRPr>
          </a:p>
        </p:txBody>
      </p:sp>
      <p:sp>
        <p:nvSpPr>
          <p:cNvPr id="181" name="Rectangle 180"/>
          <p:cNvSpPr>
            <a:spLocks noChangeArrowheads="1"/>
          </p:cNvSpPr>
          <p:nvPr/>
        </p:nvSpPr>
        <p:spPr bwMode="auto">
          <a:xfrm>
            <a:off x="504724988" y="155632084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2" name="Rectangle 181"/>
          <p:cNvSpPr>
            <a:spLocks noChangeArrowheads="1"/>
          </p:cNvSpPr>
          <p:nvPr/>
        </p:nvSpPr>
        <p:spPr bwMode="auto">
          <a:xfrm>
            <a:off x="67498913" y="1582590790"/>
            <a:ext cx="188384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Lamina basalis </a:t>
            </a:r>
            <a:endParaRPr lang="cs-CZ" altLang="cs-CZ" sz="600"/>
          </a:p>
          <a:p>
            <a:pPr eaLnBrk="0" hangingPunct="0"/>
            <a:endParaRPr lang="cs-CZ" altLang="cs-CZ">
              <a:latin typeface="Arial" panose="020B0604020202020204" pitchFamily="34" charset="0"/>
            </a:endParaRPr>
          </a:p>
        </p:txBody>
      </p:sp>
      <p:sp>
        <p:nvSpPr>
          <p:cNvPr id="183" name="Rectangle 182"/>
          <p:cNvSpPr>
            <a:spLocks noChangeArrowheads="1"/>
          </p:cNvSpPr>
          <p:nvPr/>
        </p:nvSpPr>
        <p:spPr bwMode="auto">
          <a:xfrm>
            <a:off x="504724988" y="1799481390"/>
            <a:ext cx="320922"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84" name="Rectangle 183"/>
          <p:cNvSpPr>
            <a:spLocks noChangeArrowheads="1"/>
          </p:cNvSpPr>
          <p:nvPr/>
        </p:nvSpPr>
        <p:spPr bwMode="auto">
          <a:xfrm>
            <a:off x="67498913" y="1825757690"/>
            <a:ext cx="1253869"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1900">
                <a:latin typeface="Arial" panose="020B0604020202020204" pitchFamily="34" charset="0"/>
                <a:cs typeface="Arial" panose="020B0604020202020204" pitchFamily="34" charset="0"/>
              </a:rPr>
              <a:t>Astrocyty </a:t>
            </a:r>
            <a:endParaRPr lang="cs-CZ" altLang="cs-CZ" sz="600"/>
          </a:p>
          <a:p>
            <a:pPr eaLnBrk="0" hangingPunct="0"/>
            <a:endParaRPr lang="cs-CZ" altLang="cs-CZ">
              <a:latin typeface="Arial" panose="020B0604020202020204" pitchFamily="34" charset="0"/>
            </a:endParaRPr>
          </a:p>
        </p:txBody>
      </p:sp>
      <p:sp>
        <p:nvSpPr>
          <p:cNvPr id="185" name="Rectangle 184"/>
          <p:cNvSpPr>
            <a:spLocks noChangeArrowheads="1"/>
          </p:cNvSpPr>
          <p:nvPr/>
        </p:nvSpPr>
        <p:spPr bwMode="auto">
          <a:xfrm>
            <a:off x="964172888" y="2147229732"/>
            <a:ext cx="4134465"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https://upload.wikimedia.org/wikipedia/commons/1/12/Blood_vessels_brain_e</a:t>
            </a:r>
            <a:endParaRPr lang="cs-CZ" altLang="cs-CZ" sz="600"/>
          </a:p>
          <a:p>
            <a:pPr eaLnBrk="0" hangingPunct="0"/>
            <a:endParaRPr lang="cs-CZ" altLang="cs-CZ">
              <a:latin typeface="Arial" panose="020B0604020202020204" pitchFamily="34" charset="0"/>
            </a:endParaRPr>
          </a:p>
        </p:txBody>
      </p:sp>
      <p:sp>
        <p:nvSpPr>
          <p:cNvPr id="186" name="Rectangle 185"/>
          <p:cNvSpPr>
            <a:spLocks noChangeArrowheads="1"/>
          </p:cNvSpPr>
          <p:nvPr/>
        </p:nvSpPr>
        <p:spPr bwMode="auto">
          <a:xfrm>
            <a:off x="2147483647" y="2147229732"/>
            <a:ext cx="70403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nglish.jpg </a:t>
            </a:r>
            <a:endParaRPr lang="cs-CZ" altLang="cs-CZ" sz="600"/>
          </a:p>
          <a:p>
            <a:pPr eaLnBrk="0" hangingPunct="0"/>
            <a:endParaRPr lang="cs-CZ" altLang="cs-CZ">
              <a:latin typeface="Arial" panose="020B0604020202020204" pitchFamily="34" charset="0"/>
            </a:endParaRPr>
          </a:p>
        </p:txBody>
      </p:sp>
      <p:sp>
        <p:nvSpPr>
          <p:cNvPr id="187" name="Rectangle 186"/>
          <p:cNvSpPr>
            <a:spLocks noChangeArrowheads="1"/>
          </p:cNvSpPr>
          <p:nvPr/>
        </p:nvSpPr>
        <p:spPr bwMode="auto">
          <a:xfrm>
            <a:off x="1156425488" y="450604607"/>
            <a:ext cx="5113900"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HeŵatoeŶĐefaliĐká ďariéra</a:t>
            </a:r>
            <a:endParaRPr lang="cs-CZ" altLang="cs-CZ" sz="600"/>
          </a:p>
          <a:p>
            <a:pPr eaLnBrk="0" hangingPunct="0"/>
            <a:endParaRPr lang="cs-CZ" altLang="cs-CZ">
              <a:latin typeface="Arial" panose="020B0604020202020204" pitchFamily="34" charset="0"/>
            </a:endParaRPr>
          </a:p>
        </p:txBody>
      </p:sp>
      <p:sp>
        <p:nvSpPr>
          <p:cNvPr id="188" name="Rectangle 187"/>
          <p:cNvSpPr>
            <a:spLocks noChangeArrowheads="1"/>
          </p:cNvSpPr>
          <p:nvPr/>
        </p:nvSpPr>
        <p:spPr bwMode="auto">
          <a:xfrm>
            <a:off x="640908675" y="2147229732"/>
            <a:ext cx="231986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FSM (basic artwork: wikimedia commons)</a:t>
            </a:r>
            <a:endParaRPr lang="cs-CZ" altLang="cs-CZ" sz="600"/>
          </a:p>
          <a:p>
            <a:pPr eaLnBrk="0" hangingPunct="0"/>
            <a:endParaRPr lang="cs-CZ" altLang="cs-CZ">
              <a:latin typeface="Arial" panose="020B0604020202020204" pitchFamily="34" charset="0"/>
            </a:endParaRPr>
          </a:p>
        </p:txBody>
      </p:sp>
      <p:sp>
        <p:nvSpPr>
          <p:cNvPr id="189" name="Rectangle 188"/>
          <p:cNvSpPr>
            <a:spLocks noChangeArrowheads="1"/>
          </p:cNvSpPr>
          <p:nvPr/>
        </p:nvSpPr>
        <p:spPr bwMode="auto">
          <a:xfrm>
            <a:off x="116390738" y="450604607"/>
            <a:ext cx="3653564"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CirkuŵveŶtrikulárŶí</a:t>
            </a:r>
            <a:endParaRPr lang="cs-CZ" altLang="cs-CZ" sz="600"/>
          </a:p>
          <a:p>
            <a:pPr eaLnBrk="0" hangingPunct="0"/>
            <a:endParaRPr lang="cs-CZ" altLang="cs-CZ">
              <a:latin typeface="Arial" panose="020B0604020202020204" pitchFamily="34" charset="0"/>
            </a:endParaRPr>
          </a:p>
        </p:txBody>
      </p:sp>
      <p:sp>
        <p:nvSpPr>
          <p:cNvPr id="190" name="Rectangle 189"/>
          <p:cNvSpPr>
            <a:spLocks noChangeArrowheads="1"/>
          </p:cNvSpPr>
          <p:nvPr/>
        </p:nvSpPr>
        <p:spPr bwMode="auto">
          <a:xfrm>
            <a:off x="2147483647" y="450604607"/>
            <a:ext cx="1444626"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3100">
                <a:latin typeface="Arial" panose="020B0604020202020204" pitchFamily="34" charset="0"/>
                <a:cs typeface="Arial" panose="020B0604020202020204" pitchFamily="34" charset="0"/>
              </a:rPr>
              <a:t>orgáŶy</a:t>
            </a:r>
            <a:endParaRPr lang="cs-CZ" altLang="cs-CZ" sz="600"/>
          </a:p>
          <a:p>
            <a:pPr eaLnBrk="0" hangingPunct="0"/>
            <a:endParaRPr lang="cs-CZ" altLang="cs-CZ">
              <a:latin typeface="Arial" panose="020B0604020202020204" pitchFamily="34" charset="0"/>
            </a:endParaRPr>
          </a:p>
        </p:txBody>
      </p:sp>
      <p:sp>
        <p:nvSpPr>
          <p:cNvPr id="191" name="Rectangle 190"/>
          <p:cNvSpPr>
            <a:spLocks noChangeArrowheads="1"/>
          </p:cNvSpPr>
          <p:nvPr/>
        </p:nvSpPr>
        <p:spPr bwMode="auto">
          <a:xfrm>
            <a:off x="276606000" y="11000616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2" name="Rectangle 191"/>
          <p:cNvSpPr>
            <a:spLocks noChangeArrowheads="1"/>
          </p:cNvSpPr>
          <p:nvPr/>
        </p:nvSpPr>
        <p:spPr bwMode="auto">
          <a:xfrm>
            <a:off x="447727388" y="112827113"/>
            <a:ext cx="1199367"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Bohatě </a:t>
            </a:r>
            <a:endParaRPr lang="cs-CZ" altLang="cs-CZ" sz="600"/>
          </a:p>
          <a:p>
            <a:pPr eaLnBrk="0" hangingPunct="0"/>
            <a:endParaRPr lang="cs-CZ" altLang="cs-CZ">
              <a:latin typeface="Arial" panose="020B0604020202020204" pitchFamily="34" charset="0"/>
            </a:endParaRPr>
          </a:p>
        </p:txBody>
      </p:sp>
      <p:sp>
        <p:nvSpPr>
          <p:cNvPr id="193" name="Rectangle 192"/>
          <p:cNvSpPr>
            <a:spLocks noChangeArrowheads="1"/>
          </p:cNvSpPr>
          <p:nvPr/>
        </p:nvSpPr>
        <p:spPr bwMode="auto">
          <a:xfrm>
            <a:off x="447727388" y="1374940413"/>
            <a:ext cx="232948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vaskularizovaŶé</a:t>
            </a:r>
            <a:endParaRPr lang="cs-CZ" altLang="cs-CZ" sz="600"/>
          </a:p>
          <a:p>
            <a:pPr eaLnBrk="0" hangingPunct="0"/>
            <a:endParaRPr lang="cs-CZ" altLang="cs-CZ">
              <a:latin typeface="Arial" panose="020B0604020202020204" pitchFamily="34" charset="0"/>
            </a:endParaRPr>
          </a:p>
        </p:txBody>
      </p:sp>
      <p:sp>
        <p:nvSpPr>
          <p:cNvPr id="194" name="Rectangle 193"/>
          <p:cNvSpPr>
            <a:spLocks noChangeArrowheads="1"/>
          </p:cNvSpPr>
          <p:nvPr/>
        </p:nvSpPr>
        <p:spPr bwMode="auto">
          <a:xfrm>
            <a:off x="276606000" y="1927072913"/>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5" name="Rectangle 194"/>
          <p:cNvSpPr>
            <a:spLocks noChangeArrowheads="1"/>
          </p:cNvSpPr>
          <p:nvPr/>
        </p:nvSpPr>
        <p:spPr bwMode="auto">
          <a:xfrm>
            <a:off x="447727388" y="1958537163"/>
            <a:ext cx="20345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ModifikovaŶá </a:t>
            </a:r>
            <a:endParaRPr lang="cs-CZ" altLang="cs-CZ" sz="600"/>
          </a:p>
          <a:p>
            <a:pPr eaLnBrk="0" hangingPunct="0"/>
            <a:endParaRPr lang="cs-CZ" altLang="cs-CZ">
              <a:latin typeface="Arial" panose="020B0604020202020204" pitchFamily="34" charset="0"/>
            </a:endParaRPr>
          </a:p>
        </p:txBody>
      </p:sp>
      <p:sp>
        <p:nvSpPr>
          <p:cNvPr id="196" name="Rectangle 195"/>
          <p:cNvSpPr>
            <a:spLocks noChangeArrowheads="1"/>
          </p:cNvSpPr>
          <p:nvPr/>
        </p:nvSpPr>
        <p:spPr bwMode="auto">
          <a:xfrm>
            <a:off x="447727388" y="2147122010"/>
            <a:ext cx="2853666"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heŵatoeŶĐefaliĐká </a:t>
            </a:r>
            <a:endParaRPr lang="cs-CZ" altLang="cs-CZ" sz="600"/>
          </a:p>
          <a:p>
            <a:pPr eaLnBrk="0" hangingPunct="0"/>
            <a:endParaRPr lang="cs-CZ" altLang="cs-CZ">
              <a:latin typeface="Arial" panose="020B0604020202020204" pitchFamily="34" charset="0"/>
            </a:endParaRPr>
          </a:p>
        </p:txBody>
      </p:sp>
      <p:sp>
        <p:nvSpPr>
          <p:cNvPr id="197" name="Rectangle 196"/>
          <p:cNvSpPr>
            <a:spLocks noChangeArrowheads="1"/>
          </p:cNvSpPr>
          <p:nvPr/>
        </p:nvSpPr>
        <p:spPr bwMode="auto">
          <a:xfrm>
            <a:off x="447727388" y="2147122010"/>
            <a:ext cx="11176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ďariéra</a:t>
            </a:r>
            <a:endParaRPr lang="cs-CZ" altLang="cs-CZ" sz="600"/>
          </a:p>
          <a:p>
            <a:pPr eaLnBrk="0" hangingPunct="0"/>
            <a:endParaRPr lang="cs-CZ" altLang="cs-CZ">
              <a:latin typeface="Arial" panose="020B0604020202020204" pitchFamily="34" charset="0"/>
            </a:endParaRPr>
          </a:p>
        </p:txBody>
      </p:sp>
      <p:sp>
        <p:nvSpPr>
          <p:cNvPr id="198" name="Rectangle 197"/>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199" name="Rectangle 198"/>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Senzory </a:t>
            </a:r>
            <a:endParaRPr lang="cs-CZ" altLang="cs-CZ" sz="600"/>
          </a:p>
          <a:p>
            <a:pPr eaLnBrk="0" hangingPunct="0"/>
            <a:endParaRPr lang="cs-CZ" altLang="cs-CZ">
              <a:latin typeface="Arial" panose="020B0604020202020204" pitchFamily="34" charset="0"/>
            </a:endParaRPr>
          </a:p>
        </p:txBody>
      </p:sp>
      <p:sp>
        <p:nvSpPr>
          <p:cNvPr id="200" name="Rectangle 199"/>
          <p:cNvSpPr>
            <a:spLocks noChangeArrowheads="1"/>
          </p:cNvSpPr>
          <p:nvPr/>
        </p:nvSpPr>
        <p:spPr bwMode="auto">
          <a:xfrm>
            <a:off x="276606000" y="2147122010"/>
            <a:ext cx="287258"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a:t>
            </a:r>
            <a:endParaRPr lang="cs-CZ" altLang="cs-CZ" sz="600"/>
          </a:p>
          <a:p>
            <a:pPr eaLnBrk="0" hangingPunct="0"/>
            <a:endParaRPr lang="cs-CZ" altLang="cs-CZ">
              <a:latin typeface="Arial" panose="020B0604020202020204" pitchFamily="34" charset="0"/>
            </a:endParaRPr>
          </a:p>
        </p:txBody>
      </p:sp>
      <p:sp>
        <p:nvSpPr>
          <p:cNvPr id="201" name="Rectangle 200"/>
          <p:cNvSpPr>
            <a:spLocks noChangeArrowheads="1"/>
          </p:cNvSpPr>
          <p:nvPr/>
        </p:nvSpPr>
        <p:spPr bwMode="auto">
          <a:xfrm>
            <a:off x="447727388" y="2147122010"/>
            <a:ext cx="134684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2300">
                <a:latin typeface="Arial" panose="020B0604020202020204" pitchFamily="34" charset="0"/>
                <a:cs typeface="Arial" panose="020B0604020202020204" pitchFamily="34" charset="0"/>
              </a:rPr>
              <a:t>Sekrece </a:t>
            </a:r>
            <a:endParaRPr lang="cs-CZ" altLang="cs-CZ" sz="600"/>
          </a:p>
          <a:p>
            <a:pPr eaLnBrk="0" hangingPunct="0"/>
            <a:endParaRPr lang="cs-CZ" altLang="cs-CZ">
              <a:latin typeface="Arial" panose="020B0604020202020204" pitchFamily="34" charset="0"/>
            </a:endParaRPr>
          </a:p>
        </p:txBody>
      </p:sp>
      <p:sp>
        <p:nvSpPr>
          <p:cNvPr id="202" name="Rectangle 201"/>
          <p:cNvSpPr>
            <a:spLocks noChangeArrowheads="1"/>
          </p:cNvSpPr>
          <p:nvPr/>
        </p:nvSpPr>
        <p:spPr bwMode="auto">
          <a:xfrm>
            <a:off x="2041369425" y="2147229732"/>
            <a:ext cx="4240263"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http://www.neuros.org/index.php?option=com_photos&amp;view=photos&amp;oid=hafizb</a:t>
            </a:r>
            <a:endParaRPr lang="cs-CZ" altLang="cs-CZ" sz="600"/>
          </a:p>
          <a:p>
            <a:pPr eaLnBrk="0" hangingPunct="0"/>
            <a:endParaRPr lang="cs-CZ" altLang="cs-CZ">
              <a:latin typeface="Arial" panose="020B0604020202020204" pitchFamily="34" charset="0"/>
            </a:endParaRPr>
          </a:p>
        </p:txBody>
      </p:sp>
      <p:sp>
        <p:nvSpPr>
          <p:cNvPr id="203" name="Rectangle 202"/>
          <p:cNvSpPr>
            <a:spLocks noChangeArrowheads="1"/>
          </p:cNvSpPr>
          <p:nvPr/>
        </p:nvSpPr>
        <p:spPr bwMode="auto">
          <a:xfrm>
            <a:off x="2147483647" y="2147229732"/>
            <a:ext cx="35779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hangingPunct="0"/>
            <a:r>
              <a:rPr lang="cs-CZ" altLang="cs-CZ" sz="900">
                <a:latin typeface="Arial" panose="020B0604020202020204" pitchFamily="34" charset="0"/>
                <a:cs typeface="Arial" panose="020B0604020202020204" pitchFamily="34" charset="0"/>
              </a:rPr>
              <a:t>ilal </a:t>
            </a:r>
            <a:endParaRPr lang="cs-CZ" altLang="cs-CZ" sz="600"/>
          </a:p>
          <a:p>
            <a:pPr eaLnBrk="0" hangingPunct="0"/>
            <a:endParaRPr lang="cs-CZ" altLang="cs-CZ">
              <a:latin typeface="Arial" panose="020B0604020202020204" pitchFamily="34" charset="0"/>
            </a:endParaRPr>
          </a:p>
        </p:txBody>
      </p:sp>
      <p:sp>
        <p:nvSpPr>
          <p:cNvPr id="204" name="Obdélník 203"/>
          <p:cNvSpPr/>
          <p:nvPr/>
        </p:nvSpPr>
        <p:spPr>
          <a:xfrm>
            <a:off x="279175" y="488554"/>
            <a:ext cx="6264696" cy="4801314"/>
          </a:xfrm>
          <a:prstGeom prst="rect">
            <a:avLst/>
          </a:prstGeom>
        </p:spPr>
        <p:txBody>
          <a:bodyPr wrap="square">
            <a:spAutoFit/>
          </a:bodyPr>
          <a:lstStyle/>
          <a:p>
            <a:r>
              <a:rPr lang="cs-CZ" b="1" dirty="0" smtClean="0">
                <a:latin typeface="Arial" panose="020B0604020202020204" pitchFamily="34" charset="0"/>
              </a:rPr>
              <a:t>Stavba nervové soustavy</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Neurony </a:t>
            </a:r>
          </a:p>
          <a:p>
            <a:endParaRPr lang="cs-CZ" dirty="0">
              <a:latin typeface="Arial" panose="020B0604020202020204" pitchFamily="34" charset="0"/>
            </a:endParaRPr>
          </a:p>
          <a:p>
            <a:r>
              <a:rPr lang="cs-CZ" dirty="0" smtClean="0">
                <a:latin typeface="Arial" panose="020B0604020202020204" pitchFamily="34" charset="0"/>
              </a:rPr>
              <a:t>–Příjem, integrace </a:t>
            </a:r>
            <a:r>
              <a:rPr lang="cs-CZ" dirty="0">
                <a:latin typeface="Arial" panose="020B0604020202020204" pitchFamily="34" charset="0"/>
              </a:rPr>
              <a:t>a </a:t>
            </a:r>
            <a:r>
              <a:rPr lang="cs-CZ" dirty="0" smtClean="0">
                <a:latin typeface="Arial" panose="020B0604020202020204" pitchFamily="34" charset="0"/>
              </a:rPr>
              <a:t>šíření informace</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Neuroglie (astrocyty, </a:t>
            </a:r>
            <a:r>
              <a:rPr lang="cs-CZ" b="1" dirty="0" err="1" smtClean="0">
                <a:latin typeface="Arial" panose="020B0604020202020204" pitchFamily="34" charset="0"/>
              </a:rPr>
              <a:t>oligodendrocyty</a:t>
            </a:r>
            <a:r>
              <a:rPr lang="cs-CZ" b="1" dirty="0" smtClean="0">
                <a:latin typeface="Arial" panose="020B0604020202020204" pitchFamily="34" charset="0"/>
              </a:rPr>
              <a:t>, mikroglie, </a:t>
            </a:r>
            <a:r>
              <a:rPr lang="cs-CZ" b="1" dirty="0" err="1" smtClean="0">
                <a:latin typeface="Arial" panose="020B0604020202020204" pitchFamily="34" charset="0"/>
              </a:rPr>
              <a:t>ependymální</a:t>
            </a:r>
            <a:r>
              <a:rPr lang="cs-CZ" b="1" dirty="0" smtClean="0">
                <a:latin typeface="Arial" panose="020B0604020202020204" pitchFamily="34" charset="0"/>
              </a:rPr>
              <a:t> buňky) </a:t>
            </a:r>
          </a:p>
          <a:p>
            <a:endParaRPr lang="cs-CZ" dirty="0">
              <a:latin typeface="Arial" panose="020B0604020202020204" pitchFamily="34" charset="0"/>
            </a:endParaRPr>
          </a:p>
          <a:p>
            <a:r>
              <a:rPr lang="cs-CZ" dirty="0" smtClean="0">
                <a:latin typeface="Arial" panose="020B0604020202020204" pitchFamily="34" charset="0"/>
              </a:rPr>
              <a:t>–Podpůrná činnost</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Počet neuronů cca</a:t>
            </a:r>
            <a:r>
              <a:rPr lang="cs-CZ" b="1" dirty="0">
                <a:latin typeface="Arial" panose="020B0604020202020204" pitchFamily="34" charset="0"/>
              </a:rPr>
              <a:t>. </a:t>
            </a:r>
            <a:r>
              <a:rPr lang="cs-CZ" b="1" dirty="0" smtClean="0">
                <a:latin typeface="Arial" panose="020B0604020202020204" pitchFamily="34" charset="0"/>
              </a:rPr>
              <a:t>100 miliard</a:t>
            </a:r>
          </a:p>
          <a:p>
            <a:endParaRPr lang="cs-CZ" dirty="0">
              <a:latin typeface="Arial" panose="020B0604020202020204" pitchFamily="34" charset="0"/>
            </a:endParaRPr>
          </a:p>
          <a:p>
            <a:r>
              <a:rPr lang="cs-CZ" dirty="0" smtClean="0">
                <a:latin typeface="Arial" panose="020B0604020202020204" pitchFamily="34" charset="0"/>
              </a:rPr>
              <a:t>•</a:t>
            </a:r>
            <a:r>
              <a:rPr lang="cs-CZ" b="1" dirty="0" smtClean="0">
                <a:latin typeface="Arial" panose="020B0604020202020204" pitchFamily="34" charset="0"/>
              </a:rPr>
              <a:t>Poměr neuron/glie </a:t>
            </a:r>
            <a:endParaRPr lang="cs-CZ" b="1" dirty="0">
              <a:latin typeface="Arial" panose="020B0604020202020204" pitchFamily="34" charset="0"/>
            </a:endParaRPr>
          </a:p>
          <a:p>
            <a:r>
              <a:rPr lang="cs-CZ" dirty="0" smtClean="0">
                <a:latin typeface="Arial" panose="020B0604020202020204" pitchFamily="34" charset="0"/>
              </a:rPr>
              <a:t>–1/10 </a:t>
            </a:r>
            <a:r>
              <a:rPr lang="cs-CZ" dirty="0">
                <a:latin typeface="Arial" panose="020B0604020202020204" pitchFamily="34" charset="0"/>
              </a:rPr>
              <a:t>- 50 (</a:t>
            </a:r>
            <a:r>
              <a:rPr lang="cs-CZ" dirty="0" err="1">
                <a:latin typeface="Arial" panose="020B0604020202020204" pitchFamily="34" charset="0"/>
              </a:rPr>
              <a:t>Principles</a:t>
            </a:r>
            <a:r>
              <a:rPr lang="cs-CZ" dirty="0">
                <a:latin typeface="Arial" panose="020B0604020202020204" pitchFamily="34" charset="0"/>
              </a:rPr>
              <a:t> </a:t>
            </a:r>
            <a:r>
              <a:rPr lang="cs-CZ" dirty="0" err="1" smtClean="0">
                <a:latin typeface="Arial" panose="020B0604020202020204" pitchFamily="34" charset="0"/>
              </a:rPr>
              <a:t>of</a:t>
            </a:r>
            <a:r>
              <a:rPr lang="cs-CZ" dirty="0" smtClean="0">
                <a:latin typeface="Arial" panose="020B0604020202020204" pitchFamily="34" charset="0"/>
              </a:rPr>
              <a:t> </a:t>
            </a:r>
            <a:r>
              <a:rPr lang="cs-CZ" dirty="0" err="1">
                <a:latin typeface="Arial" panose="020B0604020202020204" pitchFamily="34" charset="0"/>
              </a:rPr>
              <a:t>Neural</a:t>
            </a:r>
            <a:r>
              <a:rPr lang="cs-CZ" dirty="0">
                <a:latin typeface="Arial" panose="020B0604020202020204" pitchFamily="34" charset="0"/>
              </a:rPr>
              <a:t> Science, 4th </a:t>
            </a:r>
            <a:r>
              <a:rPr lang="cs-CZ" dirty="0" err="1" smtClean="0">
                <a:latin typeface="Arial" panose="020B0604020202020204" pitchFamily="34" charset="0"/>
              </a:rPr>
              <a:t>ed</a:t>
            </a:r>
            <a:r>
              <a:rPr lang="cs-CZ" dirty="0" smtClean="0">
                <a:latin typeface="Arial" panose="020B0604020202020204" pitchFamily="34" charset="0"/>
              </a:rPr>
              <a:t>., </a:t>
            </a:r>
            <a:r>
              <a:rPr lang="cs-CZ" dirty="0">
                <a:latin typeface="Arial" panose="020B0604020202020204" pitchFamily="34" charset="0"/>
              </a:rPr>
              <a:t>2012) </a:t>
            </a:r>
          </a:p>
          <a:p>
            <a:r>
              <a:rPr lang="cs-CZ" dirty="0" smtClean="0">
                <a:latin typeface="Arial" panose="020B0604020202020204" pitchFamily="34" charset="0"/>
              </a:rPr>
              <a:t>–1/1 </a:t>
            </a:r>
            <a:r>
              <a:rPr lang="cs-CZ" dirty="0">
                <a:latin typeface="Arial" panose="020B0604020202020204" pitchFamily="34" charset="0"/>
              </a:rPr>
              <a:t>(</a:t>
            </a:r>
            <a:r>
              <a:rPr lang="cs-CZ" dirty="0" err="1" smtClean="0">
                <a:latin typeface="Arial" panose="020B0604020202020204" pitchFamily="34" charset="0"/>
              </a:rPr>
              <a:t>Nolte</a:t>
            </a:r>
            <a:r>
              <a:rPr lang="cs-CZ" dirty="0" smtClean="0">
                <a:latin typeface="Arial" panose="020B0604020202020204" pitchFamily="34" charset="0"/>
              </a:rPr>
              <a:t> s </a:t>
            </a:r>
            <a:r>
              <a:rPr lang="cs-CZ" dirty="0" err="1">
                <a:latin typeface="Arial" panose="020B0604020202020204" pitchFamily="34" charset="0"/>
              </a:rPr>
              <a:t>Human</a:t>
            </a:r>
            <a:r>
              <a:rPr lang="cs-CZ" dirty="0">
                <a:latin typeface="Arial" panose="020B0604020202020204" pitchFamily="34" charset="0"/>
              </a:rPr>
              <a:t> Brain, 7th </a:t>
            </a:r>
            <a:r>
              <a:rPr lang="cs-CZ" dirty="0" err="1" smtClean="0">
                <a:latin typeface="Arial" panose="020B0604020202020204" pitchFamily="34" charset="0"/>
              </a:rPr>
              <a:t>ed</a:t>
            </a:r>
            <a:r>
              <a:rPr lang="cs-CZ" dirty="0" smtClean="0">
                <a:latin typeface="Arial" panose="020B0604020202020204" pitchFamily="34" charset="0"/>
              </a:rPr>
              <a:t>., 2015)</a:t>
            </a:r>
          </a:p>
          <a:p>
            <a:endParaRPr lang="cs-CZ" dirty="0">
              <a:effectLst/>
              <a:latin typeface="Arial" panose="020B0604020202020204" pitchFamily="34" charset="0"/>
            </a:endParaRPr>
          </a:p>
        </p:txBody>
      </p:sp>
      <p:sp>
        <p:nvSpPr>
          <p:cNvPr id="205" name="Obdélník 204"/>
          <p:cNvSpPr/>
          <p:nvPr/>
        </p:nvSpPr>
        <p:spPr>
          <a:xfrm>
            <a:off x="1919536" y="4941104"/>
            <a:ext cx="7920880" cy="1477328"/>
          </a:xfrm>
          <a:prstGeom prst="rect">
            <a:avLst/>
          </a:prstGeom>
        </p:spPr>
        <p:txBody>
          <a:bodyPr wrap="square">
            <a:spAutoFit/>
          </a:bodyPr>
          <a:lstStyle/>
          <a:p>
            <a:r>
              <a:rPr lang="cs-CZ" b="1" dirty="0">
                <a:latin typeface="Arial" panose="020B0604020202020204" pitchFamily="34" charset="0"/>
              </a:rPr>
              <a:t>Díky </a:t>
            </a:r>
            <a:r>
              <a:rPr lang="cs-CZ" b="1" dirty="0" smtClean="0">
                <a:latin typeface="Arial" panose="020B0604020202020204" pitchFamily="34" charset="0"/>
              </a:rPr>
              <a:t>hematoencefalické bariéře </a:t>
            </a:r>
            <a:r>
              <a:rPr lang="cs-CZ" b="1" dirty="0">
                <a:latin typeface="Arial" panose="020B0604020202020204" pitchFamily="34" charset="0"/>
              </a:rPr>
              <a:t>a </a:t>
            </a:r>
            <a:r>
              <a:rPr lang="cs-CZ" b="1" dirty="0" smtClean="0">
                <a:latin typeface="Arial" panose="020B0604020202020204" pitchFamily="34" charset="0"/>
              </a:rPr>
              <a:t>podpůrné činnosti neuroglie </a:t>
            </a:r>
            <a:endParaRPr lang="cs-CZ" b="1" dirty="0">
              <a:latin typeface="Arial" panose="020B0604020202020204" pitchFamily="34" charset="0"/>
            </a:endParaRPr>
          </a:p>
          <a:p>
            <a:r>
              <a:rPr lang="cs-CZ" b="1" dirty="0">
                <a:latin typeface="Arial" panose="020B0604020202020204" pitchFamily="34" charset="0"/>
              </a:rPr>
              <a:t>je </a:t>
            </a:r>
            <a:r>
              <a:rPr lang="cs-CZ" b="1" dirty="0" smtClean="0">
                <a:latin typeface="Arial" panose="020B0604020202020204" pitchFamily="34" charset="0"/>
              </a:rPr>
              <a:t>udržována homeostáza ve velmi úzkém rozmezí</a:t>
            </a:r>
          </a:p>
          <a:p>
            <a:endParaRPr lang="cs-CZ" b="1" dirty="0">
              <a:latin typeface="Arial" panose="020B0604020202020204" pitchFamily="34" charset="0"/>
            </a:endParaRPr>
          </a:p>
          <a:p>
            <a:r>
              <a:rPr lang="cs-CZ" b="1" dirty="0">
                <a:latin typeface="Arial" panose="020B0604020202020204" pitchFamily="34" charset="0"/>
              </a:rPr>
              <a:t>Vysoký stupeň </a:t>
            </a:r>
            <a:r>
              <a:rPr lang="cs-CZ" b="1" dirty="0" smtClean="0">
                <a:latin typeface="Arial" panose="020B0604020202020204" pitchFamily="34" charset="0"/>
              </a:rPr>
              <a:t>organizace </a:t>
            </a:r>
            <a:r>
              <a:rPr lang="cs-CZ" b="1" dirty="0">
                <a:latin typeface="Arial" panose="020B0604020202020204" pitchFamily="34" charset="0"/>
              </a:rPr>
              <a:t>CNS a </a:t>
            </a:r>
            <a:r>
              <a:rPr lang="cs-CZ" b="1" dirty="0" smtClean="0">
                <a:latin typeface="Arial" panose="020B0604020202020204" pitchFamily="34" charset="0"/>
              </a:rPr>
              <a:t>regulace umožňuje </a:t>
            </a:r>
            <a:r>
              <a:rPr lang="cs-CZ" b="1" dirty="0">
                <a:latin typeface="Arial" panose="020B0604020202020204" pitchFamily="34" charset="0"/>
              </a:rPr>
              <a:t>žít </a:t>
            </a:r>
          </a:p>
          <a:p>
            <a:r>
              <a:rPr lang="cs-CZ" b="1" dirty="0" smtClean="0">
                <a:latin typeface="Arial" panose="020B0604020202020204" pitchFamily="34" charset="0"/>
              </a:rPr>
              <a:t>neuronům </a:t>
            </a:r>
            <a:r>
              <a:rPr lang="cs-CZ" b="1" dirty="0">
                <a:latin typeface="Arial" panose="020B0604020202020204" pitchFamily="34" charset="0"/>
              </a:rPr>
              <a:t>po </a:t>
            </a:r>
            <a:r>
              <a:rPr lang="cs-CZ" b="1" dirty="0" smtClean="0">
                <a:latin typeface="Arial" panose="020B0604020202020204" pitchFamily="34" charset="0"/>
              </a:rPr>
              <a:t>celý </a:t>
            </a:r>
            <a:r>
              <a:rPr lang="cs-CZ" b="1" dirty="0">
                <a:latin typeface="Arial" panose="020B0604020202020204" pitchFamily="34" charset="0"/>
              </a:rPr>
              <a:t>život </a:t>
            </a:r>
            <a:r>
              <a:rPr lang="cs-CZ" b="1" dirty="0" smtClean="0">
                <a:latin typeface="Arial" panose="020B0604020202020204" pitchFamily="34" charset="0"/>
              </a:rPr>
              <a:t>jedince</a:t>
            </a:r>
            <a:r>
              <a:rPr lang="cs-CZ" b="1" dirty="0">
                <a:latin typeface="Arial" panose="020B0604020202020204" pitchFamily="34" charset="0"/>
              </a:rPr>
              <a:t>!</a:t>
            </a:r>
            <a:endParaRPr lang="cs-CZ" b="1" dirty="0">
              <a:effectLst/>
              <a:latin typeface="Arial" panose="020B0604020202020204" pitchFamily="34" charset="0"/>
            </a:endParaRPr>
          </a:p>
        </p:txBody>
      </p:sp>
    </p:spTree>
    <p:extLst>
      <p:ext uri="{BB962C8B-B14F-4D97-AF65-F5344CB8AC3E}">
        <p14:creationId xmlns:p14="http://schemas.microsoft.com/office/powerpoint/2010/main" val="46159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712045" y="864460"/>
            <a:ext cx="8650249" cy="5849806"/>
          </a:xfrm>
          <a:prstGeom prst="rect">
            <a:avLst/>
          </a:prstGeom>
        </p:spPr>
      </p:pic>
      <p:sp>
        <p:nvSpPr>
          <p:cNvPr id="4" name="Obdélník 3"/>
          <p:cNvSpPr/>
          <p:nvPr/>
        </p:nvSpPr>
        <p:spPr>
          <a:xfrm>
            <a:off x="5815914" y="6501367"/>
            <a:ext cx="6540843" cy="230832"/>
          </a:xfrm>
          <a:prstGeom prst="rect">
            <a:avLst/>
          </a:prstGeom>
        </p:spPr>
        <p:txBody>
          <a:bodyPr wrap="square">
            <a:spAutoFit/>
          </a:bodyPr>
          <a:lstStyle/>
          <a:p>
            <a:r>
              <a:rPr lang="cs-CZ" sz="900" dirty="0">
                <a:latin typeface="Calibri" panose="020F0502020204030204" pitchFamily="34" charset="0"/>
              </a:rPr>
              <a:t>https://userscontent2.emaze.com/images/be175f0a-afae-4d7c-944c-f6376cf09fba/60c3e8a3-a6b9-4a3d-943d-1841136a9ccf.png </a:t>
            </a:r>
            <a:endParaRPr lang="cs-CZ" sz="900" dirty="0"/>
          </a:p>
        </p:txBody>
      </p:sp>
      <p:sp>
        <p:nvSpPr>
          <p:cNvPr id="5" name="Obdélník 4"/>
          <p:cNvSpPr/>
          <p:nvPr/>
        </p:nvSpPr>
        <p:spPr>
          <a:xfrm>
            <a:off x="3632887" y="160122"/>
            <a:ext cx="4420544" cy="584775"/>
          </a:xfrm>
          <a:prstGeom prst="rect">
            <a:avLst/>
          </a:prstGeom>
        </p:spPr>
        <p:txBody>
          <a:bodyPr wrap="square">
            <a:spAutoFit/>
          </a:bodyPr>
          <a:lstStyle/>
          <a:p>
            <a:r>
              <a:rPr lang="cs-CZ" sz="3200" b="1" dirty="0">
                <a:latin typeface="Calibri" panose="020F0502020204030204" pitchFamily="34" charset="0"/>
              </a:rPr>
              <a:t>Stavba nervové soustavy </a:t>
            </a:r>
            <a:endParaRPr lang="cs-CZ" sz="3200" dirty="0">
              <a:latin typeface="Calibri" panose="020F0502020204030204" pitchFamily="34" charset="0"/>
            </a:endParaRPr>
          </a:p>
        </p:txBody>
      </p:sp>
    </p:spTree>
    <p:extLst>
      <p:ext uri="{BB962C8B-B14F-4D97-AF65-F5344CB8AC3E}">
        <p14:creationId xmlns:p14="http://schemas.microsoft.com/office/powerpoint/2010/main" val="1367328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2"/>
          <a:srcRect l="23594" t="16015" r="35580" b="11330"/>
          <a:stretch/>
        </p:blipFill>
        <p:spPr>
          <a:xfrm>
            <a:off x="2278180" y="494270"/>
            <a:ext cx="7466202" cy="6100233"/>
          </a:xfrm>
          <a:prstGeom prst="rect">
            <a:avLst/>
          </a:prstGeom>
        </p:spPr>
      </p:pic>
    </p:spTree>
    <p:extLst>
      <p:ext uri="{BB962C8B-B14F-4D97-AF65-F5344CB8AC3E}">
        <p14:creationId xmlns:p14="http://schemas.microsoft.com/office/powerpoint/2010/main" val="1062256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2acb7f22-edf2-497f-a360-ced8aaca8f13.mdb"/>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3459</Words>
  <Application>Microsoft Office PowerPoint</Application>
  <PresentationFormat>Širokoúhlá obrazovka</PresentationFormat>
  <Paragraphs>855</Paragraphs>
  <Slides>66</Slides>
  <Notes>5</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66</vt:i4>
      </vt:variant>
    </vt:vector>
  </HeadingPairs>
  <TitlesOfParts>
    <vt:vector size="77" baseType="lpstr">
      <vt:lpstr>SimSun</vt:lpstr>
      <vt:lpstr>Arial</vt:lpstr>
      <vt:lpstr>Arial CE</vt:lpstr>
      <vt:lpstr>Bangkok CE</vt:lpstr>
      <vt:lpstr>Calibri</vt:lpstr>
      <vt:lpstr>Calibri Light</vt:lpstr>
      <vt:lpstr>Symbol</vt:lpstr>
      <vt:lpstr>Times New Roman</vt:lpstr>
      <vt:lpstr>Times New Roman CE</vt:lpstr>
      <vt:lpstr>Wingdings</vt:lpstr>
      <vt:lpstr>Motiv Office</vt:lpstr>
      <vt:lpstr>Nervový systém – přehled funkcí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Funkce prodloužené míchy</vt:lpstr>
      <vt:lpstr>INTEGRACE REGULACÍ  V KARDIOVASKULÁRNÍM SYSTÉMU</vt:lpstr>
      <vt:lpstr>INTEGRACE REGULACÍ  V KARDIOVASKULÁRNÍM SYSTÉMU</vt:lpstr>
      <vt:lpstr>INTEGRACE REGULACÍ  V KARDIOVASKULÁRNÍM SYSTÉMU</vt:lpstr>
      <vt:lpstr>INTEGRACE REGULACÍ  V KARDIOVASKULÁRNÍM SYSTÉMU</vt:lpstr>
      <vt:lpstr>část centrálního systému, která se uplatňuje při regulaci krevního oběhu, dýchání, trávení (reflexy zvracení a polykání)  •obsahuje komplex struktur označovaných jako dýchací centrum, které se podílejí na regulaci dýchání •centra obranných reflexů (kýchání, kašlání)  reflex kašle – zprostředkováván 10. hlavovým nervem, jehož vlákna inervují i mezižeberní svaly, při podráždění jsou vzruchy přeneseny i na sval  reflex kýchání - obdobný jako reflex kašle, ale ještě je inervován i trigeminem → podráždění i svalů hltanu a hrtanu  •podílí se na mimice obličeje, fonaci a společně s mozečkem na rovnováze </vt:lpstr>
      <vt:lpstr> • reflex zvracení aktivuje se vzruchy z receptorů trávicí trubice, které reagují na chemorecepční zóny (např.: změna pH)  toto zvracení, které vychází z oblongaty, se nazývá centrální zvracení a protože vychází z chemické změny, dá se ovlivnit centrálními emetiky (léky)  periferní zvracení vychází z mechanického podráždění  </vt:lpstr>
      <vt:lpstr>FUNKCE BAZÁLNÍCH GANGLIÍ</vt:lpstr>
      <vt:lpstr>Prezentace aplikace PowerPoint</vt:lpstr>
      <vt:lpstr>Bazální ganglia</vt:lpstr>
      <vt:lpstr>Zapojení bazálních ganglií</vt:lpstr>
      <vt:lpstr>Bazální ganglia</vt:lpstr>
      <vt:lpstr>Transmitery bazálních ganglií</vt:lpstr>
      <vt:lpstr>Bazální ganglia</vt:lpstr>
      <vt:lpstr>FUNKCE MOZEČKU</vt:lpstr>
      <vt:lpstr>Mozeček - cerebellum</vt:lpstr>
      <vt:lpstr>Prezentace aplikace PowerPoint</vt:lpstr>
      <vt:lpstr>Mozeček - funkce</vt:lpstr>
      <vt:lpstr>Mozeček - poruchy</vt:lpstr>
      <vt:lpstr>FUNKCE MOZKOVÉ KŮRY </vt:lpstr>
      <vt:lpstr>Prezentace aplikace PowerPoint</vt:lpstr>
      <vt:lpstr>Prezentace aplikace PowerPoint</vt:lpstr>
      <vt:lpstr>Prezentace aplikace PowerPoint</vt:lpstr>
      <vt:lpstr>Mozková kůra</vt:lpstr>
      <vt:lpstr>Funkce mozkové kůry</vt:lpstr>
      <vt:lpstr>Prezentace aplikace PowerPoint</vt:lpstr>
      <vt:lpstr>Vyšší nervová činnost</vt:lpstr>
      <vt:lpstr>Prezentace aplikace PowerPoint</vt:lpstr>
      <vt:lpstr>Paul Broca (1824 – 1880)</vt:lpstr>
      <vt:lpstr>Carl Wernicke (1848-1905)</vt:lpstr>
      <vt:lpstr>Prezentace aplikace PowerPoint</vt:lpstr>
      <vt:lpstr>Prezentace aplikace PowerPoint</vt:lpstr>
      <vt:lpstr>Algoritmus zpracování slyšeného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Funkční členění asociační kory - prefrontální asociační kora</vt:lpstr>
      <vt:lpstr>Funkční členění asociační kory - limbická asociační kora</vt:lpstr>
      <vt:lpstr>Funkční členění asociační kory - parieto-temporo-okcipitální kora</vt:lpstr>
      <vt:lpstr>Funkční členění asociační kory - parieto-temporo-okcipitální kora</vt:lpstr>
      <vt:lpstr>Prezentace aplikace PowerPoint</vt:lpstr>
      <vt:lpstr>Prezentace aplikace PowerPoint</vt:lpstr>
      <vt:lpstr>Prezentace aplikace PowerPoint</vt:lpstr>
      <vt:lpstr>Prezentace aplikace PowerPoint</vt:lpstr>
      <vt:lpstr>PAMĚŤ</vt:lpstr>
      <vt:lpstr>PAMĚŤ</vt:lpstr>
      <vt:lpstr>PAMĚŤsenzorická</vt:lpstr>
      <vt:lpstr> PAMĚŤ krátkodobá </vt:lpstr>
      <vt:lpstr>PAMĚŤ dlouhodobá</vt:lpstr>
      <vt:lpstr>PAMĚŤ</vt:lpstr>
      <vt:lpstr>UČENÍ – 2 typy experimentálního učení</vt:lpstr>
      <vt:lpstr>Ivan Pavlov: klasické podmiňování 1904</vt:lpstr>
      <vt:lpstr>Operační podmiňování (dle Skinnera )</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Funkce prodloužené míchy</dc:title>
  <dc:creator>Zuzana Nováková</dc:creator>
  <cp:lastModifiedBy>Zuzana Nováková</cp:lastModifiedBy>
  <cp:revision>32</cp:revision>
  <dcterms:created xsi:type="dcterms:W3CDTF">2016-03-21T06:34:29Z</dcterms:created>
  <dcterms:modified xsi:type="dcterms:W3CDTF">2017-10-16T15:13:17Z</dcterms:modified>
</cp:coreProperties>
</file>