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83" r:id="rId2"/>
    <p:sldId id="275" r:id="rId3"/>
    <p:sldId id="295" r:id="rId4"/>
    <p:sldId id="273" r:id="rId5"/>
    <p:sldId id="278" r:id="rId6"/>
    <p:sldId id="271" r:id="rId7"/>
    <p:sldId id="272" r:id="rId8"/>
    <p:sldId id="256" r:id="rId9"/>
    <p:sldId id="257" r:id="rId10"/>
    <p:sldId id="261" r:id="rId11"/>
    <p:sldId id="262" r:id="rId12"/>
    <p:sldId id="279" r:id="rId13"/>
    <p:sldId id="280" r:id="rId14"/>
    <p:sldId id="281" r:id="rId15"/>
    <p:sldId id="282" r:id="rId16"/>
    <p:sldId id="269" r:id="rId17"/>
    <p:sldId id="284" r:id="rId18"/>
    <p:sldId id="286" r:id="rId19"/>
    <p:sldId id="287" r:id="rId20"/>
    <p:sldId id="288" r:id="rId21"/>
    <p:sldId id="296" r:id="rId22"/>
    <p:sldId id="297" r:id="rId23"/>
    <p:sldId id="298" r:id="rId24"/>
    <p:sldId id="299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00B1-C11C-4B84-ABE4-7D2307B727AE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3EB2A-798B-4A9A-B5A1-A1B9C490A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98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3EB2A-798B-4A9A-B5A1-A1B9C490AF3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4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>
                <a:latin typeface="Cambria" panose="02040503050406030204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C646-6DC9-4E12-BDF0-F60B8C9018DA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1A7-BFBB-4079-8968-42B801B2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5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2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4495800" cy="602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495800" cy="602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65876"/>
            <a:ext cx="9144000" cy="447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36712"/>
            <a:ext cx="9144000" cy="602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23.10.2015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spc="-100" baseline="0">
          <a:solidFill>
            <a:schemeClr val="tx2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I. – III. deklinace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31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latinská </a:t>
            </a:r>
            <a:r>
              <a:rPr lang="cs-CZ" dirty="0" smtClean="0">
                <a:latin typeface="Cambria" pitchFamily="18" charset="0"/>
              </a:rPr>
              <a:t>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</a:t>
            </a:r>
            <a:r>
              <a:rPr lang="cs-CZ" dirty="0" smtClean="0">
                <a:latin typeface="Cambria" panose="02040503050406030204" pitchFamily="18" charset="0"/>
              </a:rPr>
              <a:t>kloňování vzoru </a:t>
            </a:r>
            <a:r>
              <a:rPr lang="cs-CZ" b="1" dirty="0" err="1" smtClean="0">
                <a:latin typeface="Cambria" panose="02040503050406030204" pitchFamily="18" charset="0"/>
              </a:rPr>
              <a:t>nervus</a:t>
            </a:r>
            <a:r>
              <a:rPr lang="cs-CZ" b="1" dirty="0">
                <a:latin typeface="Cambria" panose="02040503050406030204" pitchFamily="18" charset="0"/>
              </a:rPr>
              <a:t>, ī, m</a:t>
            </a:r>
            <a:r>
              <a:rPr lang="cs-CZ" b="1" dirty="0" smtClean="0">
                <a:latin typeface="Cambria" panose="02040503050406030204" pitchFamily="18" charset="0"/>
              </a:rPr>
              <a:t>. 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vzor pro M (F) 2. deklinace</a:t>
            </a:r>
            <a:endParaRPr lang="cs-CZ" sz="2200" dirty="0">
              <a:latin typeface="Cambria" panose="02040503050406030204" pitchFamily="18" charset="0"/>
            </a:endParaRP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931536"/>
              </p:ext>
            </p:extLst>
          </p:nvPr>
        </p:nvGraphicFramePr>
        <p:xfrm>
          <a:off x="1043608" y="2492896"/>
          <a:ext cx="6472040" cy="30312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3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4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2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nerv-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6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latinská </a:t>
            </a:r>
            <a:r>
              <a:rPr lang="cs-CZ" dirty="0" smtClean="0">
                <a:latin typeface="Cambria" pitchFamily="18" charset="0"/>
              </a:rPr>
              <a:t>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vzoru cerebrum</a:t>
            </a:r>
            <a:r>
              <a:rPr lang="cs-CZ" b="1" dirty="0" smtClean="0">
                <a:latin typeface="Cambria" panose="02040503050406030204" pitchFamily="18" charset="0"/>
              </a:rPr>
              <a:t>, </a:t>
            </a:r>
            <a:r>
              <a:rPr lang="cs-CZ" b="1" dirty="0">
                <a:latin typeface="Cambria" panose="02040503050406030204" pitchFamily="18" charset="0"/>
              </a:rPr>
              <a:t>ī, </a:t>
            </a:r>
            <a:r>
              <a:rPr lang="cs-CZ" b="1" dirty="0" smtClean="0">
                <a:latin typeface="Cambria" panose="02040503050406030204" pitchFamily="18" charset="0"/>
              </a:rPr>
              <a:t>n.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vzor pro neutra </a:t>
            </a:r>
            <a:r>
              <a:rPr lang="cs-CZ" sz="2200" dirty="0">
                <a:latin typeface="Cambria" panose="02040503050406030204" pitchFamily="18" charset="0"/>
              </a:rPr>
              <a:t>2. </a:t>
            </a:r>
            <a:r>
              <a:rPr lang="cs-CZ" sz="2200" dirty="0" smtClean="0">
                <a:latin typeface="Cambria" panose="02040503050406030204" pitchFamily="18" charset="0"/>
              </a:rPr>
              <a:t>deklinace</a:t>
            </a: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cs-CZ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cs-CZ" sz="2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pravidla skloňování neuter!!!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nominativ a akuzativ plurálu vždy končí na </a:t>
            </a:r>
            <a:r>
              <a:rPr lang="cs-CZ" b="1" dirty="0" smtClean="0">
                <a:latin typeface="Cambria" panose="02040503050406030204" pitchFamily="18" charset="0"/>
              </a:rPr>
              <a:t>-a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nominativ a akuzativ má vždy shodný tvar</a:t>
            </a:r>
            <a:endParaRPr lang="cs-CZ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cs-CZ" dirty="0"/>
          </a:p>
          <a:p>
            <a:pPr marL="274320" lvl="1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14365"/>
              </p:ext>
            </p:extLst>
          </p:nvPr>
        </p:nvGraphicFramePr>
        <p:xfrm>
          <a:off x="1259632" y="1916832"/>
          <a:ext cx="6624735" cy="316835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7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8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cerebr-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>
                <a:latin typeface="Cambria" pitchFamily="18" charset="0"/>
              </a:rPr>
              <a:t>deklinace – </a:t>
            </a:r>
            <a:r>
              <a:rPr lang="cs-CZ" dirty="0" smtClean="0">
                <a:latin typeface="Cambria" pitchFamily="18" charset="0"/>
              </a:rPr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charakteristika:</a:t>
            </a:r>
            <a:endParaRPr lang="cs-CZ" dirty="0">
              <a:solidFill>
                <a:srgbClr val="C00000"/>
              </a:solidFill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nominativ singuláru zakončený na </a:t>
            </a:r>
            <a:r>
              <a:rPr lang="cs-CZ" b="1" dirty="0" smtClean="0">
                <a:latin typeface="Cambria" panose="02040503050406030204" pitchFamily="18" charset="0"/>
              </a:rPr>
              <a:t>-os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smtClean="0">
                <a:latin typeface="Cambria" panose="02040503050406030204" pitchFamily="18" charset="0"/>
              </a:rPr>
              <a:t>(M), -</a:t>
            </a:r>
            <a:r>
              <a:rPr lang="cs-CZ" dirty="0" err="1" smtClean="0">
                <a:latin typeface="Cambria" panose="02040503050406030204" pitchFamily="18" charset="0"/>
              </a:rPr>
              <a:t>us</a:t>
            </a:r>
            <a:r>
              <a:rPr lang="cs-CZ" dirty="0" smtClean="0">
                <a:latin typeface="Cambria" panose="02040503050406030204" pitchFamily="18" charset="0"/>
              </a:rPr>
              <a:t>/-</a:t>
            </a:r>
            <a:r>
              <a:rPr lang="cs-CZ" dirty="0" err="1">
                <a:latin typeface="Cambria" panose="02040503050406030204" pitchFamily="18" charset="0"/>
              </a:rPr>
              <a:t>er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</a:rPr>
              <a:t>(</a:t>
            </a:r>
            <a:r>
              <a:rPr lang="cs-CZ" dirty="0" smtClean="0">
                <a:latin typeface="Cambria" panose="02040503050406030204" pitchFamily="18" charset="0"/>
              </a:rPr>
              <a:t>M/ F)</a:t>
            </a:r>
            <a:r>
              <a:rPr lang="cs-CZ" b="1" dirty="0" smtClean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itchFamily="18" charset="0"/>
              </a:rPr>
              <a:t>nebo </a:t>
            </a:r>
            <a:r>
              <a:rPr lang="cs-CZ" b="1" dirty="0" smtClean="0">
                <a:latin typeface="Cambria" panose="02040503050406030204" pitchFamily="18" charset="0"/>
              </a:rPr>
              <a:t>-on</a:t>
            </a:r>
            <a:r>
              <a:rPr lang="cs-CZ" dirty="0" smtClean="0">
                <a:latin typeface="Cambria" panose="02040503050406030204" pitchFamily="18" charset="0"/>
              </a:rPr>
              <a:t>/ -um </a:t>
            </a:r>
            <a:r>
              <a:rPr lang="cs-CZ" dirty="0">
                <a:latin typeface="Cambria" panose="02040503050406030204" pitchFamily="18" charset="0"/>
              </a:rPr>
              <a:t>(N)</a:t>
            </a:r>
          </a:p>
          <a:p>
            <a:pPr lvl="1"/>
            <a:r>
              <a:rPr lang="cs-CZ" dirty="0">
                <a:latin typeface="Cambria" panose="02040503050406030204" pitchFamily="18" charset="0"/>
              </a:rPr>
              <a:t>koncovka </a:t>
            </a:r>
            <a:r>
              <a:rPr lang="cs-CZ" b="1" dirty="0">
                <a:latin typeface="Cambria" pitchFamily="18" charset="0"/>
              </a:rPr>
              <a:t>-ī</a:t>
            </a:r>
            <a:r>
              <a:rPr lang="cs-CZ" dirty="0">
                <a:latin typeface="Cambria" panose="02040503050406030204" pitchFamily="18" charset="0"/>
              </a:rPr>
              <a:t> v genitivu singuláru</a:t>
            </a:r>
          </a:p>
          <a:p>
            <a:pPr lvl="1"/>
            <a:r>
              <a:rPr lang="cs-CZ" dirty="0">
                <a:latin typeface="Cambria" panose="02040503050406030204" pitchFamily="18" charset="0"/>
              </a:rPr>
              <a:t>rody substantiv: převážně maskulina a neutra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nephros</a:t>
            </a:r>
            <a:r>
              <a:rPr lang="cs-CZ" sz="2000" i="1" dirty="0">
                <a:latin typeface="Cambria" panose="02040503050406030204" pitchFamily="18" charset="0"/>
              </a:rPr>
              <a:t>, ī, m.	</a:t>
            </a:r>
            <a:r>
              <a:rPr lang="cs-CZ" sz="2000" dirty="0"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latin typeface="Cambria" panose="02040503050406030204" pitchFamily="18" charset="0"/>
              </a:rPr>
              <a:t>ledvina</a:t>
            </a:r>
          </a:p>
          <a:p>
            <a:pPr lvl="3"/>
            <a:r>
              <a:rPr lang="cs-CZ" sz="2000" i="1" dirty="0">
                <a:latin typeface="Cambria" panose="02040503050406030204" pitchFamily="18" charset="0"/>
              </a:rPr>
              <a:t>c</a:t>
            </a:r>
            <a:r>
              <a:rPr lang="cs-CZ" sz="2000" i="1" dirty="0" smtClean="0">
                <a:latin typeface="Cambria" panose="02040503050406030204" pitchFamily="18" charset="0"/>
              </a:rPr>
              <a:t>ondylus,</a:t>
            </a:r>
            <a:r>
              <a:rPr lang="cs-CZ" sz="2000" dirty="0" smtClean="0">
                <a:latin typeface="Cambria" panose="02040503050406030204" pitchFamily="18" charset="0"/>
              </a:rPr>
              <a:t> </a:t>
            </a:r>
            <a:r>
              <a:rPr lang="cs-CZ" sz="2000" i="1" dirty="0">
                <a:latin typeface="Cambria" panose="02040503050406030204" pitchFamily="18" charset="0"/>
              </a:rPr>
              <a:t>ī, m</a:t>
            </a:r>
            <a:r>
              <a:rPr lang="cs-CZ" sz="2000" i="1" dirty="0" smtClean="0">
                <a:latin typeface="Cambria" panose="02040503050406030204" pitchFamily="18" charset="0"/>
              </a:rPr>
              <a:t>.		</a:t>
            </a:r>
            <a:r>
              <a:rPr lang="cs-CZ" sz="2000" dirty="0" smtClean="0">
                <a:latin typeface="Cambria" panose="02040503050406030204" pitchFamily="18" charset="0"/>
              </a:rPr>
              <a:t>kloubní hrbol</a:t>
            </a:r>
            <a:endParaRPr lang="cs-CZ" sz="2000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cōlon</a:t>
            </a:r>
            <a:r>
              <a:rPr lang="cs-CZ" sz="2000" i="1" dirty="0">
                <a:latin typeface="Cambria" panose="02040503050406030204" pitchFamily="18" charset="0"/>
              </a:rPr>
              <a:t>, ī, n. </a:t>
            </a:r>
            <a:r>
              <a:rPr lang="cs-CZ" sz="2000" b="1" dirty="0" smtClean="0">
                <a:latin typeface="Cambria" panose="02040503050406030204" pitchFamily="18" charset="0"/>
              </a:rPr>
              <a:t>	</a:t>
            </a:r>
            <a:r>
              <a:rPr lang="cs-CZ" sz="2000" dirty="0">
                <a:latin typeface="Cambria" panose="02040503050406030204" pitchFamily="18" charset="0"/>
              </a:rPr>
              <a:t>	t</a:t>
            </a:r>
            <a:r>
              <a:rPr lang="cs-CZ" sz="2000" dirty="0" smtClean="0">
                <a:latin typeface="Cambria" panose="02040503050406030204" pitchFamily="18" charset="0"/>
              </a:rPr>
              <a:t>račník</a:t>
            </a:r>
          </a:p>
          <a:p>
            <a:pPr lvl="3">
              <a:spcAft>
                <a:spcPts val="600"/>
              </a:spcAft>
            </a:pPr>
            <a:r>
              <a:rPr lang="cs-CZ" sz="2000" i="1" dirty="0" smtClean="0">
                <a:latin typeface="Cambria" panose="02040503050406030204" pitchFamily="18" charset="0"/>
              </a:rPr>
              <a:t>organum,</a:t>
            </a:r>
            <a:r>
              <a:rPr lang="cs-CZ" sz="2000" dirty="0" smtClean="0">
                <a:latin typeface="Cambria" panose="02040503050406030204" pitchFamily="18" charset="0"/>
              </a:rPr>
              <a:t> </a:t>
            </a:r>
            <a:r>
              <a:rPr lang="cs-CZ" sz="2000" i="1" dirty="0">
                <a:latin typeface="Cambria" panose="02040503050406030204" pitchFamily="18" charset="0"/>
              </a:rPr>
              <a:t>ī, n. </a:t>
            </a:r>
            <a:r>
              <a:rPr lang="cs-CZ" sz="2000" i="1" dirty="0" smtClean="0">
                <a:latin typeface="Cambria" panose="02040503050406030204" pitchFamily="18" charset="0"/>
              </a:rPr>
              <a:t>		</a:t>
            </a:r>
            <a:r>
              <a:rPr lang="cs-CZ" sz="2000" dirty="0" smtClean="0">
                <a:latin typeface="Cambria" panose="02040503050406030204" pitchFamily="18" charset="0"/>
              </a:rPr>
              <a:t>orgán</a:t>
            </a:r>
          </a:p>
          <a:p>
            <a:pPr lvl="2"/>
            <a:r>
              <a:rPr lang="cs-CZ" sz="2300" dirty="0" smtClean="0">
                <a:solidFill>
                  <a:schemeClr val="tx2"/>
                </a:solidFill>
                <a:latin typeface="Cambria" pitchFamily="18" charset="0"/>
              </a:rPr>
              <a:t>feminina </a:t>
            </a:r>
            <a:r>
              <a:rPr lang="cs-CZ" sz="2300" dirty="0">
                <a:solidFill>
                  <a:schemeClr val="tx2"/>
                </a:solidFill>
                <a:latin typeface="Cambria" pitchFamily="18" charset="0"/>
              </a:rPr>
              <a:t>výjimečně: </a:t>
            </a:r>
            <a:r>
              <a:rPr lang="cs-CZ" sz="2300" dirty="0" smtClean="0">
                <a:solidFill>
                  <a:schemeClr val="tx2"/>
                </a:solidFill>
                <a:latin typeface="Cambria" pitchFamily="18" charset="0"/>
              </a:rPr>
              <a:t>	</a:t>
            </a:r>
            <a:r>
              <a:rPr lang="cs-CZ" i="1" dirty="0" err="1" smtClean="0">
                <a:latin typeface="Cambria" pitchFamily="18" charset="0"/>
              </a:rPr>
              <a:t>diameter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en-US" i="1" dirty="0">
                <a:latin typeface="Cambria" panose="02040503050406030204" pitchFamily="18" charset="0"/>
              </a:rPr>
              <a:t>ī,</a:t>
            </a:r>
            <a:r>
              <a:rPr lang="cs-CZ" i="1" dirty="0">
                <a:latin typeface="Cambria" panose="02040503050406030204" pitchFamily="18" charset="0"/>
              </a:rPr>
              <a:t> f. </a:t>
            </a:r>
            <a:r>
              <a:rPr lang="cs-CZ" i="1" dirty="0" smtClean="0">
                <a:latin typeface="Cambria" panose="02040503050406030204" pitchFamily="18" charset="0"/>
              </a:rPr>
              <a:t>	</a:t>
            </a:r>
            <a:r>
              <a:rPr lang="cs-CZ" dirty="0" smtClean="0">
                <a:latin typeface="Cambria" panose="02040503050406030204" pitchFamily="18" charset="0"/>
              </a:rPr>
              <a:t>průměr</a:t>
            </a:r>
          </a:p>
          <a:p>
            <a:pPr marL="594360" lvl="2" indent="0">
              <a:spcBef>
                <a:spcPts val="0"/>
              </a:spcBef>
              <a:buNone/>
            </a:pPr>
            <a:r>
              <a:rPr lang="cs-CZ" dirty="0">
                <a:latin typeface="Cambria" panose="02040503050406030204" pitchFamily="18" charset="0"/>
              </a:rPr>
              <a:t>	</a:t>
            </a:r>
            <a:r>
              <a:rPr lang="cs-CZ" dirty="0" smtClean="0">
                <a:latin typeface="Cambria" panose="02040503050406030204" pitchFamily="18" charset="0"/>
              </a:rPr>
              <a:t>			</a:t>
            </a:r>
            <a:r>
              <a:rPr lang="cs-CZ" i="1" dirty="0" err="1" smtClean="0">
                <a:latin typeface="Cambria" panose="02040503050406030204" pitchFamily="18" charset="0"/>
              </a:rPr>
              <a:t>methodus</a:t>
            </a:r>
            <a:r>
              <a:rPr lang="cs-CZ" i="1" dirty="0" smtClean="0">
                <a:latin typeface="Cambria" panose="02040503050406030204" pitchFamily="18" charset="0"/>
              </a:rPr>
              <a:t>,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en-US" i="1" dirty="0">
                <a:latin typeface="Cambria" panose="02040503050406030204" pitchFamily="18" charset="0"/>
              </a:rPr>
              <a:t>ī,</a:t>
            </a:r>
            <a:r>
              <a:rPr lang="cs-CZ" i="1" dirty="0">
                <a:latin typeface="Cambria" panose="02040503050406030204" pitchFamily="18" charset="0"/>
              </a:rPr>
              <a:t> f. </a:t>
            </a:r>
            <a:r>
              <a:rPr lang="cs-CZ" i="1" dirty="0" smtClean="0">
                <a:latin typeface="Cambria" panose="02040503050406030204" pitchFamily="18" charset="0"/>
              </a:rPr>
              <a:t> 	</a:t>
            </a:r>
            <a:r>
              <a:rPr lang="cs-CZ" dirty="0" smtClean="0">
                <a:latin typeface="Cambria" panose="02040503050406030204" pitchFamily="18" charset="0"/>
              </a:rPr>
              <a:t>metoda, způsob</a:t>
            </a:r>
            <a:endParaRPr lang="cs-CZ" dirty="0">
              <a:latin typeface="Cambria" panose="02040503050406030204" pitchFamily="18" charset="0"/>
            </a:endParaRP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01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229600" cy="663352"/>
          </a:xfrm>
        </p:spPr>
        <p:txBody>
          <a:bodyPr>
            <a:normAutofit/>
          </a:bodyPr>
          <a:lstStyle/>
          <a:p>
            <a:r>
              <a:rPr lang="cs-CZ" dirty="0">
                <a:latin typeface="Cambria" pitchFamily="18" charset="0"/>
              </a:rPr>
              <a:t>2. deklinace – 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0024"/>
            <a:ext cx="8229600" cy="5336976"/>
          </a:xfrm>
        </p:spPr>
        <p:txBody>
          <a:bodyPr/>
          <a:lstStyle/>
          <a:p>
            <a:r>
              <a:rPr lang="cs-CZ" sz="2400" dirty="0">
                <a:latin typeface="Cambria" panose="02040503050406030204" pitchFamily="18" charset="0"/>
              </a:rPr>
              <a:t>ř</a:t>
            </a:r>
            <a:r>
              <a:rPr lang="cs-CZ" sz="2400" dirty="0" smtClean="0">
                <a:latin typeface="Cambria" panose="02040503050406030204" pitchFamily="18" charset="0"/>
              </a:rPr>
              <a:t>ecká maskulina a feminina 2. deklinace se skloňují podle vzoru </a:t>
            </a:r>
            <a:r>
              <a:rPr lang="cs-CZ" sz="2400" b="1" dirty="0" err="1" smtClean="0">
                <a:latin typeface="Cambria" panose="02040503050406030204" pitchFamily="18" charset="0"/>
              </a:rPr>
              <a:t>nervus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>
                <a:latin typeface="Cambria" panose="02040503050406030204" pitchFamily="18" charset="0"/>
              </a:rPr>
              <a:t>ī, m</a:t>
            </a:r>
            <a:r>
              <a:rPr lang="cs-CZ" sz="2400" b="1" dirty="0" smtClean="0">
                <a:latin typeface="Cambria" panose="02040503050406030204" pitchFamily="18" charset="0"/>
              </a:rPr>
              <a:t>.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v</a:t>
            </a:r>
            <a:r>
              <a:rPr lang="cs-CZ" sz="2200" dirty="0" smtClean="0">
                <a:latin typeface="Cambria" panose="02040503050406030204" pitchFamily="18" charset="0"/>
              </a:rPr>
              <a:t>ýjimka v </a:t>
            </a:r>
            <a:r>
              <a:rPr lang="cs-CZ" sz="2200" dirty="0" err="1" smtClean="0">
                <a:latin typeface="Cambria" panose="02040503050406030204" pitchFamily="18" charset="0"/>
              </a:rPr>
              <a:t>akuz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latin typeface="Cambria" panose="02040503050406030204" pitchFamily="18" charset="0"/>
              </a:rPr>
              <a:t>.: koncovka </a:t>
            </a:r>
            <a:r>
              <a:rPr lang="cs-CZ" sz="2200" b="1" dirty="0" smtClean="0">
                <a:latin typeface="Cambria" panose="02040503050406030204" pitchFamily="18" charset="0"/>
              </a:rPr>
              <a:t>-on </a:t>
            </a:r>
            <a:r>
              <a:rPr lang="cs-CZ" sz="2200" dirty="0" smtClean="0">
                <a:latin typeface="Cambria" panose="02040503050406030204" pitchFamily="18" charset="0"/>
              </a:rPr>
              <a:t>u substantiv se zakončením </a:t>
            </a:r>
            <a:br>
              <a:rPr lang="cs-CZ" sz="2200" dirty="0" smtClean="0">
                <a:latin typeface="Cambria" panose="02040503050406030204" pitchFamily="18" charset="0"/>
              </a:rPr>
            </a:br>
            <a:r>
              <a:rPr lang="cs-CZ" sz="2200" b="1" dirty="0" smtClean="0">
                <a:latin typeface="Cambria" panose="02040503050406030204" pitchFamily="18" charset="0"/>
              </a:rPr>
              <a:t>-os </a:t>
            </a:r>
            <a:r>
              <a:rPr lang="cs-CZ" sz="2200" dirty="0" smtClean="0">
                <a:latin typeface="Cambria" panose="02040503050406030204" pitchFamily="18" charset="0"/>
              </a:rPr>
              <a:t>v </a:t>
            </a:r>
            <a:r>
              <a:rPr lang="cs-CZ" sz="2200" dirty="0" err="1" smtClean="0"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 err="1" smtClean="0">
                <a:latin typeface="Cambria" panose="02040503050406030204" pitchFamily="18" charset="0"/>
              </a:rPr>
              <a:t>sg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doplňující vzor: </a:t>
            </a:r>
            <a:r>
              <a:rPr lang="cs-CZ" sz="2200" b="1" dirty="0" err="1" smtClean="0">
                <a:latin typeface="Cambria" panose="02040503050406030204" pitchFamily="18" charset="0"/>
              </a:rPr>
              <a:t>nephros</a:t>
            </a:r>
            <a:r>
              <a:rPr lang="cs-CZ" sz="2200" b="1" dirty="0">
                <a:latin typeface="Cambria" panose="02040503050406030204" pitchFamily="18" charset="0"/>
              </a:rPr>
              <a:t>, ī, m</a:t>
            </a:r>
            <a:r>
              <a:rPr lang="cs-CZ" sz="2200" b="1" dirty="0" smtClean="0">
                <a:latin typeface="Cambria" panose="02040503050406030204" pitchFamily="18" charset="0"/>
              </a:rPr>
              <a:t>.</a:t>
            </a:r>
            <a:endParaRPr lang="cs-CZ" sz="2200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1403648" y="3356992"/>
          <a:ext cx="5895975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5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nephr-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67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2. deklinace – 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řecká </a:t>
            </a:r>
            <a:r>
              <a:rPr lang="cs-CZ" sz="2400" dirty="0" smtClean="0">
                <a:latin typeface="Cambria" panose="02040503050406030204" pitchFamily="18" charset="0"/>
              </a:rPr>
              <a:t>neutra </a:t>
            </a:r>
            <a:r>
              <a:rPr lang="cs-CZ" sz="2400" dirty="0">
                <a:latin typeface="Cambria" panose="02040503050406030204" pitchFamily="18" charset="0"/>
              </a:rPr>
              <a:t>2. deklinace se skloňují podle </a:t>
            </a:r>
            <a:r>
              <a:rPr lang="cs-CZ" sz="2400" b="1" dirty="0" err="1" smtClean="0">
                <a:latin typeface="Cambria" panose="02040503050406030204" pitchFamily="18" charset="0"/>
              </a:rPr>
              <a:t>sēptum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>
                <a:latin typeface="Cambria" panose="02040503050406030204" pitchFamily="18" charset="0"/>
              </a:rPr>
              <a:t>ī, </a:t>
            </a:r>
            <a:r>
              <a:rPr lang="cs-CZ" sz="2400" b="1" dirty="0" smtClean="0">
                <a:latin typeface="Cambria" panose="02040503050406030204" pitchFamily="18" charset="0"/>
              </a:rPr>
              <a:t>n.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! pozor na </a:t>
            </a:r>
            <a:r>
              <a:rPr lang="cs-CZ" sz="2200" dirty="0" err="1" smtClean="0">
                <a:latin typeface="Cambria" panose="02040503050406030204" pitchFamily="18" charset="0"/>
              </a:rPr>
              <a:t>akuz</a:t>
            </a:r>
            <a:r>
              <a:rPr lang="cs-CZ" sz="2200" dirty="0" smtClean="0">
                <a:latin typeface="Cambria" panose="02040503050406030204" pitchFamily="18" charset="0"/>
              </a:rPr>
              <a:t>. </a:t>
            </a:r>
            <a:r>
              <a:rPr lang="cs-CZ" sz="2200" dirty="0" err="1"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latin typeface="Cambria" panose="02040503050406030204" pitchFamily="18" charset="0"/>
              </a:rPr>
              <a:t>. (u neuter </a:t>
            </a:r>
            <a:r>
              <a:rPr lang="cs-CZ" sz="2200" dirty="0" err="1" smtClean="0"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latin typeface="Cambria" panose="02040503050406030204" pitchFamily="18" charset="0"/>
              </a:rPr>
              <a:t>. = </a:t>
            </a:r>
            <a:r>
              <a:rPr lang="cs-CZ" sz="2200" dirty="0" err="1" smtClean="0">
                <a:latin typeface="Cambria" panose="02040503050406030204" pitchFamily="18" charset="0"/>
              </a:rPr>
              <a:t>akuz</a:t>
            </a:r>
            <a:r>
              <a:rPr lang="cs-CZ" sz="2200" dirty="0" smtClean="0">
                <a:latin typeface="Cambria" panose="02040503050406030204" pitchFamily="18" charset="0"/>
              </a:rPr>
              <a:t>.)</a:t>
            </a:r>
          </a:p>
          <a:p>
            <a:pPr lvl="1"/>
            <a:r>
              <a:rPr lang="cs-CZ" sz="2200" dirty="0">
                <a:latin typeface="Cambria" panose="02040503050406030204" pitchFamily="18" charset="0"/>
              </a:rPr>
              <a:t>d</a:t>
            </a:r>
            <a:r>
              <a:rPr lang="cs-CZ" sz="2200" dirty="0" smtClean="0">
                <a:latin typeface="Cambria" panose="02040503050406030204" pitchFamily="18" charset="0"/>
              </a:rPr>
              <a:t>oplňující vzor: </a:t>
            </a:r>
            <a:r>
              <a:rPr lang="cs-CZ" sz="2200" b="1" dirty="0" err="1">
                <a:latin typeface="Cambria" panose="02040503050406030204" pitchFamily="18" charset="0"/>
              </a:rPr>
              <a:t>cōlon</a:t>
            </a:r>
            <a:r>
              <a:rPr lang="cs-CZ" sz="2200" b="1" dirty="0">
                <a:latin typeface="Cambria" panose="02040503050406030204" pitchFamily="18" charset="0"/>
              </a:rPr>
              <a:t>, ī, n. </a:t>
            </a:r>
            <a:endParaRPr lang="cs-CZ" sz="2200" dirty="0">
              <a:latin typeface="Cambria" panose="02040503050406030204" pitchFamily="18" charset="0"/>
            </a:endParaRPr>
          </a:p>
          <a:p>
            <a:pPr marL="274320" lvl="1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475656" y="3140968"/>
          <a:ext cx="5895975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8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on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cōl-</a:t>
                      </a:r>
                      <a:r>
                        <a:rPr lang="cs-CZ" sz="24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03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Vzory I. A II.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208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I. </a:t>
            </a:r>
            <a:r>
              <a:rPr lang="cs-CZ" sz="2800" b="1" dirty="0" smtClean="0">
                <a:solidFill>
                  <a:srgbClr val="FF00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Vena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/>
              <a:t>F (M)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Raphe</a:t>
            </a:r>
            <a:r>
              <a:rPr lang="cs-CZ" sz="2800" dirty="0" smtClean="0"/>
              <a:t> (F)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Diabetes (M)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 smtClean="0"/>
              <a:t>II. </a:t>
            </a:r>
            <a:r>
              <a:rPr lang="cs-CZ" sz="2800" dirty="0" smtClean="0"/>
              <a:t>	</a:t>
            </a:r>
            <a:r>
              <a:rPr lang="cs-CZ" sz="2800" b="1" dirty="0" err="1" smtClean="0">
                <a:solidFill>
                  <a:schemeClr val="accent2">
                    <a:lumMod val="75000"/>
                  </a:schemeClr>
                </a:solidFill>
              </a:rPr>
              <a:t>Nervus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cs-CZ" sz="2800" b="1" dirty="0" err="1" smtClean="0">
                <a:solidFill>
                  <a:schemeClr val="accent2">
                    <a:lumMod val="75000"/>
                  </a:schemeClr>
                </a:solidFill>
              </a:rPr>
              <a:t>Cancer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cs-CZ" sz="2800" dirty="0" smtClean="0"/>
              <a:t> M (F)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b="1" dirty="0" smtClean="0">
                <a:solidFill>
                  <a:srgbClr val="92D050"/>
                </a:solidFill>
              </a:rPr>
              <a:t>Cerebrum (Septum)</a:t>
            </a:r>
            <a:r>
              <a:rPr lang="cs-CZ" sz="2800" dirty="0" smtClean="0"/>
              <a:t> </a:t>
            </a:r>
            <a:r>
              <a:rPr lang="cs-CZ" sz="2800" dirty="0" smtClean="0"/>
              <a:t>N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Nephros</a:t>
            </a:r>
            <a:r>
              <a:rPr lang="cs-CZ" sz="2800" dirty="0" smtClean="0"/>
              <a:t> M (F)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Colon</a:t>
            </a:r>
            <a:r>
              <a:rPr lang="cs-CZ" sz="2800" dirty="0" smtClean="0"/>
              <a:t> (N)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60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adj</a:t>
            </a:r>
            <a:r>
              <a:rPr lang="cs-CZ" dirty="0" smtClean="0"/>
              <a:t>. 1. a 2. deklinace</a:t>
            </a:r>
          </a:p>
          <a:p>
            <a:r>
              <a:rPr lang="cs-CZ" dirty="0" smtClean="0"/>
              <a:t>trojvýchodná – 3 tvary pro 3 rody: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 algn="ctr">
              <a:buNone/>
            </a:pPr>
            <a:r>
              <a:rPr lang="cs-CZ" sz="4400" b="1" dirty="0" smtClean="0"/>
              <a:t>-</a:t>
            </a:r>
            <a:r>
              <a:rPr lang="cs-CZ" sz="5400" b="1" dirty="0" err="1" smtClean="0">
                <a:solidFill>
                  <a:srgbClr val="00B0F0"/>
                </a:solidFill>
              </a:rPr>
              <a:t>us</a:t>
            </a:r>
            <a:r>
              <a:rPr lang="cs-CZ" sz="5400" b="1" dirty="0" smtClean="0">
                <a:solidFill>
                  <a:srgbClr val="00B0F0"/>
                </a:solidFill>
              </a:rPr>
              <a:t>/</a:t>
            </a:r>
            <a:r>
              <a:rPr lang="cs-CZ" sz="5400" b="1" dirty="0" err="1" smtClean="0">
                <a:solidFill>
                  <a:srgbClr val="00B0F0"/>
                </a:solidFill>
              </a:rPr>
              <a:t>er</a:t>
            </a:r>
            <a:r>
              <a:rPr lang="cs-CZ" sz="5400" b="1" dirty="0" smtClean="0"/>
              <a:t>, </a:t>
            </a:r>
            <a:r>
              <a:rPr lang="cs-CZ" sz="5400" b="1" dirty="0" smtClean="0">
                <a:solidFill>
                  <a:srgbClr val="FF0000"/>
                </a:solidFill>
              </a:rPr>
              <a:t>-a</a:t>
            </a:r>
            <a:r>
              <a:rPr lang="cs-CZ" sz="5400" b="1" dirty="0" smtClean="0"/>
              <a:t>, </a:t>
            </a:r>
            <a:r>
              <a:rPr lang="cs-CZ" sz="5400" b="1" dirty="0" smtClean="0">
                <a:solidFill>
                  <a:srgbClr val="00B050"/>
                </a:solidFill>
              </a:rPr>
              <a:t>-um</a:t>
            </a:r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b="1" dirty="0" err="1" smtClean="0"/>
              <a:t>longus</a:t>
            </a:r>
            <a:r>
              <a:rPr lang="cs-CZ" b="1" dirty="0" smtClean="0"/>
              <a:t>, longa, </a:t>
            </a:r>
            <a:r>
              <a:rPr lang="cs-CZ" b="1" dirty="0" err="1" smtClean="0"/>
              <a:t>longum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cs-CZ" b="1" dirty="0" err="1" smtClean="0"/>
              <a:t>dexter</a:t>
            </a:r>
            <a:r>
              <a:rPr lang="cs-CZ" b="1" dirty="0" smtClean="0"/>
              <a:t>, </a:t>
            </a:r>
            <a:r>
              <a:rPr lang="cs-CZ" b="1" dirty="0" err="1" smtClean="0"/>
              <a:t>dextra</a:t>
            </a:r>
            <a:r>
              <a:rPr lang="cs-CZ" b="1" dirty="0" smtClean="0"/>
              <a:t>, </a:t>
            </a:r>
            <a:r>
              <a:rPr lang="cs-CZ" b="1" dirty="0" err="1" smtClean="0"/>
              <a:t>dextrum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r>
              <a:rPr lang="cs-CZ" dirty="0" smtClean="0"/>
              <a:t>koncovka </a:t>
            </a:r>
            <a:r>
              <a:rPr lang="cs-CZ" dirty="0" err="1" smtClean="0"/>
              <a:t>adj</a:t>
            </a:r>
            <a:r>
              <a:rPr lang="cs-CZ" dirty="0" smtClean="0"/>
              <a:t>. se řídí rodem substantiva</a:t>
            </a:r>
          </a:p>
          <a:p>
            <a:r>
              <a:rPr lang="cs-CZ" dirty="0" smtClean="0"/>
              <a:t>M: vzor </a:t>
            </a:r>
            <a:r>
              <a:rPr lang="cs-CZ" b="1" dirty="0" err="1" smtClean="0">
                <a:solidFill>
                  <a:srgbClr val="00B0F0"/>
                </a:solidFill>
              </a:rPr>
              <a:t>nervus</a:t>
            </a:r>
            <a:r>
              <a:rPr lang="cs-CZ" b="1" dirty="0" smtClean="0">
                <a:solidFill>
                  <a:srgbClr val="00B0F0"/>
                </a:solidFill>
              </a:rPr>
              <a:t> (</a:t>
            </a:r>
            <a:r>
              <a:rPr lang="cs-CZ" b="1" dirty="0" err="1" smtClean="0">
                <a:solidFill>
                  <a:srgbClr val="00B0F0"/>
                </a:solidFill>
              </a:rPr>
              <a:t>cancer</a:t>
            </a:r>
            <a:r>
              <a:rPr lang="cs-CZ" b="1" dirty="0" smtClean="0">
                <a:solidFill>
                  <a:srgbClr val="00B0F0"/>
                </a:solidFill>
              </a:rPr>
              <a:t>)</a:t>
            </a:r>
          </a:p>
          <a:p>
            <a:r>
              <a:rPr lang="cs-CZ" dirty="0" smtClean="0"/>
              <a:t>F: vzor </a:t>
            </a:r>
            <a:r>
              <a:rPr lang="cs-CZ" b="1" dirty="0" err="1" smtClean="0">
                <a:solidFill>
                  <a:srgbClr val="FF0000"/>
                </a:solidFill>
              </a:rPr>
              <a:t>vena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N: vzor </a:t>
            </a:r>
            <a:r>
              <a:rPr lang="cs-CZ" b="1" dirty="0" smtClean="0">
                <a:solidFill>
                  <a:srgbClr val="00B050"/>
                </a:solidFill>
              </a:rPr>
              <a:t>cerebrum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I. a II. deklinace - 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73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III.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642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876"/>
            <a:ext cx="9144000" cy="90288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latinských substantiv </a:t>
            </a:r>
            <a:br>
              <a:rPr lang="cs-CZ" dirty="0" smtClean="0">
                <a:latin typeface="Cambria" panose="02040503050406030204" pitchFamily="18" charset="0"/>
              </a:rPr>
            </a:br>
            <a:r>
              <a:rPr lang="cs-CZ" dirty="0" smtClean="0">
                <a:latin typeface="Cambria" panose="02040503050406030204" pitchFamily="18" charset="0"/>
              </a:rPr>
              <a:t>3. deklinace: </a:t>
            </a:r>
            <a:r>
              <a:rPr lang="cs-CZ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vzory</a:t>
            </a:r>
            <a:endParaRPr lang="cs-CZ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40595"/>
              </p:ext>
            </p:extLst>
          </p:nvPr>
        </p:nvGraphicFramePr>
        <p:xfrm>
          <a:off x="251520" y="1988840"/>
          <a:ext cx="8605464" cy="388843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2896">
                <a:tc>
                  <a:txBody>
                    <a:bodyPr/>
                    <a:lstStyle/>
                    <a:p>
                      <a:endParaRPr lang="cs-CZ" sz="28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</a:rPr>
                        <a:t>maskulina</a:t>
                      </a:r>
                      <a:r>
                        <a:rPr lang="cs-CZ" sz="2600" dirty="0" smtClean="0"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cs-CZ" sz="26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feminina</a:t>
                      </a:r>
                      <a:endParaRPr lang="cs-CZ" sz="26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</a:rPr>
                        <a:t>neutra</a:t>
                      </a:r>
                      <a:endParaRPr lang="cs-CZ" sz="2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768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600" dirty="0" smtClean="0">
                          <a:latin typeface="Cambria" panose="02040503050406030204" pitchFamily="18" charset="0"/>
                        </a:rPr>
                        <a:t>i-kmeny</a:t>
                      </a:r>
                      <a:endParaRPr lang="cs-CZ" sz="26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auris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f.</a:t>
                      </a:r>
                      <a:endParaRPr lang="cs-CZ" sz="2800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rēte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n.</a:t>
                      </a:r>
                      <a:endParaRPr lang="cs-CZ" sz="2800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768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600" dirty="0" smtClean="0">
                          <a:latin typeface="Cambria" panose="02040503050406030204" pitchFamily="18" charset="0"/>
                        </a:rPr>
                        <a:t>souhláskové kmeny</a:t>
                      </a:r>
                      <a:endParaRPr lang="cs-CZ" sz="26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pulmō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ōnis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m.</a:t>
                      </a:r>
                      <a:endParaRPr lang="cs-CZ" sz="2800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corpus, 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oris</a:t>
                      </a:r>
                      <a:r>
                        <a:rPr lang="cs-CZ" sz="2800" i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, n.</a:t>
                      </a:r>
                      <a:endParaRPr lang="cs-CZ" sz="2800" i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7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4192" y="625207"/>
            <a:ext cx="9144000" cy="447328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itchFamily="18" charset="0"/>
              </a:rPr>
              <a:t>Skloňování substantiv 3. deklinace:</a:t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solidFill>
                  <a:srgbClr val="00B050"/>
                </a:solidFill>
                <a:latin typeface="Cambria" panose="02040503050406030204" pitchFamily="18" charset="0"/>
              </a:rPr>
              <a:t>maskulina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</a:rPr>
              <a:t>a 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</a:rPr>
              <a:t>feminina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229600" cy="493776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v</a:t>
            </a:r>
            <a:r>
              <a:rPr lang="cs-CZ" dirty="0" smtClean="0">
                <a:latin typeface="Cambria" panose="02040503050406030204" pitchFamily="18" charset="0"/>
              </a:rPr>
              <a:t>zory:	</a:t>
            </a:r>
            <a:r>
              <a:rPr lang="cs-CZ" b="1" dirty="0" err="1" smtClean="0">
                <a:latin typeface="Cambria" panose="02040503050406030204" pitchFamily="18" charset="0"/>
              </a:rPr>
              <a:t>auris</a:t>
            </a:r>
            <a:r>
              <a:rPr lang="cs-CZ" b="1" dirty="0" smtClean="0">
                <a:latin typeface="Cambria" panose="02040503050406030204" pitchFamily="18" charset="0"/>
              </a:rPr>
              <a:t>, </a:t>
            </a:r>
            <a:r>
              <a:rPr lang="cs-CZ" b="1" dirty="0" err="1" smtClean="0">
                <a:latin typeface="Cambria" panose="02040503050406030204" pitchFamily="18" charset="0"/>
              </a:rPr>
              <a:t>is</a:t>
            </a:r>
            <a:r>
              <a:rPr lang="cs-CZ" b="1" dirty="0" smtClean="0">
                <a:latin typeface="Cambria" panose="02040503050406030204" pitchFamily="18" charset="0"/>
              </a:rPr>
              <a:t>, f.  </a:t>
            </a:r>
            <a:r>
              <a:rPr lang="cs-CZ" dirty="0" smtClean="0">
                <a:latin typeface="Cambria" panose="02040503050406030204" pitchFamily="18" charset="0"/>
              </a:rPr>
              <a:t>(i-kmeny)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Cambria" panose="02040503050406030204" pitchFamily="18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	</a:t>
            </a:r>
            <a:r>
              <a:rPr lang="cs-CZ" b="1" dirty="0" err="1">
                <a:latin typeface="Cambria" panose="02040503050406030204" pitchFamily="18" charset="0"/>
              </a:rPr>
              <a:t>pulmō</a:t>
            </a:r>
            <a:r>
              <a:rPr lang="cs-CZ" b="1" dirty="0">
                <a:latin typeface="Cambria" panose="02040503050406030204" pitchFamily="18" charset="0"/>
              </a:rPr>
              <a:t>, </a:t>
            </a:r>
            <a:r>
              <a:rPr lang="cs-CZ" b="1" dirty="0" err="1">
                <a:latin typeface="Cambria" panose="02040503050406030204" pitchFamily="18" charset="0"/>
              </a:rPr>
              <a:t>ōnis</a:t>
            </a:r>
            <a:r>
              <a:rPr lang="cs-CZ" b="1" dirty="0">
                <a:latin typeface="Cambria" panose="02040503050406030204" pitchFamily="18" charset="0"/>
              </a:rPr>
              <a:t>, m. </a:t>
            </a:r>
            <a:r>
              <a:rPr lang="cs-CZ" dirty="0" smtClean="0">
                <a:latin typeface="Cambria" panose="02040503050406030204" pitchFamily="18" charset="0"/>
              </a:rPr>
              <a:t>(souhláskové kmeny)</a:t>
            </a:r>
            <a:endParaRPr lang="cs-CZ" b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57200" y="2492896"/>
          <a:ext cx="8215041" cy="374441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42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4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Úvod do latinského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oncovka genitivu singuláru</a:t>
            </a: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odle ní se pozná, do které z pěti deklinací dané substantivum patří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lvl="3"/>
            <a:endParaRPr lang="cs-CZ" sz="2000" i="1" dirty="0" smtClean="0">
              <a:latin typeface="Cambria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51554"/>
              </p:ext>
            </p:extLst>
          </p:nvPr>
        </p:nvGraphicFramePr>
        <p:xfrm>
          <a:off x="179513" y="2564904"/>
          <a:ext cx="8856982" cy="2160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23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3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08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1. deklinace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2. deklinace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3. deklinace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4. deklinace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5. deklinace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3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Koncovka gen. </a:t>
                      </a:r>
                      <a:r>
                        <a:rPr lang="cs-CZ" sz="1800" dirty="0" err="1">
                          <a:effectLst/>
                          <a:latin typeface="Cambria" pitchFamily="18" charset="0"/>
                        </a:rPr>
                        <a:t>sg</a:t>
                      </a:r>
                      <a:r>
                        <a:rPr lang="cs-CZ" sz="1800" dirty="0">
                          <a:effectLst/>
                          <a:latin typeface="Cambria" pitchFamily="18" charset="0"/>
                        </a:rPr>
                        <a:t>.</a:t>
                      </a:r>
                      <a:endParaRPr lang="cs-CZ" sz="1800" dirty="0"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3200" b="1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ae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-ī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3200" b="1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is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3200" b="1" dirty="0" err="1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ūs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-</a:t>
                      </a:r>
                      <a:r>
                        <a:rPr lang="cs-CZ" sz="3200" b="1" dirty="0" err="1" smtClean="0"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</a:rPr>
                        <a:t>ēī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0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556760"/>
            <a:ext cx="9144000" cy="4473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Skloňování substantiv 3. deklinace:</a:t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solidFill>
                  <a:srgbClr val="0070C0"/>
                </a:solidFill>
                <a:latin typeface="Cambria" pitchFamily="18" charset="0"/>
              </a:rPr>
              <a:t>neutra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4820"/>
            <a:ext cx="8229600" cy="493776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v</a:t>
            </a:r>
            <a:r>
              <a:rPr lang="cs-CZ" dirty="0" smtClean="0">
                <a:latin typeface="Cambria" panose="02040503050406030204" pitchFamily="18" charset="0"/>
              </a:rPr>
              <a:t>zory:	</a:t>
            </a:r>
            <a:r>
              <a:rPr lang="cs-CZ" b="1" dirty="0" err="1" smtClean="0">
                <a:latin typeface="Cambria" panose="02040503050406030204" pitchFamily="18" charset="0"/>
              </a:rPr>
              <a:t>rēte</a:t>
            </a:r>
            <a:r>
              <a:rPr lang="cs-CZ" b="1" dirty="0" smtClean="0">
                <a:latin typeface="Cambria" panose="02040503050406030204" pitchFamily="18" charset="0"/>
              </a:rPr>
              <a:t>, </a:t>
            </a:r>
            <a:r>
              <a:rPr lang="cs-CZ" b="1" dirty="0" err="1" smtClean="0">
                <a:latin typeface="Cambria" panose="02040503050406030204" pitchFamily="18" charset="0"/>
              </a:rPr>
              <a:t>is</a:t>
            </a:r>
            <a:r>
              <a:rPr lang="cs-CZ" b="1" dirty="0" smtClean="0">
                <a:latin typeface="Cambria" panose="02040503050406030204" pitchFamily="18" charset="0"/>
              </a:rPr>
              <a:t>, n. </a:t>
            </a:r>
            <a:r>
              <a:rPr lang="cs-CZ" dirty="0" smtClean="0">
                <a:latin typeface="Cambria" panose="02040503050406030204" pitchFamily="18" charset="0"/>
              </a:rPr>
              <a:t>(i-kmeny)</a:t>
            </a:r>
            <a:endParaRPr lang="cs-CZ" b="1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Cambria" panose="02040503050406030204" pitchFamily="18" charset="0"/>
              </a:rPr>
              <a:t>	</a:t>
            </a:r>
            <a:r>
              <a:rPr lang="cs-CZ" b="1" dirty="0" smtClean="0">
                <a:latin typeface="Cambria" panose="02040503050406030204" pitchFamily="18" charset="0"/>
              </a:rPr>
              <a:t>	corpus, </a:t>
            </a:r>
            <a:r>
              <a:rPr lang="cs-CZ" b="1" dirty="0" err="1" smtClean="0">
                <a:latin typeface="Cambria" panose="02040503050406030204" pitchFamily="18" charset="0"/>
              </a:rPr>
              <a:t>oris</a:t>
            </a:r>
            <a:r>
              <a:rPr lang="cs-CZ" b="1" dirty="0" smtClean="0">
                <a:latin typeface="Cambria" panose="02040503050406030204" pitchFamily="18" charset="0"/>
              </a:rPr>
              <a:t>, n. </a:t>
            </a:r>
            <a:r>
              <a:rPr lang="cs-CZ" dirty="0" smtClean="0">
                <a:latin typeface="Cambria" panose="02040503050406030204" pitchFamily="18" charset="0"/>
              </a:rPr>
              <a:t>(souhláskové kmeny)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57199" y="2348880"/>
          <a:ext cx="8229601" cy="388843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19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6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48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9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0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57" y="404664"/>
            <a:ext cx="8229600" cy="61230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itchFamily="18" charset="0"/>
              </a:rPr>
              <a:t>Skloňování substantiv 3. deklinace: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3008" y="1172115"/>
            <a:ext cx="8229600" cy="4937760"/>
          </a:xfrm>
        </p:spPr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	</a:t>
            </a:r>
            <a:endParaRPr lang="cs-CZ" b="1" dirty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77586" y="1172115"/>
          <a:ext cx="8215041" cy="465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1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70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M, 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corpus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5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36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3162"/>
            <a:ext cx="9144000" cy="4473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Skloňování substantiv 3. deklinace:</a:t>
            </a:r>
            <a:br>
              <a:rPr lang="cs-CZ" dirty="0" smtClean="0">
                <a:latin typeface="Cambria" pitchFamily="18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4820"/>
            <a:ext cx="8229600" cy="4937760"/>
          </a:xfrm>
        </p:spPr>
        <p:txBody>
          <a:bodyPr/>
          <a:lstStyle/>
          <a:p>
            <a:endParaRPr lang="cs-CZ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57199" y="1700809"/>
          <a:ext cx="8229601" cy="453650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74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1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22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</a:t>
                      </a: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b="1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35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  <a:latin typeface="Cambria" panose="02040503050406030204" pitchFamily="18" charset="0"/>
                        </a:rPr>
                        <a:t>aur-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pulmōn-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corpor-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  <a:latin typeface="Cambria" panose="02040503050406030204" pitchFamily="18" charset="0"/>
                        </a:rPr>
                        <a:t>rēt-</a:t>
                      </a:r>
                      <a:r>
                        <a:rPr lang="cs-CZ" sz="26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0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876"/>
            <a:ext cx="9144000" cy="54284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Výjimky </a:t>
            </a:r>
            <a:r>
              <a:rPr lang="cs-CZ" dirty="0" smtClean="0">
                <a:latin typeface="Cambria" panose="02040503050406030204" pitchFamily="18" charset="0"/>
              </a:rPr>
              <a:t>3</a:t>
            </a:r>
            <a:r>
              <a:rPr lang="cs-CZ" dirty="0" smtClean="0">
                <a:latin typeface="Cambria" panose="02040503050406030204" pitchFamily="18" charset="0"/>
              </a:rPr>
              <a:t>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lvl="0"/>
            <a:r>
              <a:rPr lang="cs-CZ" dirty="0">
                <a:latin typeface="Cambria" panose="02040503050406030204" pitchFamily="18" charset="0"/>
              </a:rPr>
              <a:t>substantivum </a:t>
            </a:r>
            <a:r>
              <a:rPr lang="cs-CZ" i="1" dirty="0">
                <a:latin typeface="Cambria" panose="02040503050406030204" pitchFamily="18" charset="0"/>
              </a:rPr>
              <a:t>os, </a:t>
            </a:r>
            <a:r>
              <a:rPr lang="cs-CZ" i="1" dirty="0" err="1">
                <a:latin typeface="Cambria" panose="02040503050406030204" pitchFamily="18" charset="0"/>
              </a:rPr>
              <a:t>ossis</a:t>
            </a:r>
            <a:r>
              <a:rPr lang="cs-CZ" i="1" dirty="0">
                <a:latin typeface="Cambria" panose="02040503050406030204" pitchFamily="18" charset="0"/>
              </a:rPr>
              <a:t>, n.</a:t>
            </a:r>
            <a:r>
              <a:rPr lang="cs-CZ" dirty="0">
                <a:latin typeface="Cambria" panose="02040503050406030204" pitchFamily="18" charset="0"/>
              </a:rPr>
              <a:t> má v genitivu plurálu nepravidelný tvar </a:t>
            </a:r>
            <a:r>
              <a:rPr lang="cs-CZ" i="1" dirty="0" err="1">
                <a:solidFill>
                  <a:srgbClr val="FF0000"/>
                </a:solidFill>
                <a:latin typeface="Cambria" panose="02040503050406030204" pitchFamily="18" charset="0"/>
              </a:rPr>
              <a:t>ossium</a:t>
            </a:r>
            <a:r>
              <a:rPr lang="cs-CZ" dirty="0" smtClean="0">
                <a:latin typeface="Cambria" panose="02040503050406030204" pitchFamily="18" charset="0"/>
              </a:rPr>
              <a:t>:</a:t>
            </a:r>
          </a:p>
          <a:p>
            <a:pPr marL="0" lv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27584" y="2348880"/>
          <a:ext cx="7859216" cy="33123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6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os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oss-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2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Výjimky </a:t>
            </a:r>
            <a:r>
              <a:rPr lang="cs-CZ" dirty="0" smtClean="0">
                <a:latin typeface="Cambria" panose="02040503050406030204" pitchFamily="18" charset="0"/>
              </a:rPr>
              <a:t>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substantivum </a:t>
            </a:r>
            <a:r>
              <a:rPr lang="cs-CZ" i="1" dirty="0" err="1">
                <a:latin typeface="Cambria" panose="02040503050406030204" pitchFamily="18" charset="0"/>
              </a:rPr>
              <a:t>vās</a:t>
            </a:r>
            <a:r>
              <a:rPr lang="cs-CZ" i="1" dirty="0">
                <a:latin typeface="Cambria" panose="02040503050406030204" pitchFamily="18" charset="0"/>
              </a:rPr>
              <a:t>, </a:t>
            </a:r>
            <a:r>
              <a:rPr lang="cs-CZ" i="1" dirty="0" err="1">
                <a:latin typeface="Cambria" panose="02040503050406030204" pitchFamily="18" charset="0"/>
              </a:rPr>
              <a:t>vāsis</a:t>
            </a:r>
            <a:r>
              <a:rPr lang="cs-CZ" i="1" dirty="0">
                <a:latin typeface="Cambria" panose="02040503050406030204" pitchFamily="18" charset="0"/>
              </a:rPr>
              <a:t>, n.</a:t>
            </a:r>
            <a:r>
              <a:rPr lang="cs-CZ" dirty="0">
                <a:latin typeface="Cambria" panose="02040503050406030204" pitchFamily="18" charset="0"/>
              </a:rPr>
              <a:t> se v plurálu skloňuje podle 2. </a:t>
            </a:r>
            <a:r>
              <a:rPr lang="cs-CZ" dirty="0" smtClean="0">
                <a:latin typeface="Cambria" panose="02040503050406030204" pitchFamily="18" charset="0"/>
              </a:rPr>
              <a:t>deklinace </a:t>
            </a:r>
            <a:r>
              <a:rPr lang="cs-CZ" dirty="0">
                <a:latin typeface="Cambria" panose="02040503050406030204" pitchFamily="18" charset="0"/>
              </a:rPr>
              <a:t>(vzor </a:t>
            </a:r>
            <a:r>
              <a:rPr lang="cs-CZ" i="1" dirty="0" err="1">
                <a:latin typeface="Cambria" panose="02040503050406030204" pitchFamily="18" charset="0"/>
              </a:rPr>
              <a:t>sēptum</a:t>
            </a:r>
            <a:r>
              <a:rPr lang="cs-CZ" dirty="0" smtClean="0">
                <a:latin typeface="Cambria" panose="02040503050406030204" pitchFamily="18" charset="0"/>
              </a:rPr>
              <a:t>):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27584" y="2276875"/>
          <a:ext cx="7859216" cy="3600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vās-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1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Řecká substantiva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cs-CZ" sz="2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harakteristika a skloňování</a:t>
            </a:r>
            <a:endParaRPr lang="cs-CZ" sz="20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500" dirty="0" smtClean="0">
                <a:latin typeface="Cambria" panose="02040503050406030204" pitchFamily="18" charset="0"/>
              </a:rPr>
              <a:t>podle </a:t>
            </a:r>
            <a:r>
              <a:rPr lang="cs-CZ" sz="2500" dirty="0">
                <a:latin typeface="Cambria" panose="02040503050406030204" pitchFamily="18" charset="0"/>
              </a:rPr>
              <a:t>tvarů a zakončení </a:t>
            </a:r>
            <a:r>
              <a:rPr lang="cs-CZ" sz="2500" dirty="0" smtClean="0">
                <a:latin typeface="Cambria" panose="02040503050406030204" pitchFamily="18" charset="0"/>
              </a:rPr>
              <a:t>v </a:t>
            </a:r>
            <a:r>
              <a:rPr lang="cs-CZ" sz="2500" dirty="0" err="1" smtClean="0">
                <a:latin typeface="Cambria" panose="02040503050406030204" pitchFamily="18" charset="0"/>
              </a:rPr>
              <a:t>nom</a:t>
            </a:r>
            <a:r>
              <a:rPr lang="cs-CZ" sz="2500" dirty="0" smtClean="0">
                <a:latin typeface="Cambria" panose="02040503050406030204" pitchFamily="18" charset="0"/>
              </a:rPr>
              <a:t>. a gen. </a:t>
            </a:r>
            <a:r>
              <a:rPr lang="cs-CZ" sz="2500" dirty="0" err="1" smtClean="0">
                <a:latin typeface="Cambria" panose="02040503050406030204" pitchFamily="18" charset="0"/>
              </a:rPr>
              <a:t>sg</a:t>
            </a:r>
            <a:r>
              <a:rPr lang="cs-CZ" sz="2500" dirty="0" smtClean="0">
                <a:latin typeface="Cambria" panose="02040503050406030204" pitchFamily="18" charset="0"/>
              </a:rPr>
              <a:t>. </a:t>
            </a:r>
            <a:r>
              <a:rPr lang="cs-CZ" sz="2500" dirty="0">
                <a:latin typeface="Cambria" panose="02040503050406030204" pitchFamily="18" charset="0"/>
              </a:rPr>
              <a:t>se dělí do dvou typů:</a:t>
            </a:r>
          </a:p>
          <a:p>
            <a:pPr lvl="2">
              <a:spcAft>
                <a:spcPts val="600"/>
              </a:spcAft>
            </a:pPr>
            <a:r>
              <a:rPr lang="cs-CZ" sz="2100" b="1" dirty="0">
                <a:latin typeface="Cambria" panose="02040503050406030204" pitchFamily="18" charset="0"/>
              </a:rPr>
              <a:t>stejnoslabičná:</a:t>
            </a:r>
            <a:r>
              <a:rPr lang="cs-CZ" sz="2100" dirty="0">
                <a:latin typeface="Cambria" panose="02040503050406030204" pitchFamily="18" charset="0"/>
              </a:rPr>
              <a:t> typicky končí na </a:t>
            </a:r>
            <a:r>
              <a:rPr lang="cs-CZ" sz="2100" b="1" dirty="0">
                <a:solidFill>
                  <a:schemeClr val="tx2"/>
                </a:solidFill>
                <a:latin typeface="Cambria" panose="02040503050406030204" pitchFamily="18" charset="0"/>
              </a:rPr>
              <a:t>-sis </a:t>
            </a:r>
            <a:r>
              <a:rPr lang="cs-CZ" sz="2100" dirty="0">
                <a:latin typeface="Cambria" panose="02040503050406030204" pitchFamily="18" charset="0"/>
              </a:rPr>
              <a:t>nebo</a:t>
            </a:r>
            <a:r>
              <a:rPr lang="cs-CZ" sz="2100" b="1" dirty="0">
                <a:latin typeface="Cambria" panose="02040503050406030204" pitchFamily="18" charset="0"/>
              </a:rPr>
              <a:t> </a:t>
            </a:r>
            <a:r>
              <a:rPr lang="cs-CZ" sz="2100" b="1" dirty="0">
                <a:solidFill>
                  <a:schemeClr val="tx2"/>
                </a:solidFill>
                <a:latin typeface="Cambria" panose="02040503050406030204" pitchFamily="18" charset="0"/>
              </a:rPr>
              <a:t>-</a:t>
            </a:r>
            <a:r>
              <a:rPr lang="cs-CZ" sz="2100" b="1" dirty="0" err="1">
                <a:solidFill>
                  <a:schemeClr val="tx2"/>
                </a:solidFill>
                <a:latin typeface="Cambria" panose="02040503050406030204" pitchFamily="18" charset="0"/>
              </a:rPr>
              <a:t>xis</a:t>
            </a:r>
            <a:r>
              <a:rPr lang="cs-CZ" sz="2100" dirty="0">
                <a:latin typeface="Cambria" panose="02040503050406030204" pitchFamily="18" charset="0"/>
              </a:rPr>
              <a:t>; skloňují se podle vzoru </a:t>
            </a:r>
            <a:r>
              <a:rPr lang="cs-CZ" sz="2100" i="1" dirty="0" err="1" smtClean="0">
                <a:latin typeface="Cambria" panose="02040503050406030204" pitchFamily="18" charset="0"/>
              </a:rPr>
              <a:t>basis</a:t>
            </a:r>
            <a:r>
              <a:rPr lang="cs-CZ" sz="2100" i="1" dirty="0" smtClean="0">
                <a:latin typeface="Cambria" panose="02040503050406030204" pitchFamily="18" charset="0"/>
              </a:rPr>
              <a:t>, </a:t>
            </a:r>
            <a:r>
              <a:rPr lang="cs-CZ" sz="2100" i="1" dirty="0" err="1" smtClean="0">
                <a:latin typeface="Cambria" panose="02040503050406030204" pitchFamily="18" charset="0"/>
              </a:rPr>
              <a:t>is</a:t>
            </a:r>
            <a:r>
              <a:rPr lang="cs-CZ" sz="2100" i="1" dirty="0" smtClean="0">
                <a:latin typeface="Cambria" panose="02040503050406030204" pitchFamily="18" charset="0"/>
              </a:rPr>
              <a:t>, f.</a:t>
            </a:r>
            <a:endParaRPr lang="cs-CZ" sz="2100" i="1" dirty="0">
              <a:latin typeface="Cambria" panose="02040503050406030204" pitchFamily="18" charset="0"/>
            </a:endParaRPr>
          </a:p>
          <a:p>
            <a:pPr lvl="3">
              <a:spcAft>
                <a:spcPts val="600"/>
              </a:spcAft>
            </a:pPr>
            <a:r>
              <a:rPr lang="cs-CZ" sz="1900" i="1" dirty="0" smtClean="0">
                <a:latin typeface="Cambria" panose="02040503050406030204" pitchFamily="18" charset="0"/>
              </a:rPr>
              <a:t>axis, axis, m.		</a:t>
            </a:r>
            <a:r>
              <a:rPr lang="cs-CZ" sz="1900" dirty="0" smtClean="0">
                <a:latin typeface="Cambria" panose="02040503050406030204" pitchFamily="18" charset="0"/>
              </a:rPr>
              <a:t>osa; čepovec</a:t>
            </a:r>
            <a:endParaRPr lang="cs-CZ" sz="1900" dirty="0">
              <a:latin typeface="Cambria" panose="02040503050406030204" pitchFamily="18" charset="0"/>
            </a:endParaRPr>
          </a:p>
          <a:p>
            <a:pPr lvl="2"/>
            <a:r>
              <a:rPr lang="cs-CZ" sz="2100" b="1" dirty="0">
                <a:latin typeface="Cambria" panose="02040503050406030204" pitchFamily="18" charset="0"/>
              </a:rPr>
              <a:t>různoslabičná:</a:t>
            </a:r>
            <a:r>
              <a:rPr lang="cs-CZ" sz="2100" dirty="0">
                <a:latin typeface="Cambria" panose="02040503050406030204" pitchFamily="18" charset="0"/>
              </a:rPr>
              <a:t> v genitivu dochází k rozšíření kmene (tvar má vyšší počet slabik ve srovnání s nominativem); maskulina a feminina se skloňují podle vzoru </a:t>
            </a:r>
            <a:r>
              <a:rPr lang="cs-CZ" sz="2100" i="1" dirty="0" err="1">
                <a:latin typeface="Cambria" panose="02040503050406030204" pitchFamily="18" charset="0"/>
              </a:rPr>
              <a:t>pulmō</a:t>
            </a:r>
            <a:r>
              <a:rPr lang="cs-CZ" sz="2100" i="1" dirty="0">
                <a:latin typeface="Cambria" panose="02040503050406030204" pitchFamily="18" charset="0"/>
              </a:rPr>
              <a:t>, </a:t>
            </a:r>
            <a:r>
              <a:rPr lang="cs-CZ" sz="2100" dirty="0">
                <a:latin typeface="Cambria" panose="02040503050406030204" pitchFamily="18" charset="0"/>
              </a:rPr>
              <a:t>neutra podle</a:t>
            </a:r>
            <a:r>
              <a:rPr lang="cs-CZ" sz="2100" i="1" dirty="0">
                <a:latin typeface="Cambria" panose="02040503050406030204" pitchFamily="18" charset="0"/>
              </a:rPr>
              <a:t> </a:t>
            </a:r>
            <a:r>
              <a:rPr lang="cs-CZ" sz="2100" i="1" dirty="0" smtClean="0">
                <a:latin typeface="Cambria" panose="02040503050406030204" pitchFamily="18" charset="0"/>
              </a:rPr>
              <a:t>corpus</a:t>
            </a:r>
            <a:r>
              <a:rPr lang="cs-CZ" sz="2100" dirty="0" smtClean="0">
                <a:latin typeface="Cambria" panose="02040503050406030204" pitchFamily="18" charset="0"/>
              </a:rPr>
              <a:t>: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sphinctēr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ēris</a:t>
            </a:r>
            <a:r>
              <a:rPr lang="cs-CZ" sz="2000" i="1" dirty="0">
                <a:latin typeface="Cambria" panose="02040503050406030204" pitchFamily="18" charset="0"/>
              </a:rPr>
              <a:t>, m</a:t>
            </a:r>
            <a:r>
              <a:rPr lang="cs-CZ" sz="2000" i="1" dirty="0" smtClean="0">
                <a:latin typeface="Cambria" panose="02040503050406030204" pitchFamily="18" charset="0"/>
              </a:rPr>
              <a:t>.	</a:t>
            </a:r>
            <a:r>
              <a:rPr lang="cs-CZ" sz="2000" dirty="0" smtClean="0">
                <a:latin typeface="Cambria" panose="02040503050406030204" pitchFamily="18" charset="0"/>
              </a:rPr>
              <a:t>svěrač (sval)</a:t>
            </a:r>
            <a:endParaRPr lang="cs-CZ" sz="20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parōtis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i="1" dirty="0" err="1">
                <a:latin typeface="Cambria" panose="02040503050406030204" pitchFamily="18" charset="0"/>
              </a:rPr>
              <a:t>idis</a:t>
            </a:r>
            <a:r>
              <a:rPr lang="cs-CZ" sz="2000" i="1" dirty="0">
                <a:latin typeface="Cambria" panose="02040503050406030204" pitchFamily="18" charset="0"/>
              </a:rPr>
              <a:t>, f</a:t>
            </a:r>
            <a:r>
              <a:rPr lang="cs-CZ" sz="2000" i="1" dirty="0" smtClean="0">
                <a:latin typeface="Cambria" panose="02040503050406030204" pitchFamily="18" charset="0"/>
              </a:rPr>
              <a:t>.		</a:t>
            </a:r>
            <a:r>
              <a:rPr lang="cs-CZ" sz="2000" dirty="0" smtClean="0">
                <a:latin typeface="Cambria" panose="02040503050406030204" pitchFamily="18" charset="0"/>
              </a:rPr>
              <a:t>příušní žláza</a:t>
            </a:r>
            <a:endParaRPr lang="cs-CZ" sz="2000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derma,tis</a:t>
            </a:r>
            <a:r>
              <a:rPr lang="cs-CZ" sz="2000" i="1" dirty="0">
                <a:latin typeface="Cambria" panose="02040503050406030204" pitchFamily="18" charset="0"/>
              </a:rPr>
              <a:t>, n</a:t>
            </a:r>
            <a:r>
              <a:rPr lang="cs-CZ" sz="2000" i="1" dirty="0" smtClean="0">
                <a:latin typeface="Cambria" panose="02040503050406030204" pitchFamily="18" charset="0"/>
              </a:rPr>
              <a:t>.		</a:t>
            </a:r>
            <a:r>
              <a:rPr lang="cs-CZ" sz="2000" dirty="0" smtClean="0">
                <a:latin typeface="Cambria" panose="02040503050406030204" pitchFamily="18" charset="0"/>
              </a:rPr>
              <a:t>kůže</a:t>
            </a:r>
            <a:endParaRPr lang="cs-CZ" sz="20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8680" lvl="3" indent="0">
              <a:buNone/>
            </a:pPr>
            <a:endParaRPr lang="cs-CZ" sz="19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6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Řecká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sz="2600" dirty="0">
                <a:latin typeface="Cambria" panose="02040503050406030204" pitchFamily="18" charset="0"/>
              </a:rPr>
              <a:t>rody substantiv: maskulina, feminina, neutra</a:t>
            </a:r>
          </a:p>
          <a:p>
            <a:pPr lvl="2"/>
            <a:r>
              <a:rPr lang="cs-CZ" sz="2400" dirty="0">
                <a:latin typeface="Cambria" panose="02040503050406030204" pitchFamily="18" charset="0"/>
              </a:rPr>
              <a:t>ze zakončení </a:t>
            </a:r>
            <a:r>
              <a:rPr lang="cs-CZ" sz="2400" dirty="0" err="1">
                <a:latin typeface="Cambria" panose="02040503050406030204" pitchFamily="18" charset="0"/>
              </a:rPr>
              <a:t>nom</a:t>
            </a:r>
            <a:r>
              <a:rPr lang="cs-CZ" sz="2400" dirty="0">
                <a:latin typeface="Cambria" panose="02040503050406030204" pitchFamily="18" charset="0"/>
              </a:rPr>
              <a:t>. a gen. </a:t>
            </a:r>
            <a:r>
              <a:rPr lang="cs-CZ" sz="2400" dirty="0" err="1">
                <a:latin typeface="Cambria" panose="02040503050406030204" pitchFamily="18" charset="0"/>
              </a:rPr>
              <a:t>sg</a:t>
            </a:r>
            <a:r>
              <a:rPr lang="cs-CZ" sz="2400" dirty="0">
                <a:latin typeface="Cambria" panose="02040503050406030204" pitchFamily="18" charset="0"/>
              </a:rPr>
              <a:t>. lze poznat rod substantiva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971600" y="2276872"/>
          <a:ext cx="7499177" cy="331236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zakončení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 a gen. 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příklad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maskulina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ēr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ēris</a:t>
                      </a:r>
                      <a:endParaRPr lang="cs-CZ" sz="24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sphinctēr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ēris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1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feminina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idis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-sis, -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parōtis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idis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basis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neutra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ma</a:t>
                      </a: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, -</a:t>
                      </a:r>
                      <a:r>
                        <a:rPr lang="cs-CZ" sz="24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matis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Cambria" panose="02040503050406030204" pitchFamily="18" charset="0"/>
                        </a:rPr>
                        <a:t>derma,tis</a:t>
                      </a:r>
                      <a:r>
                        <a:rPr lang="cs-CZ" sz="2400" i="1" dirty="0">
                          <a:effectLst/>
                          <a:latin typeface="Cambria" panose="02040503050406030204" pitchFamily="18" charset="0"/>
                        </a:rPr>
                        <a:t>, n.</a:t>
                      </a:r>
                      <a:endParaRPr lang="cs-CZ" sz="2400" i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7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Řecká substantiva 3. </a:t>
            </a:r>
            <a:r>
              <a:rPr lang="cs-CZ" dirty="0" smtClean="0">
                <a:latin typeface="Cambria" panose="02040503050406030204" pitchFamily="18" charset="0"/>
              </a:rPr>
              <a:t>deklinace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s</a:t>
            </a:r>
            <a:r>
              <a:rPr lang="cs-CZ" sz="2400" dirty="0" smtClean="0">
                <a:latin typeface="Cambria" panose="02040503050406030204" pitchFamily="18" charset="0"/>
              </a:rPr>
              <a:t>kloňování doplňujícího vzoru </a:t>
            </a:r>
            <a:r>
              <a:rPr lang="cs-CZ" sz="2400" b="1" dirty="0" err="1" smtClean="0">
                <a:latin typeface="Cambria" panose="02040503050406030204" pitchFamily="18" charset="0"/>
              </a:rPr>
              <a:t>basis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is</a:t>
            </a:r>
            <a:r>
              <a:rPr lang="cs-CZ" sz="2400" b="1" dirty="0" smtClean="0">
                <a:latin typeface="Cambria" panose="02040503050406030204" pitchFamily="18" charset="0"/>
              </a:rPr>
              <a:t>, f.</a:t>
            </a:r>
          </a:p>
          <a:p>
            <a:pPr lvl="1"/>
            <a:endParaRPr lang="cs-CZ" sz="2100" dirty="0" smtClean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 smtClean="0">
              <a:latin typeface="Cambria" panose="02040503050406030204" pitchFamily="18" charset="0"/>
            </a:endParaRPr>
          </a:p>
          <a:p>
            <a:pPr lvl="1"/>
            <a:endParaRPr lang="cs-CZ" sz="2100" dirty="0">
              <a:latin typeface="Cambria" panose="02040503050406030204" pitchFamily="18" charset="0"/>
            </a:endParaRPr>
          </a:p>
          <a:p>
            <a:pPr lvl="1"/>
            <a:endParaRPr lang="cs-CZ" sz="2100" dirty="0" smtClean="0">
              <a:latin typeface="Cambria" panose="020405030504060302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899592" y="2087880"/>
          <a:ext cx="7787208" cy="3200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66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5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6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basis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/ 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eos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im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/ -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in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bas-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Adjektiva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skloňování</a:t>
            </a:r>
          </a:p>
          <a:p>
            <a:r>
              <a:rPr lang="cs-CZ" altLang="cs-CZ" sz="2800" dirty="0"/>
              <a:t>Adjektiva 3. deklinace se skloňují podle i-kmenových vzorů 3. </a:t>
            </a:r>
            <a:r>
              <a:rPr lang="cs-CZ" altLang="cs-CZ" sz="2800" dirty="0" smtClean="0"/>
              <a:t>deklinace</a:t>
            </a:r>
            <a:endParaRPr lang="cs-CZ" sz="28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tvary </a:t>
            </a:r>
            <a:r>
              <a:rPr lang="cs-CZ" sz="2400" dirty="0">
                <a:latin typeface="Cambria" panose="02040503050406030204" pitchFamily="18" charset="0"/>
              </a:rPr>
              <a:t>adjektiv 3. </a:t>
            </a:r>
            <a:r>
              <a:rPr lang="cs-CZ" sz="2400" dirty="0" smtClean="0">
                <a:latin typeface="Cambria" panose="02040503050406030204" pitchFamily="18" charset="0"/>
              </a:rPr>
              <a:t>deklinace ve spojení se substantivy mužského nebo ženského rodu:</a:t>
            </a:r>
          </a:p>
          <a:p>
            <a:pPr lvl="2"/>
            <a:r>
              <a:rPr lang="cs-CZ" sz="2400" dirty="0" smtClean="0">
                <a:latin typeface="Cambria" panose="02040503050406030204" pitchFamily="18" charset="0"/>
              </a:rPr>
              <a:t>podle </a:t>
            </a:r>
            <a:r>
              <a:rPr lang="cs-CZ" sz="2400" dirty="0">
                <a:latin typeface="Cambria" panose="02040503050406030204" pitchFamily="18" charset="0"/>
              </a:rPr>
              <a:t>vzoru </a:t>
            </a:r>
            <a:r>
              <a:rPr lang="cs-CZ" sz="2400" b="1" i="1" dirty="0" err="1">
                <a:latin typeface="Cambria" panose="02040503050406030204" pitchFamily="18" charset="0"/>
              </a:rPr>
              <a:t>auris</a:t>
            </a:r>
            <a:r>
              <a:rPr lang="cs-CZ" sz="2400" dirty="0">
                <a:latin typeface="Cambria" panose="02040503050406030204" pitchFamily="18" charset="0"/>
              </a:rPr>
              <a:t> </a:t>
            </a:r>
            <a:endParaRPr lang="cs-CZ" sz="2400" dirty="0" smtClean="0">
              <a:latin typeface="Cambria" panose="02040503050406030204" pitchFamily="18" charset="0"/>
            </a:endParaRPr>
          </a:p>
          <a:p>
            <a:pPr lvl="3"/>
            <a:r>
              <a:rPr lang="cs-CZ" sz="2400" dirty="0" smtClean="0">
                <a:latin typeface="Cambria" panose="02040503050406030204" pitchFamily="18" charset="0"/>
              </a:rPr>
              <a:t>s</a:t>
            </a:r>
            <a:r>
              <a:rPr lang="cs-CZ" sz="2400" dirty="0">
                <a:latin typeface="Cambria" panose="02040503050406030204" pitchFamily="18" charset="0"/>
              </a:rPr>
              <a:t> výjimkou ablativu singuláru, kde mají </a:t>
            </a:r>
            <a:r>
              <a:rPr lang="cs-CZ" sz="2400" dirty="0" smtClean="0">
                <a:latin typeface="Cambria" panose="02040503050406030204" pitchFamily="18" charset="0"/>
              </a:rPr>
              <a:t/>
            </a:r>
            <a:br>
              <a:rPr lang="cs-CZ" sz="2400" dirty="0" smtClean="0">
                <a:latin typeface="Cambria" panose="02040503050406030204" pitchFamily="18" charset="0"/>
              </a:rPr>
            </a:br>
            <a:r>
              <a:rPr lang="cs-CZ" sz="2400" dirty="0" smtClean="0">
                <a:latin typeface="Cambria" panose="02040503050406030204" pitchFamily="18" charset="0"/>
              </a:rPr>
              <a:t>koncovku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</a:rPr>
              <a:t>-ī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místo </a:t>
            </a:r>
            <a:r>
              <a:rPr lang="cs-CZ" sz="24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-e</a:t>
            </a:r>
            <a:endParaRPr lang="cs-CZ" sz="24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endParaRPr lang="cs-CZ" sz="2400" dirty="0" smtClean="0">
              <a:latin typeface="Cambria" panose="02040503050406030204" pitchFamily="18" charset="0"/>
            </a:endParaRP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tvary </a:t>
            </a:r>
            <a:r>
              <a:rPr lang="cs-CZ" sz="2400" dirty="0">
                <a:latin typeface="Cambria" panose="02040503050406030204" pitchFamily="18" charset="0"/>
              </a:rPr>
              <a:t>adjektiv 3. deklinace ve spojení se substantivy </a:t>
            </a:r>
            <a:r>
              <a:rPr lang="cs-CZ" sz="2400" dirty="0" smtClean="0">
                <a:latin typeface="Cambria" panose="02040503050406030204" pitchFamily="18" charset="0"/>
              </a:rPr>
              <a:t>středního rodu:</a:t>
            </a:r>
          </a:p>
          <a:p>
            <a:pPr lvl="2"/>
            <a:r>
              <a:rPr lang="cs-CZ" sz="2400" dirty="0" smtClean="0">
                <a:latin typeface="Cambria" panose="02040503050406030204" pitchFamily="18" charset="0"/>
              </a:rPr>
              <a:t>podle </a:t>
            </a:r>
            <a:r>
              <a:rPr lang="cs-CZ" sz="2400" dirty="0">
                <a:latin typeface="Cambria" panose="02040503050406030204" pitchFamily="18" charset="0"/>
              </a:rPr>
              <a:t>vzoru </a:t>
            </a:r>
            <a:r>
              <a:rPr lang="cs-CZ" sz="2400" b="1" i="1" dirty="0" err="1">
                <a:latin typeface="Cambria" panose="02040503050406030204" pitchFamily="18" charset="0"/>
              </a:rPr>
              <a:t>rēte</a:t>
            </a:r>
            <a:endParaRPr lang="cs-CZ" sz="2400" b="1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0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Skloňování adjektiv 3. deklinace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</a:t>
            </a:r>
            <a:r>
              <a:rPr lang="cs-CZ" sz="2400" dirty="0" err="1">
                <a:latin typeface="Cambria" panose="02040503050406030204" pitchFamily="18" charset="0"/>
              </a:rPr>
              <a:t>dvojvýchodného</a:t>
            </a:r>
            <a:r>
              <a:rPr lang="cs-CZ" sz="2400" dirty="0">
                <a:latin typeface="Cambria" panose="02040503050406030204" pitchFamily="18" charset="0"/>
              </a:rPr>
              <a:t> adjektiva </a:t>
            </a:r>
            <a:r>
              <a:rPr lang="cs-CZ" sz="2400" b="1" dirty="0" err="1">
                <a:latin typeface="Cambria" panose="02040503050406030204" pitchFamily="18" charset="0"/>
              </a:rPr>
              <a:t>nāsālis</a:t>
            </a:r>
            <a:r>
              <a:rPr lang="cs-CZ" sz="2400" b="1" dirty="0">
                <a:latin typeface="Cambria" panose="02040503050406030204" pitchFamily="18" charset="0"/>
              </a:rPr>
              <a:t>, e</a:t>
            </a:r>
            <a:endParaRPr lang="cs-CZ" sz="2400" dirty="0">
              <a:latin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1" y="1700808"/>
          <a:ext cx="8147249" cy="4983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47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nāsāl-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77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514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Skloňování adjektiv 3. deklinace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skloňování jednovýchodného adjektiva </a:t>
            </a:r>
            <a:r>
              <a:rPr lang="cs-CZ" sz="2400" b="1" dirty="0">
                <a:latin typeface="Cambria" panose="02040503050406030204" pitchFamily="18" charset="0"/>
              </a:rPr>
              <a:t>simplex</a:t>
            </a:r>
            <a:endParaRPr lang="cs-CZ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827583" y="1700809"/>
          <a:ext cx="7859217" cy="48329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4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simplex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</a:t>
                      </a: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2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ium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ia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B05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 err="1">
                          <a:effectLst/>
                          <a:latin typeface="Cambria" panose="02040503050406030204" pitchFamily="18" charset="0"/>
                        </a:rPr>
                        <a:t>simplic-</a:t>
                      </a:r>
                      <a:r>
                        <a:rPr lang="cs-CZ" sz="22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2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6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1. deklinace - shrnutí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d</a:t>
            </a:r>
            <a:r>
              <a:rPr lang="cs-CZ" sz="2400" dirty="0" smtClean="0">
                <a:latin typeface="Cambria" panose="02040503050406030204" pitchFamily="18" charset="0"/>
              </a:rPr>
              <a:t>o 1. deklinace patří:</a:t>
            </a:r>
          </a:p>
          <a:p>
            <a:pPr lvl="1"/>
            <a:r>
              <a:rPr lang="cs-CZ" sz="2700" dirty="0">
                <a:latin typeface="Cambria" panose="02040503050406030204" pitchFamily="18" charset="0"/>
              </a:rPr>
              <a:t>l</a:t>
            </a:r>
            <a:r>
              <a:rPr lang="cs-CZ" sz="2700" dirty="0" smtClean="0">
                <a:latin typeface="Cambria" panose="02040503050406030204" pitchFamily="18" charset="0"/>
              </a:rPr>
              <a:t>atinská a řecká substantiva, která jsou v </a:t>
            </a:r>
            <a:r>
              <a:rPr lang="cs-CZ" sz="2700" dirty="0" err="1" smtClean="0">
                <a:latin typeface="Cambria" panose="02040503050406030204" pitchFamily="18" charset="0"/>
              </a:rPr>
              <a:t>nom</a:t>
            </a:r>
            <a:r>
              <a:rPr lang="cs-CZ" sz="2700" dirty="0" smtClean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</a:t>
            </a:r>
            <a:r>
              <a:rPr lang="cs-CZ" sz="2700" dirty="0" err="1" smtClean="0">
                <a:latin typeface="Cambria" panose="02040503050406030204" pitchFamily="18" charset="0"/>
              </a:rPr>
              <a:t>g</a:t>
            </a:r>
            <a:r>
              <a:rPr lang="cs-CZ" sz="2700" dirty="0" smtClean="0">
                <a:latin typeface="Cambria" panose="02040503050406030204" pitchFamily="18" charset="0"/>
              </a:rPr>
              <a:t>. zakončena na </a:t>
            </a:r>
            <a:r>
              <a:rPr lang="cs-CZ" sz="27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-a</a:t>
            </a:r>
            <a:r>
              <a:rPr lang="cs-CZ" sz="2700" dirty="0" smtClean="0">
                <a:latin typeface="Cambria" panose="02040503050406030204" pitchFamily="18" charset="0"/>
              </a:rPr>
              <a:t> </a:t>
            </a:r>
            <a:r>
              <a:rPr lang="cs-CZ" sz="2700" dirty="0" err="1" smtClean="0">
                <a:latin typeface="Cambria" panose="02040503050406030204" pitchFamily="18" charset="0"/>
              </a:rPr>
              <a:t>a</a:t>
            </a:r>
            <a:r>
              <a:rPr lang="cs-CZ" sz="2700" dirty="0" smtClean="0">
                <a:latin typeface="Cambria" panose="02040503050406030204" pitchFamily="18" charset="0"/>
              </a:rPr>
              <a:t>  v gen. </a:t>
            </a:r>
            <a:r>
              <a:rPr lang="cs-CZ" sz="2700" dirty="0" err="1" smtClean="0">
                <a:latin typeface="Cambria" panose="02040503050406030204" pitchFamily="18" charset="0"/>
              </a:rPr>
              <a:t>sg</a:t>
            </a:r>
            <a:r>
              <a:rPr lang="cs-CZ" sz="2700" dirty="0" smtClean="0">
                <a:latin typeface="Cambria" panose="02040503050406030204" pitchFamily="18" charset="0"/>
              </a:rPr>
              <a:t>. na </a:t>
            </a:r>
            <a:r>
              <a:rPr lang="cs-CZ" sz="27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700" dirty="0">
                <a:latin typeface="Cambria" panose="02040503050406030204" pitchFamily="18" charset="0"/>
              </a:rPr>
              <a:t>:</a:t>
            </a:r>
            <a:endParaRPr lang="cs-CZ" sz="2700" dirty="0" smtClean="0">
              <a:latin typeface="Cambria" panose="02040503050406030204" pitchFamily="18" charset="0"/>
            </a:endParaRPr>
          </a:p>
          <a:p>
            <a:pPr lvl="3"/>
            <a:r>
              <a:rPr lang="cs-CZ" sz="2700" i="1" dirty="0" err="1" smtClean="0">
                <a:latin typeface="Cambria" panose="02040503050406030204" pitchFamily="18" charset="0"/>
              </a:rPr>
              <a:t>tībia</a:t>
            </a:r>
            <a:r>
              <a:rPr lang="cs-CZ" sz="2700" i="1" dirty="0" smtClean="0">
                <a:latin typeface="Cambria" panose="02040503050406030204" pitchFamily="18" charset="0"/>
              </a:rPr>
              <a:t>, </a:t>
            </a:r>
            <a:r>
              <a:rPr lang="cs-CZ" sz="2700" i="1" dirty="0" err="1" smtClean="0">
                <a:latin typeface="Cambria" panose="02040503050406030204" pitchFamily="18" charset="0"/>
              </a:rPr>
              <a:t>ae</a:t>
            </a:r>
            <a:r>
              <a:rPr lang="cs-CZ" sz="2700" i="1" dirty="0" smtClean="0">
                <a:latin typeface="Cambria" panose="02040503050406030204" pitchFamily="18" charset="0"/>
              </a:rPr>
              <a:t>, f. </a:t>
            </a:r>
            <a:r>
              <a:rPr lang="cs-CZ" sz="2700" dirty="0" smtClean="0">
                <a:latin typeface="Cambria" panose="02040503050406030204" pitchFamily="18" charset="0"/>
              </a:rPr>
              <a:t>(lat.)</a:t>
            </a:r>
          </a:p>
          <a:p>
            <a:pPr lvl="3">
              <a:spcAft>
                <a:spcPts val="600"/>
              </a:spcAft>
            </a:pPr>
            <a:r>
              <a:rPr lang="cs-CZ" sz="2700" i="1" dirty="0" err="1" smtClean="0">
                <a:latin typeface="Cambria" panose="02040503050406030204" pitchFamily="18" charset="0"/>
              </a:rPr>
              <a:t>artēria</a:t>
            </a:r>
            <a:r>
              <a:rPr lang="cs-CZ" sz="2700" i="1" dirty="0" smtClean="0">
                <a:latin typeface="Cambria" panose="02040503050406030204" pitchFamily="18" charset="0"/>
              </a:rPr>
              <a:t>, </a:t>
            </a:r>
            <a:r>
              <a:rPr lang="cs-CZ" sz="2700" i="1" dirty="0" err="1" smtClean="0">
                <a:latin typeface="Cambria" panose="02040503050406030204" pitchFamily="18" charset="0"/>
              </a:rPr>
              <a:t>ae</a:t>
            </a:r>
            <a:r>
              <a:rPr lang="cs-CZ" sz="2700" i="1" dirty="0" smtClean="0">
                <a:latin typeface="Cambria" panose="02040503050406030204" pitchFamily="18" charset="0"/>
              </a:rPr>
              <a:t>, f. </a:t>
            </a:r>
            <a:r>
              <a:rPr lang="cs-CZ" sz="2700" dirty="0" smtClean="0">
                <a:latin typeface="Cambria" panose="02040503050406030204" pitchFamily="18" charset="0"/>
              </a:rPr>
              <a:t>(</a:t>
            </a:r>
            <a:r>
              <a:rPr lang="cs-CZ" sz="2700" dirty="0" err="1" smtClean="0">
                <a:latin typeface="Cambria" panose="02040503050406030204" pitchFamily="18" charset="0"/>
              </a:rPr>
              <a:t>řec</a:t>
            </a:r>
            <a:r>
              <a:rPr lang="cs-CZ" sz="2700" dirty="0" smtClean="0">
                <a:latin typeface="Cambria" panose="02040503050406030204" pitchFamily="18" charset="0"/>
              </a:rPr>
              <a:t>.)</a:t>
            </a:r>
          </a:p>
          <a:p>
            <a:pPr lvl="3">
              <a:spcAft>
                <a:spcPts val="600"/>
              </a:spcAft>
            </a:pPr>
            <a:endParaRPr lang="cs-CZ" sz="2700" dirty="0" smtClean="0">
              <a:latin typeface="Cambria" panose="02040503050406030204" pitchFamily="18" charset="0"/>
            </a:endParaRPr>
          </a:p>
          <a:p>
            <a:pPr lvl="1"/>
            <a:r>
              <a:rPr lang="cs-CZ" sz="2700" dirty="0" smtClean="0">
                <a:latin typeface="Cambria" panose="02040503050406030204" pitchFamily="18" charset="0"/>
              </a:rPr>
              <a:t>řecká substantiva končící </a:t>
            </a:r>
            <a:r>
              <a:rPr lang="cs-CZ" sz="2700" dirty="0">
                <a:latin typeface="Cambria" panose="02040503050406030204" pitchFamily="18" charset="0"/>
              </a:rPr>
              <a:t>v </a:t>
            </a:r>
            <a:r>
              <a:rPr lang="cs-CZ" sz="2700" dirty="0" err="1">
                <a:latin typeface="Cambria" panose="02040503050406030204" pitchFamily="18" charset="0"/>
              </a:rPr>
              <a:t>nom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na </a:t>
            </a:r>
            <a:r>
              <a:rPr lang="cs-CZ" sz="27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-ē</a:t>
            </a:r>
            <a:r>
              <a:rPr lang="cs-CZ" sz="2700" dirty="0" smtClean="0">
                <a:latin typeface="Cambria" panose="02040503050406030204" pitchFamily="18" charset="0"/>
              </a:rPr>
              <a:t>, v gen. </a:t>
            </a:r>
            <a:r>
              <a:rPr lang="cs-CZ" sz="2700" dirty="0" err="1" smtClean="0">
                <a:latin typeface="Cambria" panose="02040503050406030204" pitchFamily="18" charset="0"/>
              </a:rPr>
              <a:t>sg</a:t>
            </a:r>
            <a:r>
              <a:rPr lang="cs-CZ" sz="2700" dirty="0" smtClean="0">
                <a:latin typeface="Cambria" panose="02040503050406030204" pitchFamily="18" charset="0"/>
              </a:rPr>
              <a:t>. </a:t>
            </a:r>
            <a:r>
              <a:rPr lang="cs-CZ" sz="27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–</a:t>
            </a:r>
            <a:r>
              <a:rPr lang="cs-CZ" sz="27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ēs</a:t>
            </a:r>
            <a:endParaRPr lang="cs-CZ" sz="27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3"/>
            <a:r>
              <a:rPr lang="cs-CZ" sz="2800" i="1" dirty="0" err="1">
                <a:latin typeface="Cambria" panose="02040503050406030204" pitchFamily="18" charset="0"/>
              </a:rPr>
              <a:t>raphē</a:t>
            </a:r>
            <a:r>
              <a:rPr lang="cs-CZ" sz="2800" i="1" dirty="0">
                <a:latin typeface="Cambria" panose="02040503050406030204" pitchFamily="18" charset="0"/>
              </a:rPr>
              <a:t>, </a:t>
            </a:r>
            <a:r>
              <a:rPr lang="cs-CZ" sz="2800" i="1" dirty="0" err="1">
                <a:latin typeface="Cambria" panose="02040503050406030204" pitchFamily="18" charset="0"/>
              </a:rPr>
              <a:t>ēs</a:t>
            </a:r>
            <a:r>
              <a:rPr lang="cs-CZ" sz="2800" i="1" dirty="0">
                <a:latin typeface="Cambria" panose="02040503050406030204" pitchFamily="18" charset="0"/>
              </a:rPr>
              <a:t>, f. </a:t>
            </a:r>
            <a:r>
              <a:rPr lang="cs-CZ" sz="2800" dirty="0">
                <a:latin typeface="Cambria" panose="02040503050406030204" pitchFamily="18" charset="0"/>
              </a:rPr>
              <a:t>(</a:t>
            </a:r>
            <a:r>
              <a:rPr lang="cs-CZ" sz="2800" dirty="0" err="1">
                <a:latin typeface="Cambria" panose="02040503050406030204" pitchFamily="18" charset="0"/>
              </a:rPr>
              <a:t>řec</a:t>
            </a:r>
            <a:r>
              <a:rPr lang="cs-CZ" sz="2800" dirty="0" smtClean="0">
                <a:latin typeface="Cambria" panose="02040503050406030204" pitchFamily="18" charset="0"/>
              </a:rPr>
              <a:t>.)</a:t>
            </a:r>
          </a:p>
          <a:p>
            <a:pPr lvl="3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700" dirty="0" smtClean="0">
                <a:latin typeface="Cambria" panose="02040503050406030204" pitchFamily="18" charset="0"/>
              </a:rPr>
              <a:t>řecká substantiva </a:t>
            </a:r>
            <a:r>
              <a:rPr lang="cs-CZ" sz="2700" dirty="0">
                <a:latin typeface="Cambria" panose="02040503050406030204" pitchFamily="18" charset="0"/>
              </a:rPr>
              <a:t>končící v </a:t>
            </a:r>
            <a:r>
              <a:rPr lang="cs-CZ" sz="2700" dirty="0" err="1">
                <a:latin typeface="Cambria" panose="02040503050406030204" pitchFamily="18" charset="0"/>
              </a:rPr>
              <a:t>nom</a:t>
            </a:r>
            <a:r>
              <a:rPr lang="cs-CZ" sz="2700" dirty="0">
                <a:latin typeface="Cambria" panose="02040503050406030204" pitchFamily="18" charset="0"/>
              </a:rPr>
              <a:t>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>
                <a:latin typeface="Cambria" panose="02040503050406030204" pitchFamily="18" charset="0"/>
              </a:rPr>
              <a:t>. na </a:t>
            </a:r>
            <a:r>
              <a:rPr lang="cs-CZ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ēs</a:t>
            </a:r>
            <a:r>
              <a:rPr lang="cs-CZ" sz="2700" dirty="0" smtClean="0">
                <a:latin typeface="Cambria" panose="02040503050406030204" pitchFamily="18" charset="0"/>
              </a:rPr>
              <a:t>, </a:t>
            </a:r>
            <a:r>
              <a:rPr lang="cs-CZ" sz="2700" dirty="0">
                <a:latin typeface="Cambria" panose="02040503050406030204" pitchFamily="18" charset="0"/>
              </a:rPr>
              <a:t>v gen. </a:t>
            </a:r>
            <a:r>
              <a:rPr lang="cs-CZ" sz="2700" dirty="0" err="1">
                <a:latin typeface="Cambria" panose="02040503050406030204" pitchFamily="18" charset="0"/>
              </a:rPr>
              <a:t>sg</a:t>
            </a:r>
            <a:r>
              <a:rPr lang="cs-CZ" sz="2700" dirty="0" smtClean="0">
                <a:latin typeface="Cambria" panose="02040503050406030204" pitchFamily="18" charset="0"/>
              </a:rPr>
              <a:t>. </a:t>
            </a:r>
            <a:r>
              <a:rPr lang="cs-CZ" sz="27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cs-CZ" sz="27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endParaRPr lang="cs-CZ" sz="27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3">
              <a:spcAft>
                <a:spcPts val="600"/>
              </a:spcAft>
            </a:pPr>
            <a:r>
              <a:rPr lang="cs-CZ" sz="2700" i="1" dirty="0" err="1" smtClean="0">
                <a:latin typeface="Cambria" panose="02040503050406030204" pitchFamily="18" charset="0"/>
              </a:rPr>
              <a:t>diabētēs</a:t>
            </a:r>
            <a:r>
              <a:rPr lang="cs-CZ" sz="2700" i="1" dirty="0">
                <a:latin typeface="Cambria" panose="02040503050406030204" pitchFamily="18" charset="0"/>
              </a:rPr>
              <a:t>, </a:t>
            </a:r>
            <a:r>
              <a:rPr lang="cs-CZ" sz="2700" i="1" dirty="0" err="1">
                <a:latin typeface="Cambria" panose="02040503050406030204" pitchFamily="18" charset="0"/>
              </a:rPr>
              <a:t>ae</a:t>
            </a:r>
            <a:r>
              <a:rPr lang="cs-CZ" sz="2700" i="1" dirty="0">
                <a:latin typeface="Cambria" panose="02040503050406030204" pitchFamily="18" charset="0"/>
              </a:rPr>
              <a:t>, m. </a:t>
            </a:r>
            <a:r>
              <a:rPr lang="cs-CZ" sz="2700" dirty="0">
                <a:latin typeface="Cambria" panose="02040503050406030204" pitchFamily="18" charset="0"/>
              </a:rPr>
              <a:t>(</a:t>
            </a:r>
            <a:r>
              <a:rPr lang="cs-CZ" sz="2700" dirty="0" err="1">
                <a:latin typeface="Cambria" panose="02040503050406030204" pitchFamily="18" charset="0"/>
              </a:rPr>
              <a:t>řec</a:t>
            </a:r>
            <a:r>
              <a:rPr lang="cs-CZ" sz="2700" dirty="0">
                <a:latin typeface="Cambria" panose="02040503050406030204" pitchFamily="18" charset="0"/>
              </a:rPr>
              <a:t>.)</a:t>
            </a:r>
          </a:p>
          <a:p>
            <a:pPr lvl="3">
              <a:spcAft>
                <a:spcPts val="600"/>
              </a:spcAft>
            </a:pPr>
            <a:endParaRPr lang="cs-CZ" sz="2700" dirty="0" smtClean="0">
              <a:latin typeface="Cambria" panose="020405030504060302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56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576064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1. deklinace – latinská substantiva a adjektiva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s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kloňování vzoru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vēna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</a:t>
            </a:r>
            <a:r>
              <a:rPr lang="cs-CZ" b="1" dirty="0" err="1">
                <a:solidFill>
                  <a:srgbClr val="C00000"/>
                </a:solidFill>
                <a:latin typeface="Cambria" panose="02040503050406030204" pitchFamily="18" charset="0"/>
              </a:rPr>
              <a:t>ae</a:t>
            </a:r>
            <a:r>
              <a:rPr lang="cs-CZ" b="1" dirty="0">
                <a:solidFill>
                  <a:srgbClr val="C00000"/>
                </a:solidFill>
                <a:latin typeface="Cambria" panose="02040503050406030204" pitchFamily="18" charset="0"/>
              </a:rPr>
              <a:t>, f</a:t>
            </a:r>
            <a:r>
              <a:rPr lang="cs-CZ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.</a:t>
            </a:r>
          </a:p>
          <a:p>
            <a:pPr lvl="1"/>
            <a:r>
              <a:rPr lang="cs-CZ" dirty="0">
                <a:latin typeface="Cambria" pitchFamily="18" charset="0"/>
              </a:rPr>
              <a:t>nominativ singuláru končí na </a:t>
            </a:r>
            <a:r>
              <a:rPr lang="cs-CZ" b="1" dirty="0" smtClean="0">
                <a:latin typeface="Cambria" pitchFamily="18" charset="0"/>
              </a:rPr>
              <a:t>–</a:t>
            </a:r>
            <a:r>
              <a:rPr lang="cs-CZ" dirty="0" smtClean="0">
                <a:latin typeface="Cambria" pitchFamily="18" charset="0"/>
              </a:rPr>
              <a:t>a; koncovka </a:t>
            </a:r>
            <a:r>
              <a:rPr lang="cs-CZ" b="1" dirty="0">
                <a:latin typeface="Cambria" pitchFamily="18" charset="0"/>
              </a:rPr>
              <a:t>-</a:t>
            </a:r>
            <a:r>
              <a:rPr lang="cs-CZ" b="1" dirty="0" err="1">
                <a:latin typeface="Cambria" pitchFamily="18" charset="0"/>
              </a:rPr>
              <a:t>ae</a:t>
            </a:r>
            <a:r>
              <a:rPr lang="cs-CZ" dirty="0">
                <a:latin typeface="Cambria" pitchFamily="18" charset="0"/>
              </a:rPr>
              <a:t> v genitivu </a:t>
            </a:r>
            <a:r>
              <a:rPr lang="cs-CZ" dirty="0" smtClean="0">
                <a:latin typeface="Cambria" pitchFamily="18" charset="0"/>
              </a:rPr>
              <a:t>singuláru</a:t>
            </a:r>
            <a:endParaRPr lang="cs-CZ" dirty="0">
              <a:latin typeface="Cambria" pitchFamily="18" charset="0"/>
            </a:endParaRPr>
          </a:p>
          <a:p>
            <a:endParaRPr lang="cs-CZ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05174"/>
              </p:ext>
            </p:extLst>
          </p:nvPr>
        </p:nvGraphicFramePr>
        <p:xfrm>
          <a:off x="598984" y="2132856"/>
          <a:ext cx="7488831" cy="46085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90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7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00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mbria" panose="02040503050406030204" pitchFamily="18" charset="0"/>
                        </a:rPr>
                        <a:t>pl.</a:t>
                      </a:r>
                      <a:endParaRPr lang="cs-CZ" sz="32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3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32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32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</a:t>
                      </a: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32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Cambria" panose="02040503050406030204" pitchFamily="18" charset="0"/>
                        </a:rPr>
                        <a:t>vēn-</a:t>
                      </a:r>
                      <a:r>
                        <a:rPr lang="cs-CZ" sz="32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32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řeckých substantiv 1. deklinace (</a:t>
            </a:r>
            <a:r>
              <a:rPr lang="cs-CZ" dirty="0" err="1" smtClean="0">
                <a:latin typeface="Cambria" panose="02040503050406030204" pitchFamily="18" charset="0"/>
              </a:rPr>
              <a:t>sg</a:t>
            </a:r>
            <a:r>
              <a:rPr lang="cs-CZ" dirty="0" smtClean="0">
                <a:latin typeface="Cambria" panose="02040503050406030204" pitchFamily="18" charset="0"/>
              </a:rPr>
              <a:t>.)</a:t>
            </a: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9512" y="1412776"/>
          <a:ext cx="8744948" cy="496855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28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3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f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diabētēs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m.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4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44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ēn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</a:t>
                      </a: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diabēt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/-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8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Skloňování řeckých substantiv 1. deklinace (</a:t>
            </a:r>
            <a:r>
              <a:rPr lang="cs-CZ" dirty="0" err="1" smtClean="0">
                <a:latin typeface="Cambria" panose="02040503050406030204" pitchFamily="18" charset="0"/>
              </a:rPr>
              <a:t>pl</a:t>
            </a:r>
            <a:r>
              <a:rPr lang="cs-CZ" dirty="0" smtClean="0">
                <a:latin typeface="Cambria" panose="02040503050406030204" pitchFamily="18" charset="0"/>
              </a:rPr>
              <a:t>.)</a:t>
            </a:r>
            <a:endParaRPr lang="cs-CZ" dirty="0">
              <a:latin typeface="Cambria" panose="020405030504060302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95536" y="1196752"/>
          <a:ext cx="8280920" cy="52776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0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7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artēria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f.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raphē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err="1"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800" dirty="0" smtClean="0">
                          <a:effectLst/>
                          <a:latin typeface="Cambria" panose="02040503050406030204" pitchFamily="18" charset="0"/>
                        </a:rPr>
                        <a:t>f.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diabētēs, ae, m.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nom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mbria" panose="02040503050406030204" pitchFamily="18" charset="0"/>
                        </a:rPr>
                        <a:t>gen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akuz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800" dirty="0" smtClean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mbria" panose="02040503050406030204" pitchFamily="18" charset="0"/>
                        </a:rPr>
                        <a:t>abl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 </a:t>
                      </a:r>
                      <a:r>
                        <a:rPr lang="cs-CZ" sz="2400" dirty="0" err="1" smtClean="0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400" dirty="0" smtClean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artēri-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raph-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Cambria" panose="02040503050406030204" pitchFamily="18" charset="0"/>
                        </a:rPr>
                        <a:t>diabēt-</a:t>
                      </a:r>
                      <a:r>
                        <a:rPr lang="cs-CZ" sz="28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0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23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/>
              <a:t>2. deklinace – latinská substantiva a adjektiva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ō-kmen, všechny 3 rody, M, N, (F)</a:t>
            </a: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nominativ singuláru zakončený na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  <a:ea typeface="Cambria Math" panose="02040503050406030204" pitchFamily="18" charset="0"/>
              </a:rPr>
              <a:t>us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/-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er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(M)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nebo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-um 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(N)</a:t>
            </a:r>
          </a:p>
          <a:p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koncovka </a:t>
            </a:r>
            <a:r>
              <a:rPr lang="cs-CZ" b="1" dirty="0">
                <a:latin typeface="Cambria" panose="02040503050406030204" pitchFamily="18" charset="0"/>
                <a:ea typeface="Cambria Math" panose="02040503050406030204" pitchFamily="18" charset="0"/>
              </a:rPr>
              <a:t>-ī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v genitivu singuláru</a:t>
            </a:r>
          </a:p>
          <a:p>
            <a:pPr lvl="3"/>
            <a:r>
              <a:rPr lang="cs-CZ" sz="2400" i="1" dirty="0" err="1" smtClean="0">
                <a:latin typeface="Cambria" panose="02040503050406030204" pitchFamily="18" charset="0"/>
                <a:ea typeface="Cambria Math" panose="02040503050406030204" pitchFamily="18" charset="0"/>
              </a:rPr>
              <a:t>mūsculus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ī, m. 	</a:t>
            </a:r>
            <a:r>
              <a:rPr lang="cs-CZ" sz="2400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sval</a:t>
            </a:r>
            <a:endParaRPr lang="cs-CZ" sz="2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cs-CZ" sz="2400" i="1" dirty="0" err="1" smtClean="0">
                <a:latin typeface="Cambria" panose="02040503050406030204" pitchFamily="18" charset="0"/>
                <a:ea typeface="Cambria Math" panose="02040503050406030204" pitchFamily="18" charset="0"/>
              </a:rPr>
              <a:t>cancer</a:t>
            </a:r>
            <a:r>
              <a:rPr lang="en-US" sz="2400" i="1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sz="2400" i="1" dirty="0" err="1" smtClean="0">
                <a:latin typeface="Cambria" panose="02040503050406030204" pitchFamily="18" charset="0"/>
                <a:ea typeface="Cambria Math" panose="02040503050406030204" pitchFamily="18" charset="0"/>
              </a:rPr>
              <a:t>cancr</a:t>
            </a:r>
            <a:r>
              <a:rPr lang="en-US" sz="2400" i="1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ī</a:t>
            </a:r>
            <a:r>
              <a:rPr lang="en-US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m.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 	</a:t>
            </a:r>
            <a:r>
              <a:rPr lang="cs-CZ" sz="2400" i="1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rakovina</a:t>
            </a:r>
            <a:endParaRPr lang="cs-CZ" sz="2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cs-CZ" sz="2400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ligāmentum</a:t>
            </a:r>
            <a:r>
              <a:rPr lang="cs-CZ" sz="2400" i="1" dirty="0">
                <a:latin typeface="Cambria" panose="02040503050406030204" pitchFamily="18" charset="0"/>
                <a:ea typeface="Cambria Math" panose="02040503050406030204" pitchFamily="18" charset="0"/>
              </a:rPr>
              <a:t>, ī, n. </a:t>
            </a:r>
            <a:r>
              <a:rPr lang="cs-CZ" sz="2400" dirty="0">
                <a:latin typeface="Cambria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cs-CZ" sz="2400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vaz</a:t>
            </a:r>
          </a:p>
          <a:p>
            <a:pPr lvl="3"/>
            <a:endParaRPr lang="cs-CZ" sz="24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u 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substantiv zakončených v 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nom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cs-CZ" dirty="0" err="1">
                <a:latin typeface="Cambria" panose="02040503050406030204" pitchFamily="18" charset="0"/>
                <a:ea typeface="Cambria Math" panose="02040503050406030204" pitchFamily="18" charset="0"/>
              </a:rPr>
              <a:t>sg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. na </a:t>
            </a:r>
            <a:r>
              <a:rPr lang="cs-CZ" i="1" dirty="0">
                <a:latin typeface="Cambria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cs-CZ" i="1" dirty="0" err="1">
                <a:latin typeface="Cambria" panose="02040503050406030204" pitchFamily="18" charset="0"/>
                <a:ea typeface="Cambria Math" panose="02040503050406030204" pitchFamily="18" charset="0"/>
              </a:rPr>
              <a:t>er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se koncová samohláska </a:t>
            </a:r>
            <a:endParaRPr lang="cs-CZ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Cambria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cs-CZ" i="1" dirty="0">
                <a:latin typeface="Cambria" panose="02040503050406030204" pitchFamily="18" charset="0"/>
                <a:ea typeface="Cambria Math" panose="02040503050406030204" pitchFamily="18" charset="0"/>
              </a:rPr>
              <a:t>e-</a:t>
            </a:r>
            <a:r>
              <a:rPr lang="cs-CZ" dirty="0">
                <a:latin typeface="Cambria" panose="02040503050406030204" pitchFamily="18" charset="0"/>
                <a:ea typeface="Cambria Math" panose="02040503050406030204" pitchFamily="18" charset="0"/>
              </a:rPr>
              <a:t> ze slovního základu vypouští, např.:</a:t>
            </a:r>
          </a:p>
          <a:p>
            <a:endParaRPr lang="cs-CZ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va">
  <a:themeElements>
    <a:clrScheme name="Vlastní 4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7096D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1255</Words>
  <Application>Microsoft Office PowerPoint</Application>
  <PresentationFormat>Předvádění na obrazovce (4:3)</PresentationFormat>
  <Paragraphs>643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Times New Roman</vt:lpstr>
      <vt:lpstr>Sliva</vt:lpstr>
      <vt:lpstr>I. – III. deklinace</vt:lpstr>
      <vt:lpstr>Úvod do latinského deklinačního systému</vt:lpstr>
      <vt:lpstr>I. deklinace</vt:lpstr>
      <vt:lpstr>1. deklinace - shrnutí</vt:lpstr>
      <vt:lpstr>1. deklinace – latinská substantiva a adjektiva</vt:lpstr>
      <vt:lpstr>Skloňování řeckých substantiv 1. deklinace (sg.)</vt:lpstr>
      <vt:lpstr>Skloňování řeckých substantiv 1. deklinace (pl.)</vt:lpstr>
      <vt:lpstr>II. deklinace</vt:lpstr>
      <vt:lpstr>2. deklinace – latinská substantiva a adjektiva</vt:lpstr>
      <vt:lpstr>2. deklinace – latinská substantiva</vt:lpstr>
      <vt:lpstr>2. deklinace – latinská substantiva</vt:lpstr>
      <vt:lpstr>2. deklinace – řecká substantiva</vt:lpstr>
      <vt:lpstr>2. deklinace – řecká substantiva</vt:lpstr>
      <vt:lpstr>2. deklinace – řecká substantiva</vt:lpstr>
      <vt:lpstr>Vzory I. A II. deklinace</vt:lpstr>
      <vt:lpstr>Adjektiva I. a II. deklinace - shrnutí</vt:lpstr>
      <vt:lpstr>III. deklinace</vt:lpstr>
      <vt:lpstr>Skloňování latinských substantiv  3. deklinace: vzory</vt:lpstr>
      <vt:lpstr>Skloňování substantiv 3. deklinace: maskulina a feminina</vt:lpstr>
      <vt:lpstr>Skloňování substantiv 3. deklinace: neutra</vt:lpstr>
      <vt:lpstr>Skloňování substantiv 3. deklinace:</vt:lpstr>
      <vt:lpstr>Skloňování substantiv 3. deklinace: </vt:lpstr>
      <vt:lpstr>Výjimky 3. deklinace</vt:lpstr>
      <vt:lpstr>Výjimky 3. deklinace</vt:lpstr>
      <vt:lpstr>Řecká substantiva 3. deklinace</vt:lpstr>
      <vt:lpstr>Řecká substantiva 3. deklinace</vt:lpstr>
      <vt:lpstr>Řecká substantiva 3. deklinace</vt:lpstr>
      <vt:lpstr>Adjektiva 3. deklinace</vt:lpstr>
      <vt:lpstr>Skloňování adjektiv 3. deklinace</vt:lpstr>
      <vt:lpstr>Skloňování adjektiv 3. deklinace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Slíva Jan</dc:creator>
  <cp:lastModifiedBy>J5</cp:lastModifiedBy>
  <cp:revision>22</cp:revision>
  <dcterms:created xsi:type="dcterms:W3CDTF">2015-09-28T08:01:35Z</dcterms:created>
  <dcterms:modified xsi:type="dcterms:W3CDTF">2015-10-23T20:23:57Z</dcterms:modified>
</cp:coreProperties>
</file>