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3" r:id="rId1"/>
  </p:sldMasterIdLst>
  <p:sldIdLst>
    <p:sldId id="281" r:id="rId2"/>
    <p:sldId id="256" r:id="rId3"/>
    <p:sldId id="297" r:id="rId4"/>
    <p:sldId id="257" r:id="rId5"/>
    <p:sldId id="288" r:id="rId6"/>
    <p:sldId id="263" r:id="rId7"/>
    <p:sldId id="295" r:id="rId8"/>
    <p:sldId id="259" r:id="rId9"/>
    <p:sldId id="289" r:id="rId10"/>
    <p:sldId id="260" r:id="rId11"/>
    <p:sldId id="282" r:id="rId12"/>
    <p:sldId id="261" r:id="rId13"/>
    <p:sldId id="283" r:id="rId14"/>
    <p:sldId id="299" r:id="rId15"/>
    <p:sldId id="264" r:id="rId16"/>
    <p:sldId id="290" r:id="rId17"/>
    <p:sldId id="286" r:id="rId18"/>
    <p:sldId id="284" r:id="rId19"/>
    <p:sldId id="298" r:id="rId20"/>
    <p:sldId id="266" r:id="rId21"/>
    <p:sldId id="285" r:id="rId22"/>
    <p:sldId id="292" r:id="rId23"/>
    <p:sldId id="294" r:id="rId24"/>
    <p:sldId id="293" r:id="rId25"/>
    <p:sldId id="291" r:id="rId26"/>
    <p:sldId id="267" r:id="rId27"/>
    <p:sldId id="296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 err="1">
                <a:solidFill>
                  <a:schemeClr val="tx1"/>
                </a:solidFill>
                <a:latin typeface="Tw Cen MT Condensed" panose="020B0606020104020203" pitchFamily="34" charset="-18"/>
              </a:rPr>
              <a:t>Podíl</a:t>
            </a:r>
            <a:r>
              <a:rPr lang="en-US" sz="2400" dirty="0">
                <a:solidFill>
                  <a:schemeClr val="tx1"/>
                </a:solidFill>
                <a:latin typeface="Tw Cen MT Condensed" panose="020B0606020104020203" pitchFamily="34" charset="-18"/>
              </a:rPr>
              <a:t> z </a:t>
            </a:r>
            <a:r>
              <a:rPr lang="en-US" sz="2400" dirty="0" err="1">
                <a:solidFill>
                  <a:schemeClr val="tx1"/>
                </a:solidFill>
                <a:latin typeface="Tw Cen MT Condensed" panose="020B0606020104020203" pitchFamily="34" charset="-18"/>
              </a:rPr>
              <a:t>celkového</a:t>
            </a:r>
            <a:r>
              <a:rPr lang="en-US" sz="2400" dirty="0">
                <a:solidFill>
                  <a:schemeClr val="tx1"/>
                </a:solidFill>
                <a:latin typeface="Tw Cen MT Condensed" panose="020B0606020104020203" pitchFamily="34" charset="-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w Cen MT Condensed" panose="020B0606020104020203" pitchFamily="34" charset="-18"/>
              </a:rPr>
              <a:t>energetického</a:t>
            </a:r>
            <a:r>
              <a:rPr lang="en-US" sz="2400" dirty="0">
                <a:solidFill>
                  <a:schemeClr val="tx1"/>
                </a:solidFill>
                <a:latin typeface="Tw Cen MT Condensed" panose="020B0606020104020203" pitchFamily="34" charset="-18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w Cen MT Condensed" panose="020B0606020104020203" pitchFamily="34" charset="-18"/>
              </a:rPr>
              <a:t>příjmu</a:t>
            </a:r>
            <a:endParaRPr lang="en-US" sz="2400" dirty="0">
              <a:solidFill>
                <a:schemeClr val="tx1"/>
              </a:solidFill>
              <a:latin typeface="Tw Cen MT Condensed" panose="020B0606020104020203" pitchFamily="34" charset="-18"/>
            </a:endParaRPr>
          </a:p>
        </c:rich>
      </c:tx>
      <c:layout>
        <c:manualLayout>
          <c:xMode val="edge"/>
          <c:yMode val="edge"/>
          <c:x val="0.18371482176360227"/>
          <c:y val="5.40136240195409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Podíl z celkového energetického příjmu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7BC-4416-871F-5819A024A20D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7BC-4416-871F-5819A024A20D}"/>
              </c:ext>
            </c:extLst>
          </c:dPt>
          <c:dPt>
            <c:idx val="2"/>
            <c:bubble3D val="0"/>
            <c:spPr>
              <a:solidFill>
                <a:schemeClr val="accent1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7BC-4416-871F-5819A024A20D}"/>
              </c:ext>
            </c:extLst>
          </c:dPt>
          <c:dLbls>
            <c:dLbl>
              <c:idx val="0"/>
              <c:layout>
                <c:manualLayout>
                  <c:x val="-0.16833670650455757"/>
                  <c:y val="-7.669594768861984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55-60</a:t>
                    </a:r>
                    <a:r>
                      <a:rPr lang="en-US" baseline="0" dirty="0"/>
                      <a:t> 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C7BC-4416-871F-5819A024A20D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4138777680932474"/>
                  <c:y val="-9.498551120416298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10-15</a:t>
                    </a:r>
                    <a:r>
                      <a:rPr lang="en-US" baseline="0" dirty="0"/>
                      <a:t> 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C7BC-4416-871F-5819A024A20D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4764168550225776"/>
                  <c:y val="0.1050921669473396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25-30</a:t>
                    </a:r>
                    <a:r>
                      <a:rPr lang="en-US" baseline="0" dirty="0"/>
                      <a:t> 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C7BC-4416-871F-5819A024A20D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List1!$A$2:$A$4</c:f>
              <c:strCache>
                <c:ptCount val="3"/>
                <c:pt idx="0">
                  <c:v>Sacharidy</c:v>
                </c:pt>
                <c:pt idx="1">
                  <c:v>Bílkoviny</c:v>
                </c:pt>
                <c:pt idx="2">
                  <c:v>Tuky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60</c:v>
                </c:pt>
                <c:pt idx="1">
                  <c:v>10</c:v>
                </c:pt>
                <c:pt idx="2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7BC-4416-871F-5819A024A2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212145305940993"/>
          <c:y val="0.86295159996192183"/>
          <c:w val="0.57335500041856868"/>
          <c:h val="0.1132386819523207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Tw Cen MT" panose="020B0602020104020603" pitchFamily="34" charset="-18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31A183AF-0C92-4AEF-929C-DDFF81B6CBA5}" type="datetimeFigureOut">
              <a:rPr lang="cs-CZ" smtClean="0"/>
              <a:t>12.12.2017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6895-172F-40DD-B6BE-FD2FE2B6C341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612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83AF-0C92-4AEF-929C-DDFF81B6CBA5}" type="datetimeFigureOut">
              <a:rPr lang="cs-CZ" smtClean="0"/>
              <a:t>12.12.2017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6895-172F-40DD-B6BE-FD2FE2B6C3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1246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83AF-0C92-4AEF-929C-DDFF81B6CBA5}" type="datetimeFigureOut">
              <a:rPr lang="cs-CZ" smtClean="0"/>
              <a:t>12.12.2017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6895-172F-40DD-B6BE-FD2FE2B6C341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323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83AF-0C92-4AEF-929C-DDFF81B6CBA5}" type="datetimeFigureOut">
              <a:rPr lang="cs-CZ" smtClean="0"/>
              <a:t>12.12.2017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6895-172F-40DD-B6BE-FD2FE2B6C3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1139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24" y="8"/>
            <a:ext cx="12191978" cy="4571994"/>
          </a:xfrm>
          <a:custGeom>
            <a:avLst/>
            <a:gdLst/>
            <a:ahLst/>
            <a:cxnLst/>
            <a:rect l="l" t="t" r="r" b="b"/>
            <a:pathLst>
              <a:path w="12191978" h="4571994">
                <a:moveTo>
                  <a:pt x="1" y="4316129"/>
                </a:moveTo>
                <a:lnTo>
                  <a:pt x="255863" y="4571991"/>
                </a:lnTo>
                <a:lnTo>
                  <a:pt x="203619" y="4571991"/>
                </a:lnTo>
                <a:lnTo>
                  <a:pt x="1" y="4368373"/>
                </a:lnTo>
                <a:close/>
                <a:moveTo>
                  <a:pt x="12191973" y="4312831"/>
                </a:moveTo>
                <a:lnTo>
                  <a:pt x="12191972" y="4365076"/>
                </a:lnTo>
                <a:lnTo>
                  <a:pt x="11985055" y="4571992"/>
                </a:lnTo>
                <a:lnTo>
                  <a:pt x="11932811" y="4571993"/>
                </a:lnTo>
                <a:close/>
                <a:moveTo>
                  <a:pt x="11817249" y="4076816"/>
                </a:moveTo>
                <a:lnTo>
                  <a:pt x="11928074" y="4076816"/>
                </a:lnTo>
                <a:lnTo>
                  <a:pt x="11928074" y="4187641"/>
                </a:lnTo>
                <a:lnTo>
                  <a:pt x="11817249" y="4187641"/>
                </a:lnTo>
                <a:close/>
                <a:moveTo>
                  <a:pt x="10766437" y="4076816"/>
                </a:moveTo>
                <a:lnTo>
                  <a:pt x="10877262" y="4076816"/>
                </a:lnTo>
                <a:lnTo>
                  <a:pt x="10877262" y="4187641"/>
                </a:lnTo>
                <a:lnTo>
                  <a:pt x="10766437" y="4187641"/>
                </a:lnTo>
                <a:close/>
                <a:moveTo>
                  <a:pt x="9715629" y="4076816"/>
                </a:moveTo>
                <a:lnTo>
                  <a:pt x="9826454" y="4076816"/>
                </a:lnTo>
                <a:lnTo>
                  <a:pt x="9826454" y="4187641"/>
                </a:lnTo>
                <a:lnTo>
                  <a:pt x="9715629" y="4187641"/>
                </a:lnTo>
                <a:close/>
                <a:moveTo>
                  <a:pt x="8664821" y="4076816"/>
                </a:moveTo>
                <a:lnTo>
                  <a:pt x="8775646" y="4076816"/>
                </a:lnTo>
                <a:lnTo>
                  <a:pt x="8775646" y="4187641"/>
                </a:lnTo>
                <a:lnTo>
                  <a:pt x="8664821" y="4187641"/>
                </a:lnTo>
                <a:close/>
                <a:moveTo>
                  <a:pt x="7614013" y="4076816"/>
                </a:moveTo>
                <a:lnTo>
                  <a:pt x="7724838" y="4076816"/>
                </a:lnTo>
                <a:lnTo>
                  <a:pt x="7724838" y="4187641"/>
                </a:lnTo>
                <a:lnTo>
                  <a:pt x="7614013" y="4187641"/>
                </a:lnTo>
                <a:close/>
                <a:moveTo>
                  <a:pt x="6563205" y="4076816"/>
                </a:moveTo>
                <a:lnTo>
                  <a:pt x="6674030" y="4076816"/>
                </a:lnTo>
                <a:lnTo>
                  <a:pt x="6674030" y="4187641"/>
                </a:lnTo>
                <a:lnTo>
                  <a:pt x="6563205" y="4187641"/>
                </a:lnTo>
                <a:close/>
                <a:moveTo>
                  <a:pt x="5512397" y="4076816"/>
                </a:moveTo>
                <a:lnTo>
                  <a:pt x="5623222" y="4076816"/>
                </a:lnTo>
                <a:lnTo>
                  <a:pt x="5623222" y="4187641"/>
                </a:lnTo>
                <a:lnTo>
                  <a:pt x="5512397" y="4187641"/>
                </a:lnTo>
                <a:close/>
                <a:moveTo>
                  <a:pt x="4461589" y="4076816"/>
                </a:moveTo>
                <a:lnTo>
                  <a:pt x="4572414" y="4076816"/>
                </a:lnTo>
                <a:lnTo>
                  <a:pt x="4572414" y="4187641"/>
                </a:lnTo>
                <a:lnTo>
                  <a:pt x="4461589" y="4187641"/>
                </a:lnTo>
                <a:close/>
                <a:moveTo>
                  <a:pt x="3410782" y="4076816"/>
                </a:moveTo>
                <a:lnTo>
                  <a:pt x="3521608" y="4076816"/>
                </a:lnTo>
                <a:lnTo>
                  <a:pt x="3521608" y="4187641"/>
                </a:lnTo>
                <a:lnTo>
                  <a:pt x="3410782" y="4187641"/>
                </a:lnTo>
                <a:close/>
                <a:moveTo>
                  <a:pt x="2359975" y="4076816"/>
                </a:moveTo>
                <a:lnTo>
                  <a:pt x="2470800" y="4076816"/>
                </a:lnTo>
                <a:lnTo>
                  <a:pt x="2470800" y="4187641"/>
                </a:lnTo>
                <a:lnTo>
                  <a:pt x="2359975" y="4187641"/>
                </a:lnTo>
                <a:close/>
                <a:moveTo>
                  <a:pt x="1309167" y="4076816"/>
                </a:moveTo>
                <a:lnTo>
                  <a:pt x="1419992" y="4076816"/>
                </a:lnTo>
                <a:lnTo>
                  <a:pt x="1419992" y="4187641"/>
                </a:lnTo>
                <a:lnTo>
                  <a:pt x="1309167" y="4187641"/>
                </a:lnTo>
                <a:close/>
                <a:moveTo>
                  <a:pt x="258359" y="4076816"/>
                </a:moveTo>
                <a:lnTo>
                  <a:pt x="369184" y="4076816"/>
                </a:lnTo>
                <a:lnTo>
                  <a:pt x="369184" y="4187641"/>
                </a:lnTo>
                <a:lnTo>
                  <a:pt x="258359" y="4187641"/>
                </a:lnTo>
                <a:close/>
                <a:moveTo>
                  <a:pt x="11291841" y="3551209"/>
                </a:moveTo>
                <a:lnTo>
                  <a:pt x="11402666" y="3551209"/>
                </a:lnTo>
                <a:lnTo>
                  <a:pt x="11402666" y="3662034"/>
                </a:lnTo>
                <a:lnTo>
                  <a:pt x="11291841" y="3662034"/>
                </a:lnTo>
                <a:close/>
                <a:moveTo>
                  <a:pt x="10241033" y="3551209"/>
                </a:moveTo>
                <a:lnTo>
                  <a:pt x="10351858" y="3551209"/>
                </a:lnTo>
                <a:lnTo>
                  <a:pt x="10351858" y="3662034"/>
                </a:lnTo>
                <a:lnTo>
                  <a:pt x="10241033" y="3662034"/>
                </a:lnTo>
                <a:close/>
                <a:moveTo>
                  <a:pt x="9190225" y="3551209"/>
                </a:moveTo>
                <a:lnTo>
                  <a:pt x="9301050" y="3551209"/>
                </a:lnTo>
                <a:lnTo>
                  <a:pt x="9301050" y="3662034"/>
                </a:lnTo>
                <a:lnTo>
                  <a:pt x="9190225" y="3662034"/>
                </a:lnTo>
                <a:close/>
                <a:moveTo>
                  <a:pt x="8139417" y="3551209"/>
                </a:moveTo>
                <a:lnTo>
                  <a:pt x="8250242" y="3551209"/>
                </a:lnTo>
                <a:lnTo>
                  <a:pt x="8250242" y="3662034"/>
                </a:lnTo>
                <a:lnTo>
                  <a:pt x="8139417" y="3662034"/>
                </a:lnTo>
                <a:close/>
                <a:moveTo>
                  <a:pt x="7088609" y="3551209"/>
                </a:moveTo>
                <a:lnTo>
                  <a:pt x="7199434" y="3551209"/>
                </a:lnTo>
                <a:lnTo>
                  <a:pt x="7199434" y="3662034"/>
                </a:lnTo>
                <a:lnTo>
                  <a:pt x="7088609" y="3662034"/>
                </a:lnTo>
                <a:close/>
                <a:moveTo>
                  <a:pt x="6037801" y="3551209"/>
                </a:moveTo>
                <a:lnTo>
                  <a:pt x="6148626" y="3551209"/>
                </a:lnTo>
                <a:lnTo>
                  <a:pt x="6148626" y="3662034"/>
                </a:lnTo>
                <a:lnTo>
                  <a:pt x="6037801" y="3662034"/>
                </a:lnTo>
                <a:close/>
                <a:moveTo>
                  <a:pt x="4986998" y="3551209"/>
                </a:moveTo>
                <a:lnTo>
                  <a:pt x="5097826" y="3551209"/>
                </a:lnTo>
                <a:lnTo>
                  <a:pt x="5097826" y="3662034"/>
                </a:lnTo>
                <a:lnTo>
                  <a:pt x="4986998" y="3662034"/>
                </a:lnTo>
                <a:close/>
                <a:moveTo>
                  <a:pt x="3936196" y="3551209"/>
                </a:moveTo>
                <a:lnTo>
                  <a:pt x="4047020" y="3551209"/>
                </a:lnTo>
                <a:lnTo>
                  <a:pt x="4047020" y="3662034"/>
                </a:lnTo>
                <a:lnTo>
                  <a:pt x="3936196" y="3662034"/>
                </a:lnTo>
                <a:close/>
                <a:moveTo>
                  <a:pt x="2885389" y="3551209"/>
                </a:moveTo>
                <a:lnTo>
                  <a:pt x="2996214" y="3551209"/>
                </a:lnTo>
                <a:lnTo>
                  <a:pt x="2996214" y="3662034"/>
                </a:lnTo>
                <a:lnTo>
                  <a:pt x="2885389" y="3662034"/>
                </a:lnTo>
                <a:close/>
                <a:moveTo>
                  <a:pt x="1834579" y="3551209"/>
                </a:moveTo>
                <a:lnTo>
                  <a:pt x="1945404" y="3551209"/>
                </a:lnTo>
                <a:lnTo>
                  <a:pt x="1945404" y="3662034"/>
                </a:lnTo>
                <a:lnTo>
                  <a:pt x="1834579" y="3662034"/>
                </a:lnTo>
                <a:close/>
                <a:moveTo>
                  <a:pt x="783773" y="3551209"/>
                </a:moveTo>
                <a:lnTo>
                  <a:pt x="894598" y="3551209"/>
                </a:lnTo>
                <a:lnTo>
                  <a:pt x="894598" y="3662034"/>
                </a:lnTo>
                <a:lnTo>
                  <a:pt x="783773" y="3662034"/>
                </a:lnTo>
                <a:close/>
                <a:moveTo>
                  <a:pt x="2942310" y="3107960"/>
                </a:moveTo>
                <a:lnTo>
                  <a:pt x="2470811" y="3579460"/>
                </a:lnTo>
                <a:lnTo>
                  <a:pt x="2470811" y="3634896"/>
                </a:lnTo>
                <a:lnTo>
                  <a:pt x="2942311" y="4106397"/>
                </a:lnTo>
                <a:lnTo>
                  <a:pt x="3410794" y="3637915"/>
                </a:lnTo>
                <a:lnTo>
                  <a:pt x="3410794" y="3576442"/>
                </a:lnTo>
                <a:close/>
                <a:moveTo>
                  <a:pt x="840944" y="3107960"/>
                </a:moveTo>
                <a:lnTo>
                  <a:pt x="369194" y="3579710"/>
                </a:lnTo>
                <a:lnTo>
                  <a:pt x="369194" y="3634648"/>
                </a:lnTo>
                <a:lnTo>
                  <a:pt x="840944" y="4106399"/>
                </a:lnTo>
                <a:lnTo>
                  <a:pt x="1309176" y="3638165"/>
                </a:lnTo>
                <a:lnTo>
                  <a:pt x="1309176" y="3576193"/>
                </a:lnTo>
                <a:close/>
                <a:moveTo>
                  <a:pt x="3992986" y="3107959"/>
                </a:moveTo>
                <a:lnTo>
                  <a:pt x="3521621" y="3579335"/>
                </a:lnTo>
                <a:lnTo>
                  <a:pt x="3521621" y="3635021"/>
                </a:lnTo>
                <a:lnTo>
                  <a:pt x="3992986" y="4106398"/>
                </a:lnTo>
                <a:lnTo>
                  <a:pt x="4461593" y="3637778"/>
                </a:lnTo>
                <a:lnTo>
                  <a:pt x="4461593" y="3576578"/>
                </a:lnTo>
                <a:close/>
                <a:moveTo>
                  <a:pt x="1891624" y="3107959"/>
                </a:moveTo>
                <a:lnTo>
                  <a:pt x="1420001" y="3579584"/>
                </a:lnTo>
                <a:lnTo>
                  <a:pt x="1420001" y="3634774"/>
                </a:lnTo>
                <a:lnTo>
                  <a:pt x="1891623" y="4106397"/>
                </a:lnTo>
                <a:lnTo>
                  <a:pt x="2359987" y="3638040"/>
                </a:lnTo>
                <a:lnTo>
                  <a:pt x="2359987" y="3576315"/>
                </a:lnTo>
                <a:close/>
                <a:moveTo>
                  <a:pt x="8195689" y="3107959"/>
                </a:moveTo>
                <a:lnTo>
                  <a:pt x="7724838" y="3578810"/>
                </a:lnTo>
                <a:lnTo>
                  <a:pt x="7724838" y="3635541"/>
                </a:lnTo>
                <a:lnTo>
                  <a:pt x="8195691" y="4106395"/>
                </a:lnTo>
                <a:lnTo>
                  <a:pt x="8664821" y="3637265"/>
                </a:lnTo>
                <a:lnTo>
                  <a:pt x="8664821" y="3577091"/>
                </a:lnTo>
                <a:close/>
                <a:moveTo>
                  <a:pt x="5043664" y="3107959"/>
                </a:moveTo>
                <a:lnTo>
                  <a:pt x="4572419" y="3579197"/>
                </a:lnTo>
                <a:lnTo>
                  <a:pt x="4572419" y="3635159"/>
                </a:lnTo>
                <a:lnTo>
                  <a:pt x="5043662" y="4106396"/>
                </a:lnTo>
                <a:lnTo>
                  <a:pt x="5512402" y="3637650"/>
                </a:lnTo>
                <a:lnTo>
                  <a:pt x="5512402" y="3576704"/>
                </a:lnTo>
                <a:close/>
                <a:moveTo>
                  <a:pt x="6094326" y="3107958"/>
                </a:moveTo>
                <a:lnTo>
                  <a:pt x="5623226" y="3579070"/>
                </a:lnTo>
                <a:lnTo>
                  <a:pt x="5623226" y="3635285"/>
                </a:lnTo>
                <a:lnTo>
                  <a:pt x="6094326" y="4106397"/>
                </a:lnTo>
                <a:lnTo>
                  <a:pt x="6563205" y="3637518"/>
                </a:lnTo>
                <a:lnTo>
                  <a:pt x="6563205" y="3576837"/>
                </a:lnTo>
                <a:close/>
                <a:moveTo>
                  <a:pt x="9246372" y="3107957"/>
                </a:moveTo>
                <a:lnTo>
                  <a:pt x="8775646" y="3578683"/>
                </a:lnTo>
                <a:lnTo>
                  <a:pt x="8775646" y="3635671"/>
                </a:lnTo>
                <a:lnTo>
                  <a:pt x="9246369" y="4106395"/>
                </a:lnTo>
                <a:lnTo>
                  <a:pt x="9715629" y="3637135"/>
                </a:lnTo>
                <a:lnTo>
                  <a:pt x="9715629" y="3577215"/>
                </a:lnTo>
                <a:close/>
                <a:moveTo>
                  <a:pt x="7145009" y="3107957"/>
                </a:moveTo>
                <a:lnTo>
                  <a:pt x="6674030" y="3578936"/>
                </a:lnTo>
                <a:lnTo>
                  <a:pt x="6674030" y="3635418"/>
                </a:lnTo>
                <a:lnTo>
                  <a:pt x="7145007" y="4106396"/>
                </a:lnTo>
                <a:lnTo>
                  <a:pt x="7614013" y="3637390"/>
                </a:lnTo>
                <a:lnTo>
                  <a:pt x="7614013" y="3576961"/>
                </a:lnTo>
                <a:close/>
                <a:moveTo>
                  <a:pt x="11347734" y="3107957"/>
                </a:moveTo>
                <a:lnTo>
                  <a:pt x="10877262" y="3578428"/>
                </a:lnTo>
                <a:lnTo>
                  <a:pt x="10877262" y="3635922"/>
                </a:lnTo>
                <a:lnTo>
                  <a:pt x="11347735" y="4106396"/>
                </a:lnTo>
                <a:lnTo>
                  <a:pt x="11817249" y="3636882"/>
                </a:lnTo>
                <a:lnTo>
                  <a:pt x="11817249" y="3577472"/>
                </a:lnTo>
                <a:close/>
                <a:moveTo>
                  <a:pt x="10297053" y="3107955"/>
                </a:moveTo>
                <a:lnTo>
                  <a:pt x="9826454" y="3578554"/>
                </a:lnTo>
                <a:lnTo>
                  <a:pt x="9826454" y="3635794"/>
                </a:lnTo>
                <a:lnTo>
                  <a:pt x="10297054" y="4106394"/>
                </a:lnTo>
                <a:lnTo>
                  <a:pt x="10766437" y="3637011"/>
                </a:lnTo>
                <a:lnTo>
                  <a:pt x="10766437" y="3577339"/>
                </a:lnTo>
                <a:close/>
                <a:moveTo>
                  <a:pt x="11817249" y="3027334"/>
                </a:moveTo>
                <a:lnTo>
                  <a:pt x="11928074" y="3027334"/>
                </a:lnTo>
                <a:lnTo>
                  <a:pt x="11928074" y="3138159"/>
                </a:lnTo>
                <a:lnTo>
                  <a:pt x="11817249" y="3138159"/>
                </a:lnTo>
                <a:close/>
                <a:moveTo>
                  <a:pt x="10766437" y="3027334"/>
                </a:moveTo>
                <a:lnTo>
                  <a:pt x="10877262" y="3027334"/>
                </a:lnTo>
                <a:lnTo>
                  <a:pt x="10877262" y="3138159"/>
                </a:lnTo>
                <a:lnTo>
                  <a:pt x="10766437" y="3138159"/>
                </a:lnTo>
                <a:close/>
                <a:moveTo>
                  <a:pt x="9715629" y="3027334"/>
                </a:moveTo>
                <a:lnTo>
                  <a:pt x="9826454" y="3027334"/>
                </a:lnTo>
                <a:lnTo>
                  <a:pt x="9826454" y="3138159"/>
                </a:lnTo>
                <a:lnTo>
                  <a:pt x="9715629" y="3138159"/>
                </a:lnTo>
                <a:close/>
                <a:moveTo>
                  <a:pt x="8664821" y="3027334"/>
                </a:moveTo>
                <a:lnTo>
                  <a:pt x="8775646" y="3027334"/>
                </a:lnTo>
                <a:lnTo>
                  <a:pt x="8775646" y="3138159"/>
                </a:lnTo>
                <a:lnTo>
                  <a:pt x="8664821" y="3138159"/>
                </a:lnTo>
                <a:close/>
                <a:moveTo>
                  <a:pt x="7614013" y="3027334"/>
                </a:moveTo>
                <a:lnTo>
                  <a:pt x="7724838" y="3027334"/>
                </a:lnTo>
                <a:lnTo>
                  <a:pt x="7724838" y="3138159"/>
                </a:lnTo>
                <a:lnTo>
                  <a:pt x="7614013" y="3138159"/>
                </a:lnTo>
                <a:close/>
                <a:moveTo>
                  <a:pt x="6563205" y="3027334"/>
                </a:moveTo>
                <a:lnTo>
                  <a:pt x="6674030" y="3027334"/>
                </a:lnTo>
                <a:lnTo>
                  <a:pt x="6674030" y="3138159"/>
                </a:lnTo>
                <a:lnTo>
                  <a:pt x="6563205" y="3138159"/>
                </a:lnTo>
                <a:close/>
                <a:moveTo>
                  <a:pt x="5512400" y="3027334"/>
                </a:moveTo>
                <a:lnTo>
                  <a:pt x="5623225" y="3027334"/>
                </a:lnTo>
                <a:lnTo>
                  <a:pt x="5623225" y="3138159"/>
                </a:lnTo>
                <a:lnTo>
                  <a:pt x="5512400" y="3138159"/>
                </a:lnTo>
                <a:close/>
                <a:moveTo>
                  <a:pt x="4461592" y="3027334"/>
                </a:moveTo>
                <a:lnTo>
                  <a:pt x="4572417" y="3027334"/>
                </a:lnTo>
                <a:lnTo>
                  <a:pt x="4572417" y="3138159"/>
                </a:lnTo>
                <a:lnTo>
                  <a:pt x="4461592" y="3138159"/>
                </a:lnTo>
                <a:close/>
                <a:moveTo>
                  <a:pt x="3410790" y="3027334"/>
                </a:moveTo>
                <a:lnTo>
                  <a:pt x="3521616" y="3027334"/>
                </a:lnTo>
                <a:lnTo>
                  <a:pt x="3521616" y="3138159"/>
                </a:lnTo>
                <a:lnTo>
                  <a:pt x="3410790" y="3138159"/>
                </a:lnTo>
                <a:close/>
                <a:moveTo>
                  <a:pt x="2359982" y="3027334"/>
                </a:moveTo>
                <a:lnTo>
                  <a:pt x="2470807" y="3027334"/>
                </a:lnTo>
                <a:lnTo>
                  <a:pt x="2470807" y="3138159"/>
                </a:lnTo>
                <a:lnTo>
                  <a:pt x="2359982" y="3138159"/>
                </a:lnTo>
                <a:close/>
                <a:moveTo>
                  <a:pt x="1309173" y="3027334"/>
                </a:moveTo>
                <a:lnTo>
                  <a:pt x="1419997" y="3027334"/>
                </a:lnTo>
                <a:lnTo>
                  <a:pt x="1419997" y="3138159"/>
                </a:lnTo>
                <a:lnTo>
                  <a:pt x="1309173" y="3138159"/>
                </a:lnTo>
                <a:close/>
                <a:moveTo>
                  <a:pt x="258365" y="3027334"/>
                </a:moveTo>
                <a:lnTo>
                  <a:pt x="369190" y="3027334"/>
                </a:lnTo>
                <a:lnTo>
                  <a:pt x="369190" y="3138159"/>
                </a:lnTo>
                <a:lnTo>
                  <a:pt x="258365" y="3138159"/>
                </a:lnTo>
                <a:close/>
                <a:moveTo>
                  <a:pt x="10794114" y="2610895"/>
                </a:moveTo>
                <a:lnTo>
                  <a:pt x="10323174" y="3081834"/>
                </a:lnTo>
                <a:lnTo>
                  <a:pt x="10792548" y="3551209"/>
                </a:lnTo>
                <a:lnTo>
                  <a:pt x="10852239" y="3551209"/>
                </a:lnTo>
                <a:lnTo>
                  <a:pt x="11321612" y="3081835"/>
                </a:lnTo>
                <a:lnTo>
                  <a:pt x="10850672" y="2610895"/>
                </a:lnTo>
                <a:close/>
                <a:moveTo>
                  <a:pt x="9743434" y="2610895"/>
                </a:moveTo>
                <a:lnTo>
                  <a:pt x="9272494" y="3081834"/>
                </a:lnTo>
                <a:lnTo>
                  <a:pt x="9741869" y="3551209"/>
                </a:lnTo>
                <a:lnTo>
                  <a:pt x="9801555" y="3551209"/>
                </a:lnTo>
                <a:lnTo>
                  <a:pt x="10270931" y="3081833"/>
                </a:lnTo>
                <a:lnTo>
                  <a:pt x="9799992" y="2610895"/>
                </a:lnTo>
                <a:close/>
                <a:moveTo>
                  <a:pt x="8692754" y="2610895"/>
                </a:moveTo>
                <a:lnTo>
                  <a:pt x="8221811" y="3081837"/>
                </a:lnTo>
                <a:lnTo>
                  <a:pt x="8691183" y="3551209"/>
                </a:lnTo>
                <a:lnTo>
                  <a:pt x="8750876" y="3551209"/>
                </a:lnTo>
                <a:lnTo>
                  <a:pt x="9220250" y="3081835"/>
                </a:lnTo>
                <a:lnTo>
                  <a:pt x="8749310" y="2610895"/>
                </a:lnTo>
                <a:close/>
                <a:moveTo>
                  <a:pt x="7642070" y="2610895"/>
                </a:moveTo>
                <a:lnTo>
                  <a:pt x="7171131" y="3081835"/>
                </a:lnTo>
                <a:lnTo>
                  <a:pt x="7640505" y="3551209"/>
                </a:lnTo>
                <a:lnTo>
                  <a:pt x="7700194" y="3551209"/>
                </a:lnTo>
                <a:lnTo>
                  <a:pt x="8169567" y="3081836"/>
                </a:lnTo>
                <a:lnTo>
                  <a:pt x="7698625" y="2610895"/>
                </a:lnTo>
                <a:close/>
                <a:moveTo>
                  <a:pt x="6591389" y="2610895"/>
                </a:moveTo>
                <a:lnTo>
                  <a:pt x="6120448" y="3081836"/>
                </a:lnTo>
                <a:lnTo>
                  <a:pt x="6589820" y="3551209"/>
                </a:lnTo>
                <a:lnTo>
                  <a:pt x="6649514" y="3551209"/>
                </a:lnTo>
                <a:lnTo>
                  <a:pt x="7118887" y="3081836"/>
                </a:lnTo>
                <a:lnTo>
                  <a:pt x="6647947" y="2610895"/>
                </a:lnTo>
                <a:close/>
                <a:moveTo>
                  <a:pt x="5540722" y="2610895"/>
                </a:moveTo>
                <a:lnTo>
                  <a:pt x="5069790" y="3081837"/>
                </a:lnTo>
                <a:lnTo>
                  <a:pt x="5539152" y="3551209"/>
                </a:lnTo>
                <a:lnTo>
                  <a:pt x="5598843" y="3551209"/>
                </a:lnTo>
                <a:lnTo>
                  <a:pt x="6068204" y="3081836"/>
                </a:lnTo>
                <a:lnTo>
                  <a:pt x="5597274" y="2610895"/>
                </a:lnTo>
                <a:close/>
                <a:moveTo>
                  <a:pt x="4490039" y="2610895"/>
                </a:moveTo>
                <a:lnTo>
                  <a:pt x="4019108" y="3081837"/>
                </a:lnTo>
                <a:lnTo>
                  <a:pt x="4488467" y="3551209"/>
                </a:lnTo>
                <a:lnTo>
                  <a:pt x="4548162" y="3551209"/>
                </a:lnTo>
                <a:lnTo>
                  <a:pt x="5017539" y="3081837"/>
                </a:lnTo>
                <a:lnTo>
                  <a:pt x="4546591" y="2610895"/>
                </a:lnTo>
                <a:close/>
                <a:moveTo>
                  <a:pt x="3439377" y="2610895"/>
                </a:moveTo>
                <a:lnTo>
                  <a:pt x="2968431" y="3081838"/>
                </a:lnTo>
                <a:lnTo>
                  <a:pt x="3437805" y="3551209"/>
                </a:lnTo>
                <a:lnTo>
                  <a:pt x="3497502" y="3551209"/>
                </a:lnTo>
                <a:lnTo>
                  <a:pt x="3966864" y="3081837"/>
                </a:lnTo>
                <a:lnTo>
                  <a:pt x="3495931" y="2610895"/>
                </a:lnTo>
                <a:close/>
                <a:moveTo>
                  <a:pt x="2388695" y="2610895"/>
                </a:moveTo>
                <a:lnTo>
                  <a:pt x="1917746" y="3081837"/>
                </a:lnTo>
                <a:lnTo>
                  <a:pt x="2387125" y="3551209"/>
                </a:lnTo>
                <a:lnTo>
                  <a:pt x="2446819" y="3551209"/>
                </a:lnTo>
                <a:lnTo>
                  <a:pt x="2916188" y="3081838"/>
                </a:lnTo>
                <a:lnTo>
                  <a:pt x="2445246" y="2610895"/>
                </a:lnTo>
                <a:close/>
                <a:moveTo>
                  <a:pt x="1338007" y="2610895"/>
                </a:moveTo>
                <a:lnTo>
                  <a:pt x="867066" y="3081838"/>
                </a:lnTo>
                <a:lnTo>
                  <a:pt x="1336436" y="3551209"/>
                </a:lnTo>
                <a:lnTo>
                  <a:pt x="1396132" y="3551209"/>
                </a:lnTo>
                <a:lnTo>
                  <a:pt x="1865502" y="3081837"/>
                </a:lnTo>
                <a:lnTo>
                  <a:pt x="1394561" y="2610895"/>
                </a:lnTo>
                <a:close/>
                <a:moveTo>
                  <a:pt x="11291841" y="2500070"/>
                </a:moveTo>
                <a:lnTo>
                  <a:pt x="11402666" y="2500070"/>
                </a:lnTo>
                <a:lnTo>
                  <a:pt x="11402666" y="2610895"/>
                </a:lnTo>
                <a:lnTo>
                  <a:pt x="11291841" y="2610895"/>
                </a:lnTo>
                <a:close/>
                <a:moveTo>
                  <a:pt x="10241033" y="2500070"/>
                </a:moveTo>
                <a:lnTo>
                  <a:pt x="10351858" y="2500070"/>
                </a:lnTo>
                <a:lnTo>
                  <a:pt x="10351858" y="2610895"/>
                </a:lnTo>
                <a:lnTo>
                  <a:pt x="10241033" y="2610895"/>
                </a:lnTo>
                <a:close/>
                <a:moveTo>
                  <a:pt x="9190225" y="2500070"/>
                </a:moveTo>
                <a:lnTo>
                  <a:pt x="9301050" y="2500070"/>
                </a:lnTo>
                <a:lnTo>
                  <a:pt x="9301050" y="2610895"/>
                </a:lnTo>
                <a:lnTo>
                  <a:pt x="9190225" y="2610895"/>
                </a:lnTo>
                <a:close/>
                <a:moveTo>
                  <a:pt x="8139417" y="2500070"/>
                </a:moveTo>
                <a:lnTo>
                  <a:pt x="8250242" y="2500070"/>
                </a:lnTo>
                <a:lnTo>
                  <a:pt x="8250242" y="2610895"/>
                </a:lnTo>
                <a:lnTo>
                  <a:pt x="8139417" y="2610895"/>
                </a:lnTo>
                <a:close/>
                <a:moveTo>
                  <a:pt x="7088609" y="2500070"/>
                </a:moveTo>
                <a:lnTo>
                  <a:pt x="7199434" y="2500070"/>
                </a:lnTo>
                <a:lnTo>
                  <a:pt x="7199434" y="2610895"/>
                </a:lnTo>
                <a:lnTo>
                  <a:pt x="7088609" y="2610895"/>
                </a:lnTo>
                <a:close/>
                <a:moveTo>
                  <a:pt x="6037801" y="2500070"/>
                </a:moveTo>
                <a:lnTo>
                  <a:pt x="6148626" y="2500070"/>
                </a:lnTo>
                <a:lnTo>
                  <a:pt x="6148626" y="2610895"/>
                </a:lnTo>
                <a:lnTo>
                  <a:pt x="6037801" y="2610895"/>
                </a:lnTo>
                <a:close/>
                <a:moveTo>
                  <a:pt x="4987000" y="2500070"/>
                </a:moveTo>
                <a:lnTo>
                  <a:pt x="5097829" y="2500070"/>
                </a:lnTo>
                <a:lnTo>
                  <a:pt x="5097829" y="2610895"/>
                </a:lnTo>
                <a:lnTo>
                  <a:pt x="4987000" y="2610895"/>
                </a:lnTo>
                <a:close/>
                <a:moveTo>
                  <a:pt x="3936200" y="2500070"/>
                </a:moveTo>
                <a:lnTo>
                  <a:pt x="4047024" y="2500070"/>
                </a:lnTo>
                <a:lnTo>
                  <a:pt x="4047024" y="2610895"/>
                </a:lnTo>
                <a:lnTo>
                  <a:pt x="3936200" y="2610895"/>
                </a:lnTo>
                <a:close/>
                <a:moveTo>
                  <a:pt x="2885393" y="2500070"/>
                </a:moveTo>
                <a:lnTo>
                  <a:pt x="2996218" y="2500070"/>
                </a:lnTo>
                <a:lnTo>
                  <a:pt x="2996218" y="2610895"/>
                </a:lnTo>
                <a:lnTo>
                  <a:pt x="2885393" y="2610895"/>
                </a:lnTo>
                <a:close/>
                <a:moveTo>
                  <a:pt x="1834583" y="2500070"/>
                </a:moveTo>
                <a:lnTo>
                  <a:pt x="1945408" y="2500070"/>
                </a:lnTo>
                <a:lnTo>
                  <a:pt x="1945408" y="2610895"/>
                </a:lnTo>
                <a:lnTo>
                  <a:pt x="1834583" y="2610895"/>
                </a:lnTo>
                <a:close/>
                <a:moveTo>
                  <a:pt x="783777" y="2500070"/>
                </a:moveTo>
                <a:lnTo>
                  <a:pt x="894602" y="2500070"/>
                </a:lnTo>
                <a:lnTo>
                  <a:pt x="894602" y="2610895"/>
                </a:lnTo>
                <a:lnTo>
                  <a:pt x="783777" y="2610895"/>
                </a:lnTo>
                <a:close/>
                <a:moveTo>
                  <a:pt x="1891623" y="2057291"/>
                </a:moveTo>
                <a:lnTo>
                  <a:pt x="1420005" y="2528898"/>
                </a:lnTo>
                <a:lnTo>
                  <a:pt x="1420005" y="2584095"/>
                </a:lnTo>
                <a:lnTo>
                  <a:pt x="1891624" y="3055715"/>
                </a:lnTo>
                <a:lnTo>
                  <a:pt x="2359991" y="2587356"/>
                </a:lnTo>
                <a:lnTo>
                  <a:pt x="2359991" y="2525640"/>
                </a:lnTo>
                <a:close/>
                <a:moveTo>
                  <a:pt x="2942310" y="2057291"/>
                </a:moveTo>
                <a:lnTo>
                  <a:pt x="2470816" y="2528774"/>
                </a:lnTo>
                <a:lnTo>
                  <a:pt x="2470816" y="2584221"/>
                </a:lnTo>
                <a:lnTo>
                  <a:pt x="2942310" y="3055716"/>
                </a:lnTo>
                <a:lnTo>
                  <a:pt x="3410799" y="2587229"/>
                </a:lnTo>
                <a:lnTo>
                  <a:pt x="3410799" y="2525765"/>
                </a:lnTo>
                <a:close/>
                <a:moveTo>
                  <a:pt x="3992986" y="2057290"/>
                </a:moveTo>
                <a:lnTo>
                  <a:pt x="3521627" y="2528649"/>
                </a:lnTo>
                <a:lnTo>
                  <a:pt x="3521627" y="2584345"/>
                </a:lnTo>
                <a:lnTo>
                  <a:pt x="3992986" y="3055715"/>
                </a:lnTo>
                <a:lnTo>
                  <a:pt x="4461596" y="2587094"/>
                </a:lnTo>
                <a:lnTo>
                  <a:pt x="4461596" y="2525899"/>
                </a:lnTo>
                <a:close/>
                <a:moveTo>
                  <a:pt x="840944" y="2057289"/>
                </a:moveTo>
                <a:lnTo>
                  <a:pt x="369198" y="2529024"/>
                </a:lnTo>
                <a:lnTo>
                  <a:pt x="369198" y="2583969"/>
                </a:lnTo>
                <a:lnTo>
                  <a:pt x="840944" y="3055716"/>
                </a:lnTo>
                <a:lnTo>
                  <a:pt x="1309180" y="2587479"/>
                </a:lnTo>
                <a:lnTo>
                  <a:pt x="1309180" y="2525514"/>
                </a:lnTo>
                <a:close/>
                <a:moveTo>
                  <a:pt x="7145007" y="2057289"/>
                </a:moveTo>
                <a:lnTo>
                  <a:pt x="6674030" y="2528255"/>
                </a:lnTo>
                <a:lnTo>
                  <a:pt x="6674030" y="2584733"/>
                </a:lnTo>
                <a:lnTo>
                  <a:pt x="7145010" y="3055713"/>
                </a:lnTo>
                <a:lnTo>
                  <a:pt x="7614013" y="2586710"/>
                </a:lnTo>
                <a:lnTo>
                  <a:pt x="7614013" y="2526283"/>
                </a:lnTo>
                <a:close/>
                <a:moveTo>
                  <a:pt x="5043664" y="2057289"/>
                </a:moveTo>
                <a:lnTo>
                  <a:pt x="4572421" y="2528513"/>
                </a:lnTo>
                <a:lnTo>
                  <a:pt x="4572421" y="2584480"/>
                </a:lnTo>
                <a:lnTo>
                  <a:pt x="5043664" y="3055715"/>
                </a:lnTo>
                <a:lnTo>
                  <a:pt x="5512404" y="2586968"/>
                </a:lnTo>
                <a:lnTo>
                  <a:pt x="5512404" y="2526024"/>
                </a:lnTo>
                <a:close/>
                <a:moveTo>
                  <a:pt x="10297053" y="2057288"/>
                </a:moveTo>
                <a:lnTo>
                  <a:pt x="9826454" y="2527875"/>
                </a:lnTo>
                <a:lnTo>
                  <a:pt x="9826454" y="2585115"/>
                </a:lnTo>
                <a:lnTo>
                  <a:pt x="10297052" y="3055713"/>
                </a:lnTo>
                <a:lnTo>
                  <a:pt x="10766437" y="2586328"/>
                </a:lnTo>
                <a:lnTo>
                  <a:pt x="10766437" y="2526660"/>
                </a:lnTo>
                <a:close/>
                <a:moveTo>
                  <a:pt x="9246373" y="2057288"/>
                </a:moveTo>
                <a:lnTo>
                  <a:pt x="8775646" y="2528002"/>
                </a:lnTo>
                <a:lnTo>
                  <a:pt x="8775646" y="2584986"/>
                </a:lnTo>
                <a:lnTo>
                  <a:pt x="9246373" y="3055713"/>
                </a:lnTo>
                <a:lnTo>
                  <a:pt x="9715629" y="2586457"/>
                </a:lnTo>
                <a:lnTo>
                  <a:pt x="9715629" y="2526532"/>
                </a:lnTo>
                <a:close/>
                <a:moveTo>
                  <a:pt x="8195690" y="2057288"/>
                </a:moveTo>
                <a:lnTo>
                  <a:pt x="7724838" y="2528128"/>
                </a:lnTo>
                <a:lnTo>
                  <a:pt x="7724838" y="2584864"/>
                </a:lnTo>
                <a:lnTo>
                  <a:pt x="8195689" y="3055714"/>
                </a:lnTo>
                <a:lnTo>
                  <a:pt x="8664821" y="2586582"/>
                </a:lnTo>
                <a:lnTo>
                  <a:pt x="8664821" y="2526406"/>
                </a:lnTo>
                <a:close/>
                <a:moveTo>
                  <a:pt x="6094328" y="2057287"/>
                </a:moveTo>
                <a:lnTo>
                  <a:pt x="5623228" y="2528386"/>
                </a:lnTo>
                <a:lnTo>
                  <a:pt x="5623228" y="2584606"/>
                </a:lnTo>
                <a:lnTo>
                  <a:pt x="6094325" y="3055714"/>
                </a:lnTo>
                <a:lnTo>
                  <a:pt x="6563205" y="2586835"/>
                </a:lnTo>
                <a:lnTo>
                  <a:pt x="6563205" y="2526153"/>
                </a:lnTo>
                <a:close/>
                <a:moveTo>
                  <a:pt x="11347736" y="2057286"/>
                </a:moveTo>
                <a:lnTo>
                  <a:pt x="10877262" y="2527747"/>
                </a:lnTo>
                <a:lnTo>
                  <a:pt x="10877262" y="2585241"/>
                </a:lnTo>
                <a:lnTo>
                  <a:pt x="11347734" y="3055713"/>
                </a:lnTo>
                <a:lnTo>
                  <a:pt x="11817249" y="2586199"/>
                </a:lnTo>
                <a:lnTo>
                  <a:pt x="11817249" y="2526787"/>
                </a:lnTo>
                <a:close/>
                <a:moveTo>
                  <a:pt x="258363" y="1973449"/>
                </a:moveTo>
                <a:lnTo>
                  <a:pt x="369188" y="1973449"/>
                </a:lnTo>
                <a:lnTo>
                  <a:pt x="369188" y="2084274"/>
                </a:lnTo>
                <a:lnTo>
                  <a:pt x="258363" y="2084274"/>
                </a:lnTo>
                <a:close/>
                <a:moveTo>
                  <a:pt x="2359980" y="1973449"/>
                </a:moveTo>
                <a:lnTo>
                  <a:pt x="2470805" y="1973449"/>
                </a:lnTo>
                <a:lnTo>
                  <a:pt x="2470805" y="2084274"/>
                </a:lnTo>
                <a:lnTo>
                  <a:pt x="2359980" y="2084274"/>
                </a:lnTo>
                <a:close/>
                <a:moveTo>
                  <a:pt x="1309171" y="1973449"/>
                </a:moveTo>
                <a:lnTo>
                  <a:pt x="1419995" y="1973449"/>
                </a:lnTo>
                <a:lnTo>
                  <a:pt x="1419995" y="2084274"/>
                </a:lnTo>
                <a:lnTo>
                  <a:pt x="1309171" y="2084274"/>
                </a:lnTo>
                <a:close/>
                <a:moveTo>
                  <a:pt x="4461591" y="1973448"/>
                </a:moveTo>
                <a:lnTo>
                  <a:pt x="4572416" y="1973448"/>
                </a:lnTo>
                <a:lnTo>
                  <a:pt x="4572416" y="2084273"/>
                </a:lnTo>
                <a:lnTo>
                  <a:pt x="4461591" y="2084273"/>
                </a:lnTo>
                <a:close/>
                <a:moveTo>
                  <a:pt x="3410788" y="1973448"/>
                </a:moveTo>
                <a:lnTo>
                  <a:pt x="3521614" y="1973448"/>
                </a:lnTo>
                <a:lnTo>
                  <a:pt x="3521614" y="2084273"/>
                </a:lnTo>
                <a:lnTo>
                  <a:pt x="3410788" y="2084273"/>
                </a:lnTo>
                <a:close/>
                <a:moveTo>
                  <a:pt x="6563205" y="1973448"/>
                </a:moveTo>
                <a:lnTo>
                  <a:pt x="6674030" y="1973448"/>
                </a:lnTo>
                <a:lnTo>
                  <a:pt x="6674030" y="2084273"/>
                </a:lnTo>
                <a:lnTo>
                  <a:pt x="6563205" y="2084273"/>
                </a:lnTo>
                <a:close/>
                <a:moveTo>
                  <a:pt x="5512399" y="1973448"/>
                </a:moveTo>
                <a:lnTo>
                  <a:pt x="5623224" y="1973448"/>
                </a:lnTo>
                <a:lnTo>
                  <a:pt x="5623224" y="2084273"/>
                </a:lnTo>
                <a:lnTo>
                  <a:pt x="5512399" y="2084273"/>
                </a:lnTo>
                <a:close/>
                <a:moveTo>
                  <a:pt x="7614013" y="1973448"/>
                </a:moveTo>
                <a:lnTo>
                  <a:pt x="7724838" y="1973448"/>
                </a:lnTo>
                <a:lnTo>
                  <a:pt x="7724838" y="2084273"/>
                </a:lnTo>
                <a:lnTo>
                  <a:pt x="7614013" y="2084273"/>
                </a:lnTo>
                <a:close/>
                <a:moveTo>
                  <a:pt x="9715629" y="1973448"/>
                </a:moveTo>
                <a:lnTo>
                  <a:pt x="9826454" y="1973448"/>
                </a:lnTo>
                <a:lnTo>
                  <a:pt x="9826454" y="2084273"/>
                </a:lnTo>
                <a:lnTo>
                  <a:pt x="9715629" y="2084273"/>
                </a:lnTo>
                <a:close/>
                <a:moveTo>
                  <a:pt x="8664821" y="1973448"/>
                </a:moveTo>
                <a:lnTo>
                  <a:pt x="8775646" y="1973448"/>
                </a:lnTo>
                <a:lnTo>
                  <a:pt x="8775646" y="2084273"/>
                </a:lnTo>
                <a:lnTo>
                  <a:pt x="8664821" y="2084273"/>
                </a:lnTo>
                <a:close/>
                <a:moveTo>
                  <a:pt x="11817249" y="1973448"/>
                </a:moveTo>
                <a:lnTo>
                  <a:pt x="11928074" y="1973448"/>
                </a:lnTo>
                <a:lnTo>
                  <a:pt x="11928074" y="2084273"/>
                </a:lnTo>
                <a:lnTo>
                  <a:pt x="11817249" y="2084273"/>
                </a:lnTo>
                <a:close/>
                <a:moveTo>
                  <a:pt x="10766437" y="1973448"/>
                </a:moveTo>
                <a:lnTo>
                  <a:pt x="10877262" y="1973448"/>
                </a:lnTo>
                <a:lnTo>
                  <a:pt x="10877262" y="2084273"/>
                </a:lnTo>
                <a:lnTo>
                  <a:pt x="10766437" y="2084273"/>
                </a:lnTo>
                <a:close/>
                <a:moveTo>
                  <a:pt x="3441643" y="1557959"/>
                </a:moveTo>
                <a:lnTo>
                  <a:pt x="2968431" y="2031169"/>
                </a:lnTo>
                <a:lnTo>
                  <a:pt x="3437348" y="2500070"/>
                </a:lnTo>
                <a:lnTo>
                  <a:pt x="3497959" y="2500070"/>
                </a:lnTo>
                <a:lnTo>
                  <a:pt x="3966865" y="2031168"/>
                </a:lnTo>
                <a:lnTo>
                  <a:pt x="3493665" y="1557959"/>
                </a:lnTo>
                <a:close/>
                <a:moveTo>
                  <a:pt x="2390961" y="1557959"/>
                </a:moveTo>
                <a:lnTo>
                  <a:pt x="1917745" y="2031169"/>
                </a:lnTo>
                <a:lnTo>
                  <a:pt x="2386665" y="2500070"/>
                </a:lnTo>
                <a:lnTo>
                  <a:pt x="2447277" y="2500070"/>
                </a:lnTo>
                <a:lnTo>
                  <a:pt x="2916189" y="2031169"/>
                </a:lnTo>
                <a:lnTo>
                  <a:pt x="2442980" y="1557959"/>
                </a:lnTo>
                <a:close/>
                <a:moveTo>
                  <a:pt x="1340273" y="1557959"/>
                </a:moveTo>
                <a:lnTo>
                  <a:pt x="867066" y="2031167"/>
                </a:lnTo>
                <a:lnTo>
                  <a:pt x="1335980" y="2500070"/>
                </a:lnTo>
                <a:lnTo>
                  <a:pt x="1396589" y="2500070"/>
                </a:lnTo>
                <a:lnTo>
                  <a:pt x="1865501" y="2031169"/>
                </a:lnTo>
                <a:lnTo>
                  <a:pt x="1392293" y="1557959"/>
                </a:lnTo>
                <a:close/>
                <a:moveTo>
                  <a:pt x="5542986" y="1557958"/>
                </a:moveTo>
                <a:lnTo>
                  <a:pt x="5069790" y="2031167"/>
                </a:lnTo>
                <a:lnTo>
                  <a:pt x="5538694" y="2500070"/>
                </a:lnTo>
                <a:lnTo>
                  <a:pt x="5599302" y="2500070"/>
                </a:lnTo>
                <a:lnTo>
                  <a:pt x="6068206" y="2031166"/>
                </a:lnTo>
                <a:lnTo>
                  <a:pt x="5595011" y="1557958"/>
                </a:lnTo>
                <a:close/>
                <a:moveTo>
                  <a:pt x="4492305" y="1557958"/>
                </a:moveTo>
                <a:lnTo>
                  <a:pt x="4019109" y="2031168"/>
                </a:lnTo>
                <a:lnTo>
                  <a:pt x="4488010" y="2500070"/>
                </a:lnTo>
                <a:lnTo>
                  <a:pt x="4548620" y="2500070"/>
                </a:lnTo>
                <a:lnTo>
                  <a:pt x="5017539" y="2031167"/>
                </a:lnTo>
                <a:lnTo>
                  <a:pt x="4544326" y="1557958"/>
                </a:lnTo>
                <a:close/>
                <a:moveTo>
                  <a:pt x="7644337" y="1557958"/>
                </a:moveTo>
                <a:lnTo>
                  <a:pt x="7171129" y="2031167"/>
                </a:lnTo>
                <a:lnTo>
                  <a:pt x="7640044" y="2500070"/>
                </a:lnTo>
                <a:lnTo>
                  <a:pt x="7700653" y="2500070"/>
                </a:lnTo>
                <a:lnTo>
                  <a:pt x="8169569" y="2031167"/>
                </a:lnTo>
                <a:lnTo>
                  <a:pt x="7696361" y="1557958"/>
                </a:lnTo>
                <a:close/>
                <a:moveTo>
                  <a:pt x="6593656" y="1557958"/>
                </a:moveTo>
                <a:lnTo>
                  <a:pt x="6120450" y="2031165"/>
                </a:lnTo>
                <a:lnTo>
                  <a:pt x="6589366" y="2500070"/>
                </a:lnTo>
                <a:lnTo>
                  <a:pt x="6649970" y="2500070"/>
                </a:lnTo>
                <a:lnTo>
                  <a:pt x="7118885" y="2031167"/>
                </a:lnTo>
                <a:lnTo>
                  <a:pt x="6645676" y="1557958"/>
                </a:lnTo>
                <a:close/>
                <a:moveTo>
                  <a:pt x="9745703" y="1557958"/>
                </a:moveTo>
                <a:lnTo>
                  <a:pt x="9272494" y="2031167"/>
                </a:lnTo>
                <a:lnTo>
                  <a:pt x="9741408" y="2500070"/>
                </a:lnTo>
                <a:lnTo>
                  <a:pt x="9802016" y="2500070"/>
                </a:lnTo>
                <a:lnTo>
                  <a:pt x="10270931" y="2031167"/>
                </a:lnTo>
                <a:lnTo>
                  <a:pt x="9797723" y="1557958"/>
                </a:lnTo>
                <a:close/>
                <a:moveTo>
                  <a:pt x="8695019" y="1557958"/>
                </a:moveTo>
                <a:lnTo>
                  <a:pt x="8221812" y="2031166"/>
                </a:lnTo>
                <a:lnTo>
                  <a:pt x="8690730" y="2500070"/>
                </a:lnTo>
                <a:lnTo>
                  <a:pt x="8751334" y="2500070"/>
                </a:lnTo>
                <a:lnTo>
                  <a:pt x="9220250" y="2031166"/>
                </a:lnTo>
                <a:lnTo>
                  <a:pt x="8747043" y="1557958"/>
                </a:lnTo>
                <a:close/>
                <a:moveTo>
                  <a:pt x="10796383" y="1557958"/>
                </a:moveTo>
                <a:lnTo>
                  <a:pt x="10323175" y="2031166"/>
                </a:lnTo>
                <a:lnTo>
                  <a:pt x="10792091" y="2500070"/>
                </a:lnTo>
                <a:lnTo>
                  <a:pt x="10852696" y="2500070"/>
                </a:lnTo>
                <a:lnTo>
                  <a:pt x="11321614" y="2031164"/>
                </a:lnTo>
                <a:lnTo>
                  <a:pt x="10848409" y="1557958"/>
                </a:lnTo>
                <a:close/>
                <a:moveTo>
                  <a:pt x="783781" y="1447135"/>
                </a:moveTo>
                <a:lnTo>
                  <a:pt x="894606" y="1447135"/>
                </a:lnTo>
                <a:lnTo>
                  <a:pt x="894606" y="1557959"/>
                </a:lnTo>
                <a:lnTo>
                  <a:pt x="783781" y="1557959"/>
                </a:lnTo>
                <a:close/>
                <a:moveTo>
                  <a:pt x="1834586" y="1447134"/>
                </a:moveTo>
                <a:lnTo>
                  <a:pt x="1945411" y="1447134"/>
                </a:lnTo>
                <a:lnTo>
                  <a:pt x="1945411" y="1557959"/>
                </a:lnTo>
                <a:lnTo>
                  <a:pt x="1834586" y="1557959"/>
                </a:lnTo>
                <a:close/>
                <a:moveTo>
                  <a:pt x="4987002" y="1447134"/>
                </a:moveTo>
                <a:lnTo>
                  <a:pt x="5097832" y="1447134"/>
                </a:lnTo>
                <a:lnTo>
                  <a:pt x="5097832" y="1557958"/>
                </a:lnTo>
                <a:lnTo>
                  <a:pt x="4987002" y="1557958"/>
                </a:lnTo>
                <a:close/>
                <a:moveTo>
                  <a:pt x="3936204" y="1447134"/>
                </a:moveTo>
                <a:lnTo>
                  <a:pt x="4047028" y="1447134"/>
                </a:lnTo>
                <a:lnTo>
                  <a:pt x="4047028" y="1557959"/>
                </a:lnTo>
                <a:lnTo>
                  <a:pt x="3936204" y="1557959"/>
                </a:lnTo>
                <a:close/>
                <a:moveTo>
                  <a:pt x="2885398" y="1447134"/>
                </a:moveTo>
                <a:lnTo>
                  <a:pt x="2996224" y="1447134"/>
                </a:lnTo>
                <a:lnTo>
                  <a:pt x="2996224" y="1557959"/>
                </a:lnTo>
                <a:lnTo>
                  <a:pt x="2885398" y="1557959"/>
                </a:lnTo>
                <a:close/>
                <a:moveTo>
                  <a:pt x="6037801" y="1447133"/>
                </a:moveTo>
                <a:lnTo>
                  <a:pt x="6148626" y="1447133"/>
                </a:lnTo>
                <a:lnTo>
                  <a:pt x="6148626" y="1557958"/>
                </a:lnTo>
                <a:lnTo>
                  <a:pt x="6037801" y="1557958"/>
                </a:lnTo>
                <a:close/>
                <a:moveTo>
                  <a:pt x="9190225" y="1447133"/>
                </a:moveTo>
                <a:lnTo>
                  <a:pt x="9301050" y="1447133"/>
                </a:lnTo>
                <a:lnTo>
                  <a:pt x="9301050" y="1557958"/>
                </a:lnTo>
                <a:lnTo>
                  <a:pt x="9190225" y="1557958"/>
                </a:lnTo>
                <a:close/>
                <a:moveTo>
                  <a:pt x="8139417" y="1447133"/>
                </a:moveTo>
                <a:lnTo>
                  <a:pt x="8250242" y="1447133"/>
                </a:lnTo>
                <a:lnTo>
                  <a:pt x="8250242" y="1557958"/>
                </a:lnTo>
                <a:lnTo>
                  <a:pt x="8139417" y="1557958"/>
                </a:lnTo>
                <a:close/>
                <a:moveTo>
                  <a:pt x="7088609" y="1447133"/>
                </a:moveTo>
                <a:lnTo>
                  <a:pt x="7199434" y="1447133"/>
                </a:lnTo>
                <a:lnTo>
                  <a:pt x="7199434" y="1557958"/>
                </a:lnTo>
                <a:lnTo>
                  <a:pt x="7088609" y="1557958"/>
                </a:lnTo>
                <a:close/>
                <a:moveTo>
                  <a:pt x="10241033" y="1447133"/>
                </a:moveTo>
                <a:lnTo>
                  <a:pt x="10351858" y="1447133"/>
                </a:lnTo>
                <a:lnTo>
                  <a:pt x="10351858" y="1557957"/>
                </a:lnTo>
                <a:lnTo>
                  <a:pt x="10241033" y="1557957"/>
                </a:lnTo>
                <a:close/>
                <a:moveTo>
                  <a:pt x="11291841" y="1447133"/>
                </a:moveTo>
                <a:lnTo>
                  <a:pt x="11402666" y="1447133"/>
                </a:lnTo>
                <a:lnTo>
                  <a:pt x="11402666" y="1557957"/>
                </a:lnTo>
                <a:lnTo>
                  <a:pt x="11291841" y="1557957"/>
                </a:lnTo>
                <a:close/>
                <a:moveTo>
                  <a:pt x="2942310" y="1006607"/>
                </a:moveTo>
                <a:lnTo>
                  <a:pt x="2470820" y="1478100"/>
                </a:lnTo>
                <a:lnTo>
                  <a:pt x="2470820" y="1533556"/>
                </a:lnTo>
                <a:lnTo>
                  <a:pt x="2942310" y="2005047"/>
                </a:lnTo>
                <a:lnTo>
                  <a:pt x="3410804" y="1536556"/>
                </a:lnTo>
                <a:lnTo>
                  <a:pt x="3410804" y="1475099"/>
                </a:lnTo>
                <a:close/>
                <a:moveTo>
                  <a:pt x="1891623" y="1006607"/>
                </a:moveTo>
                <a:lnTo>
                  <a:pt x="1420008" y="1478224"/>
                </a:lnTo>
                <a:lnTo>
                  <a:pt x="1420008" y="1533431"/>
                </a:lnTo>
                <a:lnTo>
                  <a:pt x="1891623" y="2005047"/>
                </a:lnTo>
                <a:lnTo>
                  <a:pt x="2359996" y="1536681"/>
                </a:lnTo>
                <a:lnTo>
                  <a:pt x="2359996" y="1474975"/>
                </a:lnTo>
                <a:close/>
                <a:moveTo>
                  <a:pt x="840943" y="1006607"/>
                </a:moveTo>
                <a:lnTo>
                  <a:pt x="369202" y="1478351"/>
                </a:lnTo>
                <a:lnTo>
                  <a:pt x="369202" y="1533303"/>
                </a:lnTo>
                <a:lnTo>
                  <a:pt x="840944" y="2005046"/>
                </a:lnTo>
                <a:lnTo>
                  <a:pt x="1309184" y="1536806"/>
                </a:lnTo>
                <a:lnTo>
                  <a:pt x="1309184" y="1474850"/>
                </a:lnTo>
                <a:close/>
                <a:moveTo>
                  <a:pt x="3992987" y="1006606"/>
                </a:moveTo>
                <a:lnTo>
                  <a:pt x="3521631" y="1477974"/>
                </a:lnTo>
                <a:lnTo>
                  <a:pt x="3521631" y="1533680"/>
                </a:lnTo>
                <a:lnTo>
                  <a:pt x="3992986" y="2005046"/>
                </a:lnTo>
                <a:lnTo>
                  <a:pt x="4461598" y="1536423"/>
                </a:lnTo>
                <a:lnTo>
                  <a:pt x="4461598" y="1475230"/>
                </a:lnTo>
                <a:close/>
                <a:moveTo>
                  <a:pt x="6094326" y="1006605"/>
                </a:moveTo>
                <a:lnTo>
                  <a:pt x="5623230" y="1477714"/>
                </a:lnTo>
                <a:lnTo>
                  <a:pt x="5623230" y="1533934"/>
                </a:lnTo>
                <a:lnTo>
                  <a:pt x="6094328" y="2005044"/>
                </a:lnTo>
                <a:lnTo>
                  <a:pt x="6563205" y="1536166"/>
                </a:lnTo>
                <a:lnTo>
                  <a:pt x="6563205" y="1475487"/>
                </a:lnTo>
                <a:close/>
                <a:moveTo>
                  <a:pt x="9246371" y="1006604"/>
                </a:moveTo>
                <a:lnTo>
                  <a:pt x="8775646" y="1477332"/>
                </a:lnTo>
                <a:lnTo>
                  <a:pt x="8775646" y="1534319"/>
                </a:lnTo>
                <a:lnTo>
                  <a:pt x="9246371" y="2005045"/>
                </a:lnTo>
                <a:lnTo>
                  <a:pt x="9715629" y="1535786"/>
                </a:lnTo>
                <a:lnTo>
                  <a:pt x="9715629" y="1475864"/>
                </a:lnTo>
                <a:close/>
                <a:moveTo>
                  <a:pt x="5043669" y="1006604"/>
                </a:moveTo>
                <a:lnTo>
                  <a:pt x="4572422" y="1477843"/>
                </a:lnTo>
                <a:lnTo>
                  <a:pt x="4572422" y="1533811"/>
                </a:lnTo>
                <a:lnTo>
                  <a:pt x="5043664" y="2005045"/>
                </a:lnTo>
                <a:lnTo>
                  <a:pt x="5512407" y="1536296"/>
                </a:lnTo>
                <a:lnTo>
                  <a:pt x="5512407" y="1475351"/>
                </a:lnTo>
                <a:close/>
                <a:moveTo>
                  <a:pt x="11347735" y="1006604"/>
                </a:moveTo>
                <a:lnTo>
                  <a:pt x="10877262" y="1477079"/>
                </a:lnTo>
                <a:lnTo>
                  <a:pt x="10877262" y="1534567"/>
                </a:lnTo>
                <a:lnTo>
                  <a:pt x="11347736" y="2005041"/>
                </a:lnTo>
                <a:lnTo>
                  <a:pt x="11817249" y="1535528"/>
                </a:lnTo>
                <a:lnTo>
                  <a:pt x="11817249" y="1476120"/>
                </a:lnTo>
                <a:close/>
                <a:moveTo>
                  <a:pt x="8195690" y="1006604"/>
                </a:moveTo>
                <a:lnTo>
                  <a:pt x="7724838" y="1477458"/>
                </a:lnTo>
                <a:lnTo>
                  <a:pt x="7724838" y="1534191"/>
                </a:lnTo>
                <a:lnTo>
                  <a:pt x="8195691" y="2005044"/>
                </a:lnTo>
                <a:lnTo>
                  <a:pt x="8664821" y="1535914"/>
                </a:lnTo>
                <a:lnTo>
                  <a:pt x="8664821" y="1475736"/>
                </a:lnTo>
                <a:close/>
                <a:moveTo>
                  <a:pt x="7145009" y="1006604"/>
                </a:moveTo>
                <a:lnTo>
                  <a:pt x="6674030" y="1477584"/>
                </a:lnTo>
                <a:lnTo>
                  <a:pt x="6674030" y="1534069"/>
                </a:lnTo>
                <a:lnTo>
                  <a:pt x="7145007" y="2005046"/>
                </a:lnTo>
                <a:lnTo>
                  <a:pt x="7614013" y="1536039"/>
                </a:lnTo>
                <a:lnTo>
                  <a:pt x="7614013" y="1475610"/>
                </a:lnTo>
                <a:close/>
                <a:moveTo>
                  <a:pt x="10297056" y="1006603"/>
                </a:moveTo>
                <a:lnTo>
                  <a:pt x="9826454" y="1477207"/>
                </a:lnTo>
                <a:lnTo>
                  <a:pt x="9826454" y="1534445"/>
                </a:lnTo>
                <a:lnTo>
                  <a:pt x="10297053" y="2005045"/>
                </a:lnTo>
                <a:lnTo>
                  <a:pt x="10766437" y="1535660"/>
                </a:lnTo>
                <a:lnTo>
                  <a:pt x="10766437" y="1475986"/>
                </a:lnTo>
                <a:close/>
                <a:moveTo>
                  <a:pt x="258361" y="922634"/>
                </a:moveTo>
                <a:lnTo>
                  <a:pt x="369186" y="922634"/>
                </a:lnTo>
                <a:lnTo>
                  <a:pt x="369186" y="1033459"/>
                </a:lnTo>
                <a:lnTo>
                  <a:pt x="258361" y="1033459"/>
                </a:lnTo>
                <a:close/>
                <a:moveTo>
                  <a:pt x="2359977" y="922633"/>
                </a:moveTo>
                <a:lnTo>
                  <a:pt x="2470802" y="922633"/>
                </a:lnTo>
                <a:lnTo>
                  <a:pt x="2470802" y="1033458"/>
                </a:lnTo>
                <a:lnTo>
                  <a:pt x="2359977" y="1033458"/>
                </a:lnTo>
                <a:close/>
                <a:moveTo>
                  <a:pt x="1309169" y="922633"/>
                </a:moveTo>
                <a:lnTo>
                  <a:pt x="1419993" y="922633"/>
                </a:lnTo>
                <a:lnTo>
                  <a:pt x="1419993" y="1033458"/>
                </a:lnTo>
                <a:lnTo>
                  <a:pt x="1309169" y="1033458"/>
                </a:lnTo>
                <a:close/>
                <a:moveTo>
                  <a:pt x="5512398" y="922633"/>
                </a:moveTo>
                <a:lnTo>
                  <a:pt x="5623223" y="922633"/>
                </a:lnTo>
                <a:lnTo>
                  <a:pt x="5623223" y="1033458"/>
                </a:lnTo>
                <a:lnTo>
                  <a:pt x="5512398" y="1033458"/>
                </a:lnTo>
                <a:close/>
                <a:moveTo>
                  <a:pt x="4461591" y="922633"/>
                </a:moveTo>
                <a:lnTo>
                  <a:pt x="4572415" y="922633"/>
                </a:lnTo>
                <a:lnTo>
                  <a:pt x="4572415" y="1033458"/>
                </a:lnTo>
                <a:lnTo>
                  <a:pt x="4461591" y="1033458"/>
                </a:lnTo>
                <a:close/>
                <a:moveTo>
                  <a:pt x="3410785" y="922633"/>
                </a:moveTo>
                <a:lnTo>
                  <a:pt x="3521610" y="922633"/>
                </a:lnTo>
                <a:lnTo>
                  <a:pt x="3521610" y="1033458"/>
                </a:lnTo>
                <a:lnTo>
                  <a:pt x="3410785" y="1033458"/>
                </a:lnTo>
                <a:close/>
                <a:moveTo>
                  <a:pt x="7614013" y="922633"/>
                </a:moveTo>
                <a:lnTo>
                  <a:pt x="7724838" y="922633"/>
                </a:lnTo>
                <a:lnTo>
                  <a:pt x="7724838" y="1033458"/>
                </a:lnTo>
                <a:lnTo>
                  <a:pt x="7614013" y="1033458"/>
                </a:lnTo>
                <a:close/>
                <a:moveTo>
                  <a:pt x="6563205" y="922633"/>
                </a:moveTo>
                <a:lnTo>
                  <a:pt x="6674030" y="922633"/>
                </a:lnTo>
                <a:lnTo>
                  <a:pt x="6674030" y="1033458"/>
                </a:lnTo>
                <a:lnTo>
                  <a:pt x="6563205" y="1033458"/>
                </a:lnTo>
                <a:close/>
                <a:moveTo>
                  <a:pt x="10766437" y="922633"/>
                </a:moveTo>
                <a:lnTo>
                  <a:pt x="10877262" y="922633"/>
                </a:lnTo>
                <a:lnTo>
                  <a:pt x="10877262" y="1033458"/>
                </a:lnTo>
                <a:lnTo>
                  <a:pt x="10766437" y="1033458"/>
                </a:lnTo>
                <a:close/>
                <a:moveTo>
                  <a:pt x="9715629" y="922633"/>
                </a:moveTo>
                <a:lnTo>
                  <a:pt x="9826454" y="922633"/>
                </a:lnTo>
                <a:lnTo>
                  <a:pt x="9826454" y="1033458"/>
                </a:lnTo>
                <a:lnTo>
                  <a:pt x="9715629" y="1033458"/>
                </a:lnTo>
                <a:close/>
                <a:moveTo>
                  <a:pt x="8664821" y="922633"/>
                </a:moveTo>
                <a:lnTo>
                  <a:pt x="8775646" y="922633"/>
                </a:lnTo>
                <a:lnTo>
                  <a:pt x="8775646" y="1033458"/>
                </a:lnTo>
                <a:lnTo>
                  <a:pt x="8664821" y="1033458"/>
                </a:lnTo>
                <a:close/>
                <a:moveTo>
                  <a:pt x="11817249" y="922633"/>
                </a:moveTo>
                <a:lnTo>
                  <a:pt x="11928074" y="922633"/>
                </a:lnTo>
                <a:lnTo>
                  <a:pt x="11928074" y="1033458"/>
                </a:lnTo>
                <a:lnTo>
                  <a:pt x="11817249" y="1033458"/>
                </a:lnTo>
                <a:close/>
                <a:moveTo>
                  <a:pt x="1337485" y="510062"/>
                </a:moveTo>
                <a:lnTo>
                  <a:pt x="867065" y="980486"/>
                </a:lnTo>
                <a:lnTo>
                  <a:pt x="1333712" y="1447134"/>
                </a:lnTo>
                <a:lnTo>
                  <a:pt x="1398855" y="1447134"/>
                </a:lnTo>
                <a:lnTo>
                  <a:pt x="1865501" y="980486"/>
                </a:lnTo>
                <a:lnTo>
                  <a:pt x="1395081" y="510062"/>
                </a:lnTo>
                <a:close/>
                <a:moveTo>
                  <a:pt x="2388173" y="510062"/>
                </a:moveTo>
                <a:lnTo>
                  <a:pt x="1917745" y="980486"/>
                </a:lnTo>
                <a:lnTo>
                  <a:pt x="2384399" y="1447134"/>
                </a:lnTo>
                <a:lnTo>
                  <a:pt x="2449542" y="1447134"/>
                </a:lnTo>
                <a:lnTo>
                  <a:pt x="2916189" y="980486"/>
                </a:lnTo>
                <a:lnTo>
                  <a:pt x="2445767" y="510062"/>
                </a:lnTo>
                <a:close/>
                <a:moveTo>
                  <a:pt x="3438856" y="510062"/>
                </a:moveTo>
                <a:lnTo>
                  <a:pt x="2968432" y="980486"/>
                </a:lnTo>
                <a:lnTo>
                  <a:pt x="3435083" y="1447134"/>
                </a:lnTo>
                <a:lnTo>
                  <a:pt x="3500228" y="1447134"/>
                </a:lnTo>
                <a:lnTo>
                  <a:pt x="3966865" y="980485"/>
                </a:lnTo>
                <a:lnTo>
                  <a:pt x="3496454" y="510062"/>
                </a:lnTo>
                <a:close/>
                <a:moveTo>
                  <a:pt x="4489518" y="510062"/>
                </a:moveTo>
                <a:lnTo>
                  <a:pt x="4019109" y="980485"/>
                </a:lnTo>
                <a:lnTo>
                  <a:pt x="4485744" y="1447134"/>
                </a:lnTo>
                <a:lnTo>
                  <a:pt x="4550887" y="1447134"/>
                </a:lnTo>
                <a:lnTo>
                  <a:pt x="5017543" y="980483"/>
                </a:lnTo>
                <a:lnTo>
                  <a:pt x="4547118" y="510062"/>
                </a:lnTo>
                <a:close/>
                <a:moveTo>
                  <a:pt x="5540201" y="510062"/>
                </a:moveTo>
                <a:lnTo>
                  <a:pt x="5069792" y="980483"/>
                </a:lnTo>
                <a:lnTo>
                  <a:pt x="5536431" y="1447134"/>
                </a:lnTo>
                <a:lnTo>
                  <a:pt x="5601567" y="1447134"/>
                </a:lnTo>
                <a:lnTo>
                  <a:pt x="6068204" y="980484"/>
                </a:lnTo>
                <a:lnTo>
                  <a:pt x="5597797" y="510062"/>
                </a:lnTo>
                <a:close/>
                <a:moveTo>
                  <a:pt x="6590867" y="510062"/>
                </a:moveTo>
                <a:lnTo>
                  <a:pt x="6120447" y="980484"/>
                </a:lnTo>
                <a:lnTo>
                  <a:pt x="6587095" y="1447133"/>
                </a:lnTo>
                <a:lnTo>
                  <a:pt x="6652238" y="1447133"/>
                </a:lnTo>
                <a:lnTo>
                  <a:pt x="7118887" y="980483"/>
                </a:lnTo>
                <a:lnTo>
                  <a:pt x="6648468" y="510062"/>
                </a:lnTo>
                <a:close/>
                <a:moveTo>
                  <a:pt x="7641550" y="510061"/>
                </a:moveTo>
                <a:lnTo>
                  <a:pt x="7171131" y="980482"/>
                </a:lnTo>
                <a:lnTo>
                  <a:pt x="7637780" y="1447133"/>
                </a:lnTo>
                <a:lnTo>
                  <a:pt x="7702919" y="1447133"/>
                </a:lnTo>
                <a:lnTo>
                  <a:pt x="8169568" y="980483"/>
                </a:lnTo>
                <a:lnTo>
                  <a:pt x="7699149" y="510061"/>
                </a:lnTo>
                <a:close/>
                <a:moveTo>
                  <a:pt x="8692232" y="510061"/>
                </a:moveTo>
                <a:lnTo>
                  <a:pt x="8221811" y="980484"/>
                </a:lnTo>
                <a:lnTo>
                  <a:pt x="8688459" y="1447133"/>
                </a:lnTo>
                <a:lnTo>
                  <a:pt x="8753603" y="1447133"/>
                </a:lnTo>
                <a:lnTo>
                  <a:pt x="9220250" y="980484"/>
                </a:lnTo>
                <a:lnTo>
                  <a:pt x="8749829" y="510061"/>
                </a:lnTo>
                <a:close/>
                <a:moveTo>
                  <a:pt x="10793597" y="510061"/>
                </a:moveTo>
                <a:lnTo>
                  <a:pt x="10323178" y="980482"/>
                </a:lnTo>
                <a:lnTo>
                  <a:pt x="10789828" y="1447133"/>
                </a:lnTo>
                <a:lnTo>
                  <a:pt x="10854964" y="1447133"/>
                </a:lnTo>
                <a:lnTo>
                  <a:pt x="11321613" y="980483"/>
                </a:lnTo>
                <a:lnTo>
                  <a:pt x="10851193" y="510061"/>
                </a:lnTo>
                <a:close/>
                <a:moveTo>
                  <a:pt x="9742913" y="510061"/>
                </a:moveTo>
                <a:lnTo>
                  <a:pt x="9272493" y="980483"/>
                </a:lnTo>
                <a:lnTo>
                  <a:pt x="9739141" y="1447133"/>
                </a:lnTo>
                <a:lnTo>
                  <a:pt x="9804283" y="1447133"/>
                </a:lnTo>
                <a:lnTo>
                  <a:pt x="10270933" y="980481"/>
                </a:lnTo>
                <a:lnTo>
                  <a:pt x="9800515" y="510061"/>
                </a:lnTo>
                <a:close/>
                <a:moveTo>
                  <a:pt x="783785" y="399238"/>
                </a:moveTo>
                <a:lnTo>
                  <a:pt x="894609" y="399238"/>
                </a:lnTo>
                <a:lnTo>
                  <a:pt x="894609" y="510062"/>
                </a:lnTo>
                <a:lnTo>
                  <a:pt x="783785" y="510062"/>
                </a:lnTo>
                <a:close/>
                <a:moveTo>
                  <a:pt x="2885401" y="399237"/>
                </a:moveTo>
                <a:lnTo>
                  <a:pt x="2996227" y="399237"/>
                </a:lnTo>
                <a:lnTo>
                  <a:pt x="2996227" y="510062"/>
                </a:lnTo>
                <a:lnTo>
                  <a:pt x="2885401" y="510062"/>
                </a:lnTo>
                <a:close/>
                <a:moveTo>
                  <a:pt x="1834590" y="399237"/>
                </a:moveTo>
                <a:lnTo>
                  <a:pt x="1945415" y="399237"/>
                </a:lnTo>
                <a:lnTo>
                  <a:pt x="1945415" y="510062"/>
                </a:lnTo>
                <a:lnTo>
                  <a:pt x="1834590" y="510062"/>
                </a:lnTo>
                <a:close/>
                <a:moveTo>
                  <a:pt x="3936208" y="399237"/>
                </a:moveTo>
                <a:lnTo>
                  <a:pt x="4047032" y="399237"/>
                </a:lnTo>
                <a:lnTo>
                  <a:pt x="4047032" y="510062"/>
                </a:lnTo>
                <a:lnTo>
                  <a:pt x="3936208" y="510062"/>
                </a:lnTo>
                <a:close/>
                <a:moveTo>
                  <a:pt x="4987004" y="399237"/>
                </a:moveTo>
                <a:lnTo>
                  <a:pt x="5097834" y="399237"/>
                </a:lnTo>
                <a:lnTo>
                  <a:pt x="5097834" y="510062"/>
                </a:lnTo>
                <a:lnTo>
                  <a:pt x="4987004" y="510062"/>
                </a:lnTo>
                <a:close/>
                <a:moveTo>
                  <a:pt x="6037802" y="399237"/>
                </a:moveTo>
                <a:lnTo>
                  <a:pt x="6148626" y="399237"/>
                </a:lnTo>
                <a:lnTo>
                  <a:pt x="6148626" y="510062"/>
                </a:lnTo>
                <a:lnTo>
                  <a:pt x="6037802" y="510062"/>
                </a:lnTo>
                <a:close/>
                <a:moveTo>
                  <a:pt x="7088609" y="399237"/>
                </a:moveTo>
                <a:lnTo>
                  <a:pt x="7199434" y="399237"/>
                </a:lnTo>
                <a:lnTo>
                  <a:pt x="7199434" y="510061"/>
                </a:lnTo>
                <a:lnTo>
                  <a:pt x="7088609" y="510061"/>
                </a:lnTo>
                <a:close/>
                <a:moveTo>
                  <a:pt x="8139417" y="399237"/>
                </a:moveTo>
                <a:lnTo>
                  <a:pt x="8250242" y="399237"/>
                </a:lnTo>
                <a:lnTo>
                  <a:pt x="8250242" y="510061"/>
                </a:lnTo>
                <a:lnTo>
                  <a:pt x="8139417" y="510061"/>
                </a:lnTo>
                <a:close/>
                <a:moveTo>
                  <a:pt x="9190225" y="399236"/>
                </a:moveTo>
                <a:lnTo>
                  <a:pt x="9301050" y="399236"/>
                </a:lnTo>
                <a:lnTo>
                  <a:pt x="9301050" y="510061"/>
                </a:lnTo>
                <a:lnTo>
                  <a:pt x="9190225" y="510061"/>
                </a:lnTo>
                <a:close/>
                <a:moveTo>
                  <a:pt x="10241033" y="399236"/>
                </a:moveTo>
                <a:lnTo>
                  <a:pt x="10351858" y="399236"/>
                </a:lnTo>
                <a:lnTo>
                  <a:pt x="10351858" y="510061"/>
                </a:lnTo>
                <a:lnTo>
                  <a:pt x="10241033" y="510061"/>
                </a:lnTo>
                <a:close/>
                <a:moveTo>
                  <a:pt x="11291841" y="399236"/>
                </a:moveTo>
                <a:lnTo>
                  <a:pt x="11402666" y="399236"/>
                </a:lnTo>
                <a:lnTo>
                  <a:pt x="11402666" y="510061"/>
                </a:lnTo>
                <a:lnTo>
                  <a:pt x="11291841" y="510061"/>
                </a:lnTo>
                <a:close/>
                <a:moveTo>
                  <a:pt x="6138405" y="0"/>
                </a:moveTo>
                <a:lnTo>
                  <a:pt x="6190649" y="0"/>
                </a:lnTo>
                <a:lnTo>
                  <a:pt x="6589887" y="399237"/>
                </a:lnTo>
                <a:lnTo>
                  <a:pt x="6649449" y="399237"/>
                </a:lnTo>
                <a:lnTo>
                  <a:pt x="7048684" y="2"/>
                </a:lnTo>
                <a:lnTo>
                  <a:pt x="7100928" y="2"/>
                </a:lnTo>
                <a:lnTo>
                  <a:pt x="6674030" y="426899"/>
                </a:lnTo>
                <a:lnTo>
                  <a:pt x="6674030" y="483379"/>
                </a:lnTo>
                <a:lnTo>
                  <a:pt x="7145009" y="954361"/>
                </a:lnTo>
                <a:lnTo>
                  <a:pt x="7614013" y="485355"/>
                </a:lnTo>
                <a:lnTo>
                  <a:pt x="7614013" y="424926"/>
                </a:lnTo>
                <a:lnTo>
                  <a:pt x="7189086" y="0"/>
                </a:lnTo>
                <a:lnTo>
                  <a:pt x="7241329" y="0"/>
                </a:lnTo>
                <a:lnTo>
                  <a:pt x="7640566" y="399237"/>
                </a:lnTo>
                <a:lnTo>
                  <a:pt x="7700131" y="399237"/>
                </a:lnTo>
                <a:lnTo>
                  <a:pt x="8099367" y="1"/>
                </a:lnTo>
                <a:lnTo>
                  <a:pt x="8151611" y="1"/>
                </a:lnTo>
                <a:lnTo>
                  <a:pt x="7724838" y="426774"/>
                </a:lnTo>
                <a:lnTo>
                  <a:pt x="7724838" y="483508"/>
                </a:lnTo>
                <a:lnTo>
                  <a:pt x="8195689" y="954363"/>
                </a:lnTo>
                <a:lnTo>
                  <a:pt x="8664821" y="485229"/>
                </a:lnTo>
                <a:lnTo>
                  <a:pt x="8664821" y="425053"/>
                </a:lnTo>
                <a:lnTo>
                  <a:pt x="8239767" y="0"/>
                </a:lnTo>
                <a:lnTo>
                  <a:pt x="8292011" y="0"/>
                </a:lnTo>
                <a:lnTo>
                  <a:pt x="8691248" y="399236"/>
                </a:lnTo>
                <a:lnTo>
                  <a:pt x="8750812" y="399236"/>
                </a:lnTo>
                <a:lnTo>
                  <a:pt x="9150049" y="1"/>
                </a:lnTo>
                <a:lnTo>
                  <a:pt x="9202293" y="1"/>
                </a:lnTo>
                <a:lnTo>
                  <a:pt x="8775646" y="426647"/>
                </a:lnTo>
                <a:lnTo>
                  <a:pt x="8775646" y="483635"/>
                </a:lnTo>
                <a:lnTo>
                  <a:pt x="9246372" y="954363"/>
                </a:lnTo>
                <a:lnTo>
                  <a:pt x="9715629" y="485103"/>
                </a:lnTo>
                <a:lnTo>
                  <a:pt x="9715629" y="425175"/>
                </a:lnTo>
                <a:lnTo>
                  <a:pt x="9290453" y="0"/>
                </a:lnTo>
                <a:lnTo>
                  <a:pt x="9342696" y="0"/>
                </a:lnTo>
                <a:lnTo>
                  <a:pt x="9741934" y="399236"/>
                </a:lnTo>
                <a:lnTo>
                  <a:pt x="9801496" y="399236"/>
                </a:lnTo>
                <a:lnTo>
                  <a:pt x="10200732" y="1"/>
                </a:lnTo>
                <a:lnTo>
                  <a:pt x="10252974" y="1"/>
                </a:lnTo>
                <a:lnTo>
                  <a:pt x="9826454" y="426520"/>
                </a:lnTo>
                <a:lnTo>
                  <a:pt x="9826454" y="483756"/>
                </a:lnTo>
                <a:lnTo>
                  <a:pt x="10297055" y="954360"/>
                </a:lnTo>
                <a:lnTo>
                  <a:pt x="10766437" y="484975"/>
                </a:lnTo>
                <a:lnTo>
                  <a:pt x="10766437" y="425305"/>
                </a:lnTo>
                <a:lnTo>
                  <a:pt x="10341131" y="0"/>
                </a:lnTo>
                <a:lnTo>
                  <a:pt x="10393375" y="0"/>
                </a:lnTo>
                <a:lnTo>
                  <a:pt x="10792612" y="399236"/>
                </a:lnTo>
                <a:lnTo>
                  <a:pt x="10852176" y="399236"/>
                </a:lnTo>
                <a:lnTo>
                  <a:pt x="11251411" y="3"/>
                </a:lnTo>
                <a:lnTo>
                  <a:pt x="11303657" y="3"/>
                </a:lnTo>
                <a:lnTo>
                  <a:pt x="10877262" y="426397"/>
                </a:lnTo>
                <a:lnTo>
                  <a:pt x="10877262" y="483887"/>
                </a:lnTo>
                <a:lnTo>
                  <a:pt x="11347735" y="954362"/>
                </a:lnTo>
                <a:lnTo>
                  <a:pt x="11817249" y="484846"/>
                </a:lnTo>
                <a:lnTo>
                  <a:pt x="11817249" y="425436"/>
                </a:lnTo>
                <a:lnTo>
                  <a:pt x="11391812" y="0"/>
                </a:lnTo>
                <a:lnTo>
                  <a:pt x="11444056" y="0"/>
                </a:lnTo>
                <a:lnTo>
                  <a:pt x="11843293" y="399236"/>
                </a:lnTo>
                <a:lnTo>
                  <a:pt x="11902859" y="399236"/>
                </a:lnTo>
                <a:lnTo>
                  <a:pt x="12191973" y="110123"/>
                </a:lnTo>
                <a:lnTo>
                  <a:pt x="12191973" y="162366"/>
                </a:lnTo>
                <a:lnTo>
                  <a:pt x="11928074" y="426265"/>
                </a:lnTo>
                <a:lnTo>
                  <a:pt x="11928074" y="484017"/>
                </a:lnTo>
                <a:lnTo>
                  <a:pt x="12191974" y="747926"/>
                </a:lnTo>
                <a:lnTo>
                  <a:pt x="12191974" y="800166"/>
                </a:lnTo>
                <a:lnTo>
                  <a:pt x="11901874" y="510061"/>
                </a:lnTo>
                <a:lnTo>
                  <a:pt x="11844278" y="510061"/>
                </a:lnTo>
                <a:lnTo>
                  <a:pt x="11373857" y="980483"/>
                </a:lnTo>
                <a:lnTo>
                  <a:pt x="11840505" y="1447132"/>
                </a:lnTo>
                <a:lnTo>
                  <a:pt x="11905645" y="1447132"/>
                </a:lnTo>
                <a:lnTo>
                  <a:pt x="12191976" y="1160803"/>
                </a:lnTo>
                <a:lnTo>
                  <a:pt x="12191976" y="1213046"/>
                </a:lnTo>
                <a:lnTo>
                  <a:pt x="11928074" y="1476947"/>
                </a:lnTo>
                <a:lnTo>
                  <a:pt x="11928074" y="1534702"/>
                </a:lnTo>
                <a:lnTo>
                  <a:pt x="12191975" y="1798604"/>
                </a:lnTo>
                <a:lnTo>
                  <a:pt x="12191975" y="1850847"/>
                </a:lnTo>
                <a:lnTo>
                  <a:pt x="11899087" y="1557957"/>
                </a:lnTo>
                <a:lnTo>
                  <a:pt x="11847063" y="1557957"/>
                </a:lnTo>
                <a:lnTo>
                  <a:pt x="11373858" y="2031163"/>
                </a:lnTo>
                <a:lnTo>
                  <a:pt x="11842778" y="2500070"/>
                </a:lnTo>
                <a:lnTo>
                  <a:pt x="11903378" y="2500070"/>
                </a:lnTo>
                <a:lnTo>
                  <a:pt x="12191975" y="2211473"/>
                </a:lnTo>
                <a:lnTo>
                  <a:pt x="12191974" y="2263716"/>
                </a:lnTo>
                <a:lnTo>
                  <a:pt x="11928074" y="2527616"/>
                </a:lnTo>
                <a:lnTo>
                  <a:pt x="11928074" y="2585366"/>
                </a:lnTo>
                <a:lnTo>
                  <a:pt x="12191978" y="2849270"/>
                </a:lnTo>
                <a:lnTo>
                  <a:pt x="12191977" y="2901515"/>
                </a:lnTo>
                <a:lnTo>
                  <a:pt x="11901357" y="2610895"/>
                </a:lnTo>
                <a:lnTo>
                  <a:pt x="11844795" y="2610895"/>
                </a:lnTo>
                <a:lnTo>
                  <a:pt x="11373856" y="3081835"/>
                </a:lnTo>
                <a:lnTo>
                  <a:pt x="11843230" y="3551209"/>
                </a:lnTo>
                <a:lnTo>
                  <a:pt x="11902922" y="3551209"/>
                </a:lnTo>
                <a:lnTo>
                  <a:pt x="12191974" y="3262156"/>
                </a:lnTo>
                <a:lnTo>
                  <a:pt x="12191974" y="3314400"/>
                </a:lnTo>
                <a:lnTo>
                  <a:pt x="11928074" y="3578299"/>
                </a:lnTo>
                <a:lnTo>
                  <a:pt x="11928074" y="3636053"/>
                </a:lnTo>
                <a:lnTo>
                  <a:pt x="12191975" y="3899954"/>
                </a:lnTo>
                <a:lnTo>
                  <a:pt x="12191975" y="3952198"/>
                </a:lnTo>
                <a:lnTo>
                  <a:pt x="11901811" y="3662034"/>
                </a:lnTo>
                <a:lnTo>
                  <a:pt x="11844339" y="3662034"/>
                </a:lnTo>
                <a:lnTo>
                  <a:pt x="11373856" y="4132518"/>
                </a:lnTo>
                <a:lnTo>
                  <a:pt x="11813331" y="4571992"/>
                </a:lnTo>
                <a:lnTo>
                  <a:pt x="11761089" y="4571991"/>
                </a:lnTo>
                <a:lnTo>
                  <a:pt x="11347736" y="4158638"/>
                </a:lnTo>
                <a:lnTo>
                  <a:pt x="10934382" y="4571992"/>
                </a:lnTo>
                <a:lnTo>
                  <a:pt x="10882138" y="4571992"/>
                </a:lnTo>
                <a:lnTo>
                  <a:pt x="11321614" y="4132516"/>
                </a:lnTo>
                <a:lnTo>
                  <a:pt x="10851132" y="3662034"/>
                </a:lnTo>
                <a:lnTo>
                  <a:pt x="10793656" y="3662034"/>
                </a:lnTo>
                <a:lnTo>
                  <a:pt x="10323175" y="4132515"/>
                </a:lnTo>
                <a:lnTo>
                  <a:pt x="10762651" y="4571991"/>
                </a:lnTo>
                <a:lnTo>
                  <a:pt x="10710406" y="4571992"/>
                </a:lnTo>
                <a:lnTo>
                  <a:pt x="10297052" y="4158638"/>
                </a:lnTo>
                <a:lnTo>
                  <a:pt x="9883699" y="4571992"/>
                </a:lnTo>
                <a:lnTo>
                  <a:pt x="9831456" y="4571992"/>
                </a:lnTo>
                <a:lnTo>
                  <a:pt x="10270931" y="4132517"/>
                </a:lnTo>
                <a:lnTo>
                  <a:pt x="9800448" y="3662034"/>
                </a:lnTo>
                <a:lnTo>
                  <a:pt x="9742974" y="3662034"/>
                </a:lnTo>
                <a:lnTo>
                  <a:pt x="9272491" y="4132517"/>
                </a:lnTo>
                <a:lnTo>
                  <a:pt x="9711968" y="4571993"/>
                </a:lnTo>
                <a:lnTo>
                  <a:pt x="9659723" y="4571993"/>
                </a:lnTo>
                <a:lnTo>
                  <a:pt x="9246369" y="4158639"/>
                </a:lnTo>
                <a:lnTo>
                  <a:pt x="8833016" y="4571992"/>
                </a:lnTo>
                <a:lnTo>
                  <a:pt x="8780772" y="4571992"/>
                </a:lnTo>
                <a:lnTo>
                  <a:pt x="9220247" y="4132517"/>
                </a:lnTo>
                <a:lnTo>
                  <a:pt x="8749764" y="3662034"/>
                </a:lnTo>
                <a:lnTo>
                  <a:pt x="8692294" y="3662034"/>
                </a:lnTo>
                <a:lnTo>
                  <a:pt x="8221812" y="4132516"/>
                </a:lnTo>
                <a:lnTo>
                  <a:pt x="8661288" y="4571992"/>
                </a:lnTo>
                <a:lnTo>
                  <a:pt x="8609042" y="4571992"/>
                </a:lnTo>
                <a:lnTo>
                  <a:pt x="8195689" y="4158639"/>
                </a:lnTo>
                <a:lnTo>
                  <a:pt x="7782334" y="4571994"/>
                </a:lnTo>
                <a:lnTo>
                  <a:pt x="7730092" y="4571994"/>
                </a:lnTo>
                <a:lnTo>
                  <a:pt x="8169568" y="4132518"/>
                </a:lnTo>
                <a:lnTo>
                  <a:pt x="7699085" y="3662034"/>
                </a:lnTo>
                <a:lnTo>
                  <a:pt x="7641614" y="3662034"/>
                </a:lnTo>
                <a:lnTo>
                  <a:pt x="7171129" y="4132518"/>
                </a:lnTo>
                <a:lnTo>
                  <a:pt x="7610604" y="4571993"/>
                </a:lnTo>
                <a:lnTo>
                  <a:pt x="7558360" y="4571993"/>
                </a:lnTo>
                <a:lnTo>
                  <a:pt x="7145007" y="4158640"/>
                </a:lnTo>
                <a:lnTo>
                  <a:pt x="6731655" y="4571993"/>
                </a:lnTo>
                <a:lnTo>
                  <a:pt x="6679410" y="4571993"/>
                </a:lnTo>
                <a:lnTo>
                  <a:pt x="7118885" y="4132518"/>
                </a:lnTo>
                <a:lnTo>
                  <a:pt x="6648402" y="3662034"/>
                </a:lnTo>
                <a:lnTo>
                  <a:pt x="6590932" y="3662034"/>
                </a:lnTo>
                <a:lnTo>
                  <a:pt x="6120448" y="4132519"/>
                </a:lnTo>
                <a:lnTo>
                  <a:pt x="6559922" y="4571993"/>
                </a:lnTo>
                <a:lnTo>
                  <a:pt x="6507678" y="4571993"/>
                </a:lnTo>
                <a:lnTo>
                  <a:pt x="6094326" y="4158641"/>
                </a:lnTo>
                <a:lnTo>
                  <a:pt x="5680985" y="4571992"/>
                </a:lnTo>
                <a:lnTo>
                  <a:pt x="5628744" y="4571992"/>
                </a:lnTo>
                <a:lnTo>
                  <a:pt x="6068205" y="4132519"/>
                </a:lnTo>
                <a:lnTo>
                  <a:pt x="5597731" y="3662034"/>
                </a:lnTo>
                <a:lnTo>
                  <a:pt x="5540263" y="3662034"/>
                </a:lnTo>
                <a:lnTo>
                  <a:pt x="5069789" y="4132518"/>
                </a:lnTo>
                <a:lnTo>
                  <a:pt x="5509253" y="4571993"/>
                </a:lnTo>
                <a:lnTo>
                  <a:pt x="5457012" y="4571993"/>
                </a:lnTo>
                <a:lnTo>
                  <a:pt x="5043664" y="4158640"/>
                </a:lnTo>
                <a:lnTo>
                  <a:pt x="4630303" y="4571992"/>
                </a:lnTo>
                <a:lnTo>
                  <a:pt x="4578059" y="4571992"/>
                </a:lnTo>
                <a:lnTo>
                  <a:pt x="5017539" y="4132518"/>
                </a:lnTo>
                <a:lnTo>
                  <a:pt x="4547049" y="3662034"/>
                </a:lnTo>
                <a:lnTo>
                  <a:pt x="4489581" y="3662034"/>
                </a:lnTo>
                <a:lnTo>
                  <a:pt x="4019108" y="4132519"/>
                </a:lnTo>
                <a:lnTo>
                  <a:pt x="4458568" y="4571993"/>
                </a:lnTo>
                <a:lnTo>
                  <a:pt x="4406323" y="4571993"/>
                </a:lnTo>
                <a:lnTo>
                  <a:pt x="3992985" y="4158641"/>
                </a:lnTo>
                <a:lnTo>
                  <a:pt x="3579645" y="4571992"/>
                </a:lnTo>
                <a:lnTo>
                  <a:pt x="3527403" y="4571992"/>
                </a:lnTo>
                <a:lnTo>
                  <a:pt x="3966864" y="4132520"/>
                </a:lnTo>
                <a:lnTo>
                  <a:pt x="3496388" y="3662034"/>
                </a:lnTo>
                <a:lnTo>
                  <a:pt x="3438920" y="3662034"/>
                </a:lnTo>
                <a:lnTo>
                  <a:pt x="2968432" y="4132519"/>
                </a:lnTo>
                <a:lnTo>
                  <a:pt x="3407908" y="4571992"/>
                </a:lnTo>
                <a:lnTo>
                  <a:pt x="3355663" y="4571992"/>
                </a:lnTo>
                <a:lnTo>
                  <a:pt x="2942311" y="4158641"/>
                </a:lnTo>
                <a:lnTo>
                  <a:pt x="2528961" y="4571991"/>
                </a:lnTo>
                <a:lnTo>
                  <a:pt x="2476717" y="4571991"/>
                </a:lnTo>
                <a:lnTo>
                  <a:pt x="2916189" y="4132519"/>
                </a:lnTo>
                <a:lnTo>
                  <a:pt x="2445706" y="3662034"/>
                </a:lnTo>
                <a:lnTo>
                  <a:pt x="2388237" y="3662034"/>
                </a:lnTo>
                <a:lnTo>
                  <a:pt x="1917745" y="4132520"/>
                </a:lnTo>
                <a:lnTo>
                  <a:pt x="2357225" y="4571992"/>
                </a:lnTo>
                <a:lnTo>
                  <a:pt x="2304981" y="4571993"/>
                </a:lnTo>
                <a:lnTo>
                  <a:pt x="1891623" y="4158642"/>
                </a:lnTo>
                <a:lnTo>
                  <a:pt x="1478275" y="4571991"/>
                </a:lnTo>
                <a:lnTo>
                  <a:pt x="1426031" y="4571991"/>
                </a:lnTo>
                <a:lnTo>
                  <a:pt x="1865501" y="4132520"/>
                </a:lnTo>
                <a:lnTo>
                  <a:pt x="1395017" y="3662034"/>
                </a:lnTo>
                <a:lnTo>
                  <a:pt x="1337551" y="3662034"/>
                </a:lnTo>
                <a:lnTo>
                  <a:pt x="867066" y="4132521"/>
                </a:lnTo>
                <a:lnTo>
                  <a:pt x="1306536" y="4571992"/>
                </a:lnTo>
                <a:lnTo>
                  <a:pt x="1254292" y="4571992"/>
                </a:lnTo>
                <a:lnTo>
                  <a:pt x="840944" y="4158643"/>
                </a:lnTo>
                <a:lnTo>
                  <a:pt x="427595" y="4571993"/>
                </a:lnTo>
                <a:lnTo>
                  <a:pt x="375351" y="4571993"/>
                </a:lnTo>
                <a:lnTo>
                  <a:pt x="814822" y="4132521"/>
                </a:lnTo>
                <a:lnTo>
                  <a:pt x="344336" y="3662034"/>
                </a:lnTo>
                <a:lnTo>
                  <a:pt x="286870" y="3662034"/>
                </a:lnTo>
                <a:lnTo>
                  <a:pt x="5" y="3948900"/>
                </a:lnTo>
                <a:lnTo>
                  <a:pt x="5" y="3896656"/>
                </a:lnTo>
                <a:lnTo>
                  <a:pt x="258369" y="3638291"/>
                </a:lnTo>
                <a:lnTo>
                  <a:pt x="258369" y="3576066"/>
                </a:lnTo>
                <a:lnTo>
                  <a:pt x="1" y="3317698"/>
                </a:lnTo>
                <a:lnTo>
                  <a:pt x="1" y="3265454"/>
                </a:lnTo>
                <a:lnTo>
                  <a:pt x="285756" y="3551209"/>
                </a:lnTo>
                <a:lnTo>
                  <a:pt x="345451" y="3551209"/>
                </a:lnTo>
                <a:lnTo>
                  <a:pt x="814822" y="3081838"/>
                </a:lnTo>
                <a:lnTo>
                  <a:pt x="343880" y="2610895"/>
                </a:lnTo>
                <a:lnTo>
                  <a:pt x="287328" y="2610895"/>
                </a:lnTo>
                <a:lnTo>
                  <a:pt x="6" y="2898217"/>
                </a:lnTo>
                <a:lnTo>
                  <a:pt x="6" y="2845973"/>
                </a:lnTo>
                <a:lnTo>
                  <a:pt x="258373" y="2587605"/>
                </a:lnTo>
                <a:lnTo>
                  <a:pt x="258373" y="2525388"/>
                </a:lnTo>
                <a:lnTo>
                  <a:pt x="1" y="2267015"/>
                </a:lnTo>
                <a:lnTo>
                  <a:pt x="0" y="2214770"/>
                </a:lnTo>
                <a:lnTo>
                  <a:pt x="285299" y="2500070"/>
                </a:lnTo>
                <a:lnTo>
                  <a:pt x="345909" y="2500070"/>
                </a:lnTo>
                <a:lnTo>
                  <a:pt x="814822" y="2031167"/>
                </a:lnTo>
                <a:lnTo>
                  <a:pt x="341616" y="1557959"/>
                </a:lnTo>
                <a:lnTo>
                  <a:pt x="289593" y="1557959"/>
                </a:lnTo>
                <a:lnTo>
                  <a:pt x="4" y="1847551"/>
                </a:lnTo>
                <a:lnTo>
                  <a:pt x="4" y="1795307"/>
                </a:lnTo>
                <a:lnTo>
                  <a:pt x="258377" y="1536932"/>
                </a:lnTo>
                <a:lnTo>
                  <a:pt x="258377" y="1474721"/>
                </a:lnTo>
                <a:lnTo>
                  <a:pt x="2" y="1216345"/>
                </a:lnTo>
                <a:lnTo>
                  <a:pt x="2" y="1164102"/>
                </a:lnTo>
                <a:lnTo>
                  <a:pt x="283034" y="1447135"/>
                </a:lnTo>
                <a:lnTo>
                  <a:pt x="348175" y="1447135"/>
                </a:lnTo>
                <a:lnTo>
                  <a:pt x="814821" y="980486"/>
                </a:lnTo>
                <a:lnTo>
                  <a:pt x="344401" y="510062"/>
                </a:lnTo>
                <a:lnTo>
                  <a:pt x="286805" y="510062"/>
                </a:lnTo>
                <a:lnTo>
                  <a:pt x="5" y="796868"/>
                </a:lnTo>
                <a:lnTo>
                  <a:pt x="5" y="744628"/>
                </a:lnTo>
                <a:lnTo>
                  <a:pt x="258382" y="486242"/>
                </a:lnTo>
                <a:lnTo>
                  <a:pt x="258382" y="424043"/>
                </a:lnTo>
                <a:lnTo>
                  <a:pt x="3" y="165664"/>
                </a:lnTo>
                <a:lnTo>
                  <a:pt x="3" y="113420"/>
                </a:lnTo>
                <a:lnTo>
                  <a:pt x="285820" y="399237"/>
                </a:lnTo>
                <a:lnTo>
                  <a:pt x="345386" y="399237"/>
                </a:lnTo>
                <a:lnTo>
                  <a:pt x="744622" y="2"/>
                </a:lnTo>
                <a:lnTo>
                  <a:pt x="796865" y="2"/>
                </a:lnTo>
                <a:lnTo>
                  <a:pt x="369206" y="427661"/>
                </a:lnTo>
                <a:lnTo>
                  <a:pt x="369206" y="482624"/>
                </a:lnTo>
                <a:lnTo>
                  <a:pt x="840943" y="954364"/>
                </a:lnTo>
                <a:lnTo>
                  <a:pt x="1309187" y="486116"/>
                </a:lnTo>
                <a:lnTo>
                  <a:pt x="1309187" y="424169"/>
                </a:lnTo>
                <a:lnTo>
                  <a:pt x="885019" y="0"/>
                </a:lnTo>
                <a:lnTo>
                  <a:pt x="937262" y="0"/>
                </a:lnTo>
                <a:lnTo>
                  <a:pt x="1336499" y="399237"/>
                </a:lnTo>
                <a:lnTo>
                  <a:pt x="1396066" y="399237"/>
                </a:lnTo>
                <a:lnTo>
                  <a:pt x="1795300" y="3"/>
                </a:lnTo>
                <a:lnTo>
                  <a:pt x="1847544" y="3"/>
                </a:lnTo>
                <a:lnTo>
                  <a:pt x="1420012" y="427535"/>
                </a:lnTo>
                <a:lnTo>
                  <a:pt x="1420012" y="482750"/>
                </a:lnTo>
                <a:lnTo>
                  <a:pt x="1891623" y="954365"/>
                </a:lnTo>
                <a:lnTo>
                  <a:pt x="2360001" y="485992"/>
                </a:lnTo>
                <a:lnTo>
                  <a:pt x="2360001" y="424295"/>
                </a:lnTo>
                <a:lnTo>
                  <a:pt x="1935698" y="0"/>
                </a:lnTo>
                <a:lnTo>
                  <a:pt x="1987943" y="0"/>
                </a:lnTo>
                <a:lnTo>
                  <a:pt x="2387187" y="399237"/>
                </a:lnTo>
                <a:lnTo>
                  <a:pt x="2446755" y="399237"/>
                </a:lnTo>
                <a:lnTo>
                  <a:pt x="2845991" y="2"/>
                </a:lnTo>
                <a:lnTo>
                  <a:pt x="2898236" y="2"/>
                </a:lnTo>
                <a:lnTo>
                  <a:pt x="2470825" y="427411"/>
                </a:lnTo>
                <a:lnTo>
                  <a:pt x="2470825" y="482875"/>
                </a:lnTo>
                <a:lnTo>
                  <a:pt x="2942310" y="954365"/>
                </a:lnTo>
                <a:lnTo>
                  <a:pt x="3410809" y="485866"/>
                </a:lnTo>
                <a:lnTo>
                  <a:pt x="3410809" y="424419"/>
                </a:lnTo>
                <a:lnTo>
                  <a:pt x="2986386" y="0"/>
                </a:lnTo>
                <a:lnTo>
                  <a:pt x="3038626" y="0"/>
                </a:lnTo>
                <a:lnTo>
                  <a:pt x="3437870" y="399237"/>
                </a:lnTo>
                <a:lnTo>
                  <a:pt x="3497441" y="399237"/>
                </a:lnTo>
                <a:lnTo>
                  <a:pt x="3896667" y="2"/>
                </a:lnTo>
                <a:lnTo>
                  <a:pt x="3948913" y="2"/>
                </a:lnTo>
                <a:lnTo>
                  <a:pt x="3521637" y="427285"/>
                </a:lnTo>
                <a:lnTo>
                  <a:pt x="3521637" y="483001"/>
                </a:lnTo>
                <a:lnTo>
                  <a:pt x="3992987" y="954364"/>
                </a:lnTo>
                <a:lnTo>
                  <a:pt x="4461599" y="485738"/>
                </a:lnTo>
                <a:lnTo>
                  <a:pt x="4461599" y="424543"/>
                </a:lnTo>
                <a:lnTo>
                  <a:pt x="4037068" y="1"/>
                </a:lnTo>
                <a:lnTo>
                  <a:pt x="4089312" y="1"/>
                </a:lnTo>
                <a:lnTo>
                  <a:pt x="4488534" y="399237"/>
                </a:lnTo>
                <a:lnTo>
                  <a:pt x="4548100" y="399237"/>
                </a:lnTo>
                <a:lnTo>
                  <a:pt x="4947332" y="4"/>
                </a:lnTo>
                <a:lnTo>
                  <a:pt x="4999581" y="4"/>
                </a:lnTo>
                <a:lnTo>
                  <a:pt x="4572422" y="427156"/>
                </a:lnTo>
                <a:lnTo>
                  <a:pt x="4572422" y="483126"/>
                </a:lnTo>
                <a:lnTo>
                  <a:pt x="5043667" y="954362"/>
                </a:lnTo>
                <a:lnTo>
                  <a:pt x="5512409" y="485609"/>
                </a:lnTo>
                <a:lnTo>
                  <a:pt x="5512409" y="424674"/>
                </a:lnTo>
                <a:lnTo>
                  <a:pt x="5087742" y="1"/>
                </a:lnTo>
                <a:lnTo>
                  <a:pt x="5139977" y="1"/>
                </a:lnTo>
                <a:lnTo>
                  <a:pt x="5539215" y="399237"/>
                </a:lnTo>
                <a:lnTo>
                  <a:pt x="5598781" y="399237"/>
                </a:lnTo>
                <a:lnTo>
                  <a:pt x="5998007" y="2"/>
                </a:lnTo>
                <a:lnTo>
                  <a:pt x="6050249" y="2"/>
                </a:lnTo>
                <a:lnTo>
                  <a:pt x="5623232" y="427030"/>
                </a:lnTo>
                <a:lnTo>
                  <a:pt x="5623232" y="483255"/>
                </a:lnTo>
                <a:lnTo>
                  <a:pt x="6094326" y="954363"/>
                </a:lnTo>
                <a:lnTo>
                  <a:pt x="6563205" y="485481"/>
                </a:lnTo>
                <a:lnTo>
                  <a:pt x="6563205" y="4247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83AF-0C92-4AEF-929C-DDFF81B6CBA5}" type="datetimeFigureOut">
              <a:rPr lang="cs-CZ" smtClean="0"/>
              <a:t>12.12.2017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6895-172F-40DD-B6BE-FD2FE2B6C341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3324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83AF-0C92-4AEF-929C-DDFF81B6CBA5}" type="datetimeFigureOut">
              <a:rPr lang="cs-CZ" smtClean="0"/>
              <a:t>12.12.2017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6895-172F-40DD-B6BE-FD2FE2B6C3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4307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83AF-0C92-4AEF-929C-DDFF81B6CBA5}" type="datetimeFigureOut">
              <a:rPr lang="cs-CZ" smtClean="0"/>
              <a:t>12.12.2017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6895-172F-40DD-B6BE-FD2FE2B6C3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1832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83AF-0C92-4AEF-929C-DDFF81B6CBA5}" type="datetimeFigureOut">
              <a:rPr lang="cs-CZ" smtClean="0"/>
              <a:t>12.12.2017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6895-172F-40DD-B6BE-FD2FE2B6C3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9872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83AF-0C92-4AEF-929C-DDFF81B6CBA5}" type="datetimeFigureOut">
              <a:rPr lang="cs-CZ" smtClean="0"/>
              <a:t>12.12.2017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6895-172F-40DD-B6BE-FD2FE2B6C3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4262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83AF-0C92-4AEF-929C-DDFF81B6CBA5}" type="datetimeFigureOut">
              <a:rPr lang="cs-CZ" smtClean="0"/>
              <a:t>12.12.2017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6895-172F-40DD-B6BE-FD2FE2B6C34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8134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183AF-0C92-4AEF-929C-DDFF81B6CBA5}" type="datetimeFigureOut">
              <a:rPr lang="cs-CZ" smtClean="0"/>
              <a:t>12.12.2017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C6895-172F-40DD-B6BE-FD2FE2B6C341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536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1A183AF-0C92-4AEF-929C-DDFF81B6CBA5}" type="datetimeFigureOut">
              <a:rPr lang="cs-CZ" smtClean="0"/>
              <a:t>12.12.2017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3CC6895-172F-40DD-B6BE-FD2FE2B6C341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8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11" Type="http://schemas.openxmlformats.org/officeDocument/2006/relationships/image" Target="../media/image14.jpg"/><Relationship Id="rId5" Type="http://schemas.openxmlformats.org/officeDocument/2006/relationships/image" Target="../media/image8.jpeg"/><Relationship Id="rId10" Type="http://schemas.openxmlformats.org/officeDocument/2006/relationships/image" Target="../media/image13.jpg"/><Relationship Id="rId4" Type="http://schemas.openxmlformats.org/officeDocument/2006/relationships/image" Target="../media/image7.jpeg"/><Relationship Id="rId9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14.jpg"/><Relationship Id="rId7" Type="http://schemas.openxmlformats.org/officeDocument/2006/relationships/image" Target="../media/image13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17.jpeg"/><Relationship Id="rId5" Type="http://schemas.openxmlformats.org/officeDocument/2006/relationships/image" Target="../media/image15.jpeg"/><Relationship Id="rId10" Type="http://schemas.openxmlformats.org/officeDocument/2006/relationships/image" Target="../media/image12.jpg"/><Relationship Id="rId4" Type="http://schemas.openxmlformats.org/officeDocument/2006/relationships/image" Target="../media/image5.jpg"/><Relationship Id="rId9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13AFF502-F33A-4679-9A99-4B625213D7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cs-CZ" dirty="0"/>
              <a:t>Úvod do výživy</a:t>
            </a:r>
            <a:br>
              <a:rPr lang="cs-CZ" dirty="0"/>
            </a:br>
            <a:r>
              <a:rPr lang="cs-CZ" dirty="0"/>
              <a:t>Energie a pohyb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xmlns="" id="{ED42114F-8C07-49F5-B1E2-D5243FAC93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Anna Vondráková</a:t>
            </a:r>
          </a:p>
        </p:txBody>
      </p:sp>
    </p:spTree>
    <p:extLst>
      <p:ext uri="{BB962C8B-B14F-4D97-AF65-F5344CB8AC3E}">
        <p14:creationId xmlns:p14="http://schemas.microsoft.com/office/powerpoint/2010/main" val="785236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96A04E2-0F29-4682-B7C1-EE93A0CAE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Bazální metabolismus, co ho ovlivňuje?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5B39544E-9BDB-448B-A41A-C3697320E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sz="2400" dirty="0"/>
              <a:t>energie potřebná k udržení funkčnosti organismu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cca 25 kcal/kg/den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menší u žen než u mužů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/>
              <a:t> teplota těla (zvýšení o 1 °C </a:t>
            </a:r>
            <a:r>
              <a:rPr lang="cs-CZ" sz="2400" dirty="0">
                <a:sym typeface="Wingdings" panose="05000000000000000000" pitchFamily="2" charset="2"/>
              </a:rPr>
              <a:t> zvýšení o 10 %)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sym typeface="Wingdings" panose="05000000000000000000" pitchFamily="2" charset="2"/>
              </a:rPr>
              <a:t> teplota prostředí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sym typeface="Wingdings" panose="05000000000000000000" pitchFamily="2" charset="2"/>
              </a:rPr>
              <a:t> věk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sym typeface="Wingdings" panose="05000000000000000000" pitchFamily="2" charset="2"/>
              </a:rPr>
              <a:t> stav organismu – onemocnění, těhotenství, stres, menstruační cyklus,…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>
                <a:sym typeface="Wingdings" panose="05000000000000000000" pitchFamily="2" charset="2"/>
              </a:rPr>
              <a:t> složení těla (svaly x tuk)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400" dirty="0"/>
              <a:t> kouření  (10 % ), konzumace nápojů s obsahem kofeinu, kapsaicin,…</a:t>
            </a:r>
            <a:endParaRPr lang="cs-CZ" dirty="0">
              <a:sym typeface="Wingdings" panose="05000000000000000000" pitchFamily="2" charset="2"/>
            </a:endParaRPr>
          </a:p>
          <a:p>
            <a:pPr>
              <a:buFont typeface="Arial" panose="020B0604020202020204" pitchFamily="34" charset="0"/>
              <a:buChar char="•"/>
            </a:pPr>
            <a:endParaRPr lang="cs-CZ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095045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8C72C8C-F859-48B1-B0B4-E08ACD959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7" y="1019746"/>
            <a:ext cx="9720072" cy="1499616"/>
          </a:xfrm>
        </p:spPr>
        <p:txBody>
          <a:bodyPr>
            <a:normAutofit fontScale="90000"/>
          </a:bodyPr>
          <a:lstStyle/>
          <a:p>
            <a:r>
              <a:rPr lang="cs-CZ" dirty="0"/>
              <a:t>Klidový energetický výdej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sz="2000" b="1" dirty="0">
                <a:latin typeface="+mn-lt"/>
                <a:cs typeface="Arial" panose="020B0604020202020204" pitchFamily="34" charset="0"/>
              </a:rPr>
              <a:t>Podmínky pro měření: </a:t>
            </a:r>
            <a:r>
              <a:rPr lang="cs-CZ" altLang="cs-CZ" sz="2000" dirty="0">
                <a:latin typeface="+mn-lt"/>
              </a:rPr>
              <a:t>úplný tělesný i psychický klid, bdělý stav, lačnění</a:t>
            </a:r>
            <a:r>
              <a:rPr lang="cs-CZ" altLang="cs-CZ" sz="5400" dirty="0"/>
              <a:t/>
            </a:r>
            <a:br>
              <a:rPr lang="cs-CZ" altLang="cs-CZ" sz="5400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C05B9CE1-6A6A-45B2-9565-1FF4D6B92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1" cy="4313238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altLang="cs-CZ" sz="5000" dirty="0"/>
              <a:t> KEV je o 10 % vyšší než BEV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5000" dirty="0">
                <a:cs typeface="Arial" panose="020B0604020202020204" pitchFamily="34" charset="0"/>
              </a:rPr>
              <a:t> odráží metabolické nároky organismu v kteroukoli denní dobu</a:t>
            </a:r>
          </a:p>
          <a:p>
            <a:pPr algn="ctr"/>
            <a:r>
              <a:rPr lang="cs-CZ" sz="6200" b="1" dirty="0"/>
              <a:t>Faktory ovlivňující KEV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altLang="cs-CZ" sz="5000" dirty="0"/>
              <a:t> </a:t>
            </a:r>
            <a:r>
              <a:rPr lang="cs-CZ" altLang="cs-CZ" sz="5000" b="1" dirty="0"/>
              <a:t>Snižující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5000" dirty="0"/>
              <a:t> déletrvající hladovění: snížení o 0-15 %</a:t>
            </a:r>
          </a:p>
          <a:p>
            <a:pPr lvl="1"/>
            <a:r>
              <a:rPr lang="cs-CZ" altLang="cs-CZ" sz="5000" dirty="0"/>
              <a:t>adaptace na nízký příjem energie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5000" dirty="0"/>
              <a:t> energetická malnutrice: snížení až o 40 %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5000" dirty="0"/>
              <a:t> léky s tlumivým účinkem</a:t>
            </a:r>
          </a:p>
          <a:p>
            <a:pPr lvl="1"/>
            <a:r>
              <a:rPr lang="cs-CZ" altLang="cs-CZ" sz="5000" dirty="0"/>
              <a:t>sedativa, neuroleptika, </a:t>
            </a:r>
            <a:r>
              <a:rPr lang="cs-CZ" altLang="cs-CZ" sz="5000" dirty="0" err="1"/>
              <a:t>opioidy</a:t>
            </a:r>
            <a:endParaRPr lang="cs-CZ" altLang="cs-CZ" sz="50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5000" dirty="0"/>
              <a:t> hypotermie </a:t>
            </a:r>
          </a:p>
          <a:p>
            <a:pPr lvl="1"/>
            <a:r>
              <a:rPr lang="cs-CZ" altLang="cs-CZ" sz="5000" dirty="0"/>
              <a:t>tělesná teplota </a:t>
            </a:r>
            <a:r>
              <a:rPr lang="en-US" altLang="cs-CZ" sz="5000" dirty="0"/>
              <a:t>&lt;</a:t>
            </a:r>
            <a:r>
              <a:rPr lang="cs-CZ" altLang="cs-CZ" sz="5000" dirty="0"/>
              <a:t> 36 </a:t>
            </a:r>
            <a:r>
              <a:rPr lang="cs-CZ" altLang="cs-CZ" sz="5000" baseline="30000" dirty="0" err="1"/>
              <a:t>o</a:t>
            </a:r>
            <a:r>
              <a:rPr lang="cs-CZ" altLang="cs-CZ" sz="5000" dirty="0" err="1"/>
              <a:t>C</a:t>
            </a:r>
            <a:endParaRPr lang="cs-CZ" altLang="cs-CZ" sz="50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5000" dirty="0"/>
              <a:t> spánek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5000" dirty="0"/>
              <a:t> snížená funkce štítné žlázy</a:t>
            </a:r>
          </a:p>
          <a:p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xmlns="" id="{F0CC5467-9A56-4D47-A393-F1F8DD95F338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437438" y="3267006"/>
            <a:ext cx="4754562" cy="3577742"/>
          </a:xfrm>
        </p:spPr>
        <p:txBody>
          <a:bodyPr>
            <a:normAutofit fontScale="40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sz="4000" b="1" dirty="0"/>
              <a:t> Zvyšuje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altLang="cs-CZ" sz="4000" dirty="0"/>
              <a:t> metabolický stres</a:t>
            </a:r>
          </a:p>
          <a:p>
            <a:pPr lvl="1">
              <a:lnSpc>
                <a:spcPct val="110000"/>
              </a:lnSpc>
            </a:pPr>
            <a:r>
              <a:rPr lang="cs-CZ" altLang="cs-CZ" sz="4000" dirty="0"/>
              <a:t>infekce, sepse</a:t>
            </a:r>
          </a:p>
          <a:p>
            <a:pPr lvl="1">
              <a:lnSpc>
                <a:spcPct val="110000"/>
              </a:lnSpc>
            </a:pPr>
            <a:r>
              <a:rPr lang="cs-CZ" altLang="cs-CZ" sz="4000" dirty="0"/>
              <a:t>popáleniny</a:t>
            </a:r>
          </a:p>
          <a:p>
            <a:pPr lvl="1">
              <a:lnSpc>
                <a:spcPct val="110000"/>
              </a:lnSpc>
            </a:pPr>
            <a:r>
              <a:rPr lang="cs-CZ" altLang="cs-CZ" sz="4000" dirty="0"/>
              <a:t>těžké trauma, polytrauma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altLang="cs-CZ" sz="4000" dirty="0"/>
              <a:t> horečka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altLang="cs-CZ" sz="4000" dirty="0"/>
              <a:t> léky s dráždivým účinkem</a:t>
            </a:r>
          </a:p>
          <a:p>
            <a:pPr lvl="1">
              <a:lnSpc>
                <a:spcPct val="110000"/>
              </a:lnSpc>
            </a:pPr>
            <a:r>
              <a:rPr lang="cs-CZ" altLang="cs-CZ" sz="4000" dirty="0"/>
              <a:t>adrenalin, </a:t>
            </a:r>
            <a:r>
              <a:rPr lang="cs-CZ" altLang="cs-CZ" sz="4000" dirty="0" err="1"/>
              <a:t>psychostimulancia</a:t>
            </a:r>
            <a:endParaRPr lang="cs-CZ" altLang="cs-CZ" sz="4000" dirty="0"/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altLang="cs-CZ" sz="4000" dirty="0"/>
              <a:t> zvýšená funkce štítné žlázy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cs-CZ" altLang="cs-CZ" sz="4000" dirty="0"/>
              <a:t> kofein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6717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7C3F600-999A-4A54-BD6D-61CB12A686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Podíl orgánů a tkání na spotřebě energie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8A599DA0-511E-43FE-B33D-73BB52D7D4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Játra 30 %</a:t>
            </a:r>
          </a:p>
          <a:p>
            <a:r>
              <a:rPr lang="cs-CZ" dirty="0"/>
              <a:t>CNS 20 %</a:t>
            </a:r>
          </a:p>
          <a:p>
            <a:r>
              <a:rPr lang="cs-CZ" dirty="0"/>
              <a:t>Střevo 20 %</a:t>
            </a:r>
          </a:p>
          <a:p>
            <a:r>
              <a:rPr lang="cs-CZ" dirty="0"/>
              <a:t>Kosterní sval 17 %</a:t>
            </a:r>
          </a:p>
          <a:p>
            <a:r>
              <a:rPr lang="cs-CZ" dirty="0"/>
              <a:t>Myokard 10 %</a:t>
            </a:r>
          </a:p>
          <a:p>
            <a:r>
              <a:rPr lang="cs-CZ" dirty="0"/>
              <a:t>Ledviny 7 %</a:t>
            </a:r>
          </a:p>
        </p:txBody>
      </p:sp>
      <p:pic>
        <p:nvPicPr>
          <p:cNvPr id="4" name="Picture 2" descr="Související obrázek">
            <a:extLst>
              <a:ext uri="{FF2B5EF4-FFF2-40B4-BE49-F238E27FC236}">
                <a16:creationId xmlns:a16="http://schemas.microsoft.com/office/drawing/2014/main" xmlns="" id="{0413DE10-0988-48F4-BB7F-36CE7D5E7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593" y="2583180"/>
            <a:ext cx="4800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791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1321926-ABB4-4DB3-88CA-E482E0A2E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209915"/>
            <a:ext cx="9720072" cy="1499616"/>
          </a:xfrm>
        </p:spPr>
        <p:txBody>
          <a:bodyPr/>
          <a:lstStyle/>
          <a:p>
            <a:r>
              <a:rPr lang="cs-CZ" dirty="0"/>
              <a:t>Stanovení energetického výdeje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9FA7D97A-86A9-4345-9D6A-775BE9333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1709531"/>
            <a:ext cx="9720071" cy="466476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cs-CZ" altLang="cs-CZ" sz="1500" dirty="0"/>
              <a:t> </a:t>
            </a:r>
            <a:r>
              <a:rPr lang="cs-CZ" altLang="cs-CZ" sz="1500" b="1" dirty="0"/>
              <a:t>Přímá kalorimetrie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500" dirty="0"/>
              <a:t>měření tepla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cs-CZ" altLang="cs-CZ" sz="1500" dirty="0"/>
              <a:t> </a:t>
            </a:r>
            <a:r>
              <a:rPr lang="cs-CZ" altLang="cs-CZ" sz="1500" b="1" dirty="0"/>
              <a:t>Nepřímá kalorimetrie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500" dirty="0">
                <a:cs typeface="Arial" panose="020B0604020202020204" pitchFamily="34" charset="0"/>
              </a:rPr>
              <a:t> založeno na skutečnosti, že spotřeba kyslíku je přímo úměrná energetickému výdeji organismu (zákon o zachování energie)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500" dirty="0">
                <a:cs typeface="Arial" panose="020B0604020202020204" pitchFamily="34" charset="0"/>
              </a:rPr>
              <a:t> měří se spotřeba kyslíku a výdej oxidu uhličitého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500" dirty="0">
                <a:cs typeface="Arial" panose="020B0604020202020204" pitchFamily="34" charset="0"/>
              </a:rPr>
              <a:t> měření probíhá pomocí </a:t>
            </a:r>
            <a:r>
              <a:rPr lang="cs-CZ" sz="1500" dirty="0" err="1">
                <a:cs typeface="Arial" panose="020B0604020202020204" pitchFamily="34" charset="0"/>
              </a:rPr>
              <a:t>canopy</a:t>
            </a:r>
            <a:r>
              <a:rPr lang="cs-CZ" sz="1500" dirty="0">
                <a:cs typeface="Arial" panose="020B0604020202020204" pitchFamily="34" charset="0"/>
              </a:rPr>
              <a:t> (plastové helmy), která se nasadí na horní část těla</a:t>
            </a:r>
          </a:p>
        </p:txBody>
      </p:sp>
      <p:pic>
        <p:nvPicPr>
          <p:cNvPr id="3076" name="Picture 4" descr="Výsledek obrázku pro nepřímá kalorimetrie">
            <a:extLst>
              <a:ext uri="{FF2B5EF4-FFF2-40B4-BE49-F238E27FC236}">
                <a16:creationId xmlns:a16="http://schemas.microsoft.com/office/drawing/2014/main" xmlns="" id="{9E9BCBBA-F265-40C0-AE78-6D3376A47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636" y="4016424"/>
            <a:ext cx="4262364" cy="284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85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D6AE2DA0-E338-4108-A254-C2ACDD457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742122"/>
            <a:ext cx="9720071" cy="55672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>
                <a:cs typeface="Arial" panose="020B0604020202020204" pitchFamily="34" charset="0"/>
              </a:rPr>
              <a:t>Respirační kvocient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cs typeface="Arial" panose="020B0604020202020204" pitchFamily="34" charset="0"/>
              </a:rPr>
              <a:t> poměr udávající objem vydýchaného oxidu uhličitého na 1 litr vdechnutého kyslíku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2400" dirty="0">
                <a:cs typeface="Arial" panose="020B0604020202020204" pitchFamily="34" charset="0"/>
              </a:rPr>
              <a:t>(CO</a:t>
            </a:r>
            <a:r>
              <a:rPr lang="cs-CZ" sz="2400" baseline="-25000" dirty="0">
                <a:cs typeface="Arial" panose="020B0604020202020204" pitchFamily="34" charset="0"/>
              </a:rPr>
              <a:t>2</a:t>
            </a:r>
            <a:r>
              <a:rPr lang="cs-CZ" sz="2400" dirty="0">
                <a:cs typeface="Arial" panose="020B0604020202020204" pitchFamily="34" charset="0"/>
              </a:rPr>
              <a:t>/O</a:t>
            </a:r>
            <a:r>
              <a:rPr lang="cs-CZ" sz="2400" baseline="-25000" dirty="0">
                <a:cs typeface="Arial" panose="020B0604020202020204" pitchFamily="34" charset="0"/>
              </a:rPr>
              <a:t>2</a:t>
            </a:r>
            <a:r>
              <a:rPr lang="cs-CZ" sz="2400" dirty="0"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cs typeface="Arial" panose="020B0604020202020204" pitchFamily="34" charset="0"/>
              </a:rPr>
              <a:t> dává informaci o složení energetických zdrojů v potravě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cs typeface="Arial" panose="020B0604020202020204" pitchFamily="34" charset="0"/>
              </a:rPr>
              <a:t> 1,0 při čistě sacharidové stravě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cs typeface="Arial" panose="020B0604020202020204" pitchFamily="34" charset="0"/>
              </a:rPr>
              <a:t> 0,85 při smíšené stravě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cs typeface="Arial" panose="020B0604020202020204" pitchFamily="34" charset="0"/>
              </a:rPr>
              <a:t> 0,7 při stravě čistě tukové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9670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BCCD9DC-2D2F-4AD4-99AD-C0A0C9543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Výpočet energetické potřeby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C6022C84-37AB-42A4-AC39-8DFBECE2E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643270"/>
            <a:ext cx="9720071" cy="466609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1. </a:t>
            </a:r>
            <a:r>
              <a:rPr lang="cs-CZ" b="1" dirty="0" err="1"/>
              <a:t>Harris</a:t>
            </a:r>
            <a:r>
              <a:rPr lang="cs-CZ" b="1" dirty="0"/>
              <a:t> – </a:t>
            </a:r>
            <a:r>
              <a:rPr lang="cs-CZ" b="1" dirty="0" err="1"/>
              <a:t>Benedictova</a:t>
            </a:r>
            <a:r>
              <a:rPr lang="cs-CZ" b="1" dirty="0"/>
              <a:t> rovnice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Muži: BM (kcal/den) = 66,5 + 13,8 x H + 5,0 x V – 6,8 x 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Ženy: BM (kcal/den) = 655 + 9,6 x H + 1,8 x V – 4,7 x R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2. </a:t>
            </a:r>
            <a:r>
              <a:rPr lang="cs-CZ" b="1" dirty="0" err="1"/>
              <a:t>Mifflin</a:t>
            </a:r>
            <a:r>
              <a:rPr lang="cs-CZ" b="1" dirty="0"/>
              <a:t>-St. </a:t>
            </a:r>
            <a:r>
              <a:rPr lang="cs-CZ" b="1" dirty="0" err="1"/>
              <a:t>Jeor</a:t>
            </a:r>
            <a:r>
              <a:rPr lang="cs-CZ" b="1" dirty="0"/>
              <a:t> rovnice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200" b="1" dirty="0"/>
              <a:t> </a:t>
            </a:r>
            <a:r>
              <a:rPr lang="cs-CZ" sz="2200" dirty="0"/>
              <a:t>Muži: </a:t>
            </a:r>
            <a:r>
              <a:rPr lang="cs-CZ" dirty="0"/>
              <a:t>BM</a:t>
            </a:r>
            <a:r>
              <a:rPr lang="cs-CZ" sz="2200" dirty="0"/>
              <a:t> = 10H + 6,25V – 5R + 5			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sz="2200" dirty="0"/>
              <a:t>Ženy: </a:t>
            </a:r>
            <a:r>
              <a:rPr lang="cs-CZ" dirty="0"/>
              <a:t>BM</a:t>
            </a:r>
            <a:r>
              <a:rPr lang="cs-CZ" sz="2200" dirty="0"/>
              <a:t> = 10H + 6,25V – 5R - 161</a:t>
            </a:r>
          </a:p>
          <a:p>
            <a:r>
              <a:rPr lang="cs-CZ" dirty="0"/>
              <a:t>H=hmotnost (kg)</a:t>
            </a:r>
          </a:p>
          <a:p>
            <a:r>
              <a:rPr lang="cs-CZ" dirty="0"/>
              <a:t>V=výška (cm)</a:t>
            </a:r>
          </a:p>
          <a:p>
            <a:r>
              <a:rPr lang="cs-CZ" dirty="0"/>
              <a:t>R=věk</a:t>
            </a:r>
          </a:p>
        </p:txBody>
      </p:sp>
    </p:spTree>
    <p:extLst>
      <p:ext uri="{BB962C8B-B14F-4D97-AF65-F5344CB8AC3E}">
        <p14:creationId xmlns:p14="http://schemas.microsoft.com/office/powerpoint/2010/main" val="3636923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C47610F0-6F36-4163-9F4D-510CD43F2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9658" y="874643"/>
            <a:ext cx="9720071" cy="5447969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3. Hrubé odhady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Muži: BM = 1 kcal/kg/hod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Ženy: BM = 0,9 kcal/kg/hod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4. Faustův vzorec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Muži: BM (kcal/den) = H x 24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Ženy: BM (kcal/den) = H x 23 </a:t>
            </a:r>
          </a:p>
          <a:p>
            <a:endParaRPr lang="cs-CZ" dirty="0"/>
          </a:p>
        </p:txBody>
      </p:sp>
      <p:pic>
        <p:nvPicPr>
          <p:cNvPr id="2050" name="Picture 2" descr="Související obrázek">
            <a:extLst>
              <a:ext uri="{FF2B5EF4-FFF2-40B4-BE49-F238E27FC236}">
                <a16:creationId xmlns:a16="http://schemas.microsoft.com/office/drawing/2014/main" xmlns="" id="{87DB9AA4-B472-483F-9D7F-3877600E1F5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283" y="1236418"/>
            <a:ext cx="5632911" cy="357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31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BBF7611-F0B5-4E15-850D-1028C61AD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potřebujeme znát pro výpočet?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F4111B78-A5FE-48C9-846A-0B5C5BE832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cs-CZ" dirty="0"/>
              <a:t>Věk</a:t>
            </a:r>
          </a:p>
          <a:p>
            <a:pPr marL="457200" indent="-457200">
              <a:buFont typeface="+mj-lt"/>
              <a:buAutoNum type="alphaLcParenR"/>
            </a:pPr>
            <a:r>
              <a:rPr lang="cs-CZ" dirty="0"/>
              <a:t>Výška (cm)</a:t>
            </a:r>
          </a:p>
          <a:p>
            <a:pPr marL="457200" indent="-457200">
              <a:buFont typeface="+mj-lt"/>
              <a:buAutoNum type="alphaLcParenR"/>
            </a:pPr>
            <a:r>
              <a:rPr lang="cs-CZ" dirty="0"/>
              <a:t>Ideální hmotnost!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xmlns="" id="{FAABE353-177E-405B-89C2-02241A1736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604954"/>
              </p:ext>
            </p:extLst>
          </p:nvPr>
        </p:nvGraphicFramePr>
        <p:xfrm>
          <a:off x="4505093" y="2084832"/>
          <a:ext cx="5871360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5680">
                  <a:extLst>
                    <a:ext uri="{9D8B030D-6E8A-4147-A177-3AD203B41FA5}">
                      <a16:colId xmlns:a16="http://schemas.microsoft.com/office/drawing/2014/main" xmlns="" val="2346168304"/>
                    </a:ext>
                  </a:extLst>
                </a:gridCol>
                <a:gridCol w="2935680">
                  <a:extLst>
                    <a:ext uri="{9D8B030D-6E8A-4147-A177-3AD203B41FA5}">
                      <a16:colId xmlns:a16="http://schemas.microsoft.com/office/drawing/2014/main" xmlns="" val="3088975839"/>
                    </a:ext>
                  </a:extLst>
                </a:gridCol>
              </a:tblGrid>
              <a:tr h="334087">
                <a:tc>
                  <a:txBody>
                    <a:bodyPr/>
                    <a:lstStyle/>
                    <a:p>
                      <a:r>
                        <a:rPr lang="cs-CZ" dirty="0"/>
                        <a:t>Klasifikace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BMI (kg/m2)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43200942"/>
                  </a:ext>
                </a:extLst>
              </a:tr>
              <a:tr h="334087">
                <a:tc>
                  <a:txBody>
                    <a:bodyPr/>
                    <a:lstStyle/>
                    <a:p>
                      <a:r>
                        <a:rPr lang="cs-CZ" dirty="0"/>
                        <a:t>Podváha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&lt; 18,5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87159829"/>
                  </a:ext>
                </a:extLst>
              </a:tr>
              <a:tr h="334087">
                <a:tc>
                  <a:txBody>
                    <a:bodyPr/>
                    <a:lstStyle/>
                    <a:p>
                      <a:r>
                        <a:rPr lang="cs-CZ" dirty="0"/>
                        <a:t>Normální (ideální) hmotnost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18,5 – 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10522833"/>
                  </a:ext>
                </a:extLst>
              </a:tr>
              <a:tr h="334087">
                <a:tc>
                  <a:txBody>
                    <a:bodyPr/>
                    <a:lstStyle/>
                    <a:p>
                      <a:r>
                        <a:rPr lang="cs-CZ" dirty="0"/>
                        <a:t>Nadváha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25 - 30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05902518"/>
                  </a:ext>
                </a:extLst>
              </a:tr>
              <a:tr h="334087">
                <a:tc>
                  <a:txBody>
                    <a:bodyPr/>
                    <a:lstStyle/>
                    <a:p>
                      <a:r>
                        <a:rPr lang="cs-CZ" dirty="0"/>
                        <a:t>Obezita 1. stupně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30 – 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49783425"/>
                  </a:ext>
                </a:extLst>
              </a:tr>
              <a:tr h="334087">
                <a:tc>
                  <a:txBody>
                    <a:bodyPr/>
                    <a:lstStyle/>
                    <a:p>
                      <a:r>
                        <a:rPr lang="cs-CZ" dirty="0"/>
                        <a:t>Obezita 2. stupně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35 – 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60479510"/>
                  </a:ext>
                </a:extLst>
              </a:tr>
              <a:tr h="334087">
                <a:tc>
                  <a:txBody>
                    <a:bodyPr/>
                    <a:lstStyle/>
                    <a:p>
                      <a:r>
                        <a:rPr lang="cs-CZ" dirty="0"/>
                        <a:t>Obezita 3. stupně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&gt; 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11467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4314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5A4EA85-FAEF-4A2D-AF7A-387D4FE17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306920"/>
            <a:ext cx="9720072" cy="1499616"/>
          </a:xfrm>
        </p:spPr>
        <p:txBody>
          <a:bodyPr/>
          <a:lstStyle/>
          <a:p>
            <a:pPr algn="ctr"/>
            <a:r>
              <a:rPr lang="cs-CZ" dirty="0"/>
              <a:t>Vypočítejte hodnotu bazálního metabolismu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1E9D93AE-BFB7-4C22-B0F0-AAE6516DB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987826"/>
            <a:ext cx="9720071" cy="4321534"/>
          </a:xfrm>
        </p:spPr>
        <p:txBody>
          <a:bodyPr>
            <a:normAutofit/>
          </a:bodyPr>
          <a:lstStyle/>
          <a:p>
            <a:pPr algn="ctr"/>
            <a:r>
              <a:rPr lang="cs-CZ" sz="3100" b="1" dirty="0"/>
              <a:t>Žena, 55 kg, 160 cm, 22 let</a:t>
            </a:r>
          </a:p>
          <a:p>
            <a:r>
              <a:rPr lang="cs-CZ" sz="3200" dirty="0"/>
              <a:t>BM (kcal/den) = 655 + 9,6 x H + 1,8 x V – 4,7 x R </a:t>
            </a:r>
          </a:p>
          <a:p>
            <a:r>
              <a:rPr lang="cs-CZ" sz="3200" dirty="0"/>
              <a:t>BM = 10H + 6,25V – 5R - 161</a:t>
            </a:r>
          </a:p>
          <a:p>
            <a:r>
              <a:rPr lang="cs-CZ" sz="3200" dirty="0"/>
              <a:t>BM = 0,9 kcal/kg/hod</a:t>
            </a:r>
          </a:p>
          <a:p>
            <a:r>
              <a:rPr lang="cs-CZ" sz="3200" dirty="0"/>
              <a:t>BM (kcal/den) = H x 23 </a:t>
            </a:r>
          </a:p>
          <a:p>
            <a:pPr algn="ctr"/>
            <a:endParaRPr lang="cs-CZ" sz="3100" b="1" dirty="0"/>
          </a:p>
        </p:txBody>
      </p:sp>
    </p:spTree>
    <p:extLst>
      <p:ext uri="{BB962C8B-B14F-4D97-AF65-F5344CB8AC3E}">
        <p14:creationId xmlns:p14="http://schemas.microsoft.com/office/powerpoint/2010/main" val="1957040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7BE68F71-B811-4D6B-B3B1-96774A465B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795130"/>
            <a:ext cx="9720071" cy="5514230"/>
          </a:xfrm>
        </p:spPr>
        <p:txBody>
          <a:bodyPr>
            <a:normAutofit/>
          </a:bodyPr>
          <a:lstStyle/>
          <a:p>
            <a:r>
              <a:rPr lang="cs-CZ" b="1" dirty="0" err="1"/>
              <a:t>Mifflin</a:t>
            </a:r>
            <a:r>
              <a:rPr lang="cs-CZ" b="1" dirty="0"/>
              <a:t>-St. </a:t>
            </a:r>
            <a:r>
              <a:rPr lang="cs-CZ" b="1" dirty="0" err="1"/>
              <a:t>Jeor</a:t>
            </a:r>
            <a:r>
              <a:rPr lang="cs-CZ" b="1" dirty="0"/>
              <a:t> rovnice</a:t>
            </a:r>
            <a:endParaRPr lang="cs-CZ" dirty="0"/>
          </a:p>
          <a:p>
            <a:r>
              <a:rPr lang="cs-CZ" dirty="0"/>
              <a:t>10 x 55 + 6,25 x 160 – 5 x 22 - 161= 1279 kcal</a:t>
            </a:r>
          </a:p>
          <a:p>
            <a:r>
              <a:rPr lang="cs-CZ" dirty="0"/>
              <a:t>1279 x 4,2= </a:t>
            </a:r>
            <a:r>
              <a:rPr lang="cs-CZ" b="1" dirty="0"/>
              <a:t>5372 </a:t>
            </a:r>
            <a:r>
              <a:rPr lang="cs-CZ" b="1" dirty="0" err="1"/>
              <a:t>kJ</a:t>
            </a:r>
            <a:endParaRPr lang="cs-CZ" b="1" dirty="0"/>
          </a:p>
          <a:p>
            <a:r>
              <a:rPr lang="cs-CZ" b="1" dirty="0" err="1"/>
              <a:t>Harris</a:t>
            </a:r>
            <a:r>
              <a:rPr lang="cs-CZ" b="1" dirty="0"/>
              <a:t> – </a:t>
            </a:r>
            <a:r>
              <a:rPr lang="cs-CZ" b="1" dirty="0" err="1"/>
              <a:t>Benedictova</a:t>
            </a:r>
            <a:r>
              <a:rPr lang="cs-CZ" b="1" dirty="0"/>
              <a:t> rovnice </a:t>
            </a:r>
          </a:p>
          <a:p>
            <a:r>
              <a:rPr lang="cs-CZ" dirty="0"/>
              <a:t>655 + 9,6 x 55 + 1,8 x 160 – 4,7 x 22 = 1367,3 kcal</a:t>
            </a:r>
          </a:p>
          <a:p>
            <a:r>
              <a:rPr lang="cs-CZ" dirty="0"/>
              <a:t>1367,3 x 4,2= </a:t>
            </a:r>
            <a:r>
              <a:rPr lang="cs-CZ" b="1" dirty="0"/>
              <a:t>5744 </a:t>
            </a:r>
            <a:r>
              <a:rPr lang="cs-CZ" b="1" dirty="0" err="1"/>
              <a:t>kJ</a:t>
            </a:r>
            <a:endParaRPr lang="cs-CZ" b="1" dirty="0"/>
          </a:p>
          <a:p>
            <a:r>
              <a:rPr lang="cs-CZ" b="1" dirty="0"/>
              <a:t>Hrubý odhad</a:t>
            </a:r>
          </a:p>
          <a:p>
            <a:r>
              <a:rPr lang="cs-CZ" dirty="0"/>
              <a:t>0,9 kcal/kg/hod</a:t>
            </a:r>
          </a:p>
          <a:p>
            <a:r>
              <a:rPr lang="cs-CZ" dirty="0"/>
              <a:t>0,9x55x24= 1188 kcal</a:t>
            </a:r>
          </a:p>
          <a:p>
            <a:r>
              <a:rPr lang="cs-CZ" dirty="0"/>
              <a:t>1188*4,2 = </a:t>
            </a:r>
            <a:r>
              <a:rPr lang="cs-CZ" b="1" dirty="0"/>
              <a:t>4990 </a:t>
            </a:r>
            <a:r>
              <a:rPr lang="cs-CZ" b="1" dirty="0" err="1"/>
              <a:t>kJ</a:t>
            </a:r>
            <a:endParaRPr 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79736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xmlns="" id="{FEBDCB0B-B55A-4E50-B798-7AAF5F910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to energie?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xmlns="" id="{4CE6B146-3A3B-42E7-A347-5134D5674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084832"/>
            <a:ext cx="9720071" cy="4224528"/>
          </a:xfrm>
        </p:spPr>
        <p:txBody>
          <a:bodyPr>
            <a:normAutofit/>
          </a:bodyPr>
          <a:lstStyle/>
          <a:p>
            <a:r>
              <a:rPr lang="cs-CZ" altLang="cs-CZ" b="1" dirty="0"/>
              <a:t>Univerzální fosfátová vysokoenergetická sloučenina je ATP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uložena ve formě chemických vazeb makroergních sloučenin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štěpením vazeb se energie uvolňuje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v rámci svalu je chemická E přeměněna na mechanickou a tepelnou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1. Termodynamický zákon (zákon zachování energie) </a:t>
            </a:r>
          </a:p>
          <a:p>
            <a:pPr marL="0" indent="0">
              <a:buNone/>
            </a:pPr>
            <a:r>
              <a:rPr lang="cs-CZ" altLang="cs-CZ" dirty="0"/>
              <a:t>Energii nelze ani vytvořit, ani zničit, avšak může se měnit z jedné formy na druhou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Jednotka: J (joul)</a:t>
            </a:r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EC2208B5-BA72-49CB-9122-8ECEDF0664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483" y="0"/>
            <a:ext cx="3815576" cy="213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536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1C7CC51-BB59-480F-BB46-C871302B4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868" y="117148"/>
            <a:ext cx="9720072" cy="1499616"/>
          </a:xfrm>
        </p:spPr>
        <p:txBody>
          <a:bodyPr/>
          <a:lstStyle/>
          <a:p>
            <a:r>
              <a:rPr lang="cs-CZ" dirty="0"/>
              <a:t>Faktory fyzické aktivity</a:t>
            </a:r>
          </a:p>
        </p:txBody>
      </p:sp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xmlns="" id="{D2E02835-80B3-446C-9A68-4446BF89E5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7088885"/>
              </p:ext>
            </p:extLst>
          </p:nvPr>
        </p:nvGraphicFramePr>
        <p:xfrm>
          <a:off x="1106755" y="1139686"/>
          <a:ext cx="10197349" cy="5552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1245">
                  <a:extLst>
                    <a:ext uri="{9D8B030D-6E8A-4147-A177-3AD203B41FA5}">
                      <a16:colId xmlns:a16="http://schemas.microsoft.com/office/drawing/2014/main" xmlns="" val="2865250586"/>
                    </a:ext>
                  </a:extLst>
                </a:gridCol>
                <a:gridCol w="4505739">
                  <a:extLst>
                    <a:ext uri="{9D8B030D-6E8A-4147-A177-3AD203B41FA5}">
                      <a16:colId xmlns:a16="http://schemas.microsoft.com/office/drawing/2014/main" xmlns="" val="3848758989"/>
                    </a:ext>
                  </a:extLst>
                </a:gridCol>
                <a:gridCol w="1510748">
                  <a:extLst>
                    <a:ext uri="{9D8B030D-6E8A-4147-A177-3AD203B41FA5}">
                      <a16:colId xmlns:a16="http://schemas.microsoft.com/office/drawing/2014/main" xmlns="" val="2371135287"/>
                    </a:ext>
                  </a:extLst>
                </a:gridCol>
                <a:gridCol w="2239617">
                  <a:extLst>
                    <a:ext uri="{9D8B030D-6E8A-4147-A177-3AD203B41FA5}">
                      <a16:colId xmlns:a16="http://schemas.microsoft.com/office/drawing/2014/main" xmlns="" val="2828994874"/>
                    </a:ext>
                  </a:extLst>
                </a:gridCol>
              </a:tblGrid>
              <a:tr h="650826">
                <a:tc>
                  <a:txBody>
                    <a:bodyPr/>
                    <a:lstStyle/>
                    <a:p>
                      <a:r>
                        <a:rPr lang="cs-CZ" sz="1800" dirty="0"/>
                        <a:t>Intenzita činnosti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Typ aktivity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Faktory aktivity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Energetický výdej (</a:t>
                      </a:r>
                      <a:r>
                        <a:rPr lang="cs-CZ" sz="1800" dirty="0" err="1"/>
                        <a:t>kJ</a:t>
                      </a:r>
                      <a:r>
                        <a:rPr lang="cs-CZ" sz="1800" dirty="0"/>
                        <a:t>/kg/den)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54111276"/>
                  </a:ext>
                </a:extLst>
              </a:tr>
              <a:tr h="1202402">
                <a:tc>
                  <a:txBody>
                    <a:bodyPr/>
                    <a:lstStyle/>
                    <a:p>
                      <a:r>
                        <a:rPr lang="cs-CZ" sz="1800" b="1" dirty="0"/>
                        <a:t>Velmi lehká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Sezení a stání, řízení, laboratorní práce, student, sekretářka, šití, psaní, žehlení, vaření, hraní karet, hraní na hudební nástroj, malování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Ž – 1,3</a:t>
                      </a:r>
                    </a:p>
                    <a:p>
                      <a:r>
                        <a:rPr lang="cs-CZ" sz="1800" dirty="0"/>
                        <a:t>M – 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Ž – 126</a:t>
                      </a:r>
                    </a:p>
                    <a:p>
                      <a:r>
                        <a:rPr lang="cs-CZ" sz="1800" dirty="0"/>
                        <a:t>M – 130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38323845"/>
                  </a:ext>
                </a:extLst>
              </a:tr>
              <a:tr h="1198891">
                <a:tc>
                  <a:txBody>
                    <a:bodyPr/>
                    <a:lstStyle/>
                    <a:p>
                      <a:r>
                        <a:rPr lang="cs-CZ" sz="1800" b="1" dirty="0"/>
                        <a:t>Lehká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Chůze (4-5km/h), práce v garáži, truhlář, elektrikář, práce v restauraci, v domácnosti, péče o dítě, golf, plachtění, stolní tenis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Ž – 1,5</a:t>
                      </a:r>
                    </a:p>
                    <a:p>
                      <a:r>
                        <a:rPr lang="cs-CZ" sz="1800" dirty="0"/>
                        <a:t>M – 1,6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/>
                        <a:t>Ž - 147</a:t>
                      </a:r>
                    </a:p>
                    <a:p>
                      <a:r>
                        <a:rPr lang="cs-CZ" sz="1800" dirty="0"/>
                        <a:t>M – 160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19103556"/>
                  </a:ext>
                </a:extLst>
              </a:tr>
              <a:tr h="924859">
                <a:tc>
                  <a:txBody>
                    <a:bodyPr/>
                    <a:lstStyle/>
                    <a:p>
                      <a:r>
                        <a:rPr lang="cs-CZ" sz="1800" b="1" dirty="0"/>
                        <a:t>Střední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Chůze (5-6,5 km/h), práce na zahradě, nesení zátěže, cyklistika, lyžování, tanec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Ž – 1,6</a:t>
                      </a:r>
                    </a:p>
                    <a:p>
                      <a:r>
                        <a:rPr lang="cs-CZ" sz="1800" dirty="0"/>
                        <a:t>M – 1,9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/>
                        <a:t>Ž - 155</a:t>
                      </a:r>
                    </a:p>
                    <a:p>
                      <a:r>
                        <a:rPr lang="cs-CZ" sz="1800" dirty="0"/>
                        <a:t>M – 172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71679552"/>
                  </a:ext>
                </a:extLst>
              </a:tr>
              <a:tr h="924859">
                <a:tc>
                  <a:txBody>
                    <a:bodyPr/>
                    <a:lstStyle/>
                    <a:p>
                      <a:r>
                        <a:rPr lang="cs-CZ" sz="1800" b="1" dirty="0"/>
                        <a:t>Těžká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Chůze do kopce, těžká </a:t>
                      </a:r>
                      <a:r>
                        <a:rPr lang="cs-CZ" sz="1800"/>
                        <a:t>manuální práce, </a:t>
                      </a:r>
                      <a:r>
                        <a:rPr lang="cs-CZ" sz="1800" dirty="0"/>
                        <a:t>basketbal, fotbal, horolezectví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Ž – 1,9</a:t>
                      </a:r>
                    </a:p>
                    <a:p>
                      <a:r>
                        <a:rPr lang="cs-CZ" sz="1800" dirty="0"/>
                        <a:t>M- 2,1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/>
                        <a:t>Ž - 185</a:t>
                      </a:r>
                    </a:p>
                    <a:p>
                      <a:r>
                        <a:rPr lang="cs-CZ" sz="1800" dirty="0"/>
                        <a:t>M – 210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56179355"/>
                  </a:ext>
                </a:extLst>
              </a:tr>
              <a:tr h="650826">
                <a:tc>
                  <a:txBody>
                    <a:bodyPr/>
                    <a:lstStyle/>
                    <a:p>
                      <a:r>
                        <a:rPr lang="cs-CZ" sz="1800" b="1" dirty="0"/>
                        <a:t>Mimořádná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Profesionální sportovci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Ž -2,2</a:t>
                      </a:r>
                    </a:p>
                    <a:p>
                      <a:r>
                        <a:rPr lang="cs-CZ" sz="1800" dirty="0"/>
                        <a:t>M – 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/>
                        <a:t>Ž - 214</a:t>
                      </a:r>
                    </a:p>
                    <a:p>
                      <a:r>
                        <a:rPr lang="cs-CZ" sz="1800" dirty="0"/>
                        <a:t>M - 244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749698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06324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77AAE9D-0FE0-483A-BD68-EDFBC7ECB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Průměrná celodenní aktivita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56B46DA6-B23A-4BA4-8D89-2CE468A4B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586" y="2084832"/>
            <a:ext cx="9720071" cy="4277537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cs-CZ" altLang="cs-CZ" dirty="0"/>
              <a:t>výčet jednotlivých aktivit s uvedením doby trvání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dirty="0"/>
              <a:t>vynásobení počtu hodin trvání každé aktivity odpovídajícím faktorem fyzické aktivity</a:t>
            </a:r>
          </a:p>
          <a:p>
            <a:pPr marL="457200" indent="-457200">
              <a:buFont typeface="+mj-lt"/>
              <a:buAutoNum type="arabicPeriod"/>
            </a:pPr>
            <a:r>
              <a:rPr lang="cs-CZ" altLang="cs-CZ" dirty="0"/>
              <a:t>vydělení součtu všech násobků 24 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cs-CZ" altLang="cs-CZ" b="1" dirty="0"/>
              <a:t> průměrný celodenní faktor fyzické aktivity</a:t>
            </a:r>
          </a:p>
          <a:p>
            <a:pPr marL="0" indent="0">
              <a:buNone/>
            </a:pPr>
            <a:r>
              <a:rPr lang="cs-CZ" altLang="cs-CZ" b="1" dirty="0"/>
              <a:t>Výpočet</a:t>
            </a:r>
          </a:p>
          <a:p>
            <a:r>
              <a:rPr lang="cs-CZ" dirty="0"/>
              <a:t>10 x 55 + 6,25 x 160 – 5 x 22 - 161= 1279 kcal</a:t>
            </a:r>
          </a:p>
          <a:p>
            <a:r>
              <a:rPr lang="cs-CZ" dirty="0"/>
              <a:t>1279 x 4,2= </a:t>
            </a:r>
            <a:r>
              <a:rPr lang="cs-CZ" b="1" dirty="0"/>
              <a:t>5372 </a:t>
            </a:r>
            <a:r>
              <a:rPr lang="cs-CZ" b="1" dirty="0" err="1"/>
              <a:t>kJ</a:t>
            </a:r>
            <a:endParaRPr lang="cs-CZ" b="1" dirty="0"/>
          </a:p>
          <a:p>
            <a:r>
              <a:rPr lang="cs-CZ" b="1" dirty="0"/>
              <a:t>BM x FA = CEV</a:t>
            </a:r>
          </a:p>
          <a:p>
            <a:r>
              <a:rPr lang="cs-CZ" b="1" dirty="0"/>
              <a:t>5372 x 1,3 = 6983 </a:t>
            </a:r>
            <a:r>
              <a:rPr lang="cs-CZ" b="1" dirty="0" err="1"/>
              <a:t>kJ</a:t>
            </a:r>
            <a:endParaRPr lang="cs-CZ" b="1" dirty="0"/>
          </a:p>
          <a:p>
            <a:pPr marL="0" indent="0">
              <a:buNone/>
            </a:pPr>
            <a:endParaRPr lang="cs-CZ" altLang="cs-CZ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0674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D20968B-D7A3-48F9-BDD5-CAA5E000B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461628" cy="1499616"/>
          </a:xfrm>
        </p:spPr>
        <p:txBody>
          <a:bodyPr/>
          <a:lstStyle/>
          <a:p>
            <a:r>
              <a:rPr lang="cs-CZ" dirty="0"/>
              <a:t>Pohyb – základní nástroj pro udržení zdraví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E7B98A97-88DB-4D93-8B14-595A5595B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895707"/>
            <a:ext cx="9720071" cy="47436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2400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cs-CZ" sz="2400" dirty="0">
                <a:cs typeface="Arial" panose="020B0604020202020204" pitchFamily="34" charset="0"/>
              </a:rPr>
              <a:t>Dospělý jedinec - denně minimálně 30 min (střední intenzita) </a:t>
            </a:r>
          </a:p>
          <a:p>
            <a:pPr marL="0" indent="0" algn="ctr">
              <a:buNone/>
            </a:pPr>
            <a:r>
              <a:rPr lang="pl-PL" sz="2400" dirty="0"/>
              <a:t>Bez pohybu ochabuje tělo i psychika.</a:t>
            </a:r>
          </a:p>
          <a:p>
            <a:pPr marL="0" indent="0" algn="ctr">
              <a:buNone/>
            </a:pPr>
            <a:endParaRPr lang="pl-PL" sz="2400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l-PL" sz="2400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l-PL" sz="2400" dirty="0"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pl-PL" sz="24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2400" dirty="0">
                <a:cs typeface="Arial" panose="020B0604020202020204" pitchFamily="34" charset="0"/>
              </a:rPr>
              <a:t>					</a:t>
            </a:r>
          </a:p>
          <a:p>
            <a:pPr marL="0" indent="0">
              <a:buNone/>
            </a:pPr>
            <a:r>
              <a:rPr lang="pl-PL" sz="2400" dirty="0">
                <a:cs typeface="Arial" panose="020B0604020202020204" pitchFamily="34" charset="0"/>
              </a:rPr>
              <a:t>				„Vstávej, je čas cvičit.”</a:t>
            </a:r>
            <a:endParaRPr lang="cs-CZ" sz="2400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400" dirty="0">
              <a:cs typeface="Arial" panose="020B0604020202020204" pitchFamily="34" charset="0"/>
            </a:endParaRPr>
          </a:p>
        </p:txBody>
      </p:sp>
      <p:pic>
        <p:nvPicPr>
          <p:cNvPr id="2054" name="Picture 6" descr="Související obrázek">
            <a:extLst>
              <a:ext uri="{FF2B5EF4-FFF2-40B4-BE49-F238E27FC236}">
                <a16:creationId xmlns:a16="http://schemas.microsoft.com/office/drawing/2014/main" xmlns="" id="{9B8F77AC-8067-4A87-9DD1-CE0F0272C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659" y="3576833"/>
            <a:ext cx="3609007" cy="235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1206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128C222-195A-4B90-B1D9-B4DF60631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5400" dirty="0"/>
              <a:t>Výdej energie při různých činnostech za hodinu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F66C8646-6532-4809-A3C8-BC7A41632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13113"/>
            <a:ext cx="9720071" cy="4096247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80000"/>
              </a:lnSpc>
            </a:pPr>
            <a:r>
              <a:rPr lang="cs-CZ" altLang="cs-CZ" sz="2900" b="1" dirty="0"/>
              <a:t>do 400 </a:t>
            </a:r>
            <a:r>
              <a:rPr lang="cs-CZ" altLang="cs-CZ" sz="2900" b="1" dirty="0" err="1"/>
              <a:t>kJ</a:t>
            </a:r>
            <a:r>
              <a:rPr lang="cs-CZ" altLang="cs-CZ" sz="2900" b="1" dirty="0"/>
              <a:t> -</a:t>
            </a:r>
            <a:r>
              <a:rPr lang="cs-CZ" altLang="cs-CZ" sz="2900" dirty="0"/>
              <a:t> čtení , psaní, sledování televize, šití, rybaření, hra v karty, úřednická práce – aktivity v sedě</a:t>
            </a:r>
            <a:endParaRPr lang="cs-CZ" altLang="cs-CZ" sz="2900" b="1" dirty="0"/>
          </a:p>
          <a:p>
            <a:pPr>
              <a:lnSpc>
                <a:spcPct val="80000"/>
              </a:lnSpc>
            </a:pPr>
            <a:r>
              <a:rPr lang="cs-CZ" altLang="cs-CZ" sz="2900" b="1" dirty="0"/>
              <a:t>400 - 800 </a:t>
            </a:r>
            <a:r>
              <a:rPr lang="cs-CZ" altLang="cs-CZ" sz="2900" b="1" dirty="0" err="1"/>
              <a:t>kJ</a:t>
            </a:r>
            <a:r>
              <a:rPr lang="cs-CZ" altLang="cs-CZ" sz="2900" b="1" dirty="0"/>
              <a:t> -  </a:t>
            </a:r>
            <a:r>
              <a:rPr lang="cs-CZ" altLang="cs-CZ" sz="2900" dirty="0"/>
              <a:t>umývání a utírání  nádobí, žehlení, řízení auta, hraní na hudební nástroje, lehké zahradnické práce – činnosti ve stoje</a:t>
            </a:r>
            <a:endParaRPr lang="cs-CZ" altLang="cs-CZ" sz="2900" b="1" dirty="0"/>
          </a:p>
          <a:p>
            <a:pPr>
              <a:lnSpc>
                <a:spcPct val="80000"/>
              </a:lnSpc>
            </a:pPr>
            <a:r>
              <a:rPr lang="cs-CZ" altLang="cs-CZ" sz="2900" b="1" dirty="0"/>
              <a:t>800 - 1000 </a:t>
            </a:r>
            <a:r>
              <a:rPr lang="cs-CZ" altLang="cs-CZ" sz="2900" b="1" dirty="0" err="1"/>
              <a:t>kJ</a:t>
            </a:r>
            <a:r>
              <a:rPr lang="cs-CZ" altLang="cs-CZ" sz="2900" b="1" dirty="0"/>
              <a:t> - </a:t>
            </a:r>
            <a:r>
              <a:rPr lang="cs-CZ" altLang="cs-CZ" sz="2900" dirty="0"/>
              <a:t>zametání a vytírání podlahy, věšení prádla, středně náročné zahradnické práce, opravářské práce, kuželky, chůze rychlostí 4 km/ h</a:t>
            </a:r>
            <a:endParaRPr lang="cs-CZ" altLang="cs-CZ" sz="2900" b="1" dirty="0"/>
          </a:p>
          <a:p>
            <a:pPr>
              <a:lnSpc>
                <a:spcPct val="80000"/>
              </a:lnSpc>
            </a:pPr>
            <a:r>
              <a:rPr lang="cs-CZ" altLang="cs-CZ" sz="2900" b="1" dirty="0"/>
              <a:t>1000 - 1500 </a:t>
            </a:r>
            <a:r>
              <a:rPr lang="cs-CZ" altLang="cs-CZ" sz="2900" b="1" dirty="0" err="1"/>
              <a:t>kJ</a:t>
            </a:r>
            <a:r>
              <a:rPr lang="cs-CZ" altLang="cs-CZ" sz="2900" dirty="0"/>
              <a:t> -  drhnutí podlahy, luxování, mytí oken, práce zednické, tapetářské, těžké zahradnické práce, aerobik střední intenzity, rekreační badminton, odbíjená, stolní střelba, chůze 6 km/ h</a:t>
            </a:r>
            <a:endParaRPr lang="cs-CZ" altLang="cs-CZ" sz="2900" b="1" dirty="0"/>
          </a:p>
          <a:p>
            <a:pPr>
              <a:lnSpc>
                <a:spcPct val="80000"/>
              </a:lnSpc>
            </a:pPr>
            <a:r>
              <a:rPr lang="cs-CZ" altLang="cs-CZ" sz="2900" b="1" dirty="0"/>
              <a:t>1500 - 1900 </a:t>
            </a:r>
            <a:r>
              <a:rPr lang="cs-CZ" altLang="cs-CZ" sz="2900" b="1" dirty="0" err="1"/>
              <a:t>kJ</a:t>
            </a:r>
            <a:r>
              <a:rPr lang="cs-CZ" altLang="cs-CZ" sz="2900" b="1" dirty="0"/>
              <a:t>  </a:t>
            </a:r>
            <a:r>
              <a:rPr lang="cs-CZ" altLang="cs-CZ" sz="2900" dirty="0"/>
              <a:t>- práce hornické, dřevorubecké, kamenické, házení lopatou, kopání krumpáčem, intenzivní aerobik, bruslení, skákání přes švihadlo, chůze 8 km /h</a:t>
            </a:r>
            <a:endParaRPr lang="cs-CZ" altLang="cs-CZ" sz="2900" b="1" dirty="0"/>
          </a:p>
          <a:p>
            <a:pPr>
              <a:lnSpc>
                <a:spcPct val="80000"/>
              </a:lnSpc>
            </a:pPr>
            <a:r>
              <a:rPr lang="cs-CZ" altLang="cs-CZ" sz="2900" b="1" dirty="0"/>
              <a:t>1900 - 2100 </a:t>
            </a:r>
            <a:r>
              <a:rPr lang="cs-CZ" altLang="cs-CZ" sz="2900" b="1" dirty="0" err="1"/>
              <a:t>kJ</a:t>
            </a:r>
            <a:r>
              <a:rPr lang="cs-CZ" altLang="cs-CZ" sz="2900" b="1" dirty="0"/>
              <a:t> - </a:t>
            </a:r>
            <a:r>
              <a:rPr lang="cs-CZ" altLang="cs-CZ" sz="2900" dirty="0"/>
              <a:t>cyklistika (20km/ h) Tour de France 6500- 8500 kcal  = 27 200 -  35 500 </a:t>
            </a:r>
            <a:r>
              <a:rPr lang="cs-CZ" altLang="cs-CZ" sz="2900" dirty="0" err="1"/>
              <a:t>kJ</a:t>
            </a:r>
            <a:r>
              <a:rPr lang="cs-CZ" altLang="cs-CZ" sz="2900" dirty="0"/>
              <a:t> za den , sjezdové lyžování, tenis, chůze do schodů, kraul</a:t>
            </a:r>
            <a:endParaRPr lang="cs-CZ" altLang="cs-CZ" sz="2900" b="1" dirty="0"/>
          </a:p>
          <a:p>
            <a:pPr>
              <a:lnSpc>
                <a:spcPct val="80000"/>
              </a:lnSpc>
            </a:pPr>
            <a:r>
              <a:rPr lang="cs-CZ" altLang="cs-CZ" sz="2900" b="1" dirty="0"/>
              <a:t>2100 - 2500 </a:t>
            </a:r>
            <a:r>
              <a:rPr lang="cs-CZ" altLang="cs-CZ" sz="2900" b="1" dirty="0" err="1"/>
              <a:t>kJ</a:t>
            </a:r>
            <a:r>
              <a:rPr lang="cs-CZ" altLang="cs-CZ" sz="2900" dirty="0"/>
              <a:t> - běh na lyžích, košíková, hokej, rychlé plavání, vzpírání, horolezectví, atletika, veslování, odhrabování sněhu</a:t>
            </a:r>
            <a:endParaRPr lang="cs-CZ" altLang="cs-CZ" sz="2900" b="1" dirty="0"/>
          </a:p>
          <a:p>
            <a:pPr>
              <a:lnSpc>
                <a:spcPct val="80000"/>
              </a:lnSpc>
            </a:pPr>
            <a:r>
              <a:rPr lang="cs-CZ" altLang="cs-CZ" sz="2900" b="1" dirty="0"/>
              <a:t>2500 - 2900 </a:t>
            </a:r>
            <a:r>
              <a:rPr lang="cs-CZ" altLang="cs-CZ" sz="2900" b="1" dirty="0" err="1"/>
              <a:t>kJ</a:t>
            </a:r>
            <a:r>
              <a:rPr lang="cs-CZ" altLang="cs-CZ" sz="2900" dirty="0"/>
              <a:t> – šerm, házená, soutěžní aerobik, běh rychlostí 1 km / 3 min.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63921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507977B-89BA-4107-B443-456FABE44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bych se měl hýbat? Protože…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571EFACF-91CF-48EE-AE4C-657410E46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sz="2000" dirty="0">
                <a:cs typeface="Arial" panose="020B0604020202020204" pitchFamily="34" charset="0"/>
              </a:rPr>
              <a:t> správný vývoj pohybovaného aparátu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>
                <a:cs typeface="Arial" panose="020B0604020202020204" pitchFamily="34" charset="0"/>
              </a:rPr>
              <a:t> správné držení těla, prevence ochabnutí svalů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>
                <a:cs typeface="Arial" panose="020B0604020202020204" pitchFamily="34" charset="0"/>
              </a:rPr>
              <a:t> zajišťuje rovnováhu mezi EP a EV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>
                <a:cs typeface="Arial" panose="020B0604020202020204" pitchFamily="34" charset="0"/>
              </a:rPr>
              <a:t> prevence kardiovaskulárních onemocnění (hladina krevních lipidů, regulace krevního tlaku,…)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>
                <a:cs typeface="Arial" panose="020B0604020202020204" pitchFamily="34" charset="0"/>
              </a:rPr>
              <a:t> prevence osteoporózy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>
                <a:cs typeface="Arial" panose="020B0604020202020204" pitchFamily="34" charset="0"/>
              </a:rPr>
              <a:t> zlepšuje činnost imunitního systému, dechových funkcí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>
                <a:cs typeface="Arial" panose="020B0604020202020204" pitchFamily="34" charset="0"/>
              </a:rPr>
              <a:t> prevence úbytku svalové hmoty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000" dirty="0">
                <a:cs typeface="Arial" panose="020B0604020202020204" pitchFamily="34" charset="0"/>
              </a:rPr>
              <a:t> zlepšení psychického stavu – spokojenost, zvýšení sebevědomí, duševní výkonnost a odolnost, týmové sporty zlepšují integraci do sociální skupiny…</a:t>
            </a:r>
          </a:p>
          <a:p>
            <a:endParaRPr lang="cs-CZ" dirty="0"/>
          </a:p>
        </p:txBody>
      </p:sp>
      <p:pic>
        <p:nvPicPr>
          <p:cNvPr id="4" name="Picture 4" descr="Fotka uživatele 30ti denní výzva.">
            <a:extLst>
              <a:ext uri="{FF2B5EF4-FFF2-40B4-BE49-F238E27FC236}">
                <a16:creationId xmlns:a16="http://schemas.microsoft.com/office/drawing/2014/main" xmlns="" id="{3946AB41-CC96-4809-AD41-355E5E6C2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342" y="0"/>
            <a:ext cx="3011658" cy="301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4073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A116F7D-76B1-43CA-AC97-BD51F2B5D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„zábava není ve sportu vším, ale vše ve sportu by bez zábavy nebylo ničím“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CB408ECD-C0C4-4A62-8FF4-15C5D330C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842052"/>
            <a:ext cx="9720071" cy="446730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 Z antropologického hlediska je člověk bytostí předurčenou pro hru a pohyb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b="1" dirty="0"/>
              <a:t>Dříve: běhali, aby se mohli najíst	 Nyní: jíme, abychom mohli běhat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2 extrémy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nedostatek pohybu 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/>
              <a:t>každodenní pohyb a organizovaná sportovní činnost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pestrý program sportovních aktivit x spontánní fyzická aktivita</a:t>
            </a:r>
          </a:p>
          <a:p>
            <a:pPr marL="0" indent="0">
              <a:buNone/>
            </a:pPr>
            <a:r>
              <a:rPr lang="cs-CZ" dirty="0"/>
              <a:t>(získávání nejzákladnějších pohybových návyků a zručnosti)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4098" name="Picture 2" descr="Fotka uživatele 30ti denní výzva.">
            <a:extLst>
              <a:ext uri="{FF2B5EF4-FFF2-40B4-BE49-F238E27FC236}">
                <a16:creationId xmlns:a16="http://schemas.microsoft.com/office/drawing/2014/main" xmlns="" id="{DA8FEEDD-7FC0-4552-A5FB-541ED959B4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900" y="4143375"/>
            <a:ext cx="270510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0093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2E5256C-F8B0-4C2A-9462-22A8A06A1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Pohybová pyramida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xmlns="" id="{52ED1111-0CB5-422C-B141-508DD2D4E5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734" y="1630938"/>
            <a:ext cx="4318685" cy="4895242"/>
          </a:xfrm>
        </p:spPr>
      </p:pic>
      <p:pic>
        <p:nvPicPr>
          <p:cNvPr id="4" name="Picture 2" descr="Související obrázek">
            <a:extLst>
              <a:ext uri="{FF2B5EF4-FFF2-40B4-BE49-F238E27FC236}">
                <a16:creationId xmlns:a16="http://schemas.microsoft.com/office/drawing/2014/main" xmlns="" id="{A3E7A341-0B40-45E5-A8BD-40ECB62C6E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2019"/>
            <a:ext cx="5632911" cy="3574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65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75486CD-8F90-4FCC-AA6A-CF6D8413C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615" y="2254348"/>
            <a:ext cx="9720072" cy="2098452"/>
          </a:xfrm>
        </p:spPr>
        <p:txBody>
          <a:bodyPr/>
          <a:lstStyle/>
          <a:p>
            <a:r>
              <a:rPr lang="cs-CZ" dirty="0"/>
              <a:t>Děkuji za pozornost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sz="2000" dirty="0"/>
              <a:t>Anna Vondráková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xmlns="" id="{3B963CAF-029D-4938-B6EB-9EB559145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2091" y="1835834"/>
            <a:ext cx="9720071" cy="4023360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5124" name="Picture 4" descr="Fotka uživatele 30ti denní výzva.">
            <a:extLst>
              <a:ext uri="{FF2B5EF4-FFF2-40B4-BE49-F238E27FC236}">
                <a16:creationId xmlns:a16="http://schemas.microsoft.com/office/drawing/2014/main" xmlns="" id="{E53F7989-30E5-4E8A-871F-D85B75FA5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25" y="1139483"/>
            <a:ext cx="4597348" cy="471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330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ECFD32F-D5D2-403B-A70A-AD8494D64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Termogram</a:t>
            </a:r>
          </a:p>
        </p:txBody>
      </p:sp>
      <p:pic>
        <p:nvPicPr>
          <p:cNvPr id="2050" name="Picture 2" descr="https://publi.cz/books/132/images/pics/termodynamicke-ukazatele.jpg">
            <a:extLst>
              <a:ext uri="{FF2B5EF4-FFF2-40B4-BE49-F238E27FC236}">
                <a16:creationId xmlns:a16="http://schemas.microsoft.com/office/drawing/2014/main" xmlns="" id="{ADF03BCE-5C67-46BC-9700-D91A181143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905" y="2224940"/>
            <a:ext cx="8642728" cy="327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3235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1743072-0807-4E11-B27C-5017FCA7F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Energetická bilance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53DD7C8A-D5A6-4A76-9231-A8C3F2FAB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Energetický příjem x energetický výdej</a:t>
            </a:r>
          </a:p>
          <a:p>
            <a:endParaRPr lang="cs-CZ" dirty="0"/>
          </a:p>
          <a:p>
            <a:r>
              <a:rPr lang="cs-CZ" dirty="0"/>
              <a:t>Příjem &gt; Výdej = nárůst hmotnosti</a:t>
            </a:r>
          </a:p>
          <a:p>
            <a:r>
              <a:rPr lang="cs-CZ" dirty="0"/>
              <a:t>Příjem &lt; Výdej = pokles hmotnosti</a:t>
            </a:r>
          </a:p>
          <a:p>
            <a:r>
              <a:rPr lang="cs-CZ" dirty="0"/>
              <a:t>Příjem = Výdej = rovnováha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BA9F858E-5A46-46AE-8DE8-E99462248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3725" y="2286000"/>
            <a:ext cx="3410462" cy="222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79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000"/>
    </mc:Choice>
    <mc:Fallback xmlns="">
      <p:transition advTm="8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46834C1-5F60-4A68-A3EA-CEA117999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Energetický příjem a výtěžnost živin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D5441D3C-6C2E-470F-8F3A-78D7950694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24128" y="2084832"/>
            <a:ext cx="3688549" cy="4224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/>
              <a:t>Sacharidy</a:t>
            </a:r>
            <a:r>
              <a:rPr lang="cs-CZ" sz="3600" b="1" dirty="0"/>
              <a:t> </a:t>
            </a:r>
            <a:r>
              <a:rPr lang="cs-CZ" b="1" dirty="0"/>
              <a:t>(</a:t>
            </a:r>
            <a:r>
              <a:rPr lang="cs-CZ" dirty="0"/>
              <a:t>55-60 %)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1g = 17 </a:t>
            </a:r>
            <a:r>
              <a:rPr lang="cs-CZ" dirty="0" err="1"/>
              <a:t>kJ</a:t>
            </a:r>
            <a:r>
              <a:rPr lang="cs-CZ" dirty="0"/>
              <a:t> (4 kcal)</a:t>
            </a:r>
          </a:p>
          <a:p>
            <a:pPr marL="0" indent="0">
              <a:buNone/>
            </a:pPr>
            <a:r>
              <a:rPr lang="cs-CZ" sz="2800" b="1" dirty="0"/>
              <a:t>Bílkoviny</a:t>
            </a:r>
            <a:r>
              <a:rPr lang="cs-CZ" sz="3600" b="1" dirty="0"/>
              <a:t> </a:t>
            </a:r>
            <a:r>
              <a:rPr lang="cs-CZ" sz="2000" b="1" dirty="0"/>
              <a:t>(</a:t>
            </a:r>
            <a:r>
              <a:rPr lang="cs-CZ" sz="2000" dirty="0"/>
              <a:t>10-15 %)</a:t>
            </a:r>
            <a:endParaRPr lang="cs-CZ" sz="20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1g = 17 </a:t>
            </a:r>
            <a:r>
              <a:rPr lang="cs-CZ" dirty="0" err="1"/>
              <a:t>kJ</a:t>
            </a:r>
            <a:r>
              <a:rPr lang="cs-CZ" dirty="0"/>
              <a:t> (4 kcal)	</a:t>
            </a:r>
          </a:p>
          <a:p>
            <a:pPr marL="0" indent="0">
              <a:buNone/>
            </a:pPr>
            <a:r>
              <a:rPr lang="cs-CZ" sz="2800" b="1" dirty="0"/>
              <a:t>Tuky</a:t>
            </a:r>
            <a:r>
              <a:rPr lang="cs-CZ" sz="3400" b="1" dirty="0"/>
              <a:t> </a:t>
            </a:r>
            <a:r>
              <a:rPr lang="cs-CZ" b="1" dirty="0"/>
              <a:t>(</a:t>
            </a:r>
            <a:r>
              <a:rPr lang="cs-CZ" dirty="0"/>
              <a:t>25 – 30 %</a:t>
            </a:r>
            <a:r>
              <a:rPr lang="cs-CZ" b="1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1g = 38 </a:t>
            </a:r>
            <a:r>
              <a:rPr lang="cs-CZ" dirty="0" err="1"/>
              <a:t>kJ</a:t>
            </a:r>
            <a:r>
              <a:rPr lang="cs-CZ" dirty="0"/>
              <a:t> (9 kcal)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xmlns="" id="{182785F2-7F30-486B-9A66-E830572528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534400" y="2084832"/>
            <a:ext cx="4754880" cy="4224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Alkohol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 </a:t>
            </a:r>
            <a:r>
              <a:rPr lang="cs-CZ" dirty="0"/>
              <a:t>1g = 29 </a:t>
            </a:r>
            <a:r>
              <a:rPr lang="cs-CZ" dirty="0" err="1"/>
              <a:t>kJ</a:t>
            </a:r>
            <a:r>
              <a:rPr lang="cs-CZ" dirty="0"/>
              <a:t> (7 kcal)</a:t>
            </a:r>
          </a:p>
          <a:p>
            <a:pPr marL="0" indent="0">
              <a:buNone/>
            </a:pPr>
            <a:r>
              <a:rPr lang="cs-CZ" b="1" dirty="0"/>
              <a:t>Vláknina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1g = 8,4kJ (2 kcal)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b="1" dirty="0"/>
              <a:t>Přepočet: 1 kcal = 4,18 </a:t>
            </a:r>
            <a:r>
              <a:rPr lang="cs-CZ" b="1" dirty="0" err="1"/>
              <a:t>kJ</a:t>
            </a:r>
            <a:endParaRPr lang="cs-CZ" b="1" dirty="0"/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xmlns="" id="{C17C11D2-FC8E-4DDE-98DE-52A51DDD5EF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52155585"/>
              </p:ext>
            </p:extLst>
          </p:nvPr>
        </p:nvGraphicFramePr>
        <p:xfrm>
          <a:off x="3657380" y="2273544"/>
          <a:ext cx="5076825" cy="3295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6126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E4D8A78-1E33-48D6-97A1-F12EFFEF4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Seřaďte od největší po nejmenší energetickou hodnotu</a:t>
            </a:r>
          </a:p>
        </p:txBody>
      </p:sp>
      <p:pic>
        <p:nvPicPr>
          <p:cNvPr id="30" name="Zástupný symbol pro obsah 29">
            <a:extLst>
              <a:ext uri="{FF2B5EF4-FFF2-40B4-BE49-F238E27FC236}">
                <a16:creationId xmlns:a16="http://schemas.microsoft.com/office/drawing/2014/main" xmlns="" id="{9B028563-8040-49B5-96A9-10F4368755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48" y="2208628"/>
            <a:ext cx="2897334" cy="1680454"/>
          </a:xfrm>
        </p:spPr>
      </p:pic>
      <p:pic>
        <p:nvPicPr>
          <p:cNvPr id="32" name="Obrázek 31">
            <a:extLst>
              <a:ext uri="{FF2B5EF4-FFF2-40B4-BE49-F238E27FC236}">
                <a16:creationId xmlns:a16="http://schemas.microsoft.com/office/drawing/2014/main" xmlns="" id="{BB96FA1F-D4F5-4DF6-9090-F3FAAF5914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669" y="2376097"/>
            <a:ext cx="2018274" cy="1345516"/>
          </a:xfrm>
          <a:prstGeom prst="rect">
            <a:avLst/>
          </a:prstGeom>
        </p:spPr>
      </p:pic>
      <p:pic>
        <p:nvPicPr>
          <p:cNvPr id="34" name="Obrázek 33">
            <a:extLst>
              <a:ext uri="{FF2B5EF4-FFF2-40B4-BE49-F238E27FC236}">
                <a16:creationId xmlns:a16="http://schemas.microsoft.com/office/drawing/2014/main" xmlns="" id="{916120D6-150D-4A7F-9B6E-1AEBF05092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943" y="1954774"/>
            <a:ext cx="2143938" cy="1934308"/>
          </a:xfrm>
          <a:prstGeom prst="rect">
            <a:avLst/>
          </a:prstGeom>
        </p:spPr>
      </p:pic>
      <p:pic>
        <p:nvPicPr>
          <p:cNvPr id="36" name="Obrázek 35">
            <a:extLst>
              <a:ext uri="{FF2B5EF4-FFF2-40B4-BE49-F238E27FC236}">
                <a16:creationId xmlns:a16="http://schemas.microsoft.com/office/drawing/2014/main" xmlns="" id="{44121CF3-6345-4FC1-9A66-D198A46F2D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0217" y="1678076"/>
            <a:ext cx="2617763" cy="2617763"/>
          </a:xfrm>
          <a:prstGeom prst="rect">
            <a:avLst/>
          </a:prstGeom>
        </p:spPr>
      </p:pic>
      <p:pic>
        <p:nvPicPr>
          <p:cNvPr id="38" name="Obrázek 37">
            <a:extLst>
              <a:ext uri="{FF2B5EF4-FFF2-40B4-BE49-F238E27FC236}">
                <a16:creationId xmlns:a16="http://schemas.microsoft.com/office/drawing/2014/main" xmlns="" id="{222EA5B3-06AA-4611-BBC8-D49A5D8CD9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241" y="1830824"/>
            <a:ext cx="2455783" cy="2465015"/>
          </a:xfrm>
          <a:prstGeom prst="rect">
            <a:avLst/>
          </a:prstGeom>
        </p:spPr>
      </p:pic>
      <p:pic>
        <p:nvPicPr>
          <p:cNvPr id="42" name="Obrázek 41">
            <a:extLst>
              <a:ext uri="{FF2B5EF4-FFF2-40B4-BE49-F238E27FC236}">
                <a16:creationId xmlns:a16="http://schemas.microsoft.com/office/drawing/2014/main" xmlns="" id="{E7667F70-1ACC-423B-8AFB-ACBC1037C6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69" y="4012879"/>
            <a:ext cx="2317394" cy="1768944"/>
          </a:xfrm>
          <a:prstGeom prst="rect">
            <a:avLst/>
          </a:prstGeom>
        </p:spPr>
      </p:pic>
      <p:pic>
        <p:nvPicPr>
          <p:cNvPr id="46" name="Obrázek 45">
            <a:extLst>
              <a:ext uri="{FF2B5EF4-FFF2-40B4-BE49-F238E27FC236}">
                <a16:creationId xmlns:a16="http://schemas.microsoft.com/office/drawing/2014/main" xmlns="" id="{9D4E1573-FD1F-41E2-AACC-FF405C28E9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234" y="3889083"/>
            <a:ext cx="1766130" cy="1766130"/>
          </a:xfrm>
          <a:prstGeom prst="rect">
            <a:avLst/>
          </a:prstGeom>
        </p:spPr>
      </p:pic>
      <p:pic>
        <p:nvPicPr>
          <p:cNvPr id="48" name="Obrázek 47">
            <a:extLst>
              <a:ext uri="{FF2B5EF4-FFF2-40B4-BE49-F238E27FC236}">
                <a16:creationId xmlns:a16="http://schemas.microsoft.com/office/drawing/2014/main" xmlns="" id="{70911730-8EB7-4879-B403-703B974DD1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106" y="3861484"/>
            <a:ext cx="1842086" cy="1842086"/>
          </a:xfrm>
          <a:prstGeom prst="rect">
            <a:avLst/>
          </a:prstGeom>
        </p:spPr>
      </p:pic>
      <p:pic>
        <p:nvPicPr>
          <p:cNvPr id="50" name="Obrázek 49">
            <a:extLst>
              <a:ext uri="{FF2B5EF4-FFF2-40B4-BE49-F238E27FC236}">
                <a16:creationId xmlns:a16="http://schemas.microsoft.com/office/drawing/2014/main" xmlns="" id="{0285845A-FFB9-44B2-963F-E65E3F9F737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900" y="4165045"/>
            <a:ext cx="2341693" cy="1490168"/>
          </a:xfrm>
          <a:prstGeom prst="rect">
            <a:avLst/>
          </a:prstGeom>
        </p:spPr>
      </p:pic>
      <p:pic>
        <p:nvPicPr>
          <p:cNvPr id="52" name="Obrázek 51">
            <a:extLst>
              <a:ext uri="{FF2B5EF4-FFF2-40B4-BE49-F238E27FC236}">
                <a16:creationId xmlns:a16="http://schemas.microsoft.com/office/drawing/2014/main" xmlns="" id="{5C2667A1-E3E1-4D69-A743-B7509131016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2307" y="4271751"/>
            <a:ext cx="2529693" cy="202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041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Obrázek 34">
            <a:extLst>
              <a:ext uri="{FF2B5EF4-FFF2-40B4-BE49-F238E27FC236}">
                <a16:creationId xmlns:a16="http://schemas.microsoft.com/office/drawing/2014/main" xmlns="" id="{F0687B2A-06F7-45AB-ADCF-D35039235C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803" y="4706310"/>
            <a:ext cx="2143125" cy="214312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826D689-8E87-431A-BBF2-C96286188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xmlns="" id="{0012E512-EB77-41B4-8027-8F49909CA1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164" y="198838"/>
            <a:ext cx="3010840" cy="2408673"/>
          </a:xfr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xmlns="" id="{3CAD244C-69FD-4143-8192-20835D3444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7" y="224137"/>
            <a:ext cx="3208097" cy="1860696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xmlns="" id="{1A65D926-B0A8-4858-9C29-556AE170EE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845" y="2752990"/>
            <a:ext cx="2746277" cy="1830851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xmlns="" id="{FAED05A5-C98E-44C5-8CF8-4D7A5DFF0E4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28"/>
          <a:stretch/>
        </p:blipFill>
        <p:spPr>
          <a:xfrm>
            <a:off x="1629975" y="4706310"/>
            <a:ext cx="1874680" cy="1909611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xmlns="" id="{F48AE4DC-4F86-4057-8718-3DD1BDC6DA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194" y="344317"/>
            <a:ext cx="3113649" cy="1981413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xmlns="" id="{8B079080-6C21-4FE0-86D8-6BFD16E2F1F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056" y="4706310"/>
            <a:ext cx="2489535" cy="1900345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xmlns="" id="{6E002141-9062-426C-BD4D-7FA761BE26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326" y="198838"/>
            <a:ext cx="2533650" cy="2543175"/>
          </a:xfrm>
          <a:prstGeom prst="rect">
            <a:avLst/>
          </a:prstGeom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xmlns="" id="{8708E65E-4075-4E28-B5C2-A0868F362EC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763" y="2325730"/>
            <a:ext cx="2143125" cy="2143125"/>
          </a:xfrm>
          <a:prstGeom prst="rect">
            <a:avLst/>
          </a:prstGeom>
        </p:spPr>
      </p:pic>
      <p:pic>
        <p:nvPicPr>
          <p:cNvPr id="33" name="Obrázek 32">
            <a:extLst>
              <a:ext uri="{FF2B5EF4-FFF2-40B4-BE49-F238E27FC236}">
                <a16:creationId xmlns:a16="http://schemas.microsoft.com/office/drawing/2014/main" xmlns="" id="{03D5E5D4-E64D-4C66-B573-269F3596E31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5" r="18137" b="14638"/>
          <a:stretch/>
        </p:blipFill>
        <p:spPr>
          <a:xfrm>
            <a:off x="431385" y="2132020"/>
            <a:ext cx="1670271" cy="222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25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B6C1A2E-19C6-4F73-AA8F-6CEDAAE20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 dirty="0"/>
              <a:t>Energetický výdej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DC45E349-ECC2-442D-95AB-CDBD4612F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1" cy="444610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Bazální energetický výdej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Fyzické i psychické aktivity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dirty="0"/>
              <a:t> </a:t>
            </a:r>
            <a:r>
              <a:rPr lang="cs-CZ" altLang="cs-CZ" sz="1800" dirty="0" err="1"/>
              <a:t>Fidgeting</a:t>
            </a:r>
            <a:endParaRPr lang="cs-CZ" sz="1800" dirty="0"/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Termický efekt stravy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sz="1800" dirty="0"/>
              <a:t>zvýšení energetického výdeje po příjmu potravy, které je dáno trávením, vstřebáváním a metabolismem potravy a živin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cs typeface="Arial" panose="020B0604020202020204" pitchFamily="34" charset="0"/>
              </a:rPr>
              <a:t> nejvyšší termický efekt mají bílkoviny, nižší sacharidy a nejmenší tuky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>
                <a:cs typeface="Arial" panose="020B0604020202020204" pitchFamily="34" charset="0"/>
              </a:rPr>
              <a:t> smíšená strava 10 %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Termogeneze</a:t>
            </a:r>
          </a:p>
          <a:p>
            <a:pPr marL="0" indent="0">
              <a:buNone/>
            </a:pPr>
            <a:r>
              <a:rPr lang="cs-CZ" dirty="0"/>
              <a:t>			</a:t>
            </a:r>
            <a:r>
              <a:rPr lang="es-ES" dirty="0"/>
              <a:t>E</a:t>
            </a:r>
            <a:r>
              <a:rPr lang="cs-CZ" dirty="0"/>
              <a:t>V</a:t>
            </a:r>
            <a:r>
              <a:rPr lang="es-ES" dirty="0"/>
              <a:t> = B</a:t>
            </a:r>
            <a:r>
              <a:rPr lang="cs-CZ" dirty="0"/>
              <a:t>EV</a:t>
            </a:r>
            <a:r>
              <a:rPr lang="es-ES" dirty="0"/>
              <a:t> + TE</a:t>
            </a:r>
            <a:r>
              <a:rPr lang="cs-CZ" dirty="0"/>
              <a:t>S</a:t>
            </a:r>
            <a:r>
              <a:rPr lang="es-ES" dirty="0"/>
              <a:t> + termoreg</a:t>
            </a:r>
            <a:r>
              <a:rPr lang="cs-CZ" dirty="0" err="1"/>
              <a:t>eneze</a:t>
            </a:r>
            <a:r>
              <a:rPr lang="es-ES" dirty="0"/>
              <a:t> + </a:t>
            </a:r>
            <a:r>
              <a:rPr lang="cs-CZ" dirty="0"/>
              <a:t>aktivita</a:t>
            </a:r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 descr="Související obrázek">
            <a:extLst>
              <a:ext uri="{FF2B5EF4-FFF2-40B4-BE49-F238E27FC236}">
                <a16:creationId xmlns:a16="http://schemas.microsoft.com/office/drawing/2014/main" xmlns="" id="{A4E2CBA1-25DD-4877-85EE-B4A0EF31C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3313" y="585216"/>
            <a:ext cx="4800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27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6579507-13D2-48C9-8461-CB4322FF7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Energetický výdej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xmlns="" id="{3A67D894-C50C-4002-B248-AA81B8E46B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928899"/>
              </p:ext>
            </p:extLst>
          </p:nvPr>
        </p:nvGraphicFramePr>
        <p:xfrm>
          <a:off x="1265780" y="2932779"/>
          <a:ext cx="9236766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8383">
                  <a:extLst>
                    <a:ext uri="{9D8B030D-6E8A-4147-A177-3AD203B41FA5}">
                      <a16:colId xmlns:a16="http://schemas.microsoft.com/office/drawing/2014/main" xmlns="" val="672661363"/>
                    </a:ext>
                  </a:extLst>
                </a:gridCol>
                <a:gridCol w="4618383">
                  <a:extLst>
                    <a:ext uri="{9D8B030D-6E8A-4147-A177-3AD203B41FA5}">
                      <a16:colId xmlns:a16="http://schemas.microsoft.com/office/drawing/2014/main" xmlns="" val="22037854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Složky celkového energetického výdeje (CEV)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Vliv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20157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Plánovaná fyzická aktivita (termický účinek)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Délka trvání, intenzita, styl, tělesná hmotnost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4133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Spontánní fyzická aktivita (termický účinek)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Genetika, hormony, sympatický nervový systém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2470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Termický vliv stravy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Množství a typ stravy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55489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Bazální metabolismus (klidový energetický výdej)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Genetika, věk, pohlaví, </a:t>
                      </a:r>
                      <a:r>
                        <a:rPr lang="cs-CZ" dirty="0" err="1"/>
                        <a:t>beztuková</a:t>
                      </a:r>
                      <a:r>
                        <a:rPr lang="cs-CZ" dirty="0"/>
                        <a:t> tělesná hmota, hormony/</a:t>
                      </a:r>
                      <a:r>
                        <a:rPr lang="cs-CZ" dirty="0" err="1"/>
                        <a:t>symp</a:t>
                      </a:r>
                      <a:r>
                        <a:rPr lang="cs-CZ" dirty="0"/>
                        <a:t>. nervový systém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29288606"/>
                  </a:ext>
                </a:extLst>
              </a:tr>
            </a:tbl>
          </a:graphicData>
        </a:graphic>
      </p:graphicFrame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xmlns="" id="{EA0A3492-6AC2-46A0-9CAE-3927D3D50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1855304"/>
            <a:ext cx="10200463" cy="4454056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89608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Modrá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125000"/>
              </a:schemeClr>
              <a:schemeClr val="phClr">
                <a:tint val="92000"/>
                <a:shade val="70000"/>
                <a:satMod val="110000"/>
              </a:schemeClr>
            </a:duotone>
          </a:blip>
          <a:tile tx="0" ty="0" sx="22000" sy="2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E736489A-00C3-4E0A-AAA8-D4D3127BA5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2144</TotalTime>
  <Words>1150</Words>
  <Application>Microsoft Office PowerPoint</Application>
  <PresentationFormat>Širokoúhlá obrazovka</PresentationFormat>
  <Paragraphs>252</Paragraphs>
  <Slides>27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4" baseType="lpstr">
      <vt:lpstr>Arial</vt:lpstr>
      <vt:lpstr>Symbol</vt:lpstr>
      <vt:lpstr>Tw Cen MT</vt:lpstr>
      <vt:lpstr>Tw Cen MT Condensed</vt:lpstr>
      <vt:lpstr>Wingdings</vt:lpstr>
      <vt:lpstr>Wingdings 3</vt:lpstr>
      <vt:lpstr>Integrál</vt:lpstr>
      <vt:lpstr>Úvod do výživy Energie a pohyb</vt:lpstr>
      <vt:lpstr>Co je to energie?</vt:lpstr>
      <vt:lpstr>Termogram</vt:lpstr>
      <vt:lpstr>Energetická bilance</vt:lpstr>
      <vt:lpstr>Energetický příjem a výtěžnost živin</vt:lpstr>
      <vt:lpstr>Seřaďte od největší po nejmenší energetickou hodnotu</vt:lpstr>
      <vt:lpstr>Prezentace aplikace PowerPoint</vt:lpstr>
      <vt:lpstr>Energetický výdej</vt:lpstr>
      <vt:lpstr>Energetický výdej</vt:lpstr>
      <vt:lpstr>Bazální metabolismus, co ho ovlivňuje?</vt:lpstr>
      <vt:lpstr>Klidový energetický výdej  Podmínky pro měření: úplný tělesný i psychický klid, bdělý stav, lačnění </vt:lpstr>
      <vt:lpstr>Podíl orgánů a tkání na spotřebě energie</vt:lpstr>
      <vt:lpstr>Stanovení energetického výdeje</vt:lpstr>
      <vt:lpstr>Prezentace aplikace PowerPoint</vt:lpstr>
      <vt:lpstr>Výpočet energetické potřeby</vt:lpstr>
      <vt:lpstr>Prezentace aplikace PowerPoint</vt:lpstr>
      <vt:lpstr>Co potřebujeme znát pro výpočet?</vt:lpstr>
      <vt:lpstr>Vypočítejte hodnotu bazálního metabolismu</vt:lpstr>
      <vt:lpstr>Prezentace aplikace PowerPoint</vt:lpstr>
      <vt:lpstr>Faktory fyzické aktivity</vt:lpstr>
      <vt:lpstr>Průměrná celodenní aktivita</vt:lpstr>
      <vt:lpstr>Pohyb – základní nástroj pro udržení zdraví</vt:lpstr>
      <vt:lpstr>Výdej energie při různých činnostech za hodinu</vt:lpstr>
      <vt:lpstr>Proč bych se měl hýbat? Protože…</vt:lpstr>
      <vt:lpstr>„zábava není ve sportu vším, ale vše ve sportu by bez zábavy nebylo ničím“</vt:lpstr>
      <vt:lpstr>Pohybová pyramida</vt:lpstr>
      <vt:lpstr>Děkuji za pozornost  Anna Vondráková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Anna Vondráková</dc:creator>
  <cp:lastModifiedBy>Halina Matějová</cp:lastModifiedBy>
  <cp:revision>104</cp:revision>
  <dcterms:created xsi:type="dcterms:W3CDTF">2017-09-22T14:46:04Z</dcterms:created>
  <dcterms:modified xsi:type="dcterms:W3CDTF">2017-12-12T06:54:41Z</dcterms:modified>
</cp:coreProperties>
</file>