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304" r:id="rId5"/>
    <p:sldId id="260" r:id="rId6"/>
    <p:sldId id="305" r:id="rId7"/>
    <p:sldId id="306" r:id="rId8"/>
    <p:sldId id="309" r:id="rId9"/>
    <p:sldId id="310" r:id="rId10"/>
    <p:sldId id="262" r:id="rId11"/>
    <p:sldId id="302" r:id="rId12"/>
    <p:sldId id="303" r:id="rId13"/>
    <p:sldId id="308" r:id="rId14"/>
    <p:sldId id="311" r:id="rId15"/>
    <p:sldId id="312" r:id="rId16"/>
    <p:sldId id="313" r:id="rId17"/>
    <p:sldId id="307" r:id="rId18"/>
    <p:sldId id="315" r:id="rId19"/>
    <p:sldId id="314" r:id="rId20"/>
    <p:sldId id="261" r:id="rId21"/>
    <p:sldId id="270" r:id="rId22"/>
    <p:sldId id="271" r:id="rId23"/>
    <p:sldId id="265" r:id="rId24"/>
    <p:sldId id="266" r:id="rId25"/>
    <p:sldId id="263" r:id="rId26"/>
    <p:sldId id="264" r:id="rId27"/>
    <p:sldId id="268" r:id="rId28"/>
    <p:sldId id="269" r:id="rId29"/>
    <p:sldId id="272" r:id="rId30"/>
    <p:sldId id="318" r:id="rId31"/>
    <p:sldId id="319" r:id="rId32"/>
    <p:sldId id="320" r:id="rId33"/>
    <p:sldId id="273" r:id="rId34"/>
    <p:sldId id="298" r:id="rId35"/>
    <p:sldId id="299" r:id="rId36"/>
    <p:sldId id="300" r:id="rId37"/>
    <p:sldId id="301" r:id="rId38"/>
    <p:sldId id="276" r:id="rId39"/>
    <p:sldId id="290" r:id="rId40"/>
    <p:sldId id="316" r:id="rId41"/>
    <p:sldId id="274" r:id="rId42"/>
    <p:sldId id="291" r:id="rId43"/>
    <p:sldId id="292" r:id="rId44"/>
    <p:sldId id="293" r:id="rId45"/>
    <p:sldId id="277" r:id="rId46"/>
    <p:sldId id="297" r:id="rId47"/>
    <p:sldId id="289" r:id="rId48"/>
    <p:sldId id="288" r:id="rId49"/>
    <p:sldId id="294" r:id="rId50"/>
    <p:sldId id="296" r:id="rId51"/>
    <p:sldId id="317" r:id="rId52"/>
    <p:sldId id="278" r:id="rId53"/>
    <p:sldId id="279" r:id="rId54"/>
    <p:sldId id="280" r:id="rId55"/>
    <p:sldId id="281" r:id="rId56"/>
    <p:sldId id="323" r:id="rId57"/>
    <p:sldId id="324" r:id="rId58"/>
    <p:sldId id="321" r:id="rId59"/>
    <p:sldId id="322" r:id="rId60"/>
    <p:sldId id="284" r:id="rId61"/>
    <p:sldId id="325" r:id="rId62"/>
    <p:sldId id="326" r:id="rId63"/>
    <p:sldId id="327" r:id="rId64"/>
    <p:sldId id="328" r:id="rId65"/>
    <p:sldId id="286" r:id="rId66"/>
    <p:sldId id="287" r:id="rId67"/>
    <p:sldId id="285" r:id="rId6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75" autoAdjust="0"/>
    <p:restoredTop sz="94660"/>
  </p:normalViewPr>
  <p:slideViewPr>
    <p:cSldViewPr>
      <p:cViewPr varScale="1">
        <p:scale>
          <a:sx n="116" d="100"/>
          <a:sy n="116" d="100"/>
        </p:scale>
        <p:origin x="13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699B3-C6ED-46B1-9B3C-964FD8E3E839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974F08C-3245-4015-8D42-C358D5448039}">
      <dgm:prSet phldrT="[Text]" custT="1"/>
      <dgm:spPr/>
      <dgm:t>
        <a:bodyPr/>
        <a:lstStyle/>
        <a:p>
          <a:r>
            <a:rPr lang="cs-CZ" sz="2400" b="1" dirty="0" smtClean="0"/>
            <a:t>Sacharóza ( ______ cukr)</a:t>
          </a:r>
          <a:endParaRPr lang="cs-CZ" sz="2400" b="1" dirty="0"/>
        </a:p>
      </dgm:t>
    </dgm:pt>
    <dgm:pt modelId="{96CDFC84-5546-4988-B1CF-FDF7121EA497}" type="parTrans" cxnId="{E4D7CDF0-B2BA-4DA5-A3FD-4770D582122D}">
      <dgm:prSet/>
      <dgm:spPr/>
      <dgm:t>
        <a:bodyPr/>
        <a:lstStyle/>
        <a:p>
          <a:endParaRPr lang="cs-CZ"/>
        </a:p>
      </dgm:t>
    </dgm:pt>
    <dgm:pt modelId="{C3978F73-78BF-40D1-ADBA-04A9A2C24B7A}" type="sibTrans" cxnId="{E4D7CDF0-B2BA-4DA5-A3FD-4770D582122D}">
      <dgm:prSet/>
      <dgm:spPr/>
      <dgm:t>
        <a:bodyPr/>
        <a:lstStyle/>
        <a:p>
          <a:endParaRPr lang="cs-CZ"/>
        </a:p>
      </dgm:t>
    </dgm:pt>
    <dgm:pt modelId="{534AF78C-B979-4F7F-ACF0-EAB612F5EFD0}">
      <dgm:prSet phldrT="[Text]" custT="1"/>
      <dgm:spPr/>
      <dgm:t>
        <a:bodyPr/>
        <a:lstStyle/>
        <a:p>
          <a:r>
            <a:rPr lang="cs-CZ" sz="2000" dirty="0" smtClean="0"/>
            <a:t>Složena z ______ a ______</a:t>
          </a:r>
          <a:endParaRPr lang="cs-CZ" sz="2000" dirty="0"/>
        </a:p>
      </dgm:t>
    </dgm:pt>
    <dgm:pt modelId="{234768E3-5016-43D5-BEC9-867B846D030B}" type="parTrans" cxnId="{286FEDC8-A4FE-4EC3-AC2C-4095AF17DB98}">
      <dgm:prSet/>
      <dgm:spPr/>
      <dgm:t>
        <a:bodyPr/>
        <a:lstStyle/>
        <a:p>
          <a:endParaRPr lang="cs-CZ"/>
        </a:p>
      </dgm:t>
    </dgm:pt>
    <dgm:pt modelId="{10548673-EE89-4598-ADD4-E1D92B16DF06}" type="sibTrans" cxnId="{286FEDC8-A4FE-4EC3-AC2C-4095AF17DB98}">
      <dgm:prSet/>
      <dgm:spPr/>
      <dgm:t>
        <a:bodyPr/>
        <a:lstStyle/>
        <a:p>
          <a:endParaRPr lang="cs-CZ"/>
        </a:p>
      </dgm:t>
    </dgm:pt>
    <dgm:pt modelId="{48137243-8BC3-4376-B54C-0E912A8EBCE6}">
      <dgm:prSet phldrT="[Text]" custT="1"/>
      <dgm:spPr/>
      <dgm:t>
        <a:bodyPr/>
        <a:lstStyle/>
        <a:p>
          <a:r>
            <a:rPr lang="cs-CZ" sz="2000" dirty="0" smtClean="0"/>
            <a:t>Nejběžnější cukr v naší stravě (stolní cukr)</a:t>
          </a:r>
          <a:endParaRPr lang="cs-CZ" sz="2000" dirty="0"/>
        </a:p>
      </dgm:t>
    </dgm:pt>
    <dgm:pt modelId="{8F56F0B4-6A32-4E86-951A-CE179326A263}" type="parTrans" cxnId="{12075BAF-D7A2-422B-A7DC-597C989E4CF1}">
      <dgm:prSet/>
      <dgm:spPr/>
      <dgm:t>
        <a:bodyPr/>
        <a:lstStyle/>
        <a:p>
          <a:endParaRPr lang="cs-CZ"/>
        </a:p>
      </dgm:t>
    </dgm:pt>
    <dgm:pt modelId="{25F97360-C7C7-42CD-BE63-0DE63C4BBC3C}" type="sibTrans" cxnId="{12075BAF-D7A2-422B-A7DC-597C989E4CF1}">
      <dgm:prSet/>
      <dgm:spPr/>
      <dgm:t>
        <a:bodyPr/>
        <a:lstStyle/>
        <a:p>
          <a:endParaRPr lang="cs-CZ"/>
        </a:p>
      </dgm:t>
    </dgm:pt>
    <dgm:pt modelId="{9A39E1B8-7A6D-4931-87F4-50597D6734D9}">
      <dgm:prSet phldrT="[Text]" custT="1"/>
      <dgm:spPr/>
      <dgm:t>
        <a:bodyPr/>
        <a:lstStyle/>
        <a:p>
          <a:r>
            <a:rPr lang="cs-CZ" sz="2400" b="1" dirty="0" smtClean="0"/>
            <a:t>Laktóza ( ______ cukr)</a:t>
          </a:r>
          <a:endParaRPr lang="cs-CZ" sz="2400" b="1" dirty="0"/>
        </a:p>
      </dgm:t>
    </dgm:pt>
    <dgm:pt modelId="{517E1EE0-62ED-42A7-9CA6-31B5902364BF}" type="parTrans" cxnId="{CBE13E8F-F3BF-4FE7-8090-78FA11390E4D}">
      <dgm:prSet/>
      <dgm:spPr/>
      <dgm:t>
        <a:bodyPr/>
        <a:lstStyle/>
        <a:p>
          <a:endParaRPr lang="cs-CZ"/>
        </a:p>
      </dgm:t>
    </dgm:pt>
    <dgm:pt modelId="{21D02598-8C4C-492A-BD55-4CA598F219E2}" type="sibTrans" cxnId="{CBE13E8F-F3BF-4FE7-8090-78FA11390E4D}">
      <dgm:prSet/>
      <dgm:spPr/>
      <dgm:t>
        <a:bodyPr/>
        <a:lstStyle/>
        <a:p>
          <a:endParaRPr lang="cs-CZ"/>
        </a:p>
      </dgm:t>
    </dgm:pt>
    <dgm:pt modelId="{1C3CDBD8-913A-4665-BFE6-5836C7BE509F}">
      <dgm:prSet phldrT="[Text]" custT="1"/>
      <dgm:spPr/>
      <dgm:t>
        <a:bodyPr/>
        <a:lstStyle/>
        <a:p>
          <a:r>
            <a:rPr lang="cs-CZ" sz="2000" dirty="0" smtClean="0"/>
            <a:t>Složena z _______ a _______</a:t>
          </a:r>
          <a:endParaRPr lang="cs-CZ" sz="2000" dirty="0"/>
        </a:p>
      </dgm:t>
    </dgm:pt>
    <dgm:pt modelId="{142F85D0-4F08-4052-864E-FF0E552BB91B}" type="parTrans" cxnId="{C8A2916E-7229-4404-8A7A-9E2A9921D64C}">
      <dgm:prSet/>
      <dgm:spPr/>
      <dgm:t>
        <a:bodyPr/>
        <a:lstStyle/>
        <a:p>
          <a:endParaRPr lang="cs-CZ"/>
        </a:p>
      </dgm:t>
    </dgm:pt>
    <dgm:pt modelId="{928F94F8-D480-4DC4-BB67-C1FDD8B847C0}" type="sibTrans" cxnId="{C8A2916E-7229-4404-8A7A-9E2A9921D64C}">
      <dgm:prSet/>
      <dgm:spPr/>
      <dgm:t>
        <a:bodyPr/>
        <a:lstStyle/>
        <a:p>
          <a:endParaRPr lang="cs-CZ"/>
        </a:p>
      </dgm:t>
    </dgm:pt>
    <dgm:pt modelId="{9DAEB379-488F-4D66-9DAD-09A3ED12B94D}">
      <dgm:prSet phldrT="[Text]" custT="1"/>
      <dgm:spPr/>
      <dgm:t>
        <a:bodyPr/>
        <a:lstStyle/>
        <a:p>
          <a:r>
            <a:rPr lang="cs-CZ" sz="2000" dirty="0" smtClean="0"/>
            <a:t>U kojených dětí hlavní výživový sacharid</a:t>
          </a:r>
          <a:endParaRPr lang="cs-CZ" sz="2000" dirty="0"/>
        </a:p>
      </dgm:t>
    </dgm:pt>
    <dgm:pt modelId="{2B7456A6-BC7C-41AF-87BF-1F26D0C34144}" type="parTrans" cxnId="{9BB4C4F4-DCA9-436F-80DE-1F2331CE3073}">
      <dgm:prSet/>
      <dgm:spPr/>
      <dgm:t>
        <a:bodyPr/>
        <a:lstStyle/>
        <a:p>
          <a:endParaRPr lang="cs-CZ"/>
        </a:p>
      </dgm:t>
    </dgm:pt>
    <dgm:pt modelId="{D32C8C51-D5A8-4BAB-B3A3-33A18E960A1B}" type="sibTrans" cxnId="{9BB4C4F4-DCA9-436F-80DE-1F2331CE3073}">
      <dgm:prSet/>
      <dgm:spPr/>
      <dgm:t>
        <a:bodyPr/>
        <a:lstStyle/>
        <a:p>
          <a:endParaRPr lang="cs-CZ"/>
        </a:p>
      </dgm:t>
    </dgm:pt>
    <dgm:pt modelId="{BD64994F-A621-4372-906E-DF0CF7CC21D4}">
      <dgm:prSet phldrT="[Text]" custT="1"/>
      <dgm:spPr/>
      <dgm:t>
        <a:bodyPr/>
        <a:lstStyle/>
        <a:p>
          <a:r>
            <a:rPr lang="cs-CZ" sz="2400" b="1" dirty="0" smtClean="0"/>
            <a:t>Maltóza ( _______ cukr)</a:t>
          </a:r>
          <a:endParaRPr lang="cs-CZ" sz="2400" b="1" dirty="0"/>
        </a:p>
      </dgm:t>
    </dgm:pt>
    <dgm:pt modelId="{DBA3F615-95AD-44E9-A3C7-556A6B22D84B}" type="parTrans" cxnId="{E63E9852-35F2-4CEB-97F3-50E6C2A11447}">
      <dgm:prSet/>
      <dgm:spPr/>
      <dgm:t>
        <a:bodyPr/>
        <a:lstStyle/>
        <a:p>
          <a:endParaRPr lang="cs-CZ"/>
        </a:p>
      </dgm:t>
    </dgm:pt>
    <dgm:pt modelId="{63C7F349-471D-470D-B1AC-55AC4347F0A1}" type="sibTrans" cxnId="{E63E9852-35F2-4CEB-97F3-50E6C2A11447}">
      <dgm:prSet/>
      <dgm:spPr/>
      <dgm:t>
        <a:bodyPr/>
        <a:lstStyle/>
        <a:p>
          <a:endParaRPr lang="cs-CZ"/>
        </a:p>
      </dgm:t>
    </dgm:pt>
    <dgm:pt modelId="{FB50DCC9-DD3E-4E71-97EC-6A7476424FE0}">
      <dgm:prSet phldrT="[Text]"/>
      <dgm:spPr/>
      <dgm:t>
        <a:bodyPr/>
        <a:lstStyle/>
        <a:p>
          <a:r>
            <a:rPr lang="cs-CZ" sz="2000" dirty="0" smtClean="0"/>
            <a:t>Složena z _______ a _______</a:t>
          </a:r>
          <a:endParaRPr lang="cs-CZ" sz="2000" dirty="0"/>
        </a:p>
      </dgm:t>
    </dgm:pt>
    <dgm:pt modelId="{0D7F5B4B-E2F3-456A-8E2C-CEA803206899}" type="parTrans" cxnId="{F5BF932E-91CC-493D-91AA-DA88024A0F8D}">
      <dgm:prSet/>
      <dgm:spPr/>
      <dgm:t>
        <a:bodyPr/>
        <a:lstStyle/>
        <a:p>
          <a:endParaRPr lang="cs-CZ"/>
        </a:p>
      </dgm:t>
    </dgm:pt>
    <dgm:pt modelId="{0392EDE9-F998-44C4-A6DF-97F9E41F2581}" type="sibTrans" cxnId="{F5BF932E-91CC-493D-91AA-DA88024A0F8D}">
      <dgm:prSet/>
      <dgm:spPr/>
      <dgm:t>
        <a:bodyPr/>
        <a:lstStyle/>
        <a:p>
          <a:endParaRPr lang="cs-CZ"/>
        </a:p>
      </dgm:t>
    </dgm:pt>
    <dgm:pt modelId="{B896C22B-3779-45BB-9C21-BEC5761416C0}">
      <dgm:prSet phldrT="[Text]" custT="1"/>
      <dgm:spPr/>
      <dgm:t>
        <a:bodyPr/>
        <a:lstStyle/>
        <a:p>
          <a:r>
            <a:rPr lang="cs-CZ" sz="2000" dirty="0" smtClean="0"/>
            <a:t>Výroba z _______  nebo z ________</a:t>
          </a:r>
          <a:endParaRPr lang="cs-CZ" sz="2000" dirty="0"/>
        </a:p>
      </dgm:t>
    </dgm:pt>
    <dgm:pt modelId="{19A22FB1-D73D-40A7-9C8D-9FB09CCD96EE}" type="parTrans" cxnId="{0147A0CA-653D-464B-9CF0-BC6E667B712F}">
      <dgm:prSet/>
      <dgm:spPr/>
      <dgm:t>
        <a:bodyPr/>
        <a:lstStyle/>
        <a:p>
          <a:endParaRPr lang="cs-CZ"/>
        </a:p>
      </dgm:t>
    </dgm:pt>
    <dgm:pt modelId="{1A4F5D7E-C964-470E-93FD-10167B1A0AF5}" type="sibTrans" cxnId="{0147A0CA-653D-464B-9CF0-BC6E667B712F}">
      <dgm:prSet/>
      <dgm:spPr/>
      <dgm:t>
        <a:bodyPr/>
        <a:lstStyle/>
        <a:p>
          <a:endParaRPr lang="cs-CZ"/>
        </a:p>
      </dgm:t>
    </dgm:pt>
    <dgm:pt modelId="{05FFC574-198E-4247-9895-AE6A4A04C793}">
      <dgm:prSet phldrT="[Text]" custT="1"/>
      <dgm:spPr/>
      <dgm:t>
        <a:bodyPr/>
        <a:lstStyle/>
        <a:p>
          <a:r>
            <a:rPr lang="cs-CZ" sz="2000" dirty="0" smtClean="0"/>
            <a:t>Ovoce a zelenina</a:t>
          </a:r>
          <a:endParaRPr lang="cs-CZ" sz="2000" dirty="0"/>
        </a:p>
      </dgm:t>
    </dgm:pt>
    <dgm:pt modelId="{ACC32548-18D9-4D19-998A-743C6A87503C}" type="parTrans" cxnId="{8B2AE2D5-C829-4F5A-95B1-95F66B48F834}">
      <dgm:prSet/>
      <dgm:spPr/>
      <dgm:t>
        <a:bodyPr/>
        <a:lstStyle/>
        <a:p>
          <a:endParaRPr lang="cs-CZ"/>
        </a:p>
      </dgm:t>
    </dgm:pt>
    <dgm:pt modelId="{E04706F7-E142-4A86-970F-39C9A170C494}" type="sibTrans" cxnId="{8B2AE2D5-C829-4F5A-95B1-95F66B48F834}">
      <dgm:prSet/>
      <dgm:spPr/>
      <dgm:t>
        <a:bodyPr/>
        <a:lstStyle/>
        <a:p>
          <a:endParaRPr lang="cs-CZ"/>
        </a:p>
      </dgm:t>
    </dgm:pt>
    <dgm:pt modelId="{E7220B62-5278-4112-BC81-446AF06AB488}">
      <dgm:prSet phldrT="[Text]" custT="1"/>
      <dgm:spPr/>
      <dgm:t>
        <a:bodyPr/>
        <a:lstStyle/>
        <a:p>
          <a:r>
            <a:rPr lang="cs-CZ" sz="2000" dirty="0" smtClean="0"/>
            <a:t>Mléko a mléčné výrobky </a:t>
          </a:r>
          <a:endParaRPr lang="cs-CZ" sz="2000" dirty="0"/>
        </a:p>
      </dgm:t>
    </dgm:pt>
    <dgm:pt modelId="{0F9017CA-C861-454A-BE54-E3514FFC202F}" type="parTrans" cxnId="{62D76EF7-7224-4462-8FB1-68CDCDF1F643}">
      <dgm:prSet/>
      <dgm:spPr/>
      <dgm:t>
        <a:bodyPr/>
        <a:lstStyle/>
        <a:p>
          <a:endParaRPr lang="cs-CZ"/>
        </a:p>
      </dgm:t>
    </dgm:pt>
    <dgm:pt modelId="{343C2F25-7B82-439B-A310-75C2FE2839BF}" type="sibTrans" cxnId="{62D76EF7-7224-4462-8FB1-68CDCDF1F643}">
      <dgm:prSet/>
      <dgm:spPr/>
      <dgm:t>
        <a:bodyPr/>
        <a:lstStyle/>
        <a:p>
          <a:endParaRPr lang="cs-CZ"/>
        </a:p>
      </dgm:t>
    </dgm:pt>
    <dgm:pt modelId="{2D750174-A6E6-43CF-A6DD-2A03D2FC8653}">
      <dgm:prSet phldrT="[Text]"/>
      <dgm:spPr/>
      <dgm:t>
        <a:bodyPr/>
        <a:lstStyle/>
        <a:p>
          <a:r>
            <a:rPr lang="cs-CZ" sz="2000" dirty="0" smtClean="0"/>
            <a:t>Vznik částečnou hydrolýzou škrobu</a:t>
          </a:r>
          <a:endParaRPr lang="cs-CZ" sz="2000" dirty="0"/>
        </a:p>
      </dgm:t>
    </dgm:pt>
    <dgm:pt modelId="{0A7D168B-8F34-4A57-B7D1-0378F70BB57C}" type="parTrans" cxnId="{2C9DA820-56CE-4713-A975-975BC8D5607D}">
      <dgm:prSet/>
      <dgm:spPr/>
      <dgm:t>
        <a:bodyPr/>
        <a:lstStyle/>
        <a:p>
          <a:endParaRPr lang="cs-CZ"/>
        </a:p>
      </dgm:t>
    </dgm:pt>
    <dgm:pt modelId="{2ECB900A-F5EE-4670-BE7C-09863B52260C}" type="sibTrans" cxnId="{2C9DA820-56CE-4713-A975-975BC8D5607D}">
      <dgm:prSet/>
      <dgm:spPr/>
      <dgm:t>
        <a:bodyPr/>
        <a:lstStyle/>
        <a:p>
          <a:endParaRPr lang="cs-CZ"/>
        </a:p>
      </dgm:t>
    </dgm:pt>
    <dgm:pt modelId="{1B8E7B48-1F03-4B64-85F7-18B3AECD3B56}">
      <dgm:prSet phldrT="[Text]"/>
      <dgm:spPr/>
      <dgm:t>
        <a:bodyPr/>
        <a:lstStyle/>
        <a:p>
          <a:r>
            <a:rPr lang="cs-CZ" sz="2000" dirty="0" smtClean="0"/>
            <a:t>Meziprodukt při výrobě ______</a:t>
          </a:r>
          <a:endParaRPr lang="cs-CZ" sz="2000" dirty="0"/>
        </a:p>
      </dgm:t>
    </dgm:pt>
    <dgm:pt modelId="{7E5914C1-D420-4B11-BC8C-54C6026FFA14}" type="parTrans" cxnId="{5780F045-DD02-4130-938B-9FC64ED7D9D9}">
      <dgm:prSet/>
      <dgm:spPr/>
    </dgm:pt>
    <dgm:pt modelId="{66298FF6-10BF-4437-907A-EF329AAEC6D5}" type="sibTrans" cxnId="{5780F045-DD02-4130-938B-9FC64ED7D9D9}">
      <dgm:prSet/>
      <dgm:spPr/>
    </dgm:pt>
    <dgm:pt modelId="{6CA376E5-9CB7-4DAE-9069-A66D994C5C5F}" type="pres">
      <dgm:prSet presAssocID="{67B699B3-C6ED-46B1-9B3C-964FD8E3E8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7B923F1-A998-43A0-AC9F-C0CE680C3123}" type="pres">
      <dgm:prSet presAssocID="{5974F08C-3245-4015-8D42-C358D5448039}" presName="composite" presStyleCnt="0"/>
      <dgm:spPr/>
    </dgm:pt>
    <dgm:pt modelId="{5D923F9E-E23B-49B4-BBF0-38A78E986144}" type="pres">
      <dgm:prSet presAssocID="{5974F08C-3245-4015-8D42-C358D544803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8E7B93-0406-4734-B1BE-73078C7BB6A6}" type="pres">
      <dgm:prSet presAssocID="{5974F08C-3245-4015-8D42-C358D5448039}" presName="txShp" presStyleLbl="node1" presStyleIdx="0" presStyleCnt="3" custScaleX="104271" custScaleY="1880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947E68-2279-4AA9-855D-93EEA592DD07}" type="pres">
      <dgm:prSet presAssocID="{C3978F73-78BF-40D1-ADBA-04A9A2C24B7A}" presName="spacing" presStyleCnt="0"/>
      <dgm:spPr/>
    </dgm:pt>
    <dgm:pt modelId="{FF417BC7-8018-4AA1-AADB-D39F81860946}" type="pres">
      <dgm:prSet presAssocID="{9A39E1B8-7A6D-4931-87F4-50597D6734D9}" presName="composite" presStyleCnt="0"/>
      <dgm:spPr/>
    </dgm:pt>
    <dgm:pt modelId="{09986190-1405-4A8C-B0A7-32E655CDE3A3}" type="pres">
      <dgm:prSet presAssocID="{9A39E1B8-7A6D-4931-87F4-50597D6734D9}" presName="imgShp" presStyleLbl="fgImgPlace1" presStyleIdx="1" presStyleCnt="3" custScaleX="111301" custScaleY="150827" custLinFactNeighborX="284" custLinFactNeighborY="-79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0DE2D0-5149-423B-8A35-9092CDDF7841}" type="pres">
      <dgm:prSet presAssocID="{9A39E1B8-7A6D-4931-87F4-50597D6734D9}" presName="txShp" presStyleLbl="node1" presStyleIdx="1" presStyleCnt="3" custScaleX="105381" custScaleY="152797" custLinFactNeighborX="-376" custLinFactNeighborY="-161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AAEF91-C6FC-4969-991B-6DE02D9AE14D}" type="pres">
      <dgm:prSet presAssocID="{21D02598-8C4C-492A-BD55-4CA598F219E2}" presName="spacing" presStyleCnt="0"/>
      <dgm:spPr/>
    </dgm:pt>
    <dgm:pt modelId="{0FE74BDD-905D-4934-8109-221904314C3C}" type="pres">
      <dgm:prSet presAssocID="{BD64994F-A621-4372-906E-DF0CF7CC21D4}" presName="composite" presStyleCnt="0"/>
      <dgm:spPr/>
    </dgm:pt>
    <dgm:pt modelId="{147B2863-AA7E-40CA-8D74-0DBDE5503A4D}" type="pres">
      <dgm:prSet presAssocID="{BD64994F-A621-4372-906E-DF0CF7CC21D4}" presName="imgShp" presStyleLbl="fgImgPlace1" presStyleIdx="2" presStyleCnt="3" custLinFactNeighborX="5938" custLinFactNeighborY="-207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E7ECC65-A2FD-4EC1-B1DC-4CF3697F2452}" type="pres">
      <dgm:prSet presAssocID="{BD64994F-A621-4372-906E-DF0CF7CC21D4}" presName="txShp" presStyleLbl="node1" presStyleIdx="2" presStyleCnt="3" custScaleX="106435" custScaleY="144901" custLinFactNeighborX="-141" custLinFactNeighborY="-2168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3247F31-B941-4FF7-9712-50A768322A59}" type="presOf" srcId="{E7220B62-5278-4112-BC81-446AF06AB488}" destId="{1A0DE2D0-5149-423B-8A35-9092CDDF7841}" srcOrd="0" destOrd="3" presId="urn:microsoft.com/office/officeart/2005/8/layout/vList3#1"/>
    <dgm:cxn modelId="{12075BAF-D7A2-422B-A7DC-597C989E4CF1}" srcId="{5974F08C-3245-4015-8D42-C358D5448039}" destId="{48137243-8BC3-4376-B54C-0E912A8EBCE6}" srcOrd="1" destOrd="0" parTransId="{8F56F0B4-6A32-4E86-951A-CE179326A263}" sibTransId="{25F97360-C7C7-42CD-BE63-0DE63C4BBC3C}"/>
    <dgm:cxn modelId="{5780F045-DD02-4130-938B-9FC64ED7D9D9}" srcId="{BD64994F-A621-4372-906E-DF0CF7CC21D4}" destId="{1B8E7B48-1F03-4B64-85F7-18B3AECD3B56}" srcOrd="2" destOrd="0" parTransId="{7E5914C1-D420-4B11-BC8C-54C6026FFA14}" sibTransId="{66298FF6-10BF-4437-907A-EF329AAEC6D5}"/>
    <dgm:cxn modelId="{7CC804FB-FE88-4927-87CD-7716508CB705}" type="presOf" srcId="{67B699B3-C6ED-46B1-9B3C-964FD8E3E839}" destId="{6CA376E5-9CB7-4DAE-9069-A66D994C5C5F}" srcOrd="0" destOrd="0" presId="urn:microsoft.com/office/officeart/2005/8/layout/vList3#1"/>
    <dgm:cxn modelId="{DCD13E1A-C968-4FD1-8949-3A290F687B47}" type="presOf" srcId="{9DAEB379-488F-4D66-9DAD-09A3ED12B94D}" destId="{1A0DE2D0-5149-423B-8A35-9092CDDF7841}" srcOrd="0" destOrd="2" presId="urn:microsoft.com/office/officeart/2005/8/layout/vList3#1"/>
    <dgm:cxn modelId="{88F20031-7ACE-442D-95B4-C7EE313AF5B6}" type="presOf" srcId="{FB50DCC9-DD3E-4E71-97EC-6A7476424FE0}" destId="{2E7ECC65-A2FD-4EC1-B1DC-4CF3697F2452}" srcOrd="0" destOrd="1" presId="urn:microsoft.com/office/officeart/2005/8/layout/vList3#1"/>
    <dgm:cxn modelId="{2C9DA820-56CE-4713-A975-975BC8D5607D}" srcId="{BD64994F-A621-4372-906E-DF0CF7CC21D4}" destId="{2D750174-A6E6-43CF-A6DD-2A03D2FC8653}" srcOrd="1" destOrd="0" parTransId="{0A7D168B-8F34-4A57-B7D1-0378F70BB57C}" sibTransId="{2ECB900A-F5EE-4670-BE7C-09863B52260C}"/>
    <dgm:cxn modelId="{62D76EF7-7224-4462-8FB1-68CDCDF1F643}" srcId="{9A39E1B8-7A6D-4931-87F4-50597D6734D9}" destId="{E7220B62-5278-4112-BC81-446AF06AB488}" srcOrd="2" destOrd="0" parTransId="{0F9017CA-C861-454A-BE54-E3514FFC202F}" sibTransId="{343C2F25-7B82-439B-A310-75C2FE2839BF}"/>
    <dgm:cxn modelId="{D983C097-AE45-4F22-A2FD-E8F4D3E8C3BC}" type="presOf" srcId="{534AF78C-B979-4F7F-ACF0-EAB612F5EFD0}" destId="{7C8E7B93-0406-4734-B1BE-73078C7BB6A6}" srcOrd="0" destOrd="1" presId="urn:microsoft.com/office/officeart/2005/8/layout/vList3#1"/>
    <dgm:cxn modelId="{F5BF932E-91CC-493D-91AA-DA88024A0F8D}" srcId="{BD64994F-A621-4372-906E-DF0CF7CC21D4}" destId="{FB50DCC9-DD3E-4E71-97EC-6A7476424FE0}" srcOrd="0" destOrd="0" parTransId="{0D7F5B4B-E2F3-456A-8E2C-CEA803206899}" sibTransId="{0392EDE9-F998-44C4-A6DF-97F9E41F2581}"/>
    <dgm:cxn modelId="{9BB4C4F4-DCA9-436F-80DE-1F2331CE3073}" srcId="{9A39E1B8-7A6D-4931-87F4-50597D6734D9}" destId="{9DAEB379-488F-4D66-9DAD-09A3ED12B94D}" srcOrd="1" destOrd="0" parTransId="{2B7456A6-BC7C-41AF-87BF-1F26D0C34144}" sibTransId="{D32C8C51-D5A8-4BAB-B3A3-33A18E960A1B}"/>
    <dgm:cxn modelId="{8B2AE2D5-C829-4F5A-95B1-95F66B48F834}" srcId="{5974F08C-3245-4015-8D42-C358D5448039}" destId="{05FFC574-198E-4247-9895-AE6A4A04C793}" srcOrd="3" destOrd="0" parTransId="{ACC32548-18D9-4D19-998A-743C6A87503C}" sibTransId="{E04706F7-E142-4A86-970F-39C9A170C494}"/>
    <dgm:cxn modelId="{1EFB2FA8-DAE0-4709-B10C-A8D2C0B84E49}" type="presOf" srcId="{2D750174-A6E6-43CF-A6DD-2A03D2FC8653}" destId="{2E7ECC65-A2FD-4EC1-B1DC-4CF3697F2452}" srcOrd="0" destOrd="2" presId="urn:microsoft.com/office/officeart/2005/8/layout/vList3#1"/>
    <dgm:cxn modelId="{286FEDC8-A4FE-4EC3-AC2C-4095AF17DB98}" srcId="{5974F08C-3245-4015-8D42-C358D5448039}" destId="{534AF78C-B979-4F7F-ACF0-EAB612F5EFD0}" srcOrd="0" destOrd="0" parTransId="{234768E3-5016-43D5-BEC9-867B846D030B}" sibTransId="{10548673-EE89-4598-ADD4-E1D92B16DF06}"/>
    <dgm:cxn modelId="{FDE86EDD-6E6C-49A0-AE5E-DDC5CF157310}" type="presOf" srcId="{BD64994F-A621-4372-906E-DF0CF7CC21D4}" destId="{2E7ECC65-A2FD-4EC1-B1DC-4CF3697F2452}" srcOrd="0" destOrd="0" presId="urn:microsoft.com/office/officeart/2005/8/layout/vList3#1"/>
    <dgm:cxn modelId="{B5F451E6-AE2A-4AA5-B689-D92C33A37577}" type="presOf" srcId="{B896C22B-3779-45BB-9C21-BEC5761416C0}" destId="{7C8E7B93-0406-4734-B1BE-73078C7BB6A6}" srcOrd="0" destOrd="3" presId="urn:microsoft.com/office/officeart/2005/8/layout/vList3#1"/>
    <dgm:cxn modelId="{CBE13E8F-F3BF-4FE7-8090-78FA11390E4D}" srcId="{67B699B3-C6ED-46B1-9B3C-964FD8E3E839}" destId="{9A39E1B8-7A6D-4931-87F4-50597D6734D9}" srcOrd="1" destOrd="0" parTransId="{517E1EE0-62ED-42A7-9CA6-31B5902364BF}" sibTransId="{21D02598-8C4C-492A-BD55-4CA598F219E2}"/>
    <dgm:cxn modelId="{E4D7CDF0-B2BA-4DA5-A3FD-4770D582122D}" srcId="{67B699B3-C6ED-46B1-9B3C-964FD8E3E839}" destId="{5974F08C-3245-4015-8D42-C358D5448039}" srcOrd="0" destOrd="0" parTransId="{96CDFC84-5546-4988-B1CF-FDF7121EA497}" sibTransId="{C3978F73-78BF-40D1-ADBA-04A9A2C24B7A}"/>
    <dgm:cxn modelId="{709D46B1-5D9F-415C-9DC2-CB2B9A275093}" type="presOf" srcId="{1B8E7B48-1F03-4B64-85F7-18B3AECD3B56}" destId="{2E7ECC65-A2FD-4EC1-B1DC-4CF3697F2452}" srcOrd="0" destOrd="3" presId="urn:microsoft.com/office/officeart/2005/8/layout/vList3#1"/>
    <dgm:cxn modelId="{C8A2916E-7229-4404-8A7A-9E2A9921D64C}" srcId="{9A39E1B8-7A6D-4931-87F4-50597D6734D9}" destId="{1C3CDBD8-913A-4665-BFE6-5836C7BE509F}" srcOrd="0" destOrd="0" parTransId="{142F85D0-4F08-4052-864E-FF0E552BB91B}" sibTransId="{928F94F8-D480-4DC4-BB67-C1FDD8B847C0}"/>
    <dgm:cxn modelId="{0147A0CA-653D-464B-9CF0-BC6E667B712F}" srcId="{5974F08C-3245-4015-8D42-C358D5448039}" destId="{B896C22B-3779-45BB-9C21-BEC5761416C0}" srcOrd="2" destOrd="0" parTransId="{19A22FB1-D73D-40A7-9C8D-9FB09CCD96EE}" sibTransId="{1A4F5D7E-C964-470E-93FD-10167B1A0AF5}"/>
    <dgm:cxn modelId="{688DF085-EF35-4954-8F50-381C9338A14E}" type="presOf" srcId="{1C3CDBD8-913A-4665-BFE6-5836C7BE509F}" destId="{1A0DE2D0-5149-423B-8A35-9092CDDF7841}" srcOrd="0" destOrd="1" presId="urn:microsoft.com/office/officeart/2005/8/layout/vList3#1"/>
    <dgm:cxn modelId="{39352A11-886A-4CE5-B722-7CEAE44607EC}" type="presOf" srcId="{5974F08C-3245-4015-8D42-C358D5448039}" destId="{7C8E7B93-0406-4734-B1BE-73078C7BB6A6}" srcOrd="0" destOrd="0" presId="urn:microsoft.com/office/officeart/2005/8/layout/vList3#1"/>
    <dgm:cxn modelId="{11EEA697-7D47-4B4F-A707-6CF018C19D06}" type="presOf" srcId="{9A39E1B8-7A6D-4931-87F4-50597D6734D9}" destId="{1A0DE2D0-5149-423B-8A35-9092CDDF7841}" srcOrd="0" destOrd="0" presId="urn:microsoft.com/office/officeart/2005/8/layout/vList3#1"/>
    <dgm:cxn modelId="{E63E9852-35F2-4CEB-97F3-50E6C2A11447}" srcId="{67B699B3-C6ED-46B1-9B3C-964FD8E3E839}" destId="{BD64994F-A621-4372-906E-DF0CF7CC21D4}" srcOrd="2" destOrd="0" parTransId="{DBA3F615-95AD-44E9-A3C7-556A6B22D84B}" sibTransId="{63C7F349-471D-470D-B1AC-55AC4347F0A1}"/>
    <dgm:cxn modelId="{C282CF15-FF00-441A-86A0-5B0BFBFD71F4}" type="presOf" srcId="{48137243-8BC3-4376-B54C-0E912A8EBCE6}" destId="{7C8E7B93-0406-4734-B1BE-73078C7BB6A6}" srcOrd="0" destOrd="2" presId="urn:microsoft.com/office/officeart/2005/8/layout/vList3#1"/>
    <dgm:cxn modelId="{08EAF125-BEA3-47B3-900E-8018198098CD}" type="presOf" srcId="{05FFC574-198E-4247-9895-AE6A4A04C793}" destId="{7C8E7B93-0406-4734-B1BE-73078C7BB6A6}" srcOrd="0" destOrd="4" presId="urn:microsoft.com/office/officeart/2005/8/layout/vList3#1"/>
    <dgm:cxn modelId="{428E07BF-C90B-46F8-B4D0-09F644CD4653}" type="presParOf" srcId="{6CA376E5-9CB7-4DAE-9069-A66D994C5C5F}" destId="{97B923F1-A998-43A0-AC9F-C0CE680C3123}" srcOrd="0" destOrd="0" presId="urn:microsoft.com/office/officeart/2005/8/layout/vList3#1"/>
    <dgm:cxn modelId="{8A8749B2-8818-48AA-8DB3-3C931C595C6F}" type="presParOf" srcId="{97B923F1-A998-43A0-AC9F-C0CE680C3123}" destId="{5D923F9E-E23B-49B4-BBF0-38A78E986144}" srcOrd="0" destOrd="0" presId="urn:microsoft.com/office/officeart/2005/8/layout/vList3#1"/>
    <dgm:cxn modelId="{4D6251D1-D700-469A-BF2D-6B2982EAD180}" type="presParOf" srcId="{97B923F1-A998-43A0-AC9F-C0CE680C3123}" destId="{7C8E7B93-0406-4734-B1BE-73078C7BB6A6}" srcOrd="1" destOrd="0" presId="urn:microsoft.com/office/officeart/2005/8/layout/vList3#1"/>
    <dgm:cxn modelId="{1357EFB4-2C2E-4583-880B-25D19ACF81DE}" type="presParOf" srcId="{6CA376E5-9CB7-4DAE-9069-A66D994C5C5F}" destId="{DE947E68-2279-4AA9-855D-93EEA592DD07}" srcOrd="1" destOrd="0" presId="urn:microsoft.com/office/officeart/2005/8/layout/vList3#1"/>
    <dgm:cxn modelId="{9C8895A3-35A6-4AFD-A71C-132039A588EC}" type="presParOf" srcId="{6CA376E5-9CB7-4DAE-9069-A66D994C5C5F}" destId="{FF417BC7-8018-4AA1-AADB-D39F81860946}" srcOrd="2" destOrd="0" presId="urn:microsoft.com/office/officeart/2005/8/layout/vList3#1"/>
    <dgm:cxn modelId="{50BF1D02-D32C-47ED-9053-5F0DB0C37073}" type="presParOf" srcId="{FF417BC7-8018-4AA1-AADB-D39F81860946}" destId="{09986190-1405-4A8C-B0A7-32E655CDE3A3}" srcOrd="0" destOrd="0" presId="urn:microsoft.com/office/officeart/2005/8/layout/vList3#1"/>
    <dgm:cxn modelId="{AE3B4648-3183-4943-9270-9F95FA1FE83B}" type="presParOf" srcId="{FF417BC7-8018-4AA1-AADB-D39F81860946}" destId="{1A0DE2D0-5149-423B-8A35-9092CDDF7841}" srcOrd="1" destOrd="0" presId="urn:microsoft.com/office/officeart/2005/8/layout/vList3#1"/>
    <dgm:cxn modelId="{C6F745FE-CCD7-48B8-9816-1993626A709F}" type="presParOf" srcId="{6CA376E5-9CB7-4DAE-9069-A66D994C5C5F}" destId="{F1AAEF91-C6FC-4969-991B-6DE02D9AE14D}" srcOrd="3" destOrd="0" presId="urn:microsoft.com/office/officeart/2005/8/layout/vList3#1"/>
    <dgm:cxn modelId="{E59E5A7D-B38E-4DC9-8C46-6813A25B3734}" type="presParOf" srcId="{6CA376E5-9CB7-4DAE-9069-A66D994C5C5F}" destId="{0FE74BDD-905D-4934-8109-221904314C3C}" srcOrd="4" destOrd="0" presId="urn:microsoft.com/office/officeart/2005/8/layout/vList3#1"/>
    <dgm:cxn modelId="{32DE2680-8181-4C54-BD05-9D34264227FD}" type="presParOf" srcId="{0FE74BDD-905D-4934-8109-221904314C3C}" destId="{147B2863-AA7E-40CA-8D74-0DBDE5503A4D}" srcOrd="0" destOrd="0" presId="urn:microsoft.com/office/officeart/2005/8/layout/vList3#1"/>
    <dgm:cxn modelId="{809D9292-DB65-412D-AAD3-BFC0DC9FF0D2}" type="presParOf" srcId="{0FE74BDD-905D-4934-8109-221904314C3C}" destId="{2E7ECC65-A2FD-4EC1-B1DC-4CF3697F245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3A2C1C-FBB1-4180-A558-6FBA3AA306AE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87BD6D2-F77E-4DEA-8EE2-8BB05FD233A0}">
      <dgm:prSet phldrT="[Text]" custT="1"/>
      <dgm:spPr/>
      <dgm:t>
        <a:bodyPr/>
        <a:lstStyle/>
        <a:p>
          <a:pPr algn="ctr"/>
          <a:r>
            <a:rPr lang="cs-CZ" sz="2800" b="1" dirty="0" smtClean="0"/>
            <a:t> </a:t>
          </a:r>
          <a:r>
            <a:rPr lang="cs-CZ" sz="3600" b="1" dirty="0" smtClean="0"/>
            <a:t>45 – 60 % z CEP        (EFSA)</a:t>
          </a:r>
          <a:endParaRPr lang="cs-CZ" sz="3600" b="1" dirty="0"/>
        </a:p>
      </dgm:t>
    </dgm:pt>
    <dgm:pt modelId="{CE7102DA-36FF-46FE-9D15-595C57B5FE40}" type="parTrans" cxnId="{C05A0E80-9889-4A9E-8F19-7D8F993F1332}">
      <dgm:prSet/>
      <dgm:spPr/>
      <dgm:t>
        <a:bodyPr/>
        <a:lstStyle/>
        <a:p>
          <a:endParaRPr lang="cs-CZ"/>
        </a:p>
      </dgm:t>
    </dgm:pt>
    <dgm:pt modelId="{8E57F555-335B-4FFA-8912-AADF3FA1BC60}" type="sibTrans" cxnId="{C05A0E80-9889-4A9E-8F19-7D8F993F1332}">
      <dgm:prSet/>
      <dgm:spPr/>
      <dgm:t>
        <a:bodyPr/>
        <a:lstStyle/>
        <a:p>
          <a:endParaRPr lang="cs-CZ">
            <a:solidFill>
              <a:srgbClr val="92D050"/>
            </a:solidFill>
          </a:endParaRPr>
        </a:p>
      </dgm:t>
    </dgm:pt>
    <dgm:pt modelId="{43AA177E-4FE4-4F25-8003-A8C4E095CBEA}">
      <dgm:prSet phldrT="[Text]" custT="1"/>
      <dgm:spPr/>
      <dgm:t>
        <a:bodyPr/>
        <a:lstStyle/>
        <a:p>
          <a:pPr algn="ctr"/>
          <a:r>
            <a:rPr lang="cs-CZ" sz="2400" b="1" dirty="0" smtClean="0">
              <a:solidFill>
                <a:schemeClr val="bg1"/>
              </a:solidFill>
            </a:rPr>
            <a:t>90 g cukrů </a:t>
          </a:r>
          <a:r>
            <a:rPr lang="cs-CZ" sz="2400" b="1" dirty="0" smtClean="0">
              <a:solidFill>
                <a:schemeClr val="bg1"/>
              </a:solidFill>
              <a:latin typeface="Calibri"/>
              <a:cs typeface="Calibri"/>
            </a:rPr>
            <a:t>→ 18 % CEP (počítá s </a:t>
          </a:r>
          <a:r>
            <a:rPr lang="cs-CZ" sz="2400" b="1" dirty="0" err="1" smtClean="0">
              <a:solidFill>
                <a:schemeClr val="bg1"/>
              </a:solidFill>
              <a:latin typeface="Calibri"/>
              <a:cs typeface="Calibri"/>
            </a:rPr>
            <a:t>prům</a:t>
          </a:r>
          <a:r>
            <a:rPr lang="cs-CZ" sz="2400" b="1" dirty="0" smtClean="0">
              <a:solidFill>
                <a:schemeClr val="bg1"/>
              </a:solidFill>
              <a:latin typeface="Calibri"/>
              <a:cs typeface="Calibri"/>
            </a:rPr>
            <a:t>. energetickým příjmem 8400 </a:t>
          </a:r>
          <a:r>
            <a:rPr lang="cs-CZ" sz="2400" b="1" dirty="0" err="1" smtClean="0">
              <a:solidFill>
                <a:schemeClr val="bg1"/>
              </a:solidFill>
              <a:latin typeface="Calibri"/>
              <a:cs typeface="Calibri"/>
            </a:rPr>
            <a:t>kJ</a:t>
          </a:r>
          <a:r>
            <a:rPr lang="cs-CZ" sz="2400" b="1" dirty="0" smtClean="0">
              <a:solidFill>
                <a:schemeClr val="bg1"/>
              </a:solidFill>
              <a:latin typeface="Calibri"/>
              <a:cs typeface="Calibri"/>
            </a:rPr>
            <a:t>) </a:t>
          </a:r>
          <a:endParaRPr lang="cs-CZ" sz="2400" b="1" dirty="0">
            <a:solidFill>
              <a:schemeClr val="bg1"/>
            </a:solidFill>
          </a:endParaRPr>
        </a:p>
      </dgm:t>
    </dgm:pt>
    <dgm:pt modelId="{1A7B61EB-0C84-4C9F-9E92-7A639FF1D888}" type="parTrans" cxnId="{75F8AA09-EE83-4B94-8E6C-E3115EF27AEC}">
      <dgm:prSet/>
      <dgm:spPr/>
      <dgm:t>
        <a:bodyPr/>
        <a:lstStyle/>
        <a:p>
          <a:endParaRPr lang="cs-CZ"/>
        </a:p>
      </dgm:t>
    </dgm:pt>
    <dgm:pt modelId="{F3333109-1533-4447-9A7E-03B4CD159484}" type="sibTrans" cxnId="{75F8AA09-EE83-4B94-8E6C-E3115EF27AEC}">
      <dgm:prSet/>
      <dgm:spPr/>
      <dgm:t>
        <a:bodyPr/>
        <a:lstStyle/>
        <a:p>
          <a:endParaRPr lang="cs-CZ"/>
        </a:p>
      </dgm:t>
    </dgm:pt>
    <dgm:pt modelId="{00AA2BF8-34EA-4FFD-9DD9-8373B6528FC0}">
      <dgm:prSet phldrT="[Text]" custT="1"/>
      <dgm:spPr/>
      <dgm:t>
        <a:bodyPr/>
        <a:lstStyle/>
        <a:p>
          <a:r>
            <a:rPr lang="cs-CZ" sz="2400" b="1" dirty="0" smtClean="0"/>
            <a:t>45 g přirozeně se vyskytující cukry</a:t>
          </a:r>
          <a:r>
            <a:rPr lang="cs-CZ" sz="2400" dirty="0" smtClean="0"/>
            <a:t> přijaté z ovoce, zeleniny, obilovin a MV </a:t>
          </a:r>
          <a:r>
            <a:rPr lang="cs-CZ" sz="2400" dirty="0" smtClean="0">
              <a:latin typeface="Calibri"/>
              <a:cs typeface="Calibri"/>
            </a:rPr>
            <a:t>→ </a:t>
          </a:r>
          <a:r>
            <a:rPr lang="cs-CZ" sz="2400" b="1" dirty="0" smtClean="0">
              <a:latin typeface="Calibri"/>
              <a:cs typeface="Calibri"/>
            </a:rPr>
            <a:t>9 % CEP</a:t>
          </a:r>
        </a:p>
        <a:p>
          <a:r>
            <a:rPr lang="cs-CZ" sz="2400" b="1" dirty="0" smtClean="0">
              <a:latin typeface="Calibri"/>
              <a:cs typeface="Calibri"/>
            </a:rPr>
            <a:t>Do 45 g přidané cukry                           </a:t>
          </a:r>
          <a:r>
            <a:rPr lang="cs-CZ" sz="2400" dirty="0" smtClean="0">
              <a:latin typeface="Calibri"/>
              <a:cs typeface="Calibri"/>
            </a:rPr>
            <a:t>(= 9 kávových lžiček cukru) → </a:t>
          </a:r>
          <a:r>
            <a:rPr lang="cs-CZ" sz="2400" b="1" dirty="0" smtClean="0">
              <a:latin typeface="Calibri"/>
              <a:cs typeface="Calibri"/>
            </a:rPr>
            <a:t>9 % CEP</a:t>
          </a:r>
          <a:endParaRPr lang="cs-CZ" sz="2400" b="1" dirty="0"/>
        </a:p>
      </dgm:t>
    </dgm:pt>
    <dgm:pt modelId="{3027F696-A30E-45CA-944E-50B1BB923263}" type="parTrans" cxnId="{63868C0C-1D48-492A-98FC-878A49D48DF3}">
      <dgm:prSet/>
      <dgm:spPr/>
      <dgm:t>
        <a:bodyPr/>
        <a:lstStyle/>
        <a:p>
          <a:endParaRPr lang="cs-CZ"/>
        </a:p>
      </dgm:t>
    </dgm:pt>
    <dgm:pt modelId="{072A21F7-EDF9-4779-A704-50866109096D}" type="sibTrans" cxnId="{63868C0C-1D48-492A-98FC-878A49D48DF3}">
      <dgm:prSet/>
      <dgm:spPr/>
      <dgm:t>
        <a:bodyPr/>
        <a:lstStyle/>
        <a:p>
          <a:endParaRPr lang="cs-CZ"/>
        </a:p>
      </dgm:t>
    </dgm:pt>
    <dgm:pt modelId="{D862D43D-1D3C-4FDB-B969-61061A96C69C}" type="pres">
      <dgm:prSet presAssocID="{1B3A2C1C-FBB1-4180-A558-6FBA3AA306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AA1832F-32FD-4B86-9403-F7521E040AE3}" type="pres">
      <dgm:prSet presAssocID="{1B3A2C1C-FBB1-4180-A558-6FBA3AA306AE}" presName="dummyMaxCanvas" presStyleCnt="0">
        <dgm:presLayoutVars/>
      </dgm:prSet>
      <dgm:spPr/>
      <dgm:t>
        <a:bodyPr/>
        <a:lstStyle/>
        <a:p>
          <a:endParaRPr lang="cs-CZ"/>
        </a:p>
      </dgm:t>
    </dgm:pt>
    <dgm:pt modelId="{97667AB8-DC6D-425F-AA66-80A34FB42AEA}" type="pres">
      <dgm:prSet presAssocID="{1B3A2C1C-FBB1-4180-A558-6FBA3AA306AE}" presName="ThreeNodes_1" presStyleLbl="node1" presStyleIdx="0" presStyleCnt="3" custScaleX="105883" custLinFactNeighborX="124" custLinFactNeighborY="-27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6974F7-9B45-4551-A0B3-E848922DD8E1}" type="pres">
      <dgm:prSet presAssocID="{1B3A2C1C-FBB1-4180-A558-6FBA3AA306AE}" presName="ThreeNodes_2" presStyleLbl="node1" presStyleIdx="1" presStyleCnt="3" custScaleX="110261" custLinFactNeighborX="-389" custLinFactNeighborY="-47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622C88-59FF-447E-B95D-A855A5B77708}" type="pres">
      <dgm:prSet presAssocID="{1B3A2C1C-FBB1-4180-A558-6FBA3AA306AE}" presName="ThreeNodes_3" presStyleLbl="node1" presStyleIdx="2" presStyleCnt="3" custScaleX="114586" custScaleY="121134" custLinFactNeighborX="184" custLinFactNeighborY="606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D5F298-57BC-4608-9244-99F5069F49D3}" type="pres">
      <dgm:prSet presAssocID="{1B3A2C1C-FBB1-4180-A558-6FBA3AA306A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7EFA76-47AE-495D-8AB7-37A490C4A42B}" type="pres">
      <dgm:prSet presAssocID="{1B3A2C1C-FBB1-4180-A558-6FBA3AA306A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9190C3-2FFB-43E2-9134-2DDA91727A3B}" type="pres">
      <dgm:prSet presAssocID="{1B3A2C1C-FBB1-4180-A558-6FBA3AA306A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615425-225E-4B99-8CD6-C08482B74989}" type="pres">
      <dgm:prSet presAssocID="{1B3A2C1C-FBB1-4180-A558-6FBA3AA306A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7340A7-240C-4529-AAD7-EBEB1EF318EE}" type="pres">
      <dgm:prSet presAssocID="{1B3A2C1C-FBB1-4180-A558-6FBA3AA306A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3013E3B-1E65-48C1-9627-1F34783B5E0D}" type="presOf" srcId="{1B3A2C1C-FBB1-4180-A558-6FBA3AA306AE}" destId="{D862D43D-1D3C-4FDB-B969-61061A96C69C}" srcOrd="0" destOrd="0" presId="urn:microsoft.com/office/officeart/2005/8/layout/vProcess5"/>
    <dgm:cxn modelId="{BAB3E4F5-6935-462F-9269-5342F5471FA8}" type="presOf" srcId="{187BD6D2-F77E-4DEA-8EE2-8BB05FD233A0}" destId="{5B9190C3-2FFB-43E2-9134-2DDA91727A3B}" srcOrd="1" destOrd="0" presId="urn:microsoft.com/office/officeart/2005/8/layout/vProcess5"/>
    <dgm:cxn modelId="{D7BB7B6F-F78D-46E7-BE50-55244B393806}" type="presOf" srcId="{F3333109-1533-4447-9A7E-03B4CD159484}" destId="{EB7EFA76-47AE-495D-8AB7-37A490C4A42B}" srcOrd="0" destOrd="0" presId="urn:microsoft.com/office/officeart/2005/8/layout/vProcess5"/>
    <dgm:cxn modelId="{18F496DB-0C86-4D95-9521-E012E496F6B1}" type="presOf" srcId="{00AA2BF8-34EA-4FFD-9DD9-8373B6528FC0}" destId="{03622C88-59FF-447E-B95D-A855A5B77708}" srcOrd="0" destOrd="0" presId="urn:microsoft.com/office/officeart/2005/8/layout/vProcess5"/>
    <dgm:cxn modelId="{ADF96530-4DFC-4F3E-9712-678059B1FC90}" type="presOf" srcId="{43AA177E-4FE4-4F25-8003-A8C4E095CBEA}" destId="{DA6974F7-9B45-4551-A0B3-E848922DD8E1}" srcOrd="0" destOrd="0" presId="urn:microsoft.com/office/officeart/2005/8/layout/vProcess5"/>
    <dgm:cxn modelId="{B6708D9B-E60D-4B50-8E66-CA5FEB3DF258}" type="presOf" srcId="{43AA177E-4FE4-4F25-8003-A8C4E095CBEA}" destId="{76615425-225E-4B99-8CD6-C08482B74989}" srcOrd="1" destOrd="0" presId="urn:microsoft.com/office/officeart/2005/8/layout/vProcess5"/>
    <dgm:cxn modelId="{75F8AA09-EE83-4B94-8E6C-E3115EF27AEC}" srcId="{1B3A2C1C-FBB1-4180-A558-6FBA3AA306AE}" destId="{43AA177E-4FE4-4F25-8003-A8C4E095CBEA}" srcOrd="1" destOrd="0" parTransId="{1A7B61EB-0C84-4C9F-9E92-7A639FF1D888}" sibTransId="{F3333109-1533-4447-9A7E-03B4CD159484}"/>
    <dgm:cxn modelId="{40812998-56E2-42D1-A10C-4B1E0CD54EFD}" type="presOf" srcId="{8E57F555-335B-4FFA-8912-AADF3FA1BC60}" destId="{24D5F298-57BC-4608-9244-99F5069F49D3}" srcOrd="0" destOrd="0" presId="urn:microsoft.com/office/officeart/2005/8/layout/vProcess5"/>
    <dgm:cxn modelId="{63868C0C-1D48-492A-98FC-878A49D48DF3}" srcId="{1B3A2C1C-FBB1-4180-A558-6FBA3AA306AE}" destId="{00AA2BF8-34EA-4FFD-9DD9-8373B6528FC0}" srcOrd="2" destOrd="0" parTransId="{3027F696-A30E-45CA-944E-50B1BB923263}" sibTransId="{072A21F7-EDF9-4779-A704-50866109096D}"/>
    <dgm:cxn modelId="{ABF920D9-EBC6-4ABB-ACD7-C2B470B88FD7}" type="presOf" srcId="{187BD6D2-F77E-4DEA-8EE2-8BB05FD233A0}" destId="{97667AB8-DC6D-425F-AA66-80A34FB42AEA}" srcOrd="0" destOrd="0" presId="urn:microsoft.com/office/officeart/2005/8/layout/vProcess5"/>
    <dgm:cxn modelId="{C64C0BE1-DAE6-4EDF-A3E4-B34EF7A17511}" type="presOf" srcId="{00AA2BF8-34EA-4FFD-9DD9-8373B6528FC0}" destId="{777340A7-240C-4529-AAD7-EBEB1EF318EE}" srcOrd="1" destOrd="0" presId="urn:microsoft.com/office/officeart/2005/8/layout/vProcess5"/>
    <dgm:cxn modelId="{C05A0E80-9889-4A9E-8F19-7D8F993F1332}" srcId="{1B3A2C1C-FBB1-4180-A558-6FBA3AA306AE}" destId="{187BD6D2-F77E-4DEA-8EE2-8BB05FD233A0}" srcOrd="0" destOrd="0" parTransId="{CE7102DA-36FF-46FE-9D15-595C57B5FE40}" sibTransId="{8E57F555-335B-4FFA-8912-AADF3FA1BC60}"/>
    <dgm:cxn modelId="{7E3A419E-5B90-4B81-94E8-72754DA000AC}" type="presParOf" srcId="{D862D43D-1D3C-4FDB-B969-61061A96C69C}" destId="{EAA1832F-32FD-4B86-9403-F7521E040AE3}" srcOrd="0" destOrd="0" presId="urn:microsoft.com/office/officeart/2005/8/layout/vProcess5"/>
    <dgm:cxn modelId="{B101B9BD-2561-4490-813B-B931E0ACD90D}" type="presParOf" srcId="{D862D43D-1D3C-4FDB-B969-61061A96C69C}" destId="{97667AB8-DC6D-425F-AA66-80A34FB42AEA}" srcOrd="1" destOrd="0" presId="urn:microsoft.com/office/officeart/2005/8/layout/vProcess5"/>
    <dgm:cxn modelId="{D1995054-F811-4A45-AB32-479B7D0D3463}" type="presParOf" srcId="{D862D43D-1D3C-4FDB-B969-61061A96C69C}" destId="{DA6974F7-9B45-4551-A0B3-E848922DD8E1}" srcOrd="2" destOrd="0" presId="urn:microsoft.com/office/officeart/2005/8/layout/vProcess5"/>
    <dgm:cxn modelId="{B57F7E6D-9293-49E4-9CEB-3376351869B6}" type="presParOf" srcId="{D862D43D-1D3C-4FDB-B969-61061A96C69C}" destId="{03622C88-59FF-447E-B95D-A855A5B77708}" srcOrd="3" destOrd="0" presId="urn:microsoft.com/office/officeart/2005/8/layout/vProcess5"/>
    <dgm:cxn modelId="{F8E43771-119F-4F05-9995-FD5B22D8D993}" type="presParOf" srcId="{D862D43D-1D3C-4FDB-B969-61061A96C69C}" destId="{24D5F298-57BC-4608-9244-99F5069F49D3}" srcOrd="4" destOrd="0" presId="urn:microsoft.com/office/officeart/2005/8/layout/vProcess5"/>
    <dgm:cxn modelId="{FA9E32F4-D6DD-4F40-B76E-8397C36A2444}" type="presParOf" srcId="{D862D43D-1D3C-4FDB-B969-61061A96C69C}" destId="{EB7EFA76-47AE-495D-8AB7-37A490C4A42B}" srcOrd="5" destOrd="0" presId="urn:microsoft.com/office/officeart/2005/8/layout/vProcess5"/>
    <dgm:cxn modelId="{FD3082AA-3B40-4543-9156-761F8FEA0693}" type="presParOf" srcId="{D862D43D-1D3C-4FDB-B969-61061A96C69C}" destId="{5B9190C3-2FFB-43E2-9134-2DDA91727A3B}" srcOrd="6" destOrd="0" presId="urn:microsoft.com/office/officeart/2005/8/layout/vProcess5"/>
    <dgm:cxn modelId="{90751E9B-D770-4C09-8B7E-8800A02D4192}" type="presParOf" srcId="{D862D43D-1D3C-4FDB-B969-61061A96C69C}" destId="{76615425-225E-4B99-8CD6-C08482B74989}" srcOrd="7" destOrd="0" presId="urn:microsoft.com/office/officeart/2005/8/layout/vProcess5"/>
    <dgm:cxn modelId="{D7CA7129-58F9-46E0-935E-705D4D8FEDA1}" type="presParOf" srcId="{D862D43D-1D3C-4FDB-B969-61061A96C69C}" destId="{777340A7-240C-4529-AAD7-EBEB1EF318E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3EFBA-082D-4FD0-B20A-30F3C1FC18B4}" type="datetimeFigureOut">
              <a:rPr lang="cs-CZ" smtClean="0"/>
              <a:pPr/>
              <a:t>18.12.2017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6FBEC-AD0A-408C-A3A6-F36CB8C2C6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6FBEC-AD0A-408C-A3A6-F36CB8C2C66F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32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6FBEC-AD0A-408C-A3A6-F36CB8C2C66F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01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6FBEC-AD0A-408C-A3A6-F36CB8C2C66F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5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4AD5-8D57-4C38-9F66-A7F022536B72}" type="datetimeFigureOut">
              <a:rPr lang="cs-CZ" smtClean="0"/>
              <a:pPr/>
              <a:t>18.12.2017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FA95-A561-4234-B543-822385690B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4AD5-8D57-4C38-9F66-A7F022536B72}" type="datetimeFigureOut">
              <a:rPr lang="cs-CZ" smtClean="0"/>
              <a:pPr/>
              <a:t>18.12.2017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FA95-A561-4234-B543-822385690B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4AD5-8D57-4C38-9F66-A7F022536B72}" type="datetimeFigureOut">
              <a:rPr lang="cs-CZ" smtClean="0"/>
              <a:pPr/>
              <a:t>18.12.2017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FA95-A561-4234-B543-822385690B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4AD5-8D57-4C38-9F66-A7F022536B72}" type="datetimeFigureOut">
              <a:rPr lang="cs-CZ" smtClean="0"/>
              <a:pPr/>
              <a:t>18.12.2017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FA95-A561-4234-B543-822385690B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4AD5-8D57-4C38-9F66-A7F022536B72}" type="datetimeFigureOut">
              <a:rPr lang="cs-CZ" smtClean="0"/>
              <a:pPr/>
              <a:t>18.12.2017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FA95-A561-4234-B543-822385690B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4AD5-8D57-4C38-9F66-A7F022536B72}" type="datetimeFigureOut">
              <a:rPr lang="cs-CZ" smtClean="0"/>
              <a:pPr/>
              <a:t>18.12.2017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FA95-A561-4234-B543-822385690B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4AD5-8D57-4C38-9F66-A7F022536B72}" type="datetimeFigureOut">
              <a:rPr lang="cs-CZ" smtClean="0"/>
              <a:pPr/>
              <a:t>18.12.2017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FA95-A561-4234-B543-822385690B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4AD5-8D57-4C38-9F66-A7F022536B72}" type="datetimeFigureOut">
              <a:rPr lang="cs-CZ" smtClean="0"/>
              <a:pPr/>
              <a:t>18.12.2017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FA95-A561-4234-B543-822385690B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4AD5-8D57-4C38-9F66-A7F022536B72}" type="datetimeFigureOut">
              <a:rPr lang="cs-CZ" smtClean="0"/>
              <a:pPr/>
              <a:t>18.12.2017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FA95-A561-4234-B543-822385690B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4AD5-8D57-4C38-9F66-A7F022536B72}" type="datetimeFigureOut">
              <a:rPr lang="cs-CZ" smtClean="0"/>
              <a:pPr/>
              <a:t>18.12.2017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FA95-A561-4234-B543-822385690B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4AD5-8D57-4C38-9F66-A7F022536B72}" type="datetimeFigureOut">
              <a:rPr lang="cs-CZ" smtClean="0"/>
              <a:pPr/>
              <a:t>18.12.2017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FA95-A561-4234-B543-822385690B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94AD5-8D57-4C38-9F66-A7F022536B72}" type="datetimeFigureOut">
              <a:rPr lang="cs-CZ" smtClean="0"/>
              <a:pPr/>
              <a:t>18.12.2017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FA95-A561-4234-B543-822385690B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www.szu.cz/uploads/documents/czzp/edice/plne_znani/glykemie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Sacharidy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 smtClean="0"/>
              <a:t>Vypracovala: Regina Vítková</a:t>
            </a:r>
          </a:p>
          <a:p>
            <a:r>
              <a:rPr lang="cs-CZ" i="1" dirty="0" smtClean="0"/>
              <a:t>Obor: Nutriční specialista</a:t>
            </a:r>
            <a:endParaRPr lang="cs-CZ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Cukry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= všechny monosacharidy a disacharidy bez ohledu na jejich zdroj</a:t>
            </a:r>
          </a:p>
          <a:p>
            <a:pPr>
              <a:buNone/>
            </a:pPr>
            <a:r>
              <a:rPr lang="cs-CZ" b="1" dirty="0" smtClean="0"/>
              <a:t>1. Přirozeně se vyskytující cukry</a:t>
            </a:r>
          </a:p>
          <a:p>
            <a:pPr>
              <a:buNone/>
            </a:pPr>
            <a:r>
              <a:rPr lang="cs-CZ" b="1" dirty="0" smtClean="0"/>
              <a:t>2. Přidané cukry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</a:t>
            </a:r>
          </a:p>
          <a:p>
            <a:pPr>
              <a:buNone/>
            </a:pPr>
            <a:r>
              <a:rPr lang="cs-CZ" dirty="0" smtClean="0"/>
              <a:t>                                          </a:t>
            </a:r>
            <a:r>
              <a:rPr lang="cs-CZ" sz="7200" b="1" dirty="0" smtClean="0"/>
              <a:t>×     </a:t>
            </a:r>
          </a:p>
        </p:txBody>
      </p:sp>
      <p:pic>
        <p:nvPicPr>
          <p:cNvPr id="4" name="Obrázek 3" descr="jablko.jpg"/>
          <p:cNvPicPr>
            <a:picLocks noChangeAspect="1"/>
          </p:cNvPicPr>
          <p:nvPr/>
        </p:nvPicPr>
        <p:blipFill>
          <a:blip r:embed="rId2"/>
          <a:srcRect l="4864" t="5222" r="7594" b="6003"/>
          <a:stretch>
            <a:fillRect/>
          </a:stretch>
        </p:blipFill>
        <p:spPr>
          <a:xfrm>
            <a:off x="1142976" y="4000504"/>
            <a:ext cx="2571768" cy="2428893"/>
          </a:xfrm>
          <a:prstGeom prst="rect">
            <a:avLst/>
          </a:prstGeom>
        </p:spPr>
      </p:pic>
      <p:pic>
        <p:nvPicPr>
          <p:cNvPr id="5" name="Obrázek 4" descr="hello jablko.jpg"/>
          <p:cNvPicPr>
            <a:picLocks noChangeAspect="1"/>
          </p:cNvPicPr>
          <p:nvPr/>
        </p:nvPicPr>
        <p:blipFill>
          <a:blip r:embed="rId3"/>
          <a:srcRect l="20846" r="20846"/>
          <a:stretch>
            <a:fillRect/>
          </a:stretch>
        </p:blipFill>
        <p:spPr>
          <a:xfrm>
            <a:off x="5786446" y="3571876"/>
            <a:ext cx="1763244" cy="302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Přirozeně se vyskytující cukry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264320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Ovoce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Zelenina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Mléko a neochucené mléčné výrobky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Luštěniny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Obiloviny</a:t>
            </a:r>
            <a:endParaRPr lang="cs-CZ" sz="2800" b="1" dirty="0"/>
          </a:p>
        </p:txBody>
      </p:sp>
      <p:pic>
        <p:nvPicPr>
          <p:cNvPr id="4" name="Obrázek 3" descr="ovoce a zelen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6" y="3929066"/>
            <a:ext cx="3979541" cy="2484000"/>
          </a:xfrm>
          <a:prstGeom prst="rect">
            <a:avLst/>
          </a:prstGeom>
        </p:spPr>
      </p:pic>
      <p:pic>
        <p:nvPicPr>
          <p:cNvPr id="5" name="Obrázek 4" descr="mléko a MV.jpg"/>
          <p:cNvPicPr>
            <a:picLocks noChangeAspect="1"/>
          </p:cNvPicPr>
          <p:nvPr/>
        </p:nvPicPr>
        <p:blipFill>
          <a:blip r:embed="rId3"/>
          <a:srcRect l="1250" r="5000"/>
          <a:stretch>
            <a:fillRect/>
          </a:stretch>
        </p:blipFill>
        <p:spPr>
          <a:xfrm>
            <a:off x="4572000" y="3929066"/>
            <a:ext cx="4073986" cy="244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Přidané cukry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071546"/>
            <a:ext cx="5143536" cy="5786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Přidané cukry </a:t>
            </a:r>
            <a:r>
              <a:rPr lang="cs-CZ" dirty="0" smtClean="0"/>
              <a:t>= sacharidy a cukry </a:t>
            </a:r>
            <a:r>
              <a:rPr lang="cs-CZ" b="1" dirty="0" smtClean="0"/>
              <a:t>přidané do potravin při jejich průmyslovém zpracování</a:t>
            </a:r>
            <a:r>
              <a:rPr lang="cs-CZ" dirty="0" smtClean="0"/>
              <a:t> </a:t>
            </a:r>
            <a:r>
              <a:rPr lang="cs-CZ" b="1" dirty="0" smtClean="0"/>
              <a:t>nebo také cukry přidané    do pokrmů a potravin připravovaných doma</a:t>
            </a:r>
          </a:p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Volné cukry </a:t>
            </a:r>
            <a:r>
              <a:rPr lang="cs-CZ" i="1" dirty="0" smtClean="0"/>
              <a:t>(dle WHO) </a:t>
            </a:r>
            <a:r>
              <a:rPr lang="cs-CZ" dirty="0" smtClean="0"/>
              <a:t>= všechny monosacharidy a disacharidy, </a:t>
            </a:r>
            <a:r>
              <a:rPr lang="cs-CZ" b="1" dirty="0" smtClean="0"/>
              <a:t>přidané do potravin a pokrmů </a:t>
            </a:r>
            <a:r>
              <a:rPr lang="cs-CZ" dirty="0" smtClean="0"/>
              <a:t>výrobcem, kuchařem nebo spotřebitelem, </a:t>
            </a:r>
            <a:r>
              <a:rPr lang="cs-CZ" b="1" dirty="0" smtClean="0">
                <a:solidFill>
                  <a:srgbClr val="C00000"/>
                </a:solidFill>
              </a:rPr>
              <a:t>včetně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cukrů přirozeně obsažených v medu, sirupech a ovocných šťávách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Cukry používané ke slazení, med, sirupy, melasa, slady – tzv. </a:t>
            </a:r>
            <a:r>
              <a:rPr lang="cs-CZ" b="1" i="1" dirty="0" smtClean="0"/>
              <a:t>„zjevné“ </a:t>
            </a:r>
            <a:r>
              <a:rPr lang="cs-CZ" dirty="0" smtClean="0"/>
              <a:t>cukry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Sladké pečivo, cukrářské výrobky, snídaňové cereálie, sladkosti, džemy, kompoty, slazené nealkoholické nápoje, ochucené mléčné výrobky, ochucovadla, instantní výrobky – tzv. </a:t>
            </a:r>
            <a:r>
              <a:rPr lang="cs-CZ" b="1" dirty="0" smtClean="0"/>
              <a:t>„skryté“ </a:t>
            </a:r>
            <a:r>
              <a:rPr lang="cs-CZ" dirty="0" smtClean="0"/>
              <a:t>cukry</a:t>
            </a:r>
          </a:p>
        </p:txBody>
      </p:sp>
      <p:pic>
        <p:nvPicPr>
          <p:cNvPr id="5" name="Obrázek 4" descr="coca cola.jpg"/>
          <p:cNvPicPr>
            <a:picLocks noChangeAspect="1"/>
          </p:cNvPicPr>
          <p:nvPr/>
        </p:nvPicPr>
        <p:blipFill>
          <a:blip r:embed="rId2"/>
          <a:srcRect l="22801" r="21053"/>
          <a:stretch>
            <a:fillRect/>
          </a:stretch>
        </p:blipFill>
        <p:spPr>
          <a:xfrm>
            <a:off x="7429520" y="1857364"/>
            <a:ext cx="1442816" cy="2772000"/>
          </a:xfrm>
          <a:prstGeom prst="rect">
            <a:avLst/>
          </a:prstGeom>
        </p:spPr>
      </p:pic>
      <p:pic>
        <p:nvPicPr>
          <p:cNvPr id="6" name="Obrázek 5" descr="activia jahoda.jpg"/>
          <p:cNvPicPr>
            <a:picLocks noChangeAspect="1"/>
          </p:cNvPicPr>
          <p:nvPr/>
        </p:nvPicPr>
        <p:blipFill>
          <a:blip r:embed="rId3"/>
          <a:srcRect l="27500" r="23750"/>
          <a:stretch>
            <a:fillRect/>
          </a:stretch>
        </p:blipFill>
        <p:spPr>
          <a:xfrm>
            <a:off x="5643570" y="1285860"/>
            <a:ext cx="1429407" cy="3240000"/>
          </a:xfrm>
          <a:prstGeom prst="rect">
            <a:avLst/>
          </a:prstGeom>
        </p:spPr>
      </p:pic>
      <p:pic>
        <p:nvPicPr>
          <p:cNvPr id="7" name="Obrázek 6" descr="med2.jpg"/>
          <p:cNvPicPr>
            <a:picLocks noChangeAspect="1"/>
          </p:cNvPicPr>
          <p:nvPr/>
        </p:nvPicPr>
        <p:blipFill>
          <a:blip r:embed="rId4" cstate="print"/>
          <a:srcRect l="12537" r="4714"/>
          <a:stretch>
            <a:fillRect/>
          </a:stretch>
        </p:blipFill>
        <p:spPr>
          <a:xfrm>
            <a:off x="6947281" y="214290"/>
            <a:ext cx="2196719" cy="1476000"/>
          </a:xfrm>
          <a:prstGeom prst="rect">
            <a:avLst/>
          </a:prstGeom>
        </p:spPr>
      </p:pic>
      <p:pic>
        <p:nvPicPr>
          <p:cNvPr id="8" name="Obrázek 7" descr="knedlíky s ovocem.jpg"/>
          <p:cNvPicPr>
            <a:picLocks noChangeAspect="1"/>
          </p:cNvPicPr>
          <p:nvPr/>
        </p:nvPicPr>
        <p:blipFill>
          <a:blip r:embed="rId5"/>
          <a:srcRect l="7570" t="6506" r="7570" b="12166"/>
          <a:stretch>
            <a:fillRect/>
          </a:stretch>
        </p:blipFill>
        <p:spPr>
          <a:xfrm>
            <a:off x="5857884" y="4714884"/>
            <a:ext cx="2942190" cy="18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cs-CZ" b="1" dirty="0" smtClean="0"/>
              <a:t>V čem je zásadní rozdíl mezi potravinami, ve kterých se cukry vyskytují přirozeně a potravinami, ve kterých se vyskytují převážně přidané cukry?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cs-CZ" b="1" dirty="0" smtClean="0"/>
              <a:t>Energetická hodnota </a:t>
            </a:r>
            <a:r>
              <a:rPr lang="cs-CZ" b="1" dirty="0" smtClean="0">
                <a:solidFill>
                  <a:srgbClr val="C00000"/>
                </a:solidFill>
              </a:rPr>
              <a:t>potravin s přidanými cukry </a:t>
            </a:r>
            <a:r>
              <a:rPr lang="cs-CZ" b="1" dirty="0" smtClean="0"/>
              <a:t>výrazně převažuje nad jinou výživovou hodnotou potraviny.</a:t>
            </a:r>
            <a:r>
              <a:rPr lang="cs-CZ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endParaRPr lang="cs-CZ" dirty="0" smtClean="0"/>
          </a:p>
          <a:p>
            <a:pPr algn="ctr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Přidané cukry </a:t>
            </a:r>
            <a:r>
              <a:rPr lang="cs-CZ" dirty="0" smtClean="0"/>
              <a:t>představují pro organismus </a:t>
            </a:r>
            <a:r>
              <a:rPr lang="cs-CZ" b="1" dirty="0" smtClean="0"/>
              <a:t>čistý energetický příjem</a:t>
            </a:r>
            <a:r>
              <a:rPr lang="cs-CZ" b="1" i="1" dirty="0" smtClean="0"/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cs-CZ" b="1" i="1" dirty="0" smtClean="0"/>
              <a:t>„prázdné kalorie“</a:t>
            </a:r>
            <a:endParaRPr lang="cs-CZ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cs-CZ" b="1" dirty="0" smtClean="0"/>
              <a:t>Ovoce, zelenina, neochucené mléčné výrobky, obiloviny a luštěniny obsahují kromě přirozených cukrů i </a:t>
            </a:r>
            <a:r>
              <a:rPr lang="cs-CZ" b="1" dirty="0" smtClean="0">
                <a:solidFill>
                  <a:srgbClr val="C00000"/>
                </a:solidFill>
              </a:rPr>
              <a:t>další nutričně významné látky!</a:t>
            </a:r>
          </a:p>
          <a:p>
            <a:pPr algn="ctr">
              <a:buFont typeface="Wingdings" pitchFamily="2" charset="2"/>
              <a:buChar char="Ø"/>
            </a:pPr>
            <a:endParaRPr lang="cs-CZ" b="1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cs-CZ" dirty="0" smtClean="0"/>
              <a:t>Významný zdroj </a:t>
            </a:r>
            <a:r>
              <a:rPr lang="cs-CZ" b="1" dirty="0" smtClean="0"/>
              <a:t>bílkovin</a:t>
            </a:r>
          </a:p>
          <a:p>
            <a:pPr algn="ctr">
              <a:buFont typeface="Wingdings" pitchFamily="2" charset="2"/>
              <a:buChar char="Ø"/>
            </a:pPr>
            <a:r>
              <a:rPr lang="cs-CZ" dirty="0" smtClean="0"/>
              <a:t>Významný zdroj </a:t>
            </a:r>
            <a:r>
              <a:rPr lang="cs-CZ" b="1" dirty="0" smtClean="0"/>
              <a:t>vlákniny</a:t>
            </a:r>
          </a:p>
          <a:p>
            <a:pPr algn="ctr">
              <a:buFont typeface="Wingdings" pitchFamily="2" charset="2"/>
              <a:buChar char="Ø"/>
            </a:pPr>
            <a:r>
              <a:rPr lang="cs-CZ" dirty="0" smtClean="0"/>
              <a:t>Významný zdroj </a:t>
            </a:r>
            <a:r>
              <a:rPr lang="cs-CZ" b="1" dirty="0" smtClean="0"/>
              <a:t>vitaminů a minerálních látek</a:t>
            </a:r>
            <a:endParaRPr lang="cs-CZ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AKTIVITA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</a:pPr>
            <a:endParaRPr lang="cs-CZ" b="1" dirty="0" smtClean="0"/>
          </a:p>
          <a:p>
            <a:pPr algn="ctr">
              <a:buFont typeface="Wingdings" pitchFamily="2" charset="2"/>
              <a:buChar char="Ø"/>
            </a:pPr>
            <a:endParaRPr lang="cs-CZ" b="1" dirty="0" smtClean="0"/>
          </a:p>
          <a:p>
            <a:pPr algn="ctr">
              <a:buFont typeface="Wingdings" pitchFamily="2" charset="2"/>
              <a:buChar char="Ø"/>
            </a:pPr>
            <a:r>
              <a:rPr lang="cs-CZ" b="1" dirty="0" smtClean="0"/>
              <a:t>Přirozeně se vyskytující vs. přidané cukry</a:t>
            </a:r>
            <a:endParaRPr lang="cs-CZ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Nejvýznamnější sacharidy a cukry v potravinách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 Monosacharidy </a:t>
            </a:r>
            <a:r>
              <a:rPr lang="cs-CZ" dirty="0" smtClean="0"/>
              <a:t>– glukóza, fruktóza, galaktóza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Disacharidy</a:t>
            </a:r>
            <a:r>
              <a:rPr lang="cs-CZ" dirty="0" smtClean="0"/>
              <a:t> – sacharóza, laktóza, maltóza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Oligosacharidy a polysacharidy </a:t>
            </a:r>
            <a:r>
              <a:rPr lang="cs-CZ" dirty="0" smtClean="0"/>
              <a:t>– škroby, dextriny, glykogen, vláknina, </a:t>
            </a:r>
            <a:r>
              <a:rPr lang="cs-CZ" dirty="0" err="1" smtClean="0"/>
              <a:t>fruktooligosacharidy</a:t>
            </a:r>
            <a:r>
              <a:rPr lang="cs-CZ" dirty="0" smtClean="0"/>
              <a:t>, </a:t>
            </a:r>
            <a:r>
              <a:rPr lang="cs-CZ" dirty="0" err="1" smtClean="0"/>
              <a:t>galaktooligosacharidy</a:t>
            </a:r>
            <a:r>
              <a:rPr lang="cs-CZ" dirty="0" smtClean="0"/>
              <a:t>, </a:t>
            </a:r>
            <a:r>
              <a:rPr lang="cs-CZ" dirty="0" err="1" smtClean="0"/>
              <a:t>maltooligosacharidy</a:t>
            </a:r>
            <a:r>
              <a:rPr lang="cs-CZ" dirty="0" smtClean="0"/>
              <a:t> a další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Monosacharidy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5114932" cy="500066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cs-CZ" b="1" dirty="0" smtClean="0"/>
              <a:t>Glukóza ( _______ cukr)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nejdůležitější  </a:t>
            </a:r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nedostatečný přívod → novotvorba z aminokyselin</a:t>
            </a:r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nadbytek → zásobní tuk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vzácný výskyt volné glukózy, většinou štěpena                      z disacharidů a polysacharidů</a:t>
            </a:r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čerstvé, sušené a vařené ovoce, med, většina zeleniny, sirupy (glukózové, fruktózové, G-F, </a:t>
            </a:r>
            <a:r>
              <a:rPr lang="cs-CZ" dirty="0" err="1" smtClean="0"/>
              <a:t>F</a:t>
            </a:r>
            <a:r>
              <a:rPr lang="cs-CZ" dirty="0" smtClean="0"/>
              <a:t>-G)</a:t>
            </a:r>
          </a:p>
          <a:p>
            <a:endParaRPr lang="cs-CZ" dirty="0" smtClean="0"/>
          </a:p>
          <a:p>
            <a:pPr lvl="0"/>
            <a:endParaRPr lang="cs-CZ" dirty="0" smtClean="0"/>
          </a:p>
          <a:p>
            <a:endParaRPr lang="cs-CZ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>
            <a:spLocks noChangeAspect="1"/>
          </p:cNvSpPr>
          <p:nvPr/>
        </p:nvSpPr>
        <p:spPr>
          <a:xfrm>
            <a:off x="5786446" y="2285992"/>
            <a:ext cx="2916000" cy="29160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Monosacharidy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4400552" cy="500066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cs-CZ" b="1" dirty="0" smtClean="0"/>
              <a:t>Fruktóza ( ________ cukr)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ovoce, med, nektar, ovocné šťávy, sirupy    (G-F, </a:t>
            </a:r>
            <a:r>
              <a:rPr lang="cs-CZ" dirty="0" err="1" smtClean="0"/>
              <a:t>F</a:t>
            </a:r>
            <a:r>
              <a:rPr lang="cs-CZ" dirty="0" smtClean="0"/>
              <a:t>-G)</a:t>
            </a:r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složka sacharózy a některých polysacharidů</a:t>
            </a:r>
            <a:endParaRPr lang="cs-CZ" b="1" dirty="0" smtClean="0"/>
          </a:p>
          <a:p>
            <a:pPr lvl="0">
              <a:buNone/>
            </a:pPr>
            <a:r>
              <a:rPr lang="cs-CZ" b="1" dirty="0" smtClean="0"/>
              <a:t>Galaktóza</a:t>
            </a:r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složka laktózy a mnoha rostlinných polysacharidů</a:t>
            </a:r>
            <a:endParaRPr lang="cs-CZ" b="1" dirty="0" smtClean="0"/>
          </a:p>
          <a:p>
            <a:endParaRPr lang="cs-CZ" dirty="0" smtClean="0"/>
          </a:p>
          <a:p>
            <a:pPr lvl="0"/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bobulovi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643182"/>
            <a:ext cx="3379889" cy="2232000"/>
          </a:xfrm>
          <a:prstGeom prst="rect">
            <a:avLst/>
          </a:prstGeom>
        </p:spPr>
      </p:pic>
      <p:pic>
        <p:nvPicPr>
          <p:cNvPr id="5" name="Obrázek 4" descr="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857232"/>
            <a:ext cx="2603075" cy="1620000"/>
          </a:xfrm>
          <a:prstGeom prst="rect">
            <a:avLst/>
          </a:prstGeom>
        </p:spPr>
      </p:pic>
      <p:pic>
        <p:nvPicPr>
          <p:cNvPr id="6" name="Obrázek 5" descr="zelen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5000636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valy a mozek.jpg"/>
          <p:cNvPicPr>
            <a:picLocks noChangeAspect="1"/>
          </p:cNvPicPr>
          <p:nvPr/>
        </p:nvPicPr>
        <p:blipFill>
          <a:blip r:embed="rId2"/>
          <a:srcRect l="4687" t="17708" r="53906" b="12500"/>
          <a:stretch>
            <a:fillRect/>
          </a:stretch>
        </p:blipFill>
        <p:spPr>
          <a:xfrm>
            <a:off x="6143636" y="2571744"/>
            <a:ext cx="2847755" cy="360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cs-CZ" b="1" dirty="0" smtClean="0"/>
              <a:t>Význam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92500" lnSpcReduction="20000"/>
          </a:bodyPr>
          <a:lstStyle/>
          <a:p>
            <a:r>
              <a:rPr lang="cs-CZ" sz="3000" b="1" dirty="0" smtClean="0"/>
              <a:t>Zdroj energie</a:t>
            </a:r>
          </a:p>
          <a:p>
            <a:pPr>
              <a:buFontTx/>
              <a:buChar char="-"/>
            </a:pPr>
            <a:r>
              <a:rPr lang="cs-CZ" sz="3000" dirty="0" smtClean="0"/>
              <a:t>pro zajištění optimální funkce                                          </a:t>
            </a:r>
            <a:r>
              <a:rPr lang="cs-CZ" sz="3000" b="1" dirty="0" smtClean="0"/>
              <a:t>mozku</a:t>
            </a:r>
            <a:r>
              <a:rPr lang="cs-CZ" sz="3000" dirty="0" smtClean="0"/>
              <a:t>, </a:t>
            </a:r>
            <a:r>
              <a:rPr lang="cs-CZ" sz="3000" b="1" dirty="0" smtClean="0"/>
              <a:t>NS</a:t>
            </a:r>
            <a:r>
              <a:rPr lang="cs-CZ" sz="3000" dirty="0" smtClean="0"/>
              <a:t> a </a:t>
            </a:r>
            <a:r>
              <a:rPr lang="cs-CZ" sz="3000" b="1" dirty="0" smtClean="0"/>
              <a:t>svalů</a:t>
            </a:r>
            <a:r>
              <a:rPr lang="cs-CZ" sz="3000" dirty="0" smtClean="0"/>
              <a:t>                                                              (</a:t>
            </a:r>
            <a:r>
              <a:rPr lang="cs-CZ" sz="3000" b="1" dirty="0" smtClean="0">
                <a:solidFill>
                  <a:srgbClr val="C00000"/>
                </a:solidFill>
              </a:rPr>
              <a:t>mozek denně spotřebuje asi </a:t>
            </a:r>
            <a:r>
              <a:rPr lang="cs-CZ" sz="3000" b="1" u="sng" dirty="0" smtClean="0">
                <a:solidFill>
                  <a:srgbClr val="C00000"/>
                </a:solidFill>
              </a:rPr>
              <a:t>130 g glukózy</a:t>
            </a:r>
            <a:r>
              <a:rPr lang="cs-CZ" sz="3000" dirty="0" smtClean="0"/>
              <a:t>)</a:t>
            </a:r>
            <a:endParaRPr lang="cs-CZ" sz="3000" b="1" dirty="0" smtClean="0"/>
          </a:p>
          <a:p>
            <a:r>
              <a:rPr lang="cs-CZ" sz="3000" b="1" dirty="0" smtClean="0"/>
              <a:t>Zásobní látka</a:t>
            </a:r>
          </a:p>
          <a:p>
            <a:r>
              <a:rPr lang="cs-CZ" sz="3000" b="1" dirty="0" smtClean="0"/>
              <a:t>Strukturní složka</a:t>
            </a:r>
          </a:p>
          <a:p>
            <a:endParaRPr lang="cs-CZ" sz="3000" b="1" dirty="0"/>
          </a:p>
          <a:p>
            <a:pPr algn="ctr">
              <a:buNone/>
            </a:pPr>
            <a:endParaRPr lang="cs-CZ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sz="4400" b="1" dirty="0" smtClean="0">
                <a:solidFill>
                  <a:srgbClr val="C00000"/>
                </a:solidFill>
              </a:rPr>
              <a:t>1 g sacharidu = ? </a:t>
            </a:r>
            <a:r>
              <a:rPr lang="cs-CZ" sz="4400" b="1" dirty="0" err="1" smtClean="0">
                <a:solidFill>
                  <a:srgbClr val="C00000"/>
                </a:solidFill>
              </a:rPr>
              <a:t>kJ</a:t>
            </a:r>
            <a:endParaRPr lang="cs-CZ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sz="4400" b="1" u="sng" dirty="0" smtClean="0">
                <a:solidFill>
                  <a:srgbClr val="C00000"/>
                </a:solidFill>
              </a:rPr>
              <a:t>17 </a:t>
            </a:r>
            <a:r>
              <a:rPr lang="cs-CZ" sz="4400" b="1" u="sng" dirty="0" err="1" smtClean="0">
                <a:solidFill>
                  <a:srgbClr val="C00000"/>
                </a:solidFill>
              </a:rPr>
              <a:t>kJ</a:t>
            </a:r>
            <a:endParaRPr lang="cs-CZ" sz="4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Disacharidy</a:t>
            </a:r>
            <a:endParaRPr lang="cs-CZ" sz="36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-500098" y="928670"/>
          <a:ext cx="992988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Sladivost </a:t>
            </a:r>
            <a:r>
              <a:rPr lang="cs-CZ" sz="3600" i="1" dirty="0" smtClean="0"/>
              <a:t>(relativní sladivost)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Schopnost určité látky (sacharidu) vyvolat sladkou chuť</a:t>
            </a:r>
            <a:endParaRPr lang="cs-CZ" dirty="0"/>
          </a:p>
          <a:p>
            <a:r>
              <a:rPr lang="cs-CZ" dirty="0" smtClean="0"/>
              <a:t>Porovnává </a:t>
            </a:r>
            <a:r>
              <a:rPr lang="cs-CZ" dirty="0"/>
              <a:t>se </a:t>
            </a:r>
            <a:r>
              <a:rPr lang="cs-CZ" b="1" dirty="0" smtClean="0"/>
              <a:t>se sacharózou </a:t>
            </a:r>
            <a:r>
              <a:rPr lang="cs-CZ" dirty="0" smtClean="0"/>
              <a:t>(standard; </a:t>
            </a:r>
            <a:r>
              <a:rPr lang="cs-CZ" b="1" dirty="0" smtClean="0"/>
              <a:t>relativní sladivost 1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pPr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Seřaďte (sestupně) následující sacharidy podle jejich sladivosti: </a:t>
            </a:r>
          </a:p>
          <a:p>
            <a:pPr algn="ctr">
              <a:buNone/>
            </a:pPr>
            <a:r>
              <a:rPr lang="cs-CZ" dirty="0" smtClean="0"/>
              <a:t>maltóza, glukóza, fruktóza, laktóza, sacharóza, galaktóza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"/>
          </p:nvPr>
        </p:nvGraphicFramePr>
        <p:xfrm>
          <a:off x="2571736" y="500042"/>
          <a:ext cx="42862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Sacharid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Sladivost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Fruktóza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1,3 – 1,8 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Sacharóza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1,0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Glukóza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0,5 – 0,7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Maltóza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0,3 – 0,5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Galaktóza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-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Laktóza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0,2 – 0,4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8641080" y="1600200"/>
            <a:ext cx="45719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2571736" y="3429000"/>
          <a:ext cx="428628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250033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Sladidlo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Sladivost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Acesulfam</a:t>
                      </a:r>
                      <a:r>
                        <a:rPr lang="cs-CZ" b="1" dirty="0" smtClean="0"/>
                        <a:t> 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200,0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Alitam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2000,0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Aspartam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350,0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Cyklamáty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30,0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Sacharin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300,0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Steviosid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300,0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Taumatin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3000,0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Polysacharidy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39290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b="1" dirty="0" smtClean="0"/>
              <a:t>Škrob</a:t>
            </a:r>
          </a:p>
          <a:p>
            <a:pPr algn="ctr"/>
            <a:r>
              <a:rPr lang="cs-CZ" b="1" dirty="0" smtClean="0"/>
              <a:t>Glykogen</a:t>
            </a:r>
            <a:r>
              <a:rPr lang="cs-CZ" dirty="0" smtClean="0"/>
              <a:t> – zásobní polysacharid u _______</a:t>
            </a:r>
          </a:p>
          <a:p>
            <a:pPr algn="ctr"/>
            <a:r>
              <a:rPr lang="cs-CZ" b="1" dirty="0" smtClean="0"/>
              <a:t>Celulóza</a:t>
            </a:r>
            <a:r>
              <a:rPr lang="cs-CZ" dirty="0" smtClean="0"/>
              <a:t> – pro člověka do značné míry nestravitelná</a:t>
            </a:r>
          </a:p>
          <a:p>
            <a:pPr algn="ctr"/>
            <a:r>
              <a:rPr lang="cs-CZ" b="1" dirty="0" smtClean="0"/>
              <a:t>Chitin</a:t>
            </a:r>
            <a:r>
              <a:rPr lang="cs-CZ" dirty="0" smtClean="0"/>
              <a:t> – v buněčné stěně _____ a v krunýři členovců (_____, _____)</a:t>
            </a:r>
          </a:p>
          <a:p>
            <a:pPr algn="ctr"/>
            <a:r>
              <a:rPr lang="cs-CZ" b="1" dirty="0" smtClean="0"/>
              <a:t>Pektiny</a:t>
            </a:r>
            <a:r>
              <a:rPr lang="cs-CZ" dirty="0" smtClean="0"/>
              <a:t> – ve tkáních vyšších rostlin (výskyt zejména v _______)</a:t>
            </a:r>
          </a:p>
          <a:p>
            <a:pPr algn="ctr"/>
            <a:r>
              <a:rPr lang="cs-CZ" b="1" dirty="0" smtClean="0"/>
              <a:t>Slizy – </a:t>
            </a:r>
            <a:r>
              <a:rPr lang="cs-CZ" i="1" dirty="0" smtClean="0"/>
              <a:t>např.</a:t>
            </a:r>
            <a:r>
              <a:rPr lang="cs-CZ" b="1" i="1" dirty="0" smtClean="0"/>
              <a:t> agar</a:t>
            </a:r>
            <a:r>
              <a:rPr lang="cs-CZ" b="1" i="1" dirty="0"/>
              <a:t> </a:t>
            </a:r>
            <a:r>
              <a:rPr lang="cs-CZ" dirty="0" smtClean="0"/>
              <a:t>– v mořských řasách, příprava tuhých živných půd</a:t>
            </a:r>
          </a:p>
          <a:p>
            <a:pPr algn="ctr"/>
            <a:r>
              <a:rPr lang="cs-CZ" b="1" dirty="0" smtClean="0"/>
              <a:t>Gumy</a:t>
            </a:r>
            <a:r>
              <a:rPr lang="cs-CZ" dirty="0" smtClean="0"/>
              <a:t> – </a:t>
            </a:r>
            <a:r>
              <a:rPr lang="cs-CZ" i="1" dirty="0" smtClean="0"/>
              <a:t>např. arabská guma</a:t>
            </a:r>
          </a:p>
          <a:p>
            <a:pPr algn="ctr"/>
            <a:endParaRPr lang="cs-CZ" dirty="0"/>
          </a:p>
        </p:txBody>
      </p:sp>
      <p:pic>
        <p:nvPicPr>
          <p:cNvPr id="6" name="Obrázek 5" descr="ját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1135" y="5418000"/>
            <a:ext cx="2212865" cy="1440000"/>
          </a:xfrm>
          <a:prstGeom prst="rect">
            <a:avLst/>
          </a:prstGeom>
        </p:spPr>
      </p:pic>
      <p:pic>
        <p:nvPicPr>
          <p:cNvPr id="7" name="Obrázek 6" descr="cvrček.jpg"/>
          <p:cNvPicPr>
            <a:picLocks noChangeAspect="1"/>
          </p:cNvPicPr>
          <p:nvPr/>
        </p:nvPicPr>
        <p:blipFill>
          <a:blip r:embed="rId4" cstate="print"/>
          <a:srcRect b="5752"/>
          <a:stretch>
            <a:fillRect/>
          </a:stretch>
        </p:blipFill>
        <p:spPr>
          <a:xfrm>
            <a:off x="1" y="0"/>
            <a:ext cx="2220308" cy="1404000"/>
          </a:xfrm>
          <a:prstGeom prst="rect">
            <a:avLst/>
          </a:prstGeom>
        </p:spPr>
      </p:pic>
      <p:pic>
        <p:nvPicPr>
          <p:cNvPr id="8" name="Obrázek 7" descr="jablka a hrušky.jpg"/>
          <p:cNvPicPr>
            <a:picLocks noChangeAspect="1"/>
          </p:cNvPicPr>
          <p:nvPr/>
        </p:nvPicPr>
        <p:blipFill>
          <a:blip r:embed="rId5"/>
          <a:srcRect b="16535"/>
          <a:stretch>
            <a:fillRect/>
          </a:stretch>
        </p:blipFill>
        <p:spPr>
          <a:xfrm>
            <a:off x="0" y="5415728"/>
            <a:ext cx="1952640" cy="1442272"/>
          </a:xfrm>
          <a:prstGeom prst="rect">
            <a:avLst/>
          </a:prstGeom>
        </p:spPr>
      </p:pic>
      <p:pic>
        <p:nvPicPr>
          <p:cNvPr id="9" name="Obrázek 8" descr="bobulovin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5418000"/>
            <a:ext cx="2180581" cy="1440000"/>
          </a:xfrm>
          <a:prstGeom prst="rect">
            <a:avLst/>
          </a:prstGeom>
        </p:spPr>
      </p:pic>
      <p:pic>
        <p:nvPicPr>
          <p:cNvPr id="11" name="Obrázek 10" descr="krevet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000" y="0"/>
            <a:ext cx="2664000" cy="1332000"/>
          </a:xfrm>
          <a:prstGeom prst="rect">
            <a:avLst/>
          </a:prstGeom>
        </p:spPr>
      </p:pic>
      <p:pic>
        <p:nvPicPr>
          <p:cNvPr id="12" name="Obrázek 11" descr="mořská řas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5418000"/>
            <a:ext cx="1450800" cy="1440000"/>
          </a:xfrm>
          <a:prstGeom prst="rect">
            <a:avLst/>
          </a:prstGeom>
        </p:spPr>
      </p:pic>
      <p:pic>
        <p:nvPicPr>
          <p:cNvPr id="13" name="Obrázek 12" descr="agar.jpg"/>
          <p:cNvPicPr>
            <a:picLocks noChangeAspect="1"/>
          </p:cNvPicPr>
          <p:nvPr/>
        </p:nvPicPr>
        <p:blipFill>
          <a:blip r:embed="rId9"/>
          <a:srcRect l="15000" t="5000" r="15000" b="5000"/>
          <a:stretch>
            <a:fillRect/>
          </a:stretch>
        </p:blipFill>
        <p:spPr>
          <a:xfrm>
            <a:off x="5715008" y="5382000"/>
            <a:ext cx="1148000" cy="147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                                          Vzorce</a:t>
            </a:r>
            <a:endParaRPr lang="cs-CZ" sz="3200" b="1" dirty="0"/>
          </a:p>
        </p:txBody>
      </p:sp>
      <p:pic>
        <p:nvPicPr>
          <p:cNvPr id="8" name="Zástupný symbol pro obsah 7" descr="celuloza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32" t="4104" r="10934" b="18555"/>
          <a:stretch>
            <a:fillRect/>
          </a:stretch>
        </p:blipFill>
        <p:spPr>
          <a:xfrm>
            <a:off x="285720" y="428604"/>
            <a:ext cx="3702856" cy="25200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Obrázek 8" descr="chitin.jpg"/>
          <p:cNvPicPr>
            <a:picLocks noChangeAspect="1"/>
          </p:cNvPicPr>
          <p:nvPr/>
        </p:nvPicPr>
        <p:blipFill>
          <a:blip r:embed="rId3"/>
          <a:srcRect l="3125" t="18055" r="10416" b="11111"/>
          <a:stretch>
            <a:fillRect/>
          </a:stretch>
        </p:blipFill>
        <p:spPr>
          <a:xfrm>
            <a:off x="5000628" y="1571612"/>
            <a:ext cx="3866832" cy="23760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" name="Obrázek 9" descr="arabská guma.jpg"/>
          <p:cNvPicPr>
            <a:picLocks noChangeAspect="1"/>
          </p:cNvPicPr>
          <p:nvPr/>
        </p:nvPicPr>
        <p:blipFill>
          <a:blip r:embed="rId4"/>
          <a:srcRect t="22222" b="13889"/>
          <a:stretch>
            <a:fillRect/>
          </a:stretch>
        </p:blipFill>
        <p:spPr>
          <a:xfrm>
            <a:off x="0" y="3214686"/>
            <a:ext cx="4432662" cy="21240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1" name="Obrázek 10" descr="agar2.jpg"/>
          <p:cNvPicPr>
            <a:picLocks noChangeAspect="1"/>
          </p:cNvPicPr>
          <p:nvPr/>
        </p:nvPicPr>
        <p:blipFill>
          <a:blip r:embed="rId5"/>
          <a:srcRect l="6250" t="36111" r="6250" b="9722"/>
          <a:stretch>
            <a:fillRect/>
          </a:stretch>
        </p:blipFill>
        <p:spPr>
          <a:xfrm>
            <a:off x="4000496" y="4357694"/>
            <a:ext cx="4962464" cy="23040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Škrob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1"/>
            <a:ext cx="8229600" cy="3357587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</a:pPr>
            <a:r>
              <a:rPr lang="cs-CZ" b="1" dirty="0"/>
              <a:t>P</a:t>
            </a:r>
            <a:r>
              <a:rPr lang="cs-CZ" b="1" dirty="0" smtClean="0"/>
              <a:t>olysacharid</a:t>
            </a:r>
            <a:r>
              <a:rPr lang="cs-CZ" dirty="0" smtClean="0"/>
              <a:t>, který mnoho rostlin ukládá jako energetickou zásobu </a:t>
            </a:r>
            <a:r>
              <a:rPr lang="cs-CZ" b="1" dirty="0" smtClean="0"/>
              <a:t>do semen </a:t>
            </a:r>
            <a:r>
              <a:rPr lang="cs-CZ" dirty="0" smtClean="0"/>
              <a:t>a </a:t>
            </a:r>
            <a:r>
              <a:rPr lang="cs-CZ" b="1" dirty="0" smtClean="0"/>
              <a:t>kořenů</a:t>
            </a:r>
          </a:p>
          <a:p>
            <a:pPr algn="ctr">
              <a:lnSpc>
                <a:spcPct val="90000"/>
              </a:lnSpc>
            </a:pPr>
            <a:r>
              <a:rPr lang="cs-CZ" dirty="0" smtClean="0"/>
              <a:t>Chemicky směs </a:t>
            </a:r>
            <a:r>
              <a:rPr lang="cs-CZ" b="1" dirty="0" smtClean="0"/>
              <a:t>dvou polymerů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>1. ___________ (lineární řetězce, obsahující několik stovek molekul glukózy)</a:t>
            </a:r>
            <a:br>
              <a:rPr lang="cs-CZ" dirty="0" smtClean="0"/>
            </a:br>
            <a:r>
              <a:rPr lang="cs-CZ" dirty="0" smtClean="0"/>
              <a:t>2. _____________ (rozvětvené glukózové řetězce) </a:t>
            </a:r>
          </a:p>
          <a:p>
            <a:pPr algn="ctr"/>
            <a:r>
              <a:rPr lang="cs-CZ" dirty="0" smtClean="0"/>
              <a:t>Hydrolyzován na _______</a:t>
            </a:r>
          </a:p>
          <a:p>
            <a:pPr algn="ctr"/>
            <a:r>
              <a:rPr lang="cs-CZ" dirty="0" smtClean="0"/>
              <a:t>Důležitá součást naší potravy (nejvíce je ho obsaženo v _______ a ________)</a:t>
            </a:r>
            <a:endParaRPr lang="cs-CZ" dirty="0"/>
          </a:p>
        </p:txBody>
      </p:sp>
      <p:pic>
        <p:nvPicPr>
          <p:cNvPr id="5" name="Obrázek 4" descr="rýže.jpg"/>
          <p:cNvPicPr>
            <a:picLocks noChangeAspect="1"/>
          </p:cNvPicPr>
          <p:nvPr/>
        </p:nvPicPr>
        <p:blipFill>
          <a:blip r:embed="rId2"/>
          <a:srcRect l="3877" t="4464" r="1871" b="4464"/>
          <a:stretch>
            <a:fillRect/>
          </a:stretch>
        </p:blipFill>
        <p:spPr>
          <a:xfrm>
            <a:off x="0" y="0"/>
            <a:ext cx="1642229" cy="1188000"/>
          </a:xfrm>
          <a:prstGeom prst="rect">
            <a:avLst/>
          </a:prstGeom>
        </p:spPr>
      </p:pic>
      <p:pic>
        <p:nvPicPr>
          <p:cNvPr id="6" name="Obrázek 5" descr="brambory2.jpg"/>
          <p:cNvPicPr>
            <a:picLocks noChangeAspect="1"/>
          </p:cNvPicPr>
          <p:nvPr/>
        </p:nvPicPr>
        <p:blipFill>
          <a:blip r:embed="rId3"/>
          <a:srcRect t="4887" b="4887"/>
          <a:stretch>
            <a:fillRect/>
          </a:stretch>
        </p:blipFill>
        <p:spPr>
          <a:xfrm>
            <a:off x="7275017" y="0"/>
            <a:ext cx="1868983" cy="1260000"/>
          </a:xfrm>
          <a:prstGeom prst="rect">
            <a:avLst/>
          </a:prstGeom>
        </p:spPr>
      </p:pic>
      <p:pic>
        <p:nvPicPr>
          <p:cNvPr id="7" name="Obrázek 6" descr="luštěnin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500570"/>
            <a:ext cx="4041815" cy="2160000"/>
          </a:xfrm>
          <a:prstGeom prst="rect">
            <a:avLst/>
          </a:prstGeom>
        </p:spPr>
      </p:pic>
      <p:pic>
        <p:nvPicPr>
          <p:cNvPr id="8" name="Obrázek 7" descr="obilovin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4429132"/>
            <a:ext cx="3906000" cy="226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amylopekti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0"/>
            <a:ext cx="3792000" cy="284400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Struktura škrobu</a:t>
            </a:r>
            <a:endParaRPr lang="cs-CZ" sz="3200" b="1" dirty="0"/>
          </a:p>
        </p:txBody>
      </p:sp>
      <p:pic>
        <p:nvPicPr>
          <p:cNvPr id="7" name="Zástupný symbol pro obsah 6" descr="amyloza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1769" t="38024" r="9787" b="10089"/>
          <a:stretch>
            <a:fillRect/>
          </a:stretch>
        </p:blipFill>
        <p:spPr>
          <a:xfrm>
            <a:off x="642910" y="1214422"/>
            <a:ext cx="3272728" cy="1440000"/>
          </a:xfrm>
        </p:spPr>
      </p:pic>
      <p:pic>
        <p:nvPicPr>
          <p:cNvPr id="9" name="Obrázek 8" descr="skro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2714620"/>
            <a:ext cx="5451215" cy="3960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54032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Nutriční klasifikace škrobu</a:t>
            </a:r>
            <a:endParaRPr lang="cs-CZ" sz="3600" b="1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53" r="2843" b="18555"/>
          <a:stretch>
            <a:fillRect/>
          </a:stretch>
        </p:blipFill>
        <p:spPr>
          <a:xfrm>
            <a:off x="500034" y="1142984"/>
            <a:ext cx="8063061" cy="4572000"/>
          </a:xfrm>
          <a:noFill/>
        </p:spPr>
      </p:pic>
      <p:sp>
        <p:nvSpPr>
          <p:cNvPr id="9" name="TextovéPole 8"/>
          <p:cNvSpPr txBox="1"/>
          <p:nvPr/>
        </p:nvSpPr>
        <p:spPr>
          <a:xfrm>
            <a:off x="571472" y="6000768"/>
            <a:ext cx="792961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Rezistentní škrob </a:t>
            </a:r>
            <a:r>
              <a:rPr lang="cs-CZ" sz="2000" dirty="0" smtClean="0"/>
              <a:t>– odolává působení enzymů v trávicím traktu člověka  </a:t>
            </a:r>
            <a:endParaRPr lang="cs-CZ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Doporučený přívod sacharidů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00100" y="1071546"/>
          <a:ext cx="71438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Doporučený přívod sacharidů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Soubor doporučení WHO 2015</a:t>
            </a:r>
            <a:endParaRPr lang="cs-CZ" dirty="0" smtClean="0"/>
          </a:p>
          <a:p>
            <a:r>
              <a:rPr lang="cs-CZ" b="1" dirty="0" smtClean="0"/>
              <a:t>Snížení příjmu volných cukrů během doby života </a:t>
            </a:r>
            <a:r>
              <a:rPr lang="cs-CZ" dirty="0" smtClean="0"/>
              <a:t>(naléhavé doporučení)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Snížení příjmu volných cukrů na méně než 10 % </a:t>
            </a:r>
            <a:r>
              <a:rPr lang="cs-CZ" dirty="0" smtClean="0"/>
              <a:t>celkového energetického příjmu u dětí i dospělých (naléhavé doporučení)</a:t>
            </a:r>
          </a:p>
          <a:p>
            <a:r>
              <a:rPr lang="cs-CZ" dirty="0" smtClean="0"/>
              <a:t>Další snížení příjmu volných cukrů </a:t>
            </a:r>
            <a:r>
              <a:rPr lang="cs-CZ" b="1" dirty="0" smtClean="0">
                <a:solidFill>
                  <a:srgbClr val="C00000"/>
                </a:solidFill>
              </a:rPr>
              <a:t>na méně než 5 % </a:t>
            </a:r>
            <a:r>
              <a:rPr lang="cs-CZ" dirty="0" smtClean="0"/>
              <a:t>celkového energetického příjmu (podmíněné doporučení)</a:t>
            </a:r>
          </a:p>
          <a:p>
            <a:pPr>
              <a:buNone/>
            </a:pPr>
            <a:r>
              <a:rPr lang="cs-CZ" b="1" dirty="0" smtClean="0"/>
              <a:t>Výživová doporučení pro obyvatelstvo ČR </a:t>
            </a:r>
            <a:r>
              <a:rPr lang="cs-CZ" dirty="0" smtClean="0"/>
              <a:t>                               (</a:t>
            </a:r>
            <a:r>
              <a:rPr lang="cs-CZ" i="1" dirty="0" smtClean="0"/>
              <a:t>„v souladu s výživovými cíli pro Evropu (WHO) a s doporučením evropských odborných společností“)</a:t>
            </a:r>
            <a:endParaRPr lang="cs-CZ" dirty="0" smtClean="0"/>
          </a:p>
          <a:p>
            <a:r>
              <a:rPr lang="cs-CZ" dirty="0" smtClean="0"/>
              <a:t>Snížení spotřeby </a:t>
            </a:r>
            <a:r>
              <a:rPr lang="cs-CZ" b="1" dirty="0" smtClean="0">
                <a:solidFill>
                  <a:srgbClr val="C00000"/>
                </a:solidFill>
              </a:rPr>
              <a:t>přidaných jednoduchých cukrů na maximálně 10 % </a:t>
            </a:r>
            <a:r>
              <a:rPr lang="cs-CZ" dirty="0" smtClean="0"/>
              <a:t>z celkové energetické dávky, při </a:t>
            </a:r>
            <a:r>
              <a:rPr lang="cs-CZ" b="1" dirty="0" smtClean="0">
                <a:solidFill>
                  <a:srgbClr val="C00000"/>
                </a:solidFill>
              </a:rPr>
              <a:t>zvýšení podílu polysacharidů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cs-CZ" b="1" dirty="0" smtClean="0"/>
              <a:t>Názvosloví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u="sng" dirty="0" smtClean="0"/>
              <a:t>Cukry</a:t>
            </a:r>
            <a:r>
              <a:rPr lang="cs-CZ" sz="2400" dirty="0" smtClean="0"/>
              <a:t> = všechny monosacharidy a disacharidy </a:t>
            </a:r>
            <a:r>
              <a:rPr lang="cs-CZ" sz="2400" b="1" dirty="0" smtClean="0"/>
              <a:t>bez ohledu     na jejich zdroj </a:t>
            </a:r>
            <a:r>
              <a:rPr lang="cs-CZ" sz="2400" dirty="0" smtClean="0"/>
              <a:t>(</a:t>
            </a:r>
            <a:r>
              <a:rPr lang="cs-CZ" sz="2400" b="1" dirty="0" smtClean="0">
                <a:solidFill>
                  <a:srgbClr val="FF0000"/>
                </a:solidFill>
              </a:rPr>
              <a:t>přidané × přirozeně se vyskytující</a:t>
            </a:r>
            <a:r>
              <a:rPr lang="cs-CZ" sz="24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cs-CZ" sz="2400" b="1" u="sng" dirty="0" smtClean="0"/>
              <a:t>Polysacharidy</a:t>
            </a:r>
            <a:r>
              <a:rPr lang="cs-CZ" sz="2400" dirty="0" smtClean="0"/>
              <a:t> – více než 10 cukerných jednotek</a:t>
            </a:r>
          </a:p>
          <a:p>
            <a:pPr>
              <a:buFont typeface="Wingdings" pitchFamily="2" charset="2"/>
              <a:buChar char="Ø"/>
            </a:pPr>
            <a:r>
              <a:rPr lang="cs-CZ" sz="2400" b="1" u="sng" dirty="0" smtClean="0"/>
              <a:t>Složené (komplexní) sacharidy </a:t>
            </a:r>
            <a:r>
              <a:rPr lang="cs-CZ" sz="2400" dirty="0" smtClean="0"/>
              <a:t>– kromě sacharidů obsahují další sloučeniny</a:t>
            </a:r>
          </a:p>
        </p:txBody>
      </p:sp>
      <p:pic>
        <p:nvPicPr>
          <p:cNvPr id="5" name="Obrázek 4" descr="bílý jogurt.jpg"/>
          <p:cNvPicPr>
            <a:picLocks noChangeAspect="1"/>
          </p:cNvPicPr>
          <p:nvPr/>
        </p:nvPicPr>
        <p:blipFill>
          <a:blip r:embed="rId2"/>
          <a:srcRect l="16666" t="6666" r="16666" b="6666"/>
          <a:stretch>
            <a:fillRect/>
          </a:stretch>
        </p:blipFill>
        <p:spPr>
          <a:xfrm>
            <a:off x="7143768" y="3857628"/>
            <a:ext cx="1855380" cy="2412000"/>
          </a:xfrm>
          <a:prstGeom prst="rect">
            <a:avLst/>
          </a:prstGeom>
        </p:spPr>
      </p:pic>
      <p:pic>
        <p:nvPicPr>
          <p:cNvPr id="7" name="Obrázek 6" descr="toustový celozrnn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929066"/>
            <a:ext cx="3324967" cy="2232000"/>
          </a:xfrm>
          <a:prstGeom prst="rect">
            <a:avLst/>
          </a:prstGeom>
        </p:spPr>
      </p:pic>
      <p:pic>
        <p:nvPicPr>
          <p:cNvPr id="9" name="Obrázek 8" descr="sladkos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929066"/>
            <a:ext cx="3239996" cy="226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Je snadné doporučení dodržet?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cs-CZ" b="1" dirty="0" smtClean="0"/>
              <a:t> přibližně 45 g přirozeně se vyskytujících cukrů je obsaženo například v:</a:t>
            </a:r>
            <a:endParaRPr lang="cs-CZ" dirty="0" smtClean="0"/>
          </a:p>
          <a:p>
            <a:pPr algn="ctr">
              <a:buNone/>
            </a:pPr>
            <a:r>
              <a:rPr lang="cs-CZ" dirty="0" smtClean="0"/>
              <a:t>250 ml mléka </a:t>
            </a:r>
            <a:r>
              <a:rPr lang="cs-CZ" dirty="0" smtClean="0">
                <a:latin typeface="Calibri"/>
                <a:cs typeface="Calibri"/>
              </a:rPr>
              <a:t>→ </a:t>
            </a:r>
            <a:r>
              <a:rPr lang="cs-CZ" b="1" dirty="0" smtClean="0">
                <a:solidFill>
                  <a:srgbClr val="C00000"/>
                </a:solidFill>
              </a:rPr>
              <a:t>12 g sacharidů </a:t>
            </a:r>
          </a:p>
          <a:p>
            <a:pPr algn="ctr">
              <a:buNone/>
            </a:pPr>
            <a:r>
              <a:rPr lang="cs-CZ" dirty="0" smtClean="0"/>
              <a:t>+ jablko (střední velikost) </a:t>
            </a:r>
            <a:r>
              <a:rPr lang="cs-CZ" dirty="0" smtClean="0">
                <a:latin typeface="Calibri"/>
                <a:cs typeface="Calibri"/>
              </a:rPr>
              <a:t>→ </a:t>
            </a:r>
            <a:r>
              <a:rPr lang="cs-CZ" b="1" dirty="0" smtClean="0">
                <a:solidFill>
                  <a:srgbClr val="C00000"/>
                </a:solidFill>
              </a:rPr>
              <a:t>13 g sacharidů </a:t>
            </a:r>
          </a:p>
          <a:p>
            <a:pPr algn="ctr">
              <a:buNone/>
            </a:pPr>
            <a:r>
              <a:rPr lang="cs-CZ" dirty="0" smtClean="0"/>
              <a:t>+ pomeranč (střední velikost) </a:t>
            </a:r>
            <a:r>
              <a:rPr lang="cs-CZ" b="1" dirty="0" smtClean="0">
                <a:solidFill>
                  <a:srgbClr val="C00000"/>
                </a:solidFill>
              </a:rPr>
              <a:t>13 g sacharidů </a:t>
            </a:r>
          </a:p>
          <a:p>
            <a:pPr algn="ctr">
              <a:buNone/>
            </a:pPr>
            <a:r>
              <a:rPr lang="cs-CZ" dirty="0" smtClean="0"/>
              <a:t>+ bílý jogurt (150 g) </a:t>
            </a:r>
            <a:r>
              <a:rPr lang="cs-CZ" dirty="0" smtClean="0">
                <a:latin typeface="Calibri"/>
                <a:cs typeface="Calibri"/>
              </a:rPr>
              <a:t>→ </a:t>
            </a:r>
            <a:r>
              <a:rPr lang="cs-CZ" b="1" dirty="0" smtClean="0">
                <a:solidFill>
                  <a:srgbClr val="C00000"/>
                </a:solidFill>
                <a:latin typeface="Calibri"/>
                <a:cs typeface="Calibri"/>
              </a:rPr>
              <a:t>7 g sacharidů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600" b="1" dirty="0" smtClean="0">
                <a:solidFill>
                  <a:srgbClr val="C00000"/>
                </a:solidFill>
              </a:rPr>
              <a:t> Proč bychom měli konzumovat méně než 45 g přidaných cukrů (a ideálně ještě méně – snížení až k hranici 25 g)???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Aby vznikl větší prostor pro cukry přirozeně se vyskytující v ovoci, zelenině, neochucených mléčných výrobcích, obilovinách a luštěninách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Spotřeba cukru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21497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Nadměrná spotřeba cukru (sacharózy) v průmyslově vyspělých zemích </a:t>
            </a:r>
            <a:r>
              <a:rPr lang="cs-CZ" b="1" dirty="0" smtClean="0">
                <a:solidFill>
                  <a:srgbClr val="C00000"/>
                </a:solidFill>
              </a:rPr>
              <a:t>35-50 kg/osoba/rok (= 96-137 g/osoba/den)</a:t>
            </a:r>
          </a:p>
          <a:p>
            <a:r>
              <a:rPr lang="cs-CZ" dirty="0" smtClean="0"/>
              <a:t>Současná průměrná spotřeba cukru v ČR – </a:t>
            </a:r>
            <a:r>
              <a:rPr lang="cs-CZ" b="1" dirty="0" smtClean="0">
                <a:solidFill>
                  <a:srgbClr val="C00000"/>
                </a:solidFill>
              </a:rPr>
              <a:t>téměř 34 kg/osoba/rok </a:t>
            </a:r>
            <a:r>
              <a:rPr lang="cs-CZ" b="1" dirty="0" smtClean="0">
                <a:solidFill>
                  <a:srgbClr val="C00000"/>
                </a:solidFill>
                <a:latin typeface="Calibri"/>
                <a:cs typeface="Calibri"/>
              </a:rPr>
              <a:t>→ </a:t>
            </a:r>
            <a:r>
              <a:rPr lang="cs-CZ" b="1" u="sng" dirty="0" smtClean="0">
                <a:solidFill>
                  <a:srgbClr val="C00000"/>
                </a:solidFill>
                <a:latin typeface="Calibri"/>
                <a:cs typeface="Calibri"/>
              </a:rPr>
              <a:t>93 g/osoba/den</a:t>
            </a:r>
            <a:endParaRPr lang="cs-CZ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Nadměrná konzumace </a:t>
            </a:r>
            <a:r>
              <a:rPr lang="cs-CZ" b="1" dirty="0" smtClean="0">
                <a:solidFill>
                  <a:srgbClr val="C00000"/>
                </a:solidFill>
                <a:latin typeface="Calibri"/>
                <a:cs typeface="Calibri"/>
              </a:rPr>
              <a:t>→ </a:t>
            </a:r>
            <a:r>
              <a:rPr lang="cs-CZ" b="1" u="sng" dirty="0" smtClean="0">
                <a:solidFill>
                  <a:srgbClr val="C00000"/>
                </a:solidFill>
                <a:latin typeface="Calibri"/>
                <a:cs typeface="Calibri"/>
              </a:rPr>
              <a:t>negativní vliv na zdraví i kvalitu výživy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latin typeface="Calibri"/>
                <a:cs typeface="Calibri"/>
              </a:rPr>
              <a:t>Nadváha a obezita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latin typeface="Calibri"/>
                <a:cs typeface="Calibri"/>
              </a:rPr>
              <a:t>Zubní kaz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latin typeface="Calibri"/>
                <a:cs typeface="Calibri"/>
              </a:rPr>
              <a:t>Metabolický syndrom, kardiovaskulární onemocnění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latin typeface="Calibri"/>
                <a:cs typeface="Calibri"/>
              </a:rPr>
              <a:t>Diabetes II. typu</a:t>
            </a:r>
          </a:p>
          <a:p>
            <a:pPr>
              <a:buFont typeface="Wingdings" pitchFamily="2" charset="2"/>
              <a:buChar char="Ø"/>
            </a:pPr>
            <a:r>
              <a:rPr lang="cs-CZ" b="1" dirty="0"/>
              <a:t>R</a:t>
            </a:r>
            <a:r>
              <a:rPr lang="cs-CZ" b="1" dirty="0" smtClean="0"/>
              <a:t>iziko nedostatečného přívodu esenciálních živin, vitaminů a min. látek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796908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Sacharidy obsažené v potravinách a nápojích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Informace o obsahu a použitých sacharidech a cukrech v potravinách a nápojích – na etiketách</a:t>
            </a:r>
          </a:p>
          <a:p>
            <a:r>
              <a:rPr lang="cs-CZ" sz="2400" b="1" u="sng" dirty="0" smtClean="0">
                <a:solidFill>
                  <a:srgbClr val="FF0000"/>
                </a:solidFill>
              </a:rPr>
              <a:t>Výživové údaje </a:t>
            </a:r>
            <a:r>
              <a:rPr lang="cs-CZ" sz="2400" dirty="0" smtClean="0"/>
              <a:t>– jaké množství celkových sacharidů a celkových cukrů potravina obsahuje (ve 100 g)</a:t>
            </a:r>
          </a:p>
          <a:p>
            <a:r>
              <a:rPr lang="cs-CZ" sz="2400" b="1" u="sng" dirty="0" smtClean="0">
                <a:solidFill>
                  <a:srgbClr val="FF0000"/>
                </a:solidFill>
              </a:rPr>
              <a:t>Složení</a:t>
            </a:r>
            <a:r>
              <a:rPr lang="cs-CZ" sz="2400" dirty="0" smtClean="0"/>
              <a:t> – jaké sacharidy, cukry, případně sirupy potravina obsahuje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Výživové údaje a složení na žitném chlebu</a:t>
            </a:r>
            <a:endParaRPr lang="cs-CZ" sz="3200" b="1" dirty="0"/>
          </a:p>
        </p:txBody>
      </p:sp>
      <p:pic>
        <p:nvPicPr>
          <p:cNvPr id="17" name="Zástupný symbol pro obsah 16" descr="žitný chléb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944538" y="430298"/>
            <a:ext cx="5238000" cy="6984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Výživové údaje a složení </a:t>
            </a:r>
            <a:r>
              <a:rPr lang="cs-CZ" sz="3200" b="1" dirty="0" err="1" smtClean="0"/>
              <a:t>Nutelly</a:t>
            </a:r>
            <a:endParaRPr lang="cs-CZ" sz="3200" dirty="0"/>
          </a:p>
        </p:txBody>
      </p:sp>
      <p:pic>
        <p:nvPicPr>
          <p:cNvPr id="7" name="Zástupný symbol pro obsah 6" descr="nutella energi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4212000" cy="5616000"/>
          </a:xfrm>
        </p:spPr>
      </p:pic>
      <p:pic>
        <p:nvPicPr>
          <p:cNvPr id="8" name="Zástupný symbol pro obsah 7" descr="nutela složení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000108"/>
            <a:ext cx="4185000" cy="5580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Výživové údaje a složení </a:t>
            </a:r>
            <a:r>
              <a:rPr lang="cs-CZ" sz="3200" b="1" dirty="0" err="1" smtClean="0"/>
              <a:t>Bonparů</a:t>
            </a:r>
            <a:r>
              <a:rPr lang="cs-CZ" sz="3200" b="1" dirty="0" smtClean="0"/>
              <a:t> </a:t>
            </a:r>
            <a:endParaRPr lang="cs-CZ" sz="3200" dirty="0"/>
          </a:p>
        </p:txBody>
      </p:sp>
      <p:pic>
        <p:nvPicPr>
          <p:cNvPr id="5" name="Zástupný symbol pro obsah 4" descr="bonpari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5961" t="11972" r="21190" b="7134"/>
          <a:stretch>
            <a:fillRect/>
          </a:stretch>
        </p:blipFill>
        <p:spPr>
          <a:xfrm>
            <a:off x="4357686" y="857232"/>
            <a:ext cx="3440183" cy="2952000"/>
          </a:xfrm>
        </p:spPr>
      </p:pic>
      <p:pic>
        <p:nvPicPr>
          <p:cNvPr id="6" name="Zástupný symbol pro obsah 5" descr="bonpari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2847" b="38059"/>
          <a:stretch>
            <a:fillRect/>
          </a:stretch>
        </p:blipFill>
        <p:spPr>
          <a:xfrm>
            <a:off x="2071670" y="3929066"/>
            <a:ext cx="5179231" cy="2772000"/>
          </a:xfrm>
        </p:spPr>
      </p:pic>
      <p:pic>
        <p:nvPicPr>
          <p:cNvPr id="7" name="Obrázek 6" descr="bonpari3.jpg"/>
          <p:cNvPicPr>
            <a:picLocks noChangeAspect="1"/>
          </p:cNvPicPr>
          <p:nvPr/>
        </p:nvPicPr>
        <p:blipFill>
          <a:blip r:embed="rId4"/>
          <a:srcRect l="21250" t="3125" r="25000" b="3125"/>
          <a:stretch>
            <a:fillRect/>
          </a:stretch>
        </p:blipFill>
        <p:spPr>
          <a:xfrm>
            <a:off x="1428728" y="1000108"/>
            <a:ext cx="2383920" cy="27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3438" y="285728"/>
            <a:ext cx="4357718" cy="500066"/>
          </a:xfrm>
        </p:spPr>
        <p:txBody>
          <a:bodyPr>
            <a:normAutofit fontScale="90000"/>
          </a:bodyPr>
          <a:lstStyle/>
          <a:p>
            <a:pPr algn="r"/>
            <a:r>
              <a:rPr lang="cs-CZ" sz="3600" b="1" dirty="0" smtClean="0"/>
              <a:t>Sacharidy v potravinách</a:t>
            </a:r>
            <a:endParaRPr lang="cs-CZ" sz="3600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85720" y="357166"/>
          <a:ext cx="428628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1428760"/>
              </a:tblGrid>
              <a:tr h="3389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Obiloviny</a:t>
                      </a:r>
                      <a:r>
                        <a:rPr lang="cs-CZ" b="1" baseline="0" dirty="0" smtClean="0"/>
                        <a:t> a výrobky z nich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(g/100 g)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Rýže loupaná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79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Mouka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63-78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Pohanka loupaná kroupy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74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Těstoviny bezvaječné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74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Jáhly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73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Kuskus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69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Ovesné</a:t>
                      </a:r>
                      <a:r>
                        <a:rPr lang="cs-CZ" b="1" baseline="0" dirty="0" smtClean="0"/>
                        <a:t> vločky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68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Bulgur</a:t>
                      </a:r>
                      <a:r>
                        <a:rPr lang="cs-CZ" b="1" dirty="0" smtClean="0"/>
                        <a:t> špaldový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67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Těstoviny </a:t>
                      </a:r>
                      <a:r>
                        <a:rPr lang="cs-CZ" b="1" dirty="0" err="1" smtClean="0"/>
                        <a:t>bezvaj</a:t>
                      </a:r>
                      <a:r>
                        <a:rPr lang="cs-CZ" b="1" dirty="0" smtClean="0"/>
                        <a:t>. celozrnné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65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Quinoa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64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Ječné kroupy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62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Žitné</a:t>
                      </a:r>
                      <a:r>
                        <a:rPr lang="cs-CZ" b="1" baseline="0" dirty="0" smtClean="0"/>
                        <a:t> vločky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61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Rohlík bílý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58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Veka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57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Rohlík grahamový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52</a:t>
                      </a:r>
                      <a:endParaRPr lang="cs-CZ" b="1" dirty="0"/>
                    </a:p>
                  </a:txBody>
                  <a:tcPr/>
                </a:tc>
              </a:tr>
              <a:tr h="3389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Chléb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baseline="0" dirty="0" smtClean="0"/>
                        <a:t>38–50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Obrázek 6" descr="jáh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928670"/>
            <a:ext cx="2304000" cy="1728000"/>
          </a:xfrm>
          <a:prstGeom prst="rect">
            <a:avLst/>
          </a:prstGeom>
        </p:spPr>
      </p:pic>
      <p:pic>
        <p:nvPicPr>
          <p:cNvPr id="9" name="Obrázek 8" descr="ječné kroupy.jpg"/>
          <p:cNvPicPr>
            <a:picLocks noChangeAspect="1"/>
          </p:cNvPicPr>
          <p:nvPr/>
        </p:nvPicPr>
        <p:blipFill>
          <a:blip r:embed="rId3"/>
          <a:srcRect l="10156" t="3125" r="11328" b="3125"/>
          <a:stretch>
            <a:fillRect/>
          </a:stretch>
        </p:blipFill>
        <p:spPr>
          <a:xfrm>
            <a:off x="6892800" y="785794"/>
            <a:ext cx="2170800" cy="1944000"/>
          </a:xfrm>
          <a:prstGeom prst="rect">
            <a:avLst/>
          </a:prstGeom>
        </p:spPr>
      </p:pic>
      <p:pic>
        <p:nvPicPr>
          <p:cNvPr id="11" name="Obrázek 10" descr="pohan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714620"/>
            <a:ext cx="2190168" cy="1908000"/>
          </a:xfrm>
          <a:prstGeom prst="rect">
            <a:avLst/>
          </a:prstGeom>
        </p:spPr>
      </p:pic>
      <p:pic>
        <p:nvPicPr>
          <p:cNvPr id="12" name="Obrázek 11" descr="quino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260" y="2714620"/>
            <a:ext cx="2183740" cy="1440000"/>
          </a:xfrm>
          <a:prstGeom prst="rect">
            <a:avLst/>
          </a:prstGeom>
        </p:spPr>
      </p:pic>
      <p:pic>
        <p:nvPicPr>
          <p:cNvPr id="13" name="Obrázek 12" descr="pečivo běžné.jpg"/>
          <p:cNvPicPr>
            <a:picLocks noChangeAspect="1"/>
          </p:cNvPicPr>
          <p:nvPr/>
        </p:nvPicPr>
        <p:blipFill>
          <a:blip r:embed="rId6"/>
          <a:srcRect l="14922" r="19933" b="1785"/>
          <a:stretch>
            <a:fillRect/>
          </a:stretch>
        </p:blipFill>
        <p:spPr>
          <a:xfrm>
            <a:off x="4714876" y="4734000"/>
            <a:ext cx="2259172" cy="2124000"/>
          </a:xfrm>
          <a:prstGeom prst="rect">
            <a:avLst/>
          </a:prstGeom>
        </p:spPr>
      </p:pic>
      <p:pic>
        <p:nvPicPr>
          <p:cNvPr id="14" name="Obrázek 13" descr="amara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330" y="4214818"/>
            <a:ext cx="1922839" cy="25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Sacharidy v potravinách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cs-CZ" b="1" dirty="0" smtClean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85720" y="928670"/>
          <a:ext cx="8643998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726"/>
                <a:gridCol w="314327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Ovoce a zelenina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Obsah sacharidů (g/100</a:t>
                      </a:r>
                      <a:r>
                        <a:rPr lang="cs-CZ" baseline="0" dirty="0" smtClean="0"/>
                        <a:t> g)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Banány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22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Kukuřice</a:t>
                      </a:r>
                      <a:r>
                        <a:rPr lang="cs-CZ" b="1" baseline="0" dirty="0" smtClean="0"/>
                        <a:t> cukrová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20,5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Hrášek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16,5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Fíky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16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Brambory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15-16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Hrozny, mango, třešně,</a:t>
                      </a:r>
                      <a:r>
                        <a:rPr lang="cs-CZ" b="1" baseline="0" dirty="0" smtClean="0"/>
                        <a:t> švestky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Hrušky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14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Meruňky, višně, rybíz,</a:t>
                      </a:r>
                      <a:r>
                        <a:rPr lang="cs-CZ" b="1" baseline="0" dirty="0" smtClean="0"/>
                        <a:t> ananas, jablka, kiwi, pomeranče, broskve, maliny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10-12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Nektarinky, borůvky, mandarinky, jahody, angrešt, grapefruit,červená řepa, cibule, petržel, dýně</a:t>
                      </a:r>
                      <a:r>
                        <a:rPr lang="cs-CZ" b="1" baseline="0" dirty="0" smtClean="0"/>
                        <a:t> Hokkaidó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9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Mrkev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7,5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Brokolice, kedlubna, vodní meloun, červená paprika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Kapusta,</a:t>
                      </a:r>
                      <a:r>
                        <a:rPr lang="cs-CZ" b="1" baseline="0" dirty="0" smtClean="0"/>
                        <a:t> květák, zelí, rajčata, bílá paprika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Pekingské zelí, hlávkový salát, okurka, cuketa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2,5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Nejvýznamnější sacharidy a cukry v potravinách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 Monosacharidy </a:t>
            </a:r>
            <a:r>
              <a:rPr lang="cs-CZ" dirty="0" smtClean="0"/>
              <a:t>– glukóza, fruktóza, galaktóza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Disacharidy</a:t>
            </a:r>
            <a:r>
              <a:rPr lang="cs-CZ" dirty="0" smtClean="0"/>
              <a:t> – sacharóza, laktóza, maltóza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Oligosacharidy a polysacharidy </a:t>
            </a:r>
            <a:r>
              <a:rPr lang="cs-CZ" dirty="0" smtClean="0"/>
              <a:t>– škroby, dextriny, glykogen, vláknina, </a:t>
            </a:r>
            <a:r>
              <a:rPr lang="cs-CZ" dirty="0" err="1" smtClean="0"/>
              <a:t>fruktooligosacharidy</a:t>
            </a:r>
            <a:r>
              <a:rPr lang="cs-CZ" dirty="0" smtClean="0"/>
              <a:t>, </a:t>
            </a:r>
            <a:r>
              <a:rPr lang="cs-CZ" dirty="0" err="1" smtClean="0"/>
              <a:t>galaktooligosacharidy</a:t>
            </a:r>
            <a:r>
              <a:rPr lang="cs-CZ" dirty="0" smtClean="0"/>
              <a:t>, </a:t>
            </a:r>
            <a:r>
              <a:rPr lang="cs-CZ" dirty="0" err="1" smtClean="0"/>
              <a:t>maltooligosacharidy</a:t>
            </a:r>
            <a:r>
              <a:rPr lang="cs-CZ" dirty="0" smtClean="0"/>
              <a:t> a další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Sacharidy v potravinách</a:t>
            </a:r>
            <a:endParaRPr lang="cs-CZ" sz="40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857356" y="1000108"/>
          <a:ext cx="547212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847"/>
                <a:gridCol w="32602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Sušené ovoce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Obsah sacharidů (g/100 g)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Sušené banány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88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Hrozinky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79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Sušené datle, švestky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Sušené hrušky, jablka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71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Sušené fíky, meruňky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68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Sušený ananas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66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Sušené brusinky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60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sušené ovo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000504"/>
            <a:ext cx="3552000" cy="2664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řecký jogurt.jpg"/>
          <p:cNvPicPr>
            <a:picLocks noChangeAspect="1"/>
          </p:cNvPicPr>
          <p:nvPr/>
        </p:nvPicPr>
        <p:blipFill>
          <a:blip r:embed="rId2"/>
          <a:srcRect l="6198" r="3925" b="6249"/>
          <a:stretch>
            <a:fillRect/>
          </a:stretch>
        </p:blipFill>
        <p:spPr>
          <a:xfrm>
            <a:off x="7377232" y="214290"/>
            <a:ext cx="1766768" cy="1584000"/>
          </a:xfrm>
          <a:prstGeom prst="rect">
            <a:avLst/>
          </a:prstGeom>
        </p:spPr>
      </p:pic>
      <p:pic>
        <p:nvPicPr>
          <p:cNvPr id="5" name="Zástupný symbol pro obsah 4" descr="cotta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43636" y="3071810"/>
            <a:ext cx="1660086" cy="1728000"/>
          </a:xfrm>
        </p:spPr>
      </p:pic>
      <p:pic>
        <p:nvPicPr>
          <p:cNvPr id="7" name="Obrázek 6" descr="kýška.jpg"/>
          <p:cNvPicPr>
            <a:picLocks noChangeAspect="1"/>
          </p:cNvPicPr>
          <p:nvPr/>
        </p:nvPicPr>
        <p:blipFill>
          <a:blip r:embed="rId4"/>
          <a:srcRect l="23750" r="23750" b="4464"/>
          <a:stretch>
            <a:fillRect/>
          </a:stretch>
        </p:blipFill>
        <p:spPr>
          <a:xfrm>
            <a:off x="7561343" y="4286256"/>
            <a:ext cx="1582657" cy="201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57150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Sacharidy v potravinách</a:t>
            </a:r>
            <a:endParaRPr lang="cs-CZ" sz="36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28596" y="1357298"/>
          <a:ext cx="578647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3000396"/>
              </a:tblGrid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Mléko a mléčné</a:t>
                      </a:r>
                      <a:r>
                        <a:rPr lang="cs-CZ" b="1" baseline="0" dirty="0" smtClean="0"/>
                        <a:t> výrobky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Obsah sacharidů (g/100 g)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Ricotta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Jogurt bílý 3</a:t>
                      </a:r>
                      <a:r>
                        <a:rPr lang="cs-CZ" b="1" baseline="0" dirty="0" smtClean="0"/>
                        <a:t> % tuku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4-5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Mléko polotučné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4,8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Tvaroh polotučný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4,5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Acidofilní</a:t>
                      </a:r>
                      <a:r>
                        <a:rPr lang="cs-CZ" b="1" baseline="0" dirty="0" smtClean="0"/>
                        <a:t> a kefírová mléka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3,8-4,1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Zakysaná</a:t>
                      </a:r>
                      <a:r>
                        <a:rPr lang="cs-CZ" b="1" baseline="0" dirty="0" smtClean="0"/>
                        <a:t> smetana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Kysané podmáslí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3,5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Cottage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Smetana ke šlehání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Tvrdé sýry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1-2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Lučina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</a:t>
                      </a:r>
                      <a:endParaRPr lang="cs-CZ" b="1" dirty="0"/>
                    </a:p>
                  </a:txBody>
                  <a:tcPr/>
                </a:tc>
              </a:tr>
              <a:tr h="29623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Mozzarella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Obrázek 7" descr="sýr ementál2.JPG"/>
          <p:cNvPicPr>
            <a:picLocks noChangeAspect="1"/>
          </p:cNvPicPr>
          <p:nvPr/>
        </p:nvPicPr>
        <p:blipFill>
          <a:blip r:embed="rId5" cstate="print"/>
          <a:srcRect l="14583" t="19791" r="8333" b="18750"/>
          <a:stretch>
            <a:fillRect/>
          </a:stretch>
        </p:blipFill>
        <p:spPr>
          <a:xfrm>
            <a:off x="5643570" y="4929198"/>
            <a:ext cx="2167320" cy="1728000"/>
          </a:xfrm>
          <a:prstGeom prst="rect">
            <a:avLst/>
          </a:prstGeom>
        </p:spPr>
      </p:pic>
      <p:pic>
        <p:nvPicPr>
          <p:cNvPr id="9" name="Obrázek 8" descr="podmáslí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000240"/>
            <a:ext cx="1295400" cy="2047875"/>
          </a:xfrm>
          <a:prstGeom prst="rect">
            <a:avLst/>
          </a:prstGeom>
        </p:spPr>
      </p:pic>
      <p:pic>
        <p:nvPicPr>
          <p:cNvPr id="6" name="Obrázek 5" descr="lučina.jpg"/>
          <p:cNvPicPr>
            <a:picLocks noChangeAspect="1"/>
          </p:cNvPicPr>
          <p:nvPr/>
        </p:nvPicPr>
        <p:blipFill>
          <a:blip r:embed="rId7"/>
          <a:srcRect l="12500" t="7692" r="9374" b="15384"/>
          <a:stretch>
            <a:fillRect/>
          </a:stretch>
        </p:blipFill>
        <p:spPr>
          <a:xfrm>
            <a:off x="6143636" y="1714488"/>
            <a:ext cx="1785950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Ochucené vs. neochucené</a:t>
            </a:r>
            <a:endParaRPr lang="cs-CZ" sz="40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14282" y="785794"/>
            <a:ext cx="2571768" cy="4572032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i="1" u="sng" dirty="0" smtClean="0"/>
              <a:t>Výživové údaje     (na 100 g)</a:t>
            </a:r>
          </a:p>
          <a:p>
            <a:r>
              <a:rPr lang="cs-CZ" dirty="0" smtClean="0"/>
              <a:t>Energie: 170 </a:t>
            </a:r>
            <a:r>
              <a:rPr lang="cs-CZ" dirty="0" err="1" smtClean="0"/>
              <a:t>kJ</a:t>
            </a:r>
            <a:r>
              <a:rPr lang="cs-CZ" dirty="0" smtClean="0"/>
              <a:t> </a:t>
            </a:r>
          </a:p>
          <a:p>
            <a:r>
              <a:rPr lang="cs-CZ" dirty="0" smtClean="0"/>
              <a:t>Bílkoviny: 3,3 g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Sacharidy: 4,1 g </a:t>
            </a:r>
            <a:r>
              <a:rPr lang="cs-CZ" dirty="0" smtClean="0"/>
              <a:t>  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 toho cukry: 4,1 g </a:t>
            </a:r>
          </a:p>
          <a:p>
            <a:r>
              <a:rPr lang="cs-CZ" dirty="0" smtClean="0"/>
              <a:t>Tuky: 1,2 g</a:t>
            </a:r>
          </a:p>
          <a:p>
            <a:endParaRPr lang="cs-CZ" dirty="0" smtClean="0"/>
          </a:p>
          <a:p>
            <a:r>
              <a:rPr lang="cs-CZ" dirty="0" smtClean="0"/>
              <a:t>1 porce (200 g) obsahuje </a:t>
            </a:r>
            <a:r>
              <a:rPr lang="cs-CZ" u="sng" dirty="0" smtClean="0">
                <a:solidFill>
                  <a:srgbClr val="FF0000"/>
                </a:solidFill>
              </a:rPr>
              <a:t>8,2 g sacharidů</a:t>
            </a:r>
            <a:endParaRPr lang="cs-CZ" u="sng" dirty="0">
              <a:solidFill>
                <a:srgbClr val="FF0000"/>
              </a:solidFill>
            </a:endParaRPr>
          </a:p>
        </p:txBody>
      </p:sp>
      <p:pic>
        <p:nvPicPr>
          <p:cNvPr id="8" name="Zástupný symbol pro obsah 7" descr="kefirove mleko nízkotučné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6957" t="6718" r="22542" b="10682"/>
          <a:stretch>
            <a:fillRect/>
          </a:stretch>
        </p:blipFill>
        <p:spPr>
          <a:xfrm>
            <a:off x="2643174" y="1142984"/>
            <a:ext cx="1803442" cy="334800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500562" y="1643050"/>
            <a:ext cx="2714643" cy="4000528"/>
          </a:xfrm>
        </p:spPr>
        <p:txBody>
          <a:bodyPr>
            <a:normAutofit fontScale="92500" lnSpcReduction="10000"/>
          </a:bodyPr>
          <a:lstStyle/>
          <a:p>
            <a:r>
              <a:rPr lang="cs-CZ" i="1" u="sng" dirty="0" smtClean="0"/>
              <a:t>Výživové údaje       (na 100 g)</a:t>
            </a:r>
          </a:p>
          <a:p>
            <a:r>
              <a:rPr lang="cs-CZ" dirty="0" smtClean="0"/>
              <a:t>Energie: 268 </a:t>
            </a:r>
            <a:r>
              <a:rPr lang="cs-CZ" dirty="0" err="1" smtClean="0"/>
              <a:t>kJ</a:t>
            </a:r>
            <a:r>
              <a:rPr lang="cs-CZ" dirty="0" smtClean="0"/>
              <a:t> </a:t>
            </a:r>
          </a:p>
          <a:p>
            <a:r>
              <a:rPr lang="cs-CZ" dirty="0" smtClean="0"/>
              <a:t>Bílkoviny: 2,8 g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Sacharidy: 11,1 g </a:t>
            </a:r>
            <a:r>
              <a:rPr lang="cs-CZ" dirty="0" smtClean="0"/>
              <a:t>  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 toho cukry: 11,1 g </a:t>
            </a:r>
          </a:p>
          <a:p>
            <a:r>
              <a:rPr lang="cs-CZ" dirty="0" smtClean="0"/>
              <a:t>Tuky: 0,9 g</a:t>
            </a:r>
          </a:p>
          <a:p>
            <a:endParaRPr lang="cs-CZ" dirty="0" smtClean="0"/>
          </a:p>
          <a:p>
            <a:r>
              <a:rPr lang="cs-CZ" dirty="0" smtClean="0"/>
              <a:t>1 porce (200 g) obsahuje </a:t>
            </a:r>
            <a:r>
              <a:rPr lang="cs-CZ" u="sng" dirty="0" smtClean="0">
                <a:solidFill>
                  <a:srgbClr val="FF0000"/>
                </a:solidFill>
              </a:rPr>
              <a:t>22,2 g sacharidů</a:t>
            </a:r>
          </a:p>
          <a:p>
            <a:endParaRPr lang="cs-CZ" dirty="0"/>
          </a:p>
        </p:txBody>
      </p:sp>
      <p:pic>
        <p:nvPicPr>
          <p:cNvPr id="9" name="Zástupný symbol pro obsah 8" descr="kefirove mleko merunkov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1250" t="5300" r="13749" b="7243"/>
          <a:stretch>
            <a:fillRect/>
          </a:stretch>
        </p:blipFill>
        <p:spPr>
          <a:xfrm>
            <a:off x="7072330" y="1285860"/>
            <a:ext cx="1898178" cy="3132000"/>
          </a:xfrm>
        </p:spPr>
      </p:pic>
      <p:sp>
        <p:nvSpPr>
          <p:cNvPr id="12" name="TextovéPole 11"/>
          <p:cNvSpPr txBox="1"/>
          <p:nvPr/>
        </p:nvSpPr>
        <p:spPr>
          <a:xfrm>
            <a:off x="357158" y="557214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Calibri"/>
                <a:cs typeface="Calibri"/>
              </a:rPr>
              <a:t>→→→ </a:t>
            </a:r>
            <a:r>
              <a:rPr lang="cs-CZ" sz="2400" b="1" dirty="0" smtClean="0"/>
              <a:t>1 porce ochuceného kefírového mléka obsahuje téměř </a:t>
            </a:r>
            <a:r>
              <a:rPr lang="cs-CZ" sz="2400" b="1" dirty="0" smtClean="0">
                <a:solidFill>
                  <a:srgbClr val="FF0000"/>
                </a:solidFill>
              </a:rPr>
              <a:t>3krát větší množství sacharidů </a:t>
            </a:r>
            <a:r>
              <a:rPr lang="cs-CZ" sz="2400" b="1" dirty="0" smtClean="0"/>
              <a:t>než jeho neochucená varianta!!! </a:t>
            </a:r>
            <a:endParaRPr lang="cs-CZ" sz="2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 descr="Selsky jogurt malin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15140" y="1428736"/>
            <a:ext cx="2003040" cy="2808000"/>
          </a:xfrm>
        </p:spPr>
      </p:pic>
      <p:pic>
        <p:nvPicPr>
          <p:cNvPr id="9" name="Zástupný symbol pro obsah 8" descr="Selský-jogurt-bílý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28860" y="1428736"/>
            <a:ext cx="1951680" cy="2736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Ochucený vs. neochucený</a:t>
            </a:r>
            <a:endParaRPr lang="cs-CZ" sz="40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2471726" cy="3571900"/>
          </a:xfrm>
        </p:spPr>
        <p:txBody>
          <a:bodyPr>
            <a:normAutofit fontScale="92500" lnSpcReduction="20000"/>
          </a:bodyPr>
          <a:lstStyle/>
          <a:p>
            <a:r>
              <a:rPr lang="cs-CZ" i="1" u="sng" dirty="0" smtClean="0"/>
              <a:t>Výživové údaje     (na 100 g)</a:t>
            </a:r>
          </a:p>
          <a:p>
            <a:r>
              <a:rPr lang="cs-CZ" dirty="0" smtClean="0"/>
              <a:t>Energie: 279 </a:t>
            </a:r>
            <a:r>
              <a:rPr lang="cs-CZ" dirty="0" err="1" smtClean="0"/>
              <a:t>kJ</a:t>
            </a:r>
            <a:r>
              <a:rPr lang="cs-CZ" dirty="0" smtClean="0"/>
              <a:t> </a:t>
            </a:r>
          </a:p>
          <a:p>
            <a:r>
              <a:rPr lang="cs-CZ" dirty="0" smtClean="0"/>
              <a:t>Bílkoviny: 3,7 g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Sacharidy: 4,5 g </a:t>
            </a:r>
            <a:r>
              <a:rPr lang="cs-CZ" dirty="0" smtClean="0"/>
              <a:t>  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 toho cukry: 3,4 g </a:t>
            </a:r>
          </a:p>
          <a:p>
            <a:r>
              <a:rPr lang="cs-CZ" dirty="0" smtClean="0"/>
              <a:t>Tuky: 3,8 g</a:t>
            </a:r>
          </a:p>
          <a:p>
            <a:endParaRPr lang="cs-CZ" dirty="0" smtClean="0"/>
          </a:p>
          <a:p>
            <a:r>
              <a:rPr lang="cs-CZ" dirty="0" smtClean="0"/>
              <a:t>1 balení (200 g) obsahuje </a:t>
            </a:r>
            <a:r>
              <a:rPr lang="cs-CZ" u="sng" dirty="0" smtClean="0">
                <a:solidFill>
                  <a:srgbClr val="FF0000"/>
                </a:solidFill>
              </a:rPr>
              <a:t>9 g sacharidů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3438" y="2143116"/>
            <a:ext cx="4041775" cy="3429024"/>
          </a:xfrm>
        </p:spPr>
        <p:txBody>
          <a:bodyPr>
            <a:normAutofit fontScale="92500" lnSpcReduction="20000"/>
          </a:bodyPr>
          <a:lstStyle/>
          <a:p>
            <a:r>
              <a:rPr lang="cs-CZ" i="1" u="sng" dirty="0" smtClean="0"/>
              <a:t>Výživové údaje    </a:t>
            </a:r>
          </a:p>
          <a:p>
            <a:r>
              <a:rPr lang="cs-CZ" i="1" u="sng" dirty="0" smtClean="0"/>
              <a:t>(na 100 g)</a:t>
            </a:r>
          </a:p>
          <a:p>
            <a:r>
              <a:rPr lang="cs-CZ" dirty="0" smtClean="0"/>
              <a:t>Energie: 388 </a:t>
            </a:r>
            <a:r>
              <a:rPr lang="cs-CZ" dirty="0" err="1" smtClean="0"/>
              <a:t>kJ</a:t>
            </a:r>
            <a:r>
              <a:rPr lang="cs-CZ" dirty="0" smtClean="0"/>
              <a:t> </a:t>
            </a:r>
          </a:p>
          <a:p>
            <a:r>
              <a:rPr lang="cs-CZ" dirty="0" smtClean="0"/>
              <a:t>Bílkoviny: 3 g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Sacharidy: 13 g </a:t>
            </a:r>
            <a:r>
              <a:rPr lang="cs-CZ" dirty="0" smtClean="0"/>
              <a:t>  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 toho cukry: 13 g </a:t>
            </a:r>
          </a:p>
          <a:p>
            <a:r>
              <a:rPr lang="cs-CZ" dirty="0" smtClean="0"/>
              <a:t>Tuky: 3,1 g</a:t>
            </a:r>
          </a:p>
          <a:p>
            <a:endParaRPr lang="cs-CZ" dirty="0" smtClean="0"/>
          </a:p>
          <a:p>
            <a:r>
              <a:rPr lang="cs-CZ" dirty="0" smtClean="0"/>
              <a:t>1 balení (200 g) obsahuje </a:t>
            </a:r>
            <a:r>
              <a:rPr lang="cs-CZ" u="sng" dirty="0" smtClean="0">
                <a:solidFill>
                  <a:srgbClr val="FF0000"/>
                </a:solidFill>
              </a:rPr>
              <a:t>26 g sacharidů</a:t>
            </a:r>
          </a:p>
          <a:p>
            <a:endParaRPr lang="cs-CZ" u="sng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00034" y="5429264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Calibri"/>
                <a:cs typeface="Calibri"/>
              </a:rPr>
              <a:t>→→→ </a:t>
            </a:r>
            <a:r>
              <a:rPr lang="cs-CZ" sz="2400" b="1" dirty="0" smtClean="0"/>
              <a:t>1 balení ochuceného jogurtu obsahuje opět téměř </a:t>
            </a:r>
            <a:r>
              <a:rPr lang="cs-CZ" sz="2400" b="1" dirty="0" smtClean="0">
                <a:solidFill>
                  <a:srgbClr val="FF0000"/>
                </a:solidFill>
              </a:rPr>
              <a:t>3krát větší množství sacharidů </a:t>
            </a:r>
            <a:r>
              <a:rPr lang="cs-CZ" sz="2400" b="1" dirty="0" smtClean="0"/>
              <a:t>než jeho neochucená varianta!!!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Tvaroh s jog. jahoda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r="3846"/>
          <a:stretch>
            <a:fillRect/>
          </a:stretch>
        </p:blipFill>
        <p:spPr>
          <a:xfrm>
            <a:off x="6535303" y="1571612"/>
            <a:ext cx="2608697" cy="1872000"/>
          </a:xfrm>
        </p:spPr>
      </p:pic>
      <p:pic>
        <p:nvPicPr>
          <p:cNvPr id="7" name="Zástupný symbol pro obsah 6" descr="Tvaroh polotučný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3108" y="1500174"/>
            <a:ext cx="2535849" cy="2016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Ochucený vs. neochucený</a:t>
            </a:r>
            <a:endParaRPr lang="cs-CZ" sz="40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5720" y="1714488"/>
            <a:ext cx="4211668" cy="3500462"/>
          </a:xfrm>
        </p:spPr>
        <p:txBody>
          <a:bodyPr>
            <a:normAutofit fontScale="92500" lnSpcReduction="20000"/>
          </a:bodyPr>
          <a:lstStyle/>
          <a:p>
            <a:r>
              <a:rPr lang="cs-CZ" i="1" u="sng" dirty="0" smtClean="0"/>
              <a:t>Výživové údaje  </a:t>
            </a:r>
          </a:p>
          <a:p>
            <a:r>
              <a:rPr lang="cs-CZ" i="1" u="sng" dirty="0" smtClean="0"/>
              <a:t>(na 100 g)</a:t>
            </a:r>
          </a:p>
          <a:p>
            <a:r>
              <a:rPr lang="cs-CZ" dirty="0" smtClean="0"/>
              <a:t>Energie: 397 </a:t>
            </a:r>
            <a:r>
              <a:rPr lang="cs-CZ" dirty="0" err="1" smtClean="0"/>
              <a:t>kJ</a:t>
            </a:r>
            <a:r>
              <a:rPr lang="cs-CZ" dirty="0" smtClean="0"/>
              <a:t> </a:t>
            </a:r>
          </a:p>
          <a:p>
            <a:r>
              <a:rPr lang="cs-CZ" dirty="0" smtClean="0"/>
              <a:t>Bílkoviny: 10,2 g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Sacharidy: 3,6 g </a:t>
            </a:r>
            <a:r>
              <a:rPr lang="cs-CZ" dirty="0" smtClean="0"/>
              <a:t>  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 toho cukry: 3,6 g </a:t>
            </a:r>
          </a:p>
          <a:p>
            <a:r>
              <a:rPr lang="cs-CZ" dirty="0" smtClean="0"/>
              <a:t>Tuky: 4,4 g</a:t>
            </a:r>
          </a:p>
          <a:p>
            <a:endParaRPr lang="cs-CZ" dirty="0" smtClean="0"/>
          </a:p>
          <a:p>
            <a:r>
              <a:rPr lang="cs-CZ" dirty="0" smtClean="0"/>
              <a:t>1 porce (125 g) obsahuje </a:t>
            </a:r>
            <a:r>
              <a:rPr lang="cs-CZ" u="sng" dirty="0" smtClean="0">
                <a:solidFill>
                  <a:srgbClr val="FF0000"/>
                </a:solidFill>
              </a:rPr>
              <a:t>4,5 g sacharidů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3322648"/>
          </a:xfrm>
        </p:spPr>
        <p:txBody>
          <a:bodyPr>
            <a:normAutofit fontScale="92500" lnSpcReduction="20000"/>
          </a:bodyPr>
          <a:lstStyle/>
          <a:p>
            <a:r>
              <a:rPr lang="cs-CZ" i="1" u="sng" dirty="0" smtClean="0"/>
              <a:t>Výživové údaje  </a:t>
            </a:r>
          </a:p>
          <a:p>
            <a:r>
              <a:rPr lang="cs-CZ" i="1" u="sng" dirty="0" smtClean="0"/>
              <a:t>(na 100 g)</a:t>
            </a:r>
          </a:p>
          <a:p>
            <a:r>
              <a:rPr lang="cs-CZ" dirty="0" smtClean="0"/>
              <a:t>Energie: 402 </a:t>
            </a:r>
            <a:r>
              <a:rPr lang="cs-CZ" dirty="0" err="1" smtClean="0"/>
              <a:t>kJ</a:t>
            </a:r>
            <a:r>
              <a:rPr lang="cs-CZ" dirty="0" smtClean="0"/>
              <a:t> </a:t>
            </a:r>
          </a:p>
          <a:p>
            <a:r>
              <a:rPr lang="cs-CZ" dirty="0" smtClean="0"/>
              <a:t>Bílkoviny: 6,8 g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Sacharidy: 13 g </a:t>
            </a:r>
            <a:r>
              <a:rPr lang="cs-CZ" dirty="0" smtClean="0"/>
              <a:t>  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 toho cukry: 13 g </a:t>
            </a:r>
          </a:p>
          <a:p>
            <a:r>
              <a:rPr lang="cs-CZ" dirty="0" smtClean="0"/>
              <a:t>Tuky: 1,3 g</a:t>
            </a:r>
          </a:p>
          <a:p>
            <a:endParaRPr lang="cs-CZ" dirty="0" smtClean="0"/>
          </a:p>
          <a:p>
            <a:r>
              <a:rPr lang="cs-CZ" dirty="0" smtClean="0"/>
              <a:t>1 porce (125 g) obsahuje </a:t>
            </a:r>
            <a:r>
              <a:rPr lang="cs-CZ" u="sng" dirty="0" smtClean="0">
                <a:solidFill>
                  <a:srgbClr val="FF0000"/>
                </a:solidFill>
              </a:rPr>
              <a:t>16,3 g sacharidů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0034" y="528638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cs typeface="Calibri"/>
              </a:rPr>
              <a:t>→→→ </a:t>
            </a:r>
            <a:r>
              <a:rPr lang="cs-CZ" sz="2400" b="1" dirty="0" smtClean="0"/>
              <a:t>1 porce ochuceného tvarohu obsahuje téměř </a:t>
            </a:r>
            <a:r>
              <a:rPr lang="cs-CZ" sz="2400" b="1" dirty="0" smtClean="0">
                <a:solidFill>
                  <a:srgbClr val="FF0000"/>
                </a:solidFill>
              </a:rPr>
              <a:t>4krát větší množství sacharidů </a:t>
            </a:r>
            <a:r>
              <a:rPr lang="cs-CZ" sz="2400" b="1" dirty="0" smtClean="0"/>
              <a:t>než jeho neochucená varianta!!!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Sacharidy v potravinách</a:t>
            </a:r>
            <a:endParaRPr lang="cs-CZ" sz="3600" b="1" dirty="0"/>
          </a:p>
        </p:txBody>
      </p:sp>
      <p:pic>
        <p:nvPicPr>
          <p:cNvPr id="5" name="Zástupný symbol pro obsah 4" descr="hovězí mas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286388"/>
            <a:ext cx="2158316" cy="1440000"/>
          </a:xfrm>
        </p:spPr>
      </p:pic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214414" y="1142984"/>
          <a:ext cx="650085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2928958"/>
              </a:tblGrid>
              <a:tr h="31981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cs-CZ" sz="1800" dirty="0" smtClean="0"/>
                        <a:t>Maso, ryby,</a:t>
                      </a:r>
                      <a:r>
                        <a:rPr lang="cs-CZ" sz="1800" baseline="0" dirty="0" smtClean="0"/>
                        <a:t> vejce</a:t>
                      </a:r>
                      <a:endParaRPr lang="cs-CZ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Obsah sacharidů (g/100 g)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Játra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</a:t>
                      </a:r>
                      <a:r>
                        <a:rPr lang="cs-CZ" b="1" baseline="0" dirty="0" smtClean="0"/>
                        <a:t>–6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Špekáček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Paštika</a:t>
                      </a:r>
                      <a:r>
                        <a:rPr lang="cs-CZ" b="1" baseline="0" dirty="0" smtClean="0"/>
                        <a:t> Májka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1,5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Herkules,</a:t>
                      </a:r>
                      <a:r>
                        <a:rPr lang="cs-CZ" b="1" baseline="0" dirty="0" smtClean="0"/>
                        <a:t> Vysočina, </a:t>
                      </a:r>
                      <a:r>
                        <a:rPr lang="cs-CZ" b="1" baseline="0" dirty="0" err="1" smtClean="0"/>
                        <a:t>Poličan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Párky vídeňské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Vejce slepičí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Maso telecí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0,5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Šunka</a:t>
                      </a:r>
                      <a:r>
                        <a:rPr lang="cs-CZ" b="1" baseline="0" dirty="0" smtClean="0"/>
                        <a:t> vepřová nejvyšší jakosti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0,5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cs-CZ" sz="1800" b="1" dirty="0" smtClean="0"/>
                        <a:t>Maso (hov.,vepř.,drůbeží)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0,1</a:t>
                      </a:r>
                      <a:endParaRPr lang="cs-CZ" b="1" dirty="0"/>
                    </a:p>
                  </a:txBody>
                  <a:tcPr/>
                </a:tc>
              </a:tr>
              <a:tr h="31981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Losos, treska, pstruh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0,1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Obrázek 5" descr="pstru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5357826"/>
            <a:ext cx="2756933" cy="1260000"/>
          </a:xfrm>
          <a:prstGeom prst="rect">
            <a:avLst/>
          </a:prstGeom>
        </p:spPr>
      </p:pic>
      <p:pic>
        <p:nvPicPr>
          <p:cNvPr id="7" name="Obrázek 6" descr="vejce natvr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5238000"/>
            <a:ext cx="2237520" cy="1620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Sacharidy v potravinách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14282" y="1428736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Luštěniny, ořechy, semena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Obsah sacharidů (g/100 g)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Hrách žlutý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62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Čočka,</a:t>
                      </a:r>
                      <a:r>
                        <a:rPr lang="cs-CZ" b="1" baseline="0" dirty="0" smtClean="0"/>
                        <a:t> fazole, cizrna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59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Kešu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27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Slunečnicová</a:t>
                      </a:r>
                      <a:r>
                        <a:rPr lang="cs-CZ" b="1" baseline="0" dirty="0" smtClean="0"/>
                        <a:t> semena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Mandle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18,5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Vlašské a</a:t>
                      </a:r>
                      <a:r>
                        <a:rPr lang="cs-CZ" b="1" baseline="0" dirty="0" smtClean="0"/>
                        <a:t> pekanové ořechy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14,5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Pistácie, sezamová semena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13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Lněná semena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12,5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Sója,</a:t>
                      </a:r>
                      <a:r>
                        <a:rPr lang="cs-CZ" b="1" baseline="0" dirty="0" smtClean="0"/>
                        <a:t> arašídy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Para ořechy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10,5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Obrázek 9" descr="čoč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071546"/>
            <a:ext cx="2588242" cy="1908000"/>
          </a:xfrm>
          <a:prstGeom prst="rect">
            <a:avLst/>
          </a:prstGeom>
        </p:spPr>
      </p:pic>
      <p:pic>
        <p:nvPicPr>
          <p:cNvPr id="12" name="Obrázek 11" descr="lnene-semi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000" y="2928934"/>
            <a:ext cx="2862000" cy="1908000"/>
          </a:xfrm>
          <a:prstGeom prst="rect">
            <a:avLst/>
          </a:prstGeom>
        </p:spPr>
      </p:pic>
      <p:pic>
        <p:nvPicPr>
          <p:cNvPr id="13" name="Obrázek 12" descr="vlassky-ore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714884"/>
            <a:ext cx="2588329" cy="1944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571480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Sacharidy v potravinách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28596" y="500042"/>
          <a:ext cx="8286808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6044"/>
                <a:gridCol w="3690764"/>
              </a:tblGrid>
              <a:tr h="357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Sladkosti, džemy, sirupy, cukry, dochucovadla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Obsah sacharidů (g/100</a:t>
                      </a:r>
                      <a:r>
                        <a:rPr lang="cs-CZ" b="1" baseline="0" dirty="0" smtClean="0"/>
                        <a:t> g)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Cukr řepný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99,8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Cukr třtinový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98,9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Bonbony (např. </a:t>
                      </a:r>
                      <a:r>
                        <a:rPr lang="cs-CZ" b="1" dirty="0" err="1" smtClean="0"/>
                        <a:t>Bonpari</a:t>
                      </a:r>
                      <a:r>
                        <a:rPr lang="cs-CZ" b="1" dirty="0" smtClean="0"/>
                        <a:t>,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Slavia</a:t>
                      </a:r>
                      <a:r>
                        <a:rPr lang="cs-CZ" b="1" baseline="0" dirty="0" smtClean="0"/>
                        <a:t>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87-96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Škrob kukuřičný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87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Sirupy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75-87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Glukózový sirup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86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Med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82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Jojo</a:t>
                      </a:r>
                      <a:r>
                        <a:rPr lang="cs-CZ" b="1" baseline="0" dirty="0" smtClean="0"/>
                        <a:t> medvídci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79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Čokoládové</a:t>
                      </a:r>
                      <a:r>
                        <a:rPr lang="cs-CZ" b="1" baseline="0" dirty="0" smtClean="0"/>
                        <a:t> tyčinky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57-65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Džemy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54-65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Mléčná čokoláda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55-60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Nutella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nugeta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57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Horalky, Tatranky, </a:t>
                      </a:r>
                      <a:r>
                        <a:rPr lang="cs-CZ" b="1" dirty="0" err="1" smtClean="0"/>
                        <a:t>Fidorka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53-57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Kečupy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23-35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Hořká čokoláda 74 % kakaa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32</a:t>
                      </a:r>
                      <a:endParaRPr lang="cs-CZ" b="1" dirty="0"/>
                    </a:p>
                  </a:txBody>
                  <a:tcPr/>
                </a:tc>
              </a:tr>
              <a:tr h="357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Zmrzliny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21-31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85723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Sacharidy v potravinách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cs-CZ" b="1" dirty="0" smtClean="0"/>
          </a:p>
          <a:p>
            <a:pPr fontAlgn="t"/>
            <a:endParaRPr lang="cs-CZ" b="1" dirty="0" smtClean="0"/>
          </a:p>
          <a:p>
            <a:pPr fontAlgn="t"/>
            <a:endParaRPr lang="cs-CZ" b="1" dirty="0" smtClean="0"/>
          </a:p>
          <a:p>
            <a:pPr fontAlgn="t"/>
            <a:endParaRPr lang="cs-CZ" b="1" dirty="0" smtClean="0"/>
          </a:p>
          <a:p>
            <a:pPr fontAlgn="t"/>
            <a:endParaRPr lang="cs-CZ" b="1" dirty="0" smtClean="0"/>
          </a:p>
          <a:p>
            <a:pPr fontAlgn="t"/>
            <a:endParaRPr lang="cs-CZ" b="1" dirty="0" smtClean="0"/>
          </a:p>
          <a:p>
            <a:pPr fontAlgn="t"/>
            <a:endParaRPr lang="cs-CZ" b="1" dirty="0" smtClean="0"/>
          </a:p>
          <a:p>
            <a:pPr fontAlgn="t"/>
            <a:endParaRPr lang="cs-CZ" b="1" dirty="0" smtClean="0"/>
          </a:p>
          <a:p>
            <a:pPr fontAlgn="t"/>
            <a:endParaRPr lang="cs-CZ" b="1" dirty="0" smtClean="0"/>
          </a:p>
          <a:p>
            <a:pPr fontAlgn="t"/>
            <a:endParaRPr lang="cs-CZ" b="1" dirty="0" smtClean="0"/>
          </a:p>
          <a:p>
            <a:pPr fontAlgn="t"/>
            <a:endParaRPr lang="cs-CZ" b="1" dirty="0" smtClean="0"/>
          </a:p>
          <a:p>
            <a:pPr fontAlgn="t"/>
            <a:endParaRPr lang="cs-CZ" b="1" dirty="0" smtClean="0"/>
          </a:p>
          <a:p>
            <a:pPr fontAlgn="t"/>
            <a:endParaRPr lang="cs-CZ" b="1" dirty="0" smtClean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85720" y="928670"/>
          <a:ext cx="6286544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92"/>
                <a:gridCol w="245995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Sladké</a:t>
                      </a:r>
                      <a:r>
                        <a:rPr lang="cs-CZ" b="1" baseline="0" dirty="0" smtClean="0"/>
                        <a:t> pečivo, obilné výrobky               s podílem přidaného cukru, pochutiny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Obsah</a:t>
                      </a:r>
                      <a:r>
                        <a:rPr lang="cs-CZ" b="1" baseline="0" dirty="0" smtClean="0"/>
                        <a:t> sacharidů</a:t>
                      </a:r>
                      <a:endParaRPr lang="cs-CZ" b="1" dirty="0" smtClean="0"/>
                    </a:p>
                    <a:p>
                      <a:pPr algn="ctr"/>
                      <a:r>
                        <a:rPr lang="cs-CZ" b="1" dirty="0" smtClean="0"/>
                        <a:t>(g/100</a:t>
                      </a:r>
                      <a:r>
                        <a:rPr lang="cs-CZ" b="1" baseline="0" dirty="0" smtClean="0"/>
                        <a:t> g)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Snídaňové cereálie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73-78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Popcorn sladký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76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Piškoty dětské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BeBe</a:t>
                      </a:r>
                      <a:r>
                        <a:rPr lang="cs-CZ" b="1" dirty="0" smtClean="0"/>
                        <a:t> sušenky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67-74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Kukuřičné lupínky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73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Tyčinky,</a:t>
                      </a:r>
                      <a:r>
                        <a:rPr lang="cs-CZ" b="1" baseline="0" dirty="0" smtClean="0"/>
                        <a:t> krekry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63-71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Musli</a:t>
                      </a:r>
                      <a:r>
                        <a:rPr lang="cs-CZ" b="1" dirty="0" smtClean="0"/>
                        <a:t> tyčinky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67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Brambůrky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52-56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Vánočka,</a:t>
                      </a:r>
                      <a:r>
                        <a:rPr lang="cs-CZ" b="1" baseline="0" dirty="0" smtClean="0"/>
                        <a:t> mazanec, </a:t>
                      </a:r>
                      <a:r>
                        <a:rPr lang="cs-CZ" b="1" baseline="0" dirty="0" err="1" smtClean="0"/>
                        <a:t>frgál</a:t>
                      </a:r>
                      <a:r>
                        <a:rPr lang="cs-CZ" b="1" baseline="0" dirty="0" smtClean="0"/>
                        <a:t>, bábovka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50-55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Popcorn slaný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54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Kobliha s ovocnou náplní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51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Křupky arašídové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47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Makový</a:t>
                      </a:r>
                      <a:r>
                        <a:rPr lang="cs-CZ" b="1" baseline="0" dirty="0" smtClean="0"/>
                        <a:t> závin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40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chipsy.jpg"/>
          <p:cNvPicPr>
            <a:picLocks noChangeAspect="1"/>
          </p:cNvPicPr>
          <p:nvPr/>
        </p:nvPicPr>
        <p:blipFill>
          <a:blip r:embed="rId2" cstate="print"/>
          <a:srcRect l="10984" r="9207"/>
          <a:stretch>
            <a:fillRect/>
          </a:stretch>
        </p:blipFill>
        <p:spPr>
          <a:xfrm>
            <a:off x="6858016" y="2928934"/>
            <a:ext cx="2073363" cy="1728000"/>
          </a:xfrm>
          <a:prstGeom prst="rect">
            <a:avLst/>
          </a:prstGeom>
        </p:spPr>
      </p:pic>
      <p:pic>
        <p:nvPicPr>
          <p:cNvPr id="6" name="Obrázek 5" descr="jemné pečivo.jpg"/>
          <p:cNvPicPr>
            <a:picLocks noChangeAspect="1"/>
          </p:cNvPicPr>
          <p:nvPr/>
        </p:nvPicPr>
        <p:blipFill>
          <a:blip r:embed="rId3"/>
          <a:srcRect r="6015"/>
          <a:stretch>
            <a:fillRect/>
          </a:stretch>
        </p:blipFill>
        <p:spPr>
          <a:xfrm>
            <a:off x="6658365" y="4714884"/>
            <a:ext cx="2485635" cy="1980000"/>
          </a:xfrm>
          <a:prstGeom prst="rect">
            <a:avLst/>
          </a:prstGeom>
        </p:spPr>
      </p:pic>
      <p:pic>
        <p:nvPicPr>
          <p:cNvPr id="7" name="Obrázek 6" descr="fit musli tyčinka.jpg"/>
          <p:cNvPicPr>
            <a:picLocks noChangeAspect="1"/>
          </p:cNvPicPr>
          <p:nvPr/>
        </p:nvPicPr>
        <p:blipFill>
          <a:blip r:embed="rId4"/>
          <a:srcRect t="32558" b="32558"/>
          <a:stretch>
            <a:fillRect/>
          </a:stretch>
        </p:blipFill>
        <p:spPr>
          <a:xfrm>
            <a:off x="6520018" y="2143116"/>
            <a:ext cx="2623982" cy="720000"/>
          </a:xfrm>
          <a:prstGeom prst="rect">
            <a:avLst/>
          </a:prstGeom>
        </p:spPr>
      </p:pic>
      <p:pic>
        <p:nvPicPr>
          <p:cNvPr id="8" name="Obrázek 7" descr="popcorn.jpg"/>
          <p:cNvPicPr>
            <a:picLocks noChangeAspect="1"/>
          </p:cNvPicPr>
          <p:nvPr/>
        </p:nvPicPr>
        <p:blipFill>
          <a:blip r:embed="rId5"/>
          <a:srcRect l="2952" r="2952" b="4464"/>
          <a:stretch>
            <a:fillRect/>
          </a:stretch>
        </p:blipFill>
        <p:spPr>
          <a:xfrm>
            <a:off x="6786578" y="0"/>
            <a:ext cx="2093390" cy="21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Snídaňové cereálie – ano či ne?</a:t>
            </a:r>
            <a:endParaRPr lang="cs-CZ" sz="40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285720" y="1643050"/>
            <a:ext cx="4211668" cy="3786214"/>
          </a:xfrm>
        </p:spPr>
        <p:txBody>
          <a:bodyPr>
            <a:normAutofit fontScale="92500" lnSpcReduction="10000"/>
          </a:bodyPr>
          <a:lstStyle/>
          <a:p>
            <a:r>
              <a:rPr lang="cs-CZ" i="1" u="sng" dirty="0" smtClean="0"/>
              <a:t>Výživové údaje   </a:t>
            </a:r>
          </a:p>
          <a:p>
            <a:r>
              <a:rPr lang="cs-CZ" i="1" u="sng" dirty="0" smtClean="0"/>
              <a:t>(na 100 g)</a:t>
            </a:r>
          </a:p>
          <a:p>
            <a:r>
              <a:rPr lang="cs-CZ" dirty="0" smtClean="0"/>
              <a:t>Energie: 1904 </a:t>
            </a:r>
            <a:r>
              <a:rPr lang="cs-CZ" dirty="0" err="1" smtClean="0"/>
              <a:t>kJ</a:t>
            </a:r>
            <a:r>
              <a:rPr lang="cs-CZ" dirty="0" smtClean="0"/>
              <a:t> </a:t>
            </a:r>
          </a:p>
          <a:p>
            <a:r>
              <a:rPr lang="cs-CZ" dirty="0" smtClean="0"/>
              <a:t>Bílkoviny: 7,5 g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Sacharidy: 67 g </a:t>
            </a:r>
            <a:r>
              <a:rPr lang="cs-CZ" dirty="0" smtClean="0"/>
              <a:t>  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 toho cukry: 24,3 g </a:t>
            </a:r>
          </a:p>
          <a:p>
            <a:r>
              <a:rPr lang="cs-CZ" dirty="0" smtClean="0"/>
              <a:t>Tuky: 16 g</a:t>
            </a:r>
          </a:p>
          <a:p>
            <a:endParaRPr lang="cs-CZ" dirty="0" smtClean="0"/>
          </a:p>
          <a:p>
            <a:r>
              <a:rPr lang="cs-CZ" dirty="0" smtClean="0"/>
              <a:t>1 porce (50 g) obsahuje </a:t>
            </a:r>
            <a:r>
              <a:rPr lang="cs-CZ" u="sng" dirty="0" smtClean="0">
                <a:solidFill>
                  <a:srgbClr val="FF0000"/>
                </a:solidFill>
              </a:rPr>
              <a:t>33,5 g sacharidů (z toho 12 g cukrů)</a:t>
            </a:r>
          </a:p>
          <a:p>
            <a:endParaRPr lang="cs-CZ" dirty="0"/>
          </a:p>
        </p:txBody>
      </p:sp>
      <p:pic>
        <p:nvPicPr>
          <p:cNvPr id="9" name="Zástupný symbol pro obsah 8" descr="musli s ořechy a mede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764" t="6428" r="3909" b="21253"/>
          <a:stretch>
            <a:fillRect/>
          </a:stretch>
        </p:blipFill>
        <p:spPr>
          <a:xfrm>
            <a:off x="2714612" y="1500174"/>
            <a:ext cx="1905300" cy="262800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714876" y="1643050"/>
            <a:ext cx="3971924" cy="3786214"/>
          </a:xfrm>
        </p:spPr>
        <p:txBody>
          <a:bodyPr>
            <a:normAutofit fontScale="92500" lnSpcReduction="10000"/>
          </a:bodyPr>
          <a:lstStyle/>
          <a:p>
            <a:r>
              <a:rPr lang="cs-CZ" i="1" u="sng" dirty="0" smtClean="0"/>
              <a:t>Výživové údaje   </a:t>
            </a:r>
          </a:p>
          <a:p>
            <a:r>
              <a:rPr lang="cs-CZ" i="1" u="sng" dirty="0" smtClean="0"/>
              <a:t>(na 100 g)</a:t>
            </a:r>
          </a:p>
          <a:p>
            <a:r>
              <a:rPr lang="cs-CZ" dirty="0" smtClean="0"/>
              <a:t>Energie: 1413 </a:t>
            </a:r>
            <a:r>
              <a:rPr lang="cs-CZ" dirty="0" err="1" smtClean="0"/>
              <a:t>kJ</a:t>
            </a:r>
            <a:r>
              <a:rPr lang="cs-CZ" dirty="0" smtClean="0"/>
              <a:t> </a:t>
            </a:r>
          </a:p>
          <a:p>
            <a:r>
              <a:rPr lang="cs-CZ" dirty="0" smtClean="0"/>
              <a:t>Bílkoviny: 10 g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Sacharidy: 59,2 g </a:t>
            </a:r>
            <a:r>
              <a:rPr lang="cs-CZ" dirty="0" smtClean="0"/>
              <a:t>  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 toho cukry: 18,5 g </a:t>
            </a:r>
          </a:p>
          <a:p>
            <a:r>
              <a:rPr lang="cs-CZ" dirty="0" smtClean="0"/>
              <a:t>Tuky: 6,4 g</a:t>
            </a:r>
          </a:p>
          <a:p>
            <a:endParaRPr lang="cs-CZ" dirty="0" smtClean="0"/>
          </a:p>
          <a:p>
            <a:r>
              <a:rPr lang="cs-CZ" dirty="0" smtClean="0"/>
              <a:t>1 porce (50 g) obsahuje </a:t>
            </a:r>
            <a:r>
              <a:rPr lang="cs-CZ" u="sng" dirty="0" smtClean="0">
                <a:solidFill>
                  <a:srgbClr val="FF0000"/>
                </a:solidFill>
              </a:rPr>
              <a:t>29,6 g sacharidů (z toho 9,3 g cukrů)</a:t>
            </a:r>
          </a:p>
          <a:p>
            <a:endParaRPr lang="cs-CZ" dirty="0"/>
          </a:p>
        </p:txBody>
      </p:sp>
      <p:pic>
        <p:nvPicPr>
          <p:cNvPr id="10" name="Zástupný symbol pro obsah 9" descr="musli lid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9595" t="10670" r="11292" b="20987"/>
          <a:stretch>
            <a:fillRect/>
          </a:stretch>
        </p:blipFill>
        <p:spPr>
          <a:xfrm rot="5400000">
            <a:off x="6635106" y="2008836"/>
            <a:ext cx="2889324" cy="1872000"/>
          </a:xfrm>
        </p:spPr>
      </p:pic>
      <p:sp>
        <p:nvSpPr>
          <p:cNvPr id="11" name="TextovéPole 10"/>
          <p:cNvSpPr txBox="1"/>
          <p:nvPr/>
        </p:nvSpPr>
        <p:spPr>
          <a:xfrm>
            <a:off x="500034" y="542926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cs typeface="Calibri"/>
              </a:rPr>
              <a:t>→→→ rozdíl v </a:t>
            </a:r>
            <a:r>
              <a:rPr lang="cs-CZ" sz="2400" b="1" dirty="0" smtClean="0">
                <a:solidFill>
                  <a:srgbClr val="FF0000"/>
                </a:solidFill>
                <a:cs typeface="Calibri"/>
              </a:rPr>
              <a:t>obsahu</a:t>
            </a:r>
            <a:r>
              <a:rPr lang="cs-CZ" sz="2400" b="1" dirty="0" smtClean="0">
                <a:solidFill>
                  <a:srgbClr val="FF0000"/>
                </a:solidFill>
              </a:rPr>
              <a:t> sacharidů a cukrů není tak významný, ALE??? </a:t>
            </a:r>
            <a:endParaRPr lang="cs-CZ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Trávení sacharidů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210080" cy="521495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Enzymatický proces</a:t>
            </a:r>
          </a:p>
          <a:p>
            <a:r>
              <a:rPr lang="cs-CZ" sz="2400" dirty="0" smtClean="0"/>
              <a:t>Polysacharidy, oligosacharidy, disacharidy rozkládány </a:t>
            </a:r>
            <a:r>
              <a:rPr lang="cs-CZ" sz="2400" b="1" dirty="0" smtClean="0"/>
              <a:t>na monosacharidy</a:t>
            </a:r>
            <a:r>
              <a:rPr lang="cs-CZ" sz="2400" dirty="0" smtClean="0"/>
              <a:t> → absorpce      v TS do krve → místo využití</a:t>
            </a:r>
          </a:p>
          <a:p>
            <a:r>
              <a:rPr lang="cs-CZ" sz="2400" dirty="0" smtClean="0"/>
              <a:t>Všechny sacharidy metabolizovány na </a:t>
            </a:r>
            <a:r>
              <a:rPr lang="cs-CZ" sz="2400" b="1" dirty="0" smtClean="0"/>
              <a:t>glukózu</a:t>
            </a:r>
            <a:r>
              <a:rPr lang="cs-CZ" sz="2400" dirty="0" smtClean="0"/>
              <a:t>   a </a:t>
            </a:r>
            <a:r>
              <a:rPr lang="cs-CZ" sz="2400" b="1" dirty="0" smtClean="0"/>
              <a:t>fruktózu</a:t>
            </a:r>
            <a:r>
              <a:rPr lang="cs-CZ" sz="2400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Metabolismus_skrobu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820" r="4315"/>
          <a:stretch>
            <a:fillRect/>
          </a:stretch>
        </p:blipFill>
        <p:spPr>
          <a:xfrm>
            <a:off x="4643438" y="954000"/>
            <a:ext cx="4193499" cy="59040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42844" y="0"/>
            <a:ext cx="3857652" cy="6286520"/>
          </a:xfrm>
        </p:spPr>
        <p:txBody>
          <a:bodyPr>
            <a:normAutofit fontScale="77500" lnSpcReduction="20000"/>
          </a:bodyPr>
          <a:lstStyle/>
          <a:p>
            <a:r>
              <a:rPr lang="cs-CZ" sz="2300" dirty="0" smtClean="0">
                <a:solidFill>
                  <a:srgbClr val="FF0000"/>
                </a:solidFill>
              </a:rPr>
              <a:t>Energie: 1904 </a:t>
            </a:r>
            <a:r>
              <a:rPr lang="cs-CZ" sz="2300" dirty="0" err="1" smtClean="0">
                <a:solidFill>
                  <a:srgbClr val="FF0000"/>
                </a:solidFill>
              </a:rPr>
              <a:t>kJ</a:t>
            </a:r>
            <a:r>
              <a:rPr lang="cs-CZ" sz="23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2300" dirty="0" smtClean="0"/>
              <a:t>Bílkoviny: 7,5 g </a:t>
            </a:r>
          </a:p>
          <a:p>
            <a:r>
              <a:rPr lang="cs-CZ" sz="2300" dirty="0" smtClean="0"/>
              <a:t>Sacharidy: 67 g   </a:t>
            </a:r>
          </a:p>
          <a:p>
            <a:r>
              <a:rPr lang="cs-CZ" sz="2300" dirty="0" smtClean="0"/>
              <a:t>Z toho cukry: 24,3 g </a:t>
            </a:r>
          </a:p>
          <a:p>
            <a:r>
              <a:rPr lang="cs-CZ" sz="2300" dirty="0" smtClean="0">
                <a:solidFill>
                  <a:srgbClr val="FF0000"/>
                </a:solidFill>
              </a:rPr>
              <a:t>Tuky: 16 g</a:t>
            </a:r>
          </a:p>
          <a:p>
            <a:endParaRPr lang="cs-CZ" sz="2300" dirty="0" smtClean="0"/>
          </a:p>
          <a:p>
            <a:r>
              <a:rPr lang="cs-CZ" sz="2300" dirty="0" smtClean="0"/>
              <a:t>1 porce (50 g) obsahuje </a:t>
            </a:r>
          </a:p>
          <a:p>
            <a:r>
              <a:rPr lang="cs-CZ" sz="2300" u="sng" dirty="0" smtClean="0">
                <a:solidFill>
                  <a:srgbClr val="FF0000"/>
                </a:solidFill>
              </a:rPr>
              <a:t>952 </a:t>
            </a:r>
            <a:r>
              <a:rPr lang="cs-CZ" sz="2300" u="sng" dirty="0" err="1" smtClean="0">
                <a:solidFill>
                  <a:srgbClr val="FF0000"/>
                </a:solidFill>
              </a:rPr>
              <a:t>kJ</a:t>
            </a:r>
            <a:r>
              <a:rPr lang="cs-CZ" sz="2300" u="sng" dirty="0" smtClean="0">
                <a:solidFill>
                  <a:srgbClr val="FF0000"/>
                </a:solidFill>
              </a:rPr>
              <a:t> a 8 g tuků</a:t>
            </a:r>
          </a:p>
          <a:p>
            <a:endParaRPr lang="cs-CZ" u="sng" dirty="0" smtClean="0">
              <a:solidFill>
                <a:srgbClr val="FF0000"/>
              </a:solidFill>
            </a:endParaRPr>
          </a:p>
          <a:p>
            <a:r>
              <a:rPr lang="cs-CZ" sz="2300" u="sng" dirty="0" smtClean="0"/>
              <a:t>Složení: </a:t>
            </a:r>
            <a:r>
              <a:rPr lang="cs-CZ" sz="2300" b="0" dirty="0" smtClean="0"/>
              <a:t>ovesné vločky, </a:t>
            </a:r>
            <a:r>
              <a:rPr lang="cs-CZ" sz="2300" dirty="0" smtClean="0">
                <a:solidFill>
                  <a:srgbClr val="FF0000"/>
                </a:solidFill>
              </a:rPr>
              <a:t>cukr</a:t>
            </a:r>
            <a:r>
              <a:rPr lang="cs-CZ" sz="2300" b="0" dirty="0" smtClean="0"/>
              <a:t>, </a:t>
            </a:r>
            <a:r>
              <a:rPr lang="cs-CZ" sz="2300" dirty="0" smtClean="0">
                <a:solidFill>
                  <a:srgbClr val="FF0000"/>
                </a:solidFill>
              </a:rPr>
              <a:t>palmový olej</a:t>
            </a:r>
            <a:r>
              <a:rPr lang="cs-CZ" sz="2300" b="0" dirty="0" smtClean="0"/>
              <a:t>, obilný </a:t>
            </a:r>
            <a:r>
              <a:rPr lang="cs-CZ" sz="2300" b="0" dirty="0" err="1" smtClean="0"/>
              <a:t>extrudát</a:t>
            </a:r>
            <a:r>
              <a:rPr lang="cs-CZ" sz="2300" b="0" dirty="0" smtClean="0"/>
              <a:t> (pšeničná mouka, rýžová mouka, </a:t>
            </a:r>
            <a:r>
              <a:rPr lang="cs-CZ" sz="2300" dirty="0" smtClean="0">
                <a:solidFill>
                  <a:srgbClr val="FF0000"/>
                </a:solidFill>
              </a:rPr>
              <a:t>cukr</a:t>
            </a:r>
            <a:r>
              <a:rPr lang="cs-CZ" sz="2300" b="0" dirty="0" smtClean="0"/>
              <a:t>, kukuřičná krupice, kukuřičný škrob, ovesná mouka), </a:t>
            </a:r>
            <a:r>
              <a:rPr lang="cs-CZ" sz="2300" dirty="0" smtClean="0">
                <a:solidFill>
                  <a:srgbClr val="FF0000"/>
                </a:solidFill>
              </a:rPr>
              <a:t>glukózový sirup</a:t>
            </a:r>
            <a:r>
              <a:rPr lang="cs-CZ" sz="2300" dirty="0" smtClean="0"/>
              <a:t>, </a:t>
            </a:r>
            <a:r>
              <a:rPr lang="cs-CZ" sz="2300" b="0" dirty="0" smtClean="0"/>
              <a:t>pšeničné vločky, </a:t>
            </a:r>
            <a:r>
              <a:rPr lang="cs-CZ" sz="2300" dirty="0" smtClean="0">
                <a:solidFill>
                  <a:srgbClr val="FF0000"/>
                </a:solidFill>
              </a:rPr>
              <a:t>rozinky</a:t>
            </a:r>
            <a:r>
              <a:rPr lang="cs-CZ" sz="2300" b="0" dirty="0" smtClean="0"/>
              <a:t>, jádra lískových ořechů (2,2 %), pšeničné lupínky (pšeničná mouka, pšeničné otruby, </a:t>
            </a:r>
            <a:r>
              <a:rPr lang="cs-CZ" sz="2300" dirty="0" smtClean="0">
                <a:solidFill>
                  <a:srgbClr val="FF0000"/>
                </a:solidFill>
              </a:rPr>
              <a:t>cukr</a:t>
            </a:r>
            <a:r>
              <a:rPr lang="cs-CZ" sz="2300" b="0" dirty="0" smtClean="0"/>
              <a:t>, jedlá sůl, </a:t>
            </a:r>
            <a:r>
              <a:rPr lang="cs-CZ" sz="2300" dirty="0" smtClean="0">
                <a:solidFill>
                  <a:srgbClr val="FF0000"/>
                </a:solidFill>
              </a:rPr>
              <a:t>ječný sladový extrakt</a:t>
            </a:r>
            <a:r>
              <a:rPr lang="cs-CZ" sz="2300" b="0" dirty="0" smtClean="0"/>
              <a:t>), </a:t>
            </a:r>
            <a:r>
              <a:rPr lang="cs-CZ" sz="2300" dirty="0" smtClean="0">
                <a:solidFill>
                  <a:srgbClr val="FF0000"/>
                </a:solidFill>
              </a:rPr>
              <a:t>včelí med (0,5 %)</a:t>
            </a:r>
            <a:r>
              <a:rPr lang="cs-CZ" sz="2300" b="0" dirty="0" smtClean="0"/>
              <a:t>, ořechové aroma, kakao se sníženým obsahem tuku, extrakt z rostliny </a:t>
            </a:r>
            <a:r>
              <a:rPr lang="cs-CZ" sz="2300" b="0" i="1" dirty="0" err="1" smtClean="0"/>
              <a:t>Origanum</a:t>
            </a:r>
            <a:r>
              <a:rPr lang="cs-CZ" sz="2300" b="0" i="1" dirty="0" smtClean="0"/>
              <a:t> </a:t>
            </a:r>
            <a:r>
              <a:rPr lang="cs-CZ" sz="2300" b="0" i="1" dirty="0" err="1" smtClean="0"/>
              <a:t>Vulgare</a:t>
            </a:r>
            <a:r>
              <a:rPr lang="cs-CZ" sz="2300" b="0" i="1" dirty="0" smtClean="0"/>
              <a:t> </a:t>
            </a:r>
          </a:p>
          <a:p>
            <a:r>
              <a:rPr lang="cs-CZ" sz="2300" u="sng" dirty="0" smtClean="0"/>
              <a:t>Alergeny: </a:t>
            </a:r>
            <a:r>
              <a:rPr lang="cs-CZ" sz="2300" b="0" dirty="0" smtClean="0"/>
              <a:t>arašídy, laktóza, obiloviny obsahující lepek, mléko, mléčné složky, sezam, sója, suché skořápkové plody</a:t>
            </a:r>
          </a:p>
          <a:p>
            <a:endParaRPr lang="cs-CZ" b="0" dirty="0" smtClean="0"/>
          </a:p>
        </p:txBody>
      </p:sp>
      <p:pic>
        <p:nvPicPr>
          <p:cNvPr id="9" name="Zástupný symbol pro obsah 8" descr="musli s ořechy a mede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764" t="6428" r="3909" b="21253"/>
          <a:stretch>
            <a:fillRect/>
          </a:stretch>
        </p:blipFill>
        <p:spPr>
          <a:xfrm>
            <a:off x="2714612" y="214290"/>
            <a:ext cx="1670400" cy="230400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786314" y="428604"/>
            <a:ext cx="3571900" cy="6072230"/>
          </a:xfrm>
        </p:spPr>
        <p:txBody>
          <a:bodyPr>
            <a:normAutofit fontScale="70000" lnSpcReduction="20000"/>
          </a:bodyPr>
          <a:lstStyle/>
          <a:p>
            <a:r>
              <a:rPr lang="cs-CZ" sz="2600" dirty="0" smtClean="0">
                <a:solidFill>
                  <a:srgbClr val="FF0000"/>
                </a:solidFill>
              </a:rPr>
              <a:t>Energie: 1413 </a:t>
            </a:r>
            <a:r>
              <a:rPr lang="cs-CZ" sz="2600" dirty="0" err="1" smtClean="0">
                <a:solidFill>
                  <a:srgbClr val="FF0000"/>
                </a:solidFill>
              </a:rPr>
              <a:t>kJ</a:t>
            </a:r>
            <a:r>
              <a:rPr lang="cs-CZ" sz="2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2600" dirty="0" smtClean="0"/>
              <a:t>Bílkoviny: 10 g </a:t>
            </a:r>
          </a:p>
          <a:p>
            <a:r>
              <a:rPr lang="cs-CZ" sz="2600" dirty="0" smtClean="0"/>
              <a:t>Sacharidy: 59,2 g   </a:t>
            </a:r>
          </a:p>
          <a:p>
            <a:r>
              <a:rPr lang="cs-CZ" sz="2600" dirty="0" smtClean="0"/>
              <a:t>Z toho cukry: 18,5 g </a:t>
            </a:r>
          </a:p>
          <a:p>
            <a:r>
              <a:rPr lang="cs-CZ" sz="2600" dirty="0" smtClean="0">
                <a:solidFill>
                  <a:srgbClr val="FF0000"/>
                </a:solidFill>
              </a:rPr>
              <a:t>Tuky: 6,4 g</a:t>
            </a:r>
          </a:p>
          <a:p>
            <a:endParaRPr lang="cs-CZ" sz="2600" dirty="0" smtClean="0"/>
          </a:p>
          <a:p>
            <a:r>
              <a:rPr lang="cs-CZ" sz="2600" dirty="0" smtClean="0"/>
              <a:t>1 porce (50 g) obsahuje </a:t>
            </a:r>
          </a:p>
          <a:p>
            <a:r>
              <a:rPr lang="cs-CZ" sz="2600" u="sng" dirty="0" smtClean="0">
                <a:solidFill>
                  <a:srgbClr val="FF0000"/>
                </a:solidFill>
              </a:rPr>
              <a:t>707 </a:t>
            </a:r>
            <a:r>
              <a:rPr lang="cs-CZ" sz="2600" u="sng" dirty="0" err="1" smtClean="0">
                <a:solidFill>
                  <a:srgbClr val="FF0000"/>
                </a:solidFill>
              </a:rPr>
              <a:t>kJ</a:t>
            </a:r>
            <a:r>
              <a:rPr lang="cs-CZ" sz="2600" u="sng" dirty="0" smtClean="0">
                <a:solidFill>
                  <a:srgbClr val="FF0000"/>
                </a:solidFill>
              </a:rPr>
              <a:t> a 3,2 g tuků</a:t>
            </a:r>
          </a:p>
          <a:p>
            <a:endParaRPr lang="cs-CZ" u="sng" dirty="0" smtClean="0">
              <a:solidFill>
                <a:srgbClr val="FF0000"/>
              </a:solidFill>
            </a:endParaRPr>
          </a:p>
          <a:p>
            <a:r>
              <a:rPr lang="cs-CZ" sz="2600" u="sng" dirty="0" smtClean="0"/>
              <a:t>Složení: </a:t>
            </a:r>
            <a:r>
              <a:rPr lang="cs-CZ" sz="2600" b="0" dirty="0" smtClean="0"/>
              <a:t>ovesné vločky (31 %), pšeničné vločky (31 %), </a:t>
            </a:r>
            <a:r>
              <a:rPr lang="cs-CZ" sz="2600" dirty="0" smtClean="0">
                <a:solidFill>
                  <a:srgbClr val="FF0000"/>
                </a:solidFill>
              </a:rPr>
              <a:t>rozinky</a:t>
            </a:r>
            <a:r>
              <a:rPr lang="cs-CZ" sz="2600" b="0" dirty="0" smtClean="0"/>
              <a:t>, </a:t>
            </a:r>
            <a:r>
              <a:rPr lang="cs-CZ" sz="2600" dirty="0" smtClean="0">
                <a:solidFill>
                  <a:srgbClr val="FF0000"/>
                </a:solidFill>
              </a:rPr>
              <a:t>banánové </a:t>
            </a:r>
            <a:r>
              <a:rPr lang="cs-CZ" sz="2600" dirty="0" err="1" smtClean="0">
                <a:solidFill>
                  <a:srgbClr val="FF0000"/>
                </a:solidFill>
              </a:rPr>
              <a:t>chipsy</a:t>
            </a:r>
            <a:r>
              <a:rPr lang="cs-CZ" sz="2600" dirty="0" smtClean="0">
                <a:solidFill>
                  <a:srgbClr val="FF0000"/>
                </a:solidFill>
              </a:rPr>
              <a:t> </a:t>
            </a:r>
            <a:r>
              <a:rPr lang="cs-CZ" sz="2600" b="0" dirty="0" smtClean="0"/>
              <a:t>(kokosový olej, </a:t>
            </a:r>
            <a:r>
              <a:rPr lang="cs-CZ" sz="2600" dirty="0" smtClean="0">
                <a:solidFill>
                  <a:srgbClr val="FF0000"/>
                </a:solidFill>
              </a:rPr>
              <a:t>cukr</a:t>
            </a:r>
            <a:r>
              <a:rPr lang="cs-CZ" sz="2600" b="0" dirty="0" smtClean="0"/>
              <a:t>, </a:t>
            </a:r>
            <a:r>
              <a:rPr lang="cs-CZ" sz="2600" dirty="0" smtClean="0">
                <a:solidFill>
                  <a:srgbClr val="FF0000"/>
                </a:solidFill>
              </a:rPr>
              <a:t>med</a:t>
            </a:r>
            <a:r>
              <a:rPr lang="cs-CZ" sz="2600" b="0" dirty="0" smtClean="0"/>
              <a:t>, přírodní aroma), kukuřičné lupínky (kukuřice, </a:t>
            </a:r>
            <a:r>
              <a:rPr lang="cs-CZ" sz="2600" dirty="0" smtClean="0">
                <a:solidFill>
                  <a:srgbClr val="FF0000"/>
                </a:solidFill>
              </a:rPr>
              <a:t>cukr</a:t>
            </a:r>
            <a:r>
              <a:rPr lang="cs-CZ" sz="2600" b="0" dirty="0" smtClean="0"/>
              <a:t>, jedlá sůl, </a:t>
            </a:r>
            <a:r>
              <a:rPr lang="cs-CZ" sz="2600" dirty="0" smtClean="0">
                <a:solidFill>
                  <a:srgbClr val="FF0000"/>
                </a:solidFill>
              </a:rPr>
              <a:t>ječný slad</a:t>
            </a:r>
            <a:r>
              <a:rPr lang="cs-CZ" sz="2600" b="0" dirty="0" smtClean="0"/>
              <a:t>), E322 – lecitiny, lněná semínka, arašídy, slunečnice, jádra lískových ořechů, </a:t>
            </a:r>
            <a:r>
              <a:rPr lang="cs-CZ" sz="2600" dirty="0" smtClean="0">
                <a:solidFill>
                  <a:srgbClr val="FF0000"/>
                </a:solidFill>
              </a:rPr>
              <a:t>datle sušené, jablka sušená, sušené meruňky, fíky sušené, švestky sušené, hrušky sušené, broskve sušené </a:t>
            </a:r>
          </a:p>
          <a:p>
            <a:r>
              <a:rPr lang="cs-CZ" sz="2600" u="sng" dirty="0" smtClean="0"/>
              <a:t>Alergeny: </a:t>
            </a:r>
            <a:r>
              <a:rPr lang="cs-CZ" sz="2600" b="0" dirty="0" smtClean="0"/>
              <a:t>mléko, mléčné složky, obiloviny obsahující lepek, sezam, suché skořápkové plody</a:t>
            </a:r>
          </a:p>
          <a:p>
            <a:endParaRPr lang="cs-CZ" u="sng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10" name="Zástupný symbol pro obsah 9" descr="musli lid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9595" t="10670" r="11292" b="20987"/>
          <a:stretch>
            <a:fillRect/>
          </a:stretch>
        </p:blipFill>
        <p:spPr>
          <a:xfrm rot="5400000">
            <a:off x="6973458" y="563476"/>
            <a:ext cx="2389248" cy="1548000"/>
          </a:xfrm>
        </p:spPr>
      </p:pic>
      <p:sp>
        <p:nvSpPr>
          <p:cNvPr id="11" name="TextovéPole 10"/>
          <p:cNvSpPr txBox="1"/>
          <p:nvPr/>
        </p:nvSpPr>
        <p:spPr>
          <a:xfrm>
            <a:off x="500034" y="6143644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cs typeface="Calibri"/>
              </a:rPr>
              <a:t>→→→ </a:t>
            </a:r>
            <a:r>
              <a:rPr lang="cs-CZ" sz="2400" b="1" dirty="0" smtClean="0">
                <a:solidFill>
                  <a:srgbClr val="FF0000"/>
                </a:solidFill>
                <a:cs typeface="Calibri"/>
              </a:rPr>
              <a:t>rozdíl je i ve složení, obsahu</a:t>
            </a:r>
            <a:r>
              <a:rPr lang="cs-CZ" sz="2400" b="1" dirty="0" smtClean="0">
                <a:solidFill>
                  <a:srgbClr val="FF0000"/>
                </a:solidFill>
              </a:rPr>
              <a:t> energie a tuků!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Sacharidy v nápojích</a:t>
            </a:r>
            <a:endParaRPr lang="cs-CZ" b="1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55435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471"/>
                <a:gridCol w="2902089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Nealkoholické</a:t>
                      </a:r>
                      <a:r>
                        <a:rPr lang="cs-CZ" b="1" baseline="0" dirty="0" smtClean="0"/>
                        <a:t> nápoje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Obsah sacharidů (g/100 g)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Semtex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100% ovocné šťávy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9-12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Kubík,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Redbull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11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Coca Cola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10,5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Fanta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9,5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Tonic</a:t>
                      </a:r>
                      <a:r>
                        <a:rPr lang="cs-CZ" b="1" dirty="0" smtClean="0"/>
                        <a:t>, Kofola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8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Sprite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7,5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Jupík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Ochucené minerální vody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4-5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Obrázek 9" descr="džus.jpg"/>
          <p:cNvPicPr>
            <a:picLocks noChangeAspect="1"/>
          </p:cNvPicPr>
          <p:nvPr/>
        </p:nvPicPr>
        <p:blipFill>
          <a:blip r:embed="rId2"/>
          <a:srcRect l="3571" t="4464" r="7143" b="7143"/>
          <a:stretch>
            <a:fillRect/>
          </a:stretch>
        </p:blipFill>
        <p:spPr>
          <a:xfrm>
            <a:off x="5857884" y="4500570"/>
            <a:ext cx="3109094" cy="2052000"/>
          </a:xfrm>
          <a:prstGeom prst="rect">
            <a:avLst/>
          </a:prstGeom>
        </p:spPr>
      </p:pic>
      <p:pic>
        <p:nvPicPr>
          <p:cNvPr id="11" name="Obrázek 10" descr="semtex.jpg"/>
          <p:cNvPicPr>
            <a:picLocks noChangeAspect="1"/>
          </p:cNvPicPr>
          <p:nvPr/>
        </p:nvPicPr>
        <p:blipFill>
          <a:blip r:embed="rId3"/>
          <a:srcRect l="27500" r="29375" b="6875"/>
          <a:stretch>
            <a:fillRect/>
          </a:stretch>
        </p:blipFill>
        <p:spPr>
          <a:xfrm>
            <a:off x="7143768" y="928670"/>
            <a:ext cx="1643074" cy="354807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Glykemický index (GI)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5004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dirty="0" smtClean="0">
              <a:ea typeface="Lucida Sans Unicode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ea typeface="Lucida Sans Unicode" pitchFamily="34" charset="0"/>
              </a:rPr>
              <a:t>Schopnost sacharidové potraviny </a:t>
            </a:r>
            <a:r>
              <a:rPr lang="cs-CZ" b="1" dirty="0" smtClean="0">
                <a:ea typeface="Lucida Sans Unicode" pitchFamily="34" charset="0"/>
              </a:rPr>
              <a:t>ovlivňovat hladinu krevního cukru </a:t>
            </a:r>
            <a:r>
              <a:rPr lang="cs-CZ" dirty="0" smtClean="0">
                <a:ea typeface="Lucida Sans Unicode" pitchFamily="34" charset="0"/>
              </a:rPr>
              <a:t>(</a:t>
            </a:r>
            <a:r>
              <a:rPr lang="cs-CZ" dirty="0" smtClean="0">
                <a:ea typeface="Lucida Sans Unicode" pitchFamily="34" charset="0"/>
              </a:rPr>
              <a:t>glykemii</a:t>
            </a:r>
            <a:r>
              <a:rPr lang="cs-CZ" dirty="0" smtClean="0">
                <a:ea typeface="Lucida Sans Unicode" pitchFamily="34" charset="0"/>
              </a:rPr>
              <a:t>) po její konzumaci = </a:t>
            </a:r>
            <a:r>
              <a:rPr lang="cs-CZ" b="1" dirty="0" smtClean="0">
                <a:ea typeface="Lucida Sans Unicode" pitchFamily="34" charset="0"/>
              </a:rPr>
              <a:t>rychlost, s jakou daná potravina zvyšuje hladinu krevního cukru (jak rychle se konkrétní sacharid(y) přemění na glukózu)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ea typeface="Lucida Sans Unicode" pitchFamily="34" charset="0"/>
              </a:rPr>
              <a:t>Hodnoty 0 – 100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ea typeface="Lucida Sans Unicode" pitchFamily="34" charset="0"/>
              </a:rPr>
              <a:t>Referenční látka – čistá glukóza (GI = 100)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ea typeface="Lucida Sans Unicode" pitchFamily="34" charset="0"/>
              </a:rPr>
              <a:t>Bezrozměrné číslo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Určuje kvalitu sacharidů</a:t>
            </a:r>
          </a:p>
          <a:p>
            <a:pPr>
              <a:buFont typeface="Wingdings" pitchFamily="2" charset="2"/>
              <a:buChar char="Ø"/>
            </a:pPr>
            <a:endParaRPr lang="cs-CZ" dirty="0" smtClean="0">
              <a:ea typeface="Lucida Sans Unicode" pitchFamily="34" charset="0"/>
            </a:endParaRPr>
          </a:p>
        </p:txBody>
      </p:sp>
      <p:pic>
        <p:nvPicPr>
          <p:cNvPr id="6" name="Obrázek 5" descr="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572008"/>
            <a:ext cx="7170719" cy="2052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Glykemický index – jak se zjišťuje?</a:t>
            </a:r>
            <a:endParaRPr lang="cs-CZ" sz="3600" b="1" dirty="0"/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142" t="7216" r="3354"/>
          <a:stretch>
            <a:fillRect/>
          </a:stretch>
        </p:blipFill>
        <p:spPr bwMode="auto">
          <a:xfrm>
            <a:off x="4357654" y="1714488"/>
            <a:ext cx="4786346" cy="3674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286280" cy="514353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2900" dirty="0" smtClean="0"/>
              <a:t>GI různých potravin se určuje experimentálně na základě </a:t>
            </a:r>
            <a:r>
              <a:rPr lang="cs-CZ" sz="2900" b="1" dirty="0" smtClean="0"/>
              <a:t>srovnání změn </a:t>
            </a:r>
            <a:r>
              <a:rPr lang="cs-CZ" sz="2900" b="1" dirty="0" smtClean="0"/>
              <a:t>glykemie </a:t>
            </a:r>
            <a:r>
              <a:rPr lang="cs-CZ" sz="2900" b="1" dirty="0" smtClean="0"/>
              <a:t>u 10 testovaných osob po požití 50 g sacharidů ve zkoumané potravině s referenční látkou </a:t>
            </a:r>
            <a:r>
              <a:rPr lang="cs-CZ" sz="2900" dirty="0" smtClean="0"/>
              <a:t>(bílý chléb nebo glukóza) </a:t>
            </a:r>
          </a:p>
          <a:p>
            <a:pPr>
              <a:buFont typeface="Wingdings" pitchFamily="2" charset="2"/>
              <a:buChar char="Ø"/>
            </a:pPr>
            <a:r>
              <a:rPr lang="cs-CZ" sz="2900" dirty="0" smtClean="0"/>
              <a:t>Odběr vzorku krve u testovaných osob (hodnota nalačno) </a:t>
            </a:r>
            <a:r>
              <a:rPr lang="cs-CZ" sz="2900" dirty="0" smtClean="0">
                <a:latin typeface="Calibri"/>
                <a:cs typeface="Calibri"/>
              </a:rPr>
              <a:t>→ podána testovaná potravina → odběr vzorků krve v pravidelných časových intervalech  (až do 2. hodiny od začátku konzumace) 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→</a:t>
            </a:r>
            <a:r>
              <a:rPr lang="cs-CZ" dirty="0" smtClean="0">
                <a:solidFill>
                  <a:srgbClr val="000000"/>
                </a:solidFill>
                <a:latin typeface="Calibri"/>
                <a:cs typeface="Calibri"/>
              </a:rPr>
              <a:t>  hodnoty se vynáší do grafu a porovnávají s referenční potravinou</a:t>
            </a: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Hodnoty </a:t>
            </a:r>
            <a:r>
              <a:rPr lang="cs-CZ" sz="3600" b="1" dirty="0" smtClean="0">
                <a:hlinkClick r:id="rId2"/>
              </a:rPr>
              <a:t>GI potravin</a:t>
            </a:r>
            <a:endParaRPr lang="cs-CZ" sz="36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2864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3100" b="1" dirty="0" smtClean="0">
                <a:ea typeface="Lucida Sans Unicode" pitchFamily="34" charset="0"/>
              </a:rPr>
              <a:t>Potraviny s </a:t>
            </a:r>
            <a:r>
              <a:rPr lang="cs-CZ" sz="3100" b="1" dirty="0" smtClean="0">
                <a:solidFill>
                  <a:srgbClr val="00B050"/>
                </a:solidFill>
                <a:ea typeface="Lucida Sans Unicode" pitchFamily="34" charset="0"/>
              </a:rPr>
              <a:t>nízkým GI (&lt; než 55)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>
                <a:ea typeface="Lucida Sans Unicode" pitchFamily="34" charset="0"/>
              </a:rPr>
              <a:t>Zelenina, luštěniny, ořechy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>
                <a:ea typeface="Lucida Sans Unicode" pitchFamily="34" charset="0"/>
              </a:rPr>
              <a:t>Mléčné výrobky, laktóza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>
                <a:ea typeface="Lucida Sans Unicode" pitchFamily="34" charset="0"/>
              </a:rPr>
              <a:t>Maso, ryby, vejce, tuky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>
                <a:ea typeface="Lucida Sans Unicode" pitchFamily="34" charset="0"/>
              </a:rPr>
              <a:t>Většina čerstvého ovoce, fruktóza 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>
                <a:ea typeface="Lucida Sans Unicode" pitchFamily="34" charset="0"/>
              </a:rPr>
              <a:t>Ječné kroupy, amarant, </a:t>
            </a:r>
            <a:r>
              <a:rPr lang="cs-CZ" sz="2200" dirty="0" err="1" smtClean="0">
                <a:ea typeface="Lucida Sans Unicode" pitchFamily="34" charset="0"/>
              </a:rPr>
              <a:t>bulgur</a:t>
            </a:r>
            <a:endParaRPr lang="cs-CZ" sz="2200" dirty="0" smtClean="0">
              <a:ea typeface="Lucida Sans Unicode" pitchFamily="34" charset="0"/>
            </a:endParaRPr>
          </a:p>
          <a:p>
            <a:pPr>
              <a:buNone/>
            </a:pPr>
            <a:r>
              <a:rPr lang="cs-CZ" sz="3100" b="1" dirty="0" smtClean="0">
                <a:ea typeface="Lucida Sans Unicode" pitchFamily="34" charset="0"/>
              </a:rPr>
              <a:t>Potraviny se </a:t>
            </a:r>
            <a:r>
              <a:rPr lang="cs-CZ" sz="3100" b="1" dirty="0" smtClean="0">
                <a:solidFill>
                  <a:srgbClr val="FFC000"/>
                </a:solidFill>
                <a:ea typeface="Lucida Sans Unicode" pitchFamily="34" charset="0"/>
              </a:rPr>
              <a:t>středním GI (56-69)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>
                <a:ea typeface="Lucida Sans Unicode" pitchFamily="34" charset="0"/>
              </a:rPr>
              <a:t>O</a:t>
            </a:r>
            <a:r>
              <a:rPr lang="cs-CZ" sz="2200" dirty="0" smtClean="0">
                <a:ea typeface="Lucida Sans Unicode" pitchFamily="34" charset="0"/>
              </a:rPr>
              <a:t>bilné vločky a kaše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>
                <a:ea typeface="Lucida Sans Unicode" pitchFamily="34" charset="0"/>
              </a:rPr>
              <a:t>V</a:t>
            </a:r>
            <a:r>
              <a:rPr lang="cs-CZ" sz="2200" dirty="0" smtClean="0">
                <a:ea typeface="Lucida Sans Unicode" pitchFamily="34" charset="0"/>
              </a:rPr>
              <a:t>ařené brambory, rýže, těstoviny, kuskus, kukuřice, pohanka, celozrnné pečivo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>
                <a:ea typeface="Lucida Sans Unicode" pitchFamily="34" charset="0"/>
              </a:rPr>
              <a:t>B</a:t>
            </a:r>
            <a:r>
              <a:rPr lang="cs-CZ" sz="2200" dirty="0" smtClean="0">
                <a:ea typeface="Lucida Sans Unicode" pitchFamily="34" charset="0"/>
              </a:rPr>
              <a:t>anány, fíky a další sušené ovoce, sacharóza, med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>
                <a:ea typeface="Lucida Sans Unicode" pitchFamily="34" charset="0"/>
              </a:rPr>
              <a:t>Sušenky, oplatky, sladkosti, buchty, koláče, zmrzliny, brambůrky</a:t>
            </a:r>
            <a:endParaRPr lang="cs-CZ" sz="2200" b="1" dirty="0" smtClean="0">
              <a:solidFill>
                <a:srgbClr val="808000"/>
              </a:solidFill>
              <a:ea typeface="Lucida Sans Unicode" pitchFamily="34" charset="0"/>
            </a:endParaRPr>
          </a:p>
          <a:p>
            <a:pPr>
              <a:buNone/>
            </a:pPr>
            <a:r>
              <a:rPr lang="cs-CZ" sz="3100" b="1" dirty="0" smtClean="0">
                <a:ea typeface="Lucida Sans Unicode" pitchFamily="34" charset="0"/>
              </a:rPr>
              <a:t>Potraviny s </a:t>
            </a:r>
            <a:r>
              <a:rPr lang="cs-CZ" sz="3100" b="1" dirty="0" smtClean="0">
                <a:solidFill>
                  <a:srgbClr val="C00000"/>
                </a:solidFill>
                <a:ea typeface="Lucida Sans Unicode" pitchFamily="34" charset="0"/>
              </a:rPr>
              <a:t>vysokým GI (&gt; 70)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>
                <a:ea typeface="Lucida Sans Unicode" pitchFamily="34" charset="0"/>
              </a:rPr>
              <a:t>Slazené nápoje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>
                <a:ea typeface="Lucida Sans Unicode" pitchFamily="34" charset="0"/>
              </a:rPr>
              <a:t>Suchary, krekry, slané tyčinky, popcorn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>
                <a:ea typeface="Lucida Sans Unicode" pitchFamily="34" charset="0"/>
              </a:rPr>
              <a:t>D</a:t>
            </a:r>
            <a:r>
              <a:rPr lang="cs-CZ" sz="2200" dirty="0" smtClean="0">
                <a:ea typeface="Lucida Sans Unicode" pitchFamily="34" charset="0"/>
              </a:rPr>
              <a:t>atle, meloun, glukóza, maltóza, maltodextrin, bonbóny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>
                <a:ea typeface="Lucida Sans Unicode" pitchFamily="34" charset="0"/>
              </a:rPr>
              <a:t>Jasmínová rýže, jáhly, chléb a pečivo z bílé mouky, kukuřičné lupínky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>
                <a:ea typeface="Lucida Sans Unicode" pitchFamily="34" charset="0"/>
              </a:rPr>
              <a:t>Hranolky, pečené brambory, bramborová kaše</a:t>
            </a:r>
          </a:p>
          <a:p>
            <a:endParaRPr lang="cs-CZ" dirty="0"/>
          </a:p>
        </p:txBody>
      </p:sp>
      <p:pic>
        <p:nvPicPr>
          <p:cNvPr id="4" name="Obrázek 3" descr="GI2.jpg"/>
          <p:cNvPicPr>
            <a:picLocks noChangeAspect="1"/>
          </p:cNvPicPr>
          <p:nvPr/>
        </p:nvPicPr>
        <p:blipFill>
          <a:blip r:embed="rId3"/>
          <a:srcRect l="10937" t="63889" r="53906" b="6944"/>
          <a:stretch>
            <a:fillRect/>
          </a:stretch>
        </p:blipFill>
        <p:spPr>
          <a:xfrm>
            <a:off x="5357818" y="1285860"/>
            <a:ext cx="3548572" cy="16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Faktory ovlivňující GI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/>
          </a:bodyPr>
          <a:lstStyle/>
          <a:p>
            <a:pPr>
              <a:lnSpc>
                <a:spcPct val="77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800" b="1" dirty="0" smtClean="0">
                <a:ea typeface="Lucida Sans Unicode" pitchFamily="34" charset="0"/>
              </a:rPr>
              <a:t>Druh sacharidu – </a:t>
            </a:r>
            <a:r>
              <a:rPr lang="cs-CZ" sz="2800" dirty="0" smtClean="0">
                <a:ea typeface="Lucida Sans Unicode" pitchFamily="34" charset="0"/>
              </a:rPr>
              <a:t>tzv. „rychlé“ cukry × „pomalé“ cukry</a:t>
            </a:r>
          </a:p>
          <a:p>
            <a:pPr>
              <a:lnSpc>
                <a:spcPct val="77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800" dirty="0" smtClean="0">
              <a:ea typeface="Lucida Sans Unicode" pitchFamily="34" charset="0"/>
            </a:endParaRPr>
          </a:p>
          <a:p>
            <a:pPr>
              <a:lnSpc>
                <a:spcPct val="77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800" b="1" dirty="0" smtClean="0">
                <a:ea typeface="Lucida Sans Unicode" pitchFamily="34" charset="0"/>
              </a:rPr>
              <a:t>Obsah vlákniny</a:t>
            </a:r>
            <a:r>
              <a:rPr lang="cs-CZ" sz="2800" dirty="0" smtClean="0">
                <a:ea typeface="Lucida Sans Unicode" pitchFamily="34" charset="0"/>
              </a:rPr>
              <a:t> </a:t>
            </a:r>
            <a:r>
              <a:rPr lang="cs-CZ" sz="2800" b="1" dirty="0" smtClean="0">
                <a:ea typeface="Lucida Sans Unicode" pitchFamily="34" charset="0"/>
              </a:rPr>
              <a:t>–</a:t>
            </a:r>
            <a:r>
              <a:rPr lang="cs-CZ" sz="2800" dirty="0" smtClean="0">
                <a:ea typeface="Lucida Sans Unicode" pitchFamily="34" charset="0"/>
              </a:rPr>
              <a:t> vyšší obsah vlákniny snižuje GI (těstoviny, rýže)</a:t>
            </a:r>
          </a:p>
          <a:p>
            <a:pPr>
              <a:lnSpc>
                <a:spcPct val="77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800" dirty="0" smtClean="0">
              <a:ea typeface="Lucida Sans Unicode" pitchFamily="34" charset="0"/>
            </a:endParaRPr>
          </a:p>
          <a:p>
            <a:pPr>
              <a:lnSpc>
                <a:spcPct val="77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800" b="1" dirty="0" smtClean="0">
                <a:ea typeface="Lucida Sans Unicode" pitchFamily="34" charset="0"/>
              </a:rPr>
              <a:t>Poměr základních živin –</a:t>
            </a:r>
            <a:r>
              <a:rPr lang="cs-CZ" sz="2800" dirty="0" smtClean="0">
                <a:ea typeface="Lucida Sans Unicode" pitchFamily="34" charset="0"/>
              </a:rPr>
              <a:t> jiná rychlost vstřebávání do krve při konzumaci s dalšími potravinami (s obsahem tuku a bílkovin)</a:t>
            </a:r>
          </a:p>
          <a:p>
            <a:pPr>
              <a:lnSpc>
                <a:spcPct val="77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800" dirty="0" smtClean="0">
              <a:ea typeface="Lucida Sans Unicode" pitchFamily="34" charset="0"/>
            </a:endParaRPr>
          </a:p>
          <a:p>
            <a:pPr>
              <a:lnSpc>
                <a:spcPct val="77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800" b="1" dirty="0" smtClean="0">
                <a:ea typeface="Lucida Sans Unicode" pitchFamily="34" charset="0"/>
              </a:rPr>
              <a:t>Technologická úprava – </a:t>
            </a:r>
            <a:r>
              <a:rPr lang="cs-CZ" sz="2800" dirty="0" smtClean="0">
                <a:ea typeface="Lucida Sans Unicode" pitchFamily="34" charset="0"/>
              </a:rPr>
              <a:t>rozdílný GI u vařených a pečených/smažených brambor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Seřaďte dle hodnoty GI (sestupně):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dirty="0" smtClean="0">
                <a:ea typeface="Lucida Sans Unicode" pitchFamily="34" charset="0"/>
              </a:rPr>
              <a:t>1. glukóza – fruktóza – sacharóza – laktóza          – maltóza</a:t>
            </a:r>
          </a:p>
          <a:p>
            <a:pPr algn="ctr">
              <a:buNone/>
            </a:pPr>
            <a:r>
              <a:rPr lang="cs-CZ" dirty="0" smtClean="0">
                <a:ea typeface="Lucida Sans Unicode" pitchFamily="34" charset="0"/>
              </a:rPr>
              <a:t>2. hranolky – čerstvě uvařené brambory               – bramborový salát – pečené brambory            – bramborová kaše</a:t>
            </a:r>
          </a:p>
          <a:p>
            <a:pPr algn="ctr">
              <a:buNone/>
            </a:pPr>
            <a:r>
              <a:rPr lang="cs-CZ" dirty="0" smtClean="0">
                <a:ea typeface="Lucida Sans Unicode" pitchFamily="34" charset="0"/>
              </a:rPr>
              <a:t>3. pohankové vločky – pohanka kroupy                – pohanková mouka – pohanka </a:t>
            </a:r>
            <a:r>
              <a:rPr lang="cs-CZ" dirty="0" err="1" smtClean="0">
                <a:ea typeface="Lucida Sans Unicode" pitchFamily="34" charset="0"/>
              </a:rPr>
              <a:t>lámanka</a:t>
            </a:r>
            <a:endParaRPr lang="cs-CZ" dirty="0" smtClean="0">
              <a:ea typeface="Lucida Sans Unicode" pitchFamily="34" charset="0"/>
            </a:endParaRPr>
          </a:p>
          <a:p>
            <a:pPr algn="ctr">
              <a:buNone/>
            </a:pPr>
            <a:r>
              <a:rPr lang="cs-CZ" dirty="0" smtClean="0">
                <a:ea typeface="Lucida Sans Unicode" pitchFamily="34" charset="0"/>
              </a:rPr>
              <a:t>4. hruškové </a:t>
            </a:r>
            <a:r>
              <a:rPr lang="cs-CZ" dirty="0" err="1" smtClean="0">
                <a:ea typeface="Lucida Sans Unicode" pitchFamily="34" charset="0"/>
              </a:rPr>
              <a:t>smoothie</a:t>
            </a:r>
            <a:r>
              <a:rPr lang="cs-CZ" dirty="0" smtClean="0">
                <a:ea typeface="Lucida Sans Unicode" pitchFamily="34" charset="0"/>
              </a:rPr>
              <a:t> s kefírovým mlékem          – hruškový džus – hruška – hruškové pyré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Tak je to správně…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dirty="0" smtClean="0">
                <a:ea typeface="Lucida Sans Unicode" pitchFamily="34" charset="0"/>
              </a:rPr>
              <a:t>1. maltóza – glukóza – sacharóza – laktóza           – fruktóza</a:t>
            </a:r>
          </a:p>
          <a:p>
            <a:pPr algn="ctr">
              <a:buNone/>
            </a:pPr>
            <a:r>
              <a:rPr lang="cs-CZ" dirty="0" smtClean="0">
                <a:ea typeface="Lucida Sans Unicode" pitchFamily="34" charset="0"/>
              </a:rPr>
              <a:t>2. pečené brambory – hranolky – bramborová kaše – čerstvě uvařené brambory                       – bramborový salát </a:t>
            </a:r>
          </a:p>
          <a:p>
            <a:pPr algn="ctr">
              <a:buNone/>
            </a:pPr>
            <a:r>
              <a:rPr lang="cs-CZ" dirty="0" smtClean="0">
                <a:ea typeface="Lucida Sans Unicode" pitchFamily="34" charset="0"/>
              </a:rPr>
              <a:t>3. pohanková mouka – pohankové vločky            – pohanka </a:t>
            </a:r>
            <a:r>
              <a:rPr lang="cs-CZ" dirty="0" err="1" smtClean="0">
                <a:ea typeface="Lucida Sans Unicode" pitchFamily="34" charset="0"/>
              </a:rPr>
              <a:t>lámanka</a:t>
            </a:r>
            <a:r>
              <a:rPr lang="cs-CZ" dirty="0" smtClean="0">
                <a:ea typeface="Lucida Sans Unicode" pitchFamily="34" charset="0"/>
              </a:rPr>
              <a:t> – pohanka kroupy</a:t>
            </a:r>
          </a:p>
          <a:p>
            <a:pPr algn="ctr">
              <a:buNone/>
            </a:pPr>
            <a:r>
              <a:rPr lang="cs-CZ" dirty="0" smtClean="0">
                <a:ea typeface="Lucida Sans Unicode" pitchFamily="34" charset="0"/>
              </a:rPr>
              <a:t>4. hruškový džus – hruškové pyré – hruška           – hruškové </a:t>
            </a:r>
            <a:r>
              <a:rPr lang="cs-CZ" dirty="0" err="1" smtClean="0">
                <a:ea typeface="Lucida Sans Unicode" pitchFamily="34" charset="0"/>
              </a:rPr>
              <a:t>smoothie</a:t>
            </a:r>
            <a:r>
              <a:rPr lang="cs-CZ" dirty="0" smtClean="0">
                <a:ea typeface="Lucida Sans Unicode" pitchFamily="34" charset="0"/>
              </a:rPr>
              <a:t> s kefírovým mlékem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Jaké je největší úskalí glykemického indexu?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 descr="řešení.jpg"/>
          <p:cNvPicPr>
            <a:picLocks noChangeAspect="1"/>
          </p:cNvPicPr>
          <p:nvPr/>
        </p:nvPicPr>
        <p:blipFill>
          <a:blip r:embed="rId2"/>
          <a:srcRect l="6067" t="3129" r="8523" b="5120"/>
          <a:stretch>
            <a:fillRect/>
          </a:stretch>
        </p:blipFill>
        <p:spPr>
          <a:xfrm>
            <a:off x="2428860" y="3214686"/>
            <a:ext cx="435771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464347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600" b="1" dirty="0" smtClean="0">
                <a:solidFill>
                  <a:srgbClr val="C00000"/>
                </a:solidFill>
                <a:ea typeface="Lucida Sans Unicode" pitchFamily="34" charset="0"/>
              </a:rPr>
              <a:t>Nebere ohled na množství sacharidů v běžně konzumované porci!</a:t>
            </a:r>
          </a:p>
          <a:p>
            <a:pPr algn="ctr">
              <a:buFont typeface="Wingdings" pitchFamily="2" charset="2"/>
              <a:buChar char="Ø"/>
            </a:pPr>
            <a:r>
              <a:rPr lang="cs-CZ" sz="2400" dirty="0" smtClean="0">
                <a:ea typeface="Lucida Sans Unicode" pitchFamily="34" charset="0"/>
              </a:rPr>
              <a:t>např. </a:t>
            </a:r>
            <a:r>
              <a:rPr lang="cs-CZ" sz="2400" b="1" dirty="0" smtClean="0">
                <a:ea typeface="Lucida Sans Unicode" pitchFamily="34" charset="0"/>
              </a:rPr>
              <a:t>100 g vařené pohanky </a:t>
            </a:r>
            <a:r>
              <a:rPr lang="cs-CZ" sz="2400" dirty="0" smtClean="0">
                <a:ea typeface="Lucida Sans Unicode" pitchFamily="34" charset="0"/>
              </a:rPr>
              <a:t>(nízký až střední GI) způsobí větší nárůst </a:t>
            </a:r>
            <a:r>
              <a:rPr lang="cs-CZ" sz="2400" dirty="0" smtClean="0">
                <a:ea typeface="Lucida Sans Unicode" pitchFamily="34" charset="0"/>
              </a:rPr>
              <a:t>glykemie </a:t>
            </a:r>
            <a:r>
              <a:rPr lang="cs-CZ" sz="2400" dirty="0" smtClean="0">
                <a:ea typeface="Lucida Sans Unicode" pitchFamily="34" charset="0"/>
              </a:rPr>
              <a:t>než </a:t>
            </a:r>
            <a:r>
              <a:rPr lang="cs-CZ" sz="2400" b="1" dirty="0" smtClean="0">
                <a:ea typeface="Lucida Sans Unicode" pitchFamily="34" charset="0"/>
              </a:rPr>
              <a:t>60g houska </a:t>
            </a:r>
            <a:r>
              <a:rPr lang="cs-CZ" sz="2400" dirty="0" smtClean="0">
                <a:ea typeface="Lucida Sans Unicode" pitchFamily="34" charset="0"/>
              </a:rPr>
              <a:t>(vysoký GI)  </a:t>
            </a:r>
          </a:p>
          <a:p>
            <a:pPr algn="ctr">
              <a:buFont typeface="Wingdings" pitchFamily="2" charset="2"/>
              <a:buChar char="Ø"/>
            </a:pPr>
            <a:endParaRPr lang="cs-CZ" sz="3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sz="3600" b="1" dirty="0" smtClean="0"/>
              <a:t>Existuje řešení?</a:t>
            </a:r>
          </a:p>
        </p:txBody>
      </p:sp>
      <p:pic>
        <p:nvPicPr>
          <p:cNvPr id="4" name="Obrázek 3" descr="řešení.png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6357950" y="3786190"/>
            <a:ext cx="2539683" cy="2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Metabolismus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7" name="Obrázek 6" descr="Metabolismus2.jpg"/>
          <p:cNvPicPr>
            <a:picLocks noChangeAspect="1"/>
          </p:cNvPicPr>
          <p:nvPr/>
        </p:nvPicPr>
        <p:blipFill>
          <a:blip r:embed="rId2"/>
          <a:srcRect l="21094" t="14583" r="2343"/>
          <a:stretch>
            <a:fillRect/>
          </a:stretch>
        </p:blipFill>
        <p:spPr>
          <a:xfrm>
            <a:off x="1357290" y="1071546"/>
            <a:ext cx="6625785" cy="5544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Glykemická nálož (GL)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607220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77000"/>
              </a:lnSpc>
              <a:buNone/>
            </a:pPr>
            <a:r>
              <a:rPr lang="cs-CZ" sz="4000" b="1" dirty="0" smtClean="0">
                <a:solidFill>
                  <a:srgbClr val="C00000"/>
                </a:solidFill>
                <a:ea typeface="Lucida Sans Unicode" pitchFamily="34" charset="0"/>
              </a:rPr>
              <a:t>Rozdíl: </a:t>
            </a:r>
          </a:p>
          <a:p>
            <a:pPr>
              <a:lnSpc>
                <a:spcPct val="77000"/>
              </a:lnSpc>
              <a:buNone/>
            </a:pPr>
            <a:r>
              <a:rPr lang="cs-CZ" sz="4000" dirty="0" smtClean="0">
                <a:ea typeface="Lucida Sans Unicode" pitchFamily="34" charset="0"/>
              </a:rPr>
              <a:t>GI – vyjadřuje </a:t>
            </a:r>
            <a:r>
              <a:rPr lang="cs-CZ" sz="4000" b="1" u="sng" dirty="0" smtClean="0">
                <a:solidFill>
                  <a:srgbClr val="C00000"/>
                </a:solidFill>
                <a:ea typeface="Lucida Sans Unicode" pitchFamily="34" charset="0"/>
              </a:rPr>
              <a:t>rychlost</a:t>
            </a:r>
            <a:r>
              <a:rPr lang="cs-CZ" sz="4000" b="1" dirty="0" smtClean="0">
                <a:solidFill>
                  <a:srgbClr val="C00000"/>
                </a:solidFill>
                <a:ea typeface="Lucida Sans Unicode" pitchFamily="34" charset="0"/>
              </a:rPr>
              <a:t>,</a:t>
            </a:r>
            <a:r>
              <a:rPr lang="cs-CZ" sz="4000" dirty="0" smtClean="0">
                <a:solidFill>
                  <a:srgbClr val="FFC000"/>
                </a:solidFill>
                <a:ea typeface="Lucida Sans Unicode" pitchFamily="34" charset="0"/>
              </a:rPr>
              <a:t> </a:t>
            </a:r>
            <a:r>
              <a:rPr lang="cs-CZ" sz="4000" dirty="0" smtClean="0">
                <a:ea typeface="Lucida Sans Unicode" pitchFamily="34" charset="0"/>
              </a:rPr>
              <a:t>s jakou se konkrétní sacharid mění v glukózu</a:t>
            </a:r>
          </a:p>
          <a:p>
            <a:pPr>
              <a:lnSpc>
                <a:spcPct val="77000"/>
              </a:lnSpc>
              <a:buNone/>
            </a:pPr>
            <a:endParaRPr lang="cs-CZ" sz="4000" dirty="0" smtClean="0">
              <a:ea typeface="Lucida Sans Unicode" pitchFamily="34" charset="0"/>
            </a:endParaRPr>
          </a:p>
          <a:p>
            <a:pPr>
              <a:lnSpc>
                <a:spcPct val="77000"/>
              </a:lnSpc>
              <a:buNone/>
            </a:pPr>
            <a:r>
              <a:rPr lang="cs-CZ" sz="4000" dirty="0" smtClean="0">
                <a:ea typeface="Lucida Sans Unicode" pitchFamily="34" charset="0"/>
              </a:rPr>
              <a:t>GL – vyjadřuje účinek dané potraviny na </a:t>
            </a:r>
            <a:r>
              <a:rPr lang="cs-CZ" sz="4000" dirty="0" smtClean="0">
                <a:ea typeface="Lucida Sans Unicode" pitchFamily="34" charset="0"/>
              </a:rPr>
              <a:t>glykemii </a:t>
            </a:r>
            <a:r>
              <a:rPr lang="cs-CZ" sz="4000" dirty="0" smtClean="0">
                <a:ea typeface="Lucida Sans Unicode" pitchFamily="34" charset="0"/>
              </a:rPr>
              <a:t>i </a:t>
            </a:r>
            <a:r>
              <a:rPr lang="cs-CZ" sz="4000" b="1" u="sng" dirty="0" smtClean="0">
                <a:solidFill>
                  <a:srgbClr val="C00000"/>
                </a:solidFill>
                <a:ea typeface="Lucida Sans Unicode" pitchFamily="34" charset="0"/>
              </a:rPr>
              <a:t>celkové </a:t>
            </a:r>
          </a:p>
          <a:p>
            <a:pPr>
              <a:lnSpc>
                <a:spcPct val="77000"/>
              </a:lnSpc>
              <a:buNone/>
            </a:pPr>
            <a:r>
              <a:rPr lang="cs-CZ" sz="4000" b="1" u="sng" dirty="0" smtClean="0">
                <a:solidFill>
                  <a:srgbClr val="C00000"/>
                </a:solidFill>
                <a:ea typeface="Lucida Sans Unicode" pitchFamily="34" charset="0"/>
              </a:rPr>
              <a:t>množství sacharidů</a:t>
            </a:r>
            <a:r>
              <a:rPr lang="cs-CZ" sz="4000" dirty="0" smtClean="0">
                <a:solidFill>
                  <a:srgbClr val="FFC000"/>
                </a:solidFill>
                <a:ea typeface="Lucida Sans Unicode" pitchFamily="34" charset="0"/>
              </a:rPr>
              <a:t> </a:t>
            </a:r>
            <a:r>
              <a:rPr lang="cs-CZ" sz="4000" dirty="0" smtClean="0">
                <a:ea typeface="Lucida Sans Unicode" pitchFamily="34" charset="0"/>
              </a:rPr>
              <a:t>v potravině  </a:t>
            </a:r>
            <a:r>
              <a:rPr lang="cs-CZ" sz="4000" dirty="0" smtClean="0">
                <a:latin typeface="Calibri"/>
                <a:ea typeface="Lucida Sans Unicode" pitchFamily="34" charset="0"/>
                <a:cs typeface="Calibri"/>
              </a:rPr>
              <a:t>→ </a:t>
            </a:r>
            <a:r>
              <a:rPr lang="cs-CZ" sz="4000" b="1" dirty="0" smtClean="0">
                <a:solidFill>
                  <a:srgbClr val="C00000"/>
                </a:solidFill>
                <a:ea typeface="Lucida Sans Unicode" pitchFamily="34" charset="0"/>
              </a:rPr>
              <a:t>GL počítá i s množstvím </a:t>
            </a:r>
          </a:p>
          <a:p>
            <a:pPr>
              <a:lnSpc>
                <a:spcPct val="77000"/>
              </a:lnSpc>
              <a:buNone/>
            </a:pPr>
            <a:r>
              <a:rPr lang="cs-CZ" sz="4000" b="1" dirty="0" smtClean="0">
                <a:solidFill>
                  <a:srgbClr val="C00000"/>
                </a:solidFill>
                <a:ea typeface="Lucida Sans Unicode" pitchFamily="34" charset="0"/>
              </a:rPr>
              <a:t>snězeného jídla</a:t>
            </a:r>
          </a:p>
          <a:p>
            <a:pPr>
              <a:lnSpc>
                <a:spcPct val="77000"/>
              </a:lnSpc>
              <a:buNone/>
            </a:pPr>
            <a:r>
              <a:rPr lang="cs-CZ" sz="4000" b="1" dirty="0" smtClean="0">
                <a:solidFill>
                  <a:srgbClr val="C00000"/>
                </a:solidFill>
                <a:ea typeface="Lucida Sans Unicode" pitchFamily="34" charset="0"/>
              </a:rPr>
              <a:t>      </a:t>
            </a:r>
            <a:r>
              <a:rPr lang="cs-CZ" sz="4000" dirty="0" smtClean="0">
                <a:ea typeface="Lucida Sans Unicode" pitchFamily="34" charset="0"/>
              </a:rPr>
              <a:t>- vyjadřuje také</a:t>
            </a:r>
            <a:r>
              <a:rPr lang="cs-CZ" sz="4000" b="1" dirty="0" smtClean="0">
                <a:solidFill>
                  <a:srgbClr val="C00000"/>
                </a:solidFill>
                <a:ea typeface="Lucida Sans Unicode" pitchFamily="34" charset="0"/>
              </a:rPr>
              <a:t> metabolický účinek (množství </a:t>
            </a:r>
          </a:p>
          <a:p>
            <a:pPr>
              <a:lnSpc>
                <a:spcPct val="77000"/>
              </a:lnSpc>
              <a:buNone/>
            </a:pPr>
            <a:r>
              <a:rPr lang="cs-CZ" sz="4000" b="1" dirty="0" smtClean="0">
                <a:solidFill>
                  <a:srgbClr val="C00000"/>
                </a:solidFill>
                <a:ea typeface="Lucida Sans Unicode" pitchFamily="34" charset="0"/>
              </a:rPr>
              <a:t>vyloučeného inzulinu)</a:t>
            </a:r>
          </a:p>
          <a:p>
            <a:pPr>
              <a:lnSpc>
                <a:spcPct val="77000"/>
              </a:lnSpc>
              <a:buNone/>
            </a:pPr>
            <a:endParaRPr lang="cs-CZ" sz="4000" b="1" dirty="0" smtClean="0">
              <a:solidFill>
                <a:srgbClr val="C00000"/>
              </a:solidFill>
              <a:ea typeface="Lucida Sans Unicode" pitchFamily="34" charset="0"/>
            </a:endParaRPr>
          </a:p>
          <a:p>
            <a:pPr>
              <a:lnSpc>
                <a:spcPct val="77000"/>
              </a:lnSpc>
              <a:buFont typeface="Wingdings" pitchFamily="2" charset="2"/>
              <a:buChar char="Ø"/>
            </a:pPr>
            <a:r>
              <a:rPr lang="cs-CZ" sz="4000" dirty="0" smtClean="0">
                <a:ea typeface="Lucida Sans Unicode" pitchFamily="34" charset="0"/>
              </a:rPr>
              <a:t>Jestliže má </a:t>
            </a:r>
            <a:r>
              <a:rPr lang="cs-CZ" sz="4000" b="1" dirty="0" smtClean="0">
                <a:ea typeface="Lucida Sans Unicode" pitchFamily="34" charset="0"/>
              </a:rPr>
              <a:t>potravina GL = 1</a:t>
            </a:r>
            <a:r>
              <a:rPr lang="cs-CZ" sz="4000" dirty="0" smtClean="0">
                <a:ea typeface="Lucida Sans Unicode" pitchFamily="34" charset="0"/>
              </a:rPr>
              <a:t>, vzroste hladina </a:t>
            </a:r>
            <a:r>
              <a:rPr lang="cs-CZ" sz="4000" dirty="0" smtClean="0">
                <a:ea typeface="Lucida Sans Unicode" pitchFamily="34" charset="0"/>
              </a:rPr>
              <a:t>glykemie </a:t>
            </a:r>
            <a:r>
              <a:rPr lang="cs-CZ" sz="4000" dirty="0" smtClean="0">
                <a:ea typeface="Lucida Sans Unicode" pitchFamily="34" charset="0"/>
              </a:rPr>
              <a:t>stejně </a:t>
            </a:r>
          </a:p>
          <a:p>
            <a:pPr>
              <a:lnSpc>
                <a:spcPct val="77000"/>
              </a:lnSpc>
              <a:buNone/>
            </a:pPr>
            <a:r>
              <a:rPr lang="cs-CZ" sz="4000" dirty="0" smtClean="0">
                <a:ea typeface="Lucida Sans Unicode" pitchFamily="34" charset="0"/>
              </a:rPr>
              <a:t>jako </a:t>
            </a:r>
            <a:r>
              <a:rPr lang="cs-CZ" sz="4000" b="1" dirty="0" smtClean="0">
                <a:ea typeface="Lucida Sans Unicode" pitchFamily="34" charset="0"/>
              </a:rPr>
              <a:t>po 1g glukózy</a:t>
            </a:r>
          </a:p>
          <a:p>
            <a:pPr>
              <a:lnSpc>
                <a:spcPct val="77000"/>
              </a:lnSpc>
            </a:pPr>
            <a:endParaRPr lang="cs-CZ" sz="4000" dirty="0" smtClean="0">
              <a:ea typeface="Lucida Sans Unicode" pitchFamily="34" charset="0"/>
            </a:endParaRPr>
          </a:p>
          <a:p>
            <a:pPr algn="ctr">
              <a:lnSpc>
                <a:spcPct val="77000"/>
              </a:lnSpc>
              <a:buNone/>
            </a:pP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Výpočet</a:t>
            </a:r>
          </a:p>
          <a:p>
            <a:pPr algn="ctr">
              <a:lnSpc>
                <a:spcPct val="77000"/>
              </a:lnSpc>
              <a:buFont typeface="Wingdings" pitchFamily="2" charset="2"/>
              <a:buChar char="Ø"/>
            </a:pP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G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I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potraviny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 × obsah sacharidů ve zkonzumované porci (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g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) / 100</a:t>
            </a:r>
            <a:r>
              <a:rPr lang="en-GB" dirty="0" smtClean="0">
                <a:ea typeface="Lucida Sans Unicode" pitchFamily="34" charset="0"/>
              </a:rPr>
              <a:t/>
            </a:r>
            <a:br>
              <a:rPr lang="en-GB" dirty="0" smtClean="0">
                <a:ea typeface="Lucida Sans Unicode" pitchFamily="34" charset="0"/>
              </a:rPr>
            </a:br>
            <a:r>
              <a:rPr lang="en-GB" dirty="0" smtClean="0">
                <a:ea typeface="Lucida Sans Unicode" pitchFamily="34" charset="0"/>
              </a:rPr>
              <a:t> </a:t>
            </a:r>
            <a:endParaRPr lang="cs-CZ" sz="3800" dirty="0" smtClean="0">
              <a:ea typeface="Lucida Sans Unicode" pitchFamily="34" charset="0"/>
            </a:endParaRPr>
          </a:p>
          <a:p>
            <a:pPr>
              <a:lnSpc>
                <a:spcPct val="77000"/>
              </a:lnSpc>
              <a:buNone/>
            </a:pPr>
            <a:r>
              <a:rPr lang="cs-CZ" sz="3800" b="1" dirty="0" smtClean="0">
                <a:solidFill>
                  <a:srgbClr val="C00000"/>
                </a:solidFill>
                <a:ea typeface="Lucida Sans Unicode" pitchFamily="34" charset="0"/>
              </a:rPr>
              <a:t>Hodnocení GL</a:t>
            </a:r>
            <a:r>
              <a:rPr lang="en-GB" sz="3800" b="1" dirty="0" smtClean="0">
                <a:ea typeface="Lucida Sans Unicode" pitchFamily="34" charset="0"/>
              </a:rPr>
              <a:t>:</a:t>
            </a:r>
            <a:r>
              <a:rPr lang="en-GB" dirty="0" smtClean="0">
                <a:ea typeface="Lucida Sans Unicode" pitchFamily="34" charset="0"/>
              </a:rPr>
              <a:t/>
            </a:r>
            <a:br>
              <a:rPr lang="en-GB" dirty="0" smtClean="0">
                <a:ea typeface="Lucida Sans Unicode" pitchFamily="34" charset="0"/>
              </a:rPr>
            </a:br>
            <a:r>
              <a:rPr lang="en-GB" dirty="0" smtClean="0">
                <a:ea typeface="Lucida Sans Unicode" pitchFamily="34" charset="0"/>
              </a:rPr>
              <a:t>	</a:t>
            </a:r>
            <a:endParaRPr lang="cs-CZ" dirty="0" smtClean="0">
              <a:ea typeface="Lucida Sans Unicode" pitchFamily="34" charset="0"/>
            </a:endParaRPr>
          </a:p>
          <a:p>
            <a:pPr>
              <a:lnSpc>
                <a:spcPct val="77000"/>
              </a:lnSpc>
              <a:buNone/>
            </a:pPr>
            <a:r>
              <a:rPr lang="en-GB" sz="3800" b="1" dirty="0" smtClean="0">
                <a:ea typeface="Lucida Sans Unicode" pitchFamily="34" charset="0"/>
              </a:rPr>
              <a:t>20 a </a:t>
            </a:r>
            <a:r>
              <a:rPr lang="en-GB" sz="3800" b="1" dirty="0" err="1" smtClean="0">
                <a:ea typeface="Lucida Sans Unicode" pitchFamily="34" charset="0"/>
              </a:rPr>
              <a:t>více</a:t>
            </a:r>
            <a:r>
              <a:rPr lang="en-GB" sz="3800" b="1" dirty="0" smtClean="0">
                <a:ea typeface="Lucida Sans Unicode" pitchFamily="34" charset="0"/>
              </a:rPr>
              <a:t> </a:t>
            </a:r>
            <a:r>
              <a:rPr lang="cs-CZ" sz="3800" dirty="0" smtClean="0">
                <a:ea typeface="Lucida Sans Unicode" pitchFamily="34" charset="0"/>
              </a:rPr>
              <a:t>–</a:t>
            </a:r>
            <a:r>
              <a:rPr lang="en-GB" sz="3800" dirty="0" smtClean="0">
                <a:ea typeface="Lucida Sans Unicode" pitchFamily="34" charset="0"/>
              </a:rPr>
              <a:t> </a:t>
            </a:r>
            <a:r>
              <a:rPr lang="en-GB" sz="3800" dirty="0" err="1" smtClean="0">
                <a:ea typeface="Lucida Sans Unicode" pitchFamily="34" charset="0"/>
              </a:rPr>
              <a:t>považována</a:t>
            </a:r>
            <a:r>
              <a:rPr lang="en-GB" sz="3800" dirty="0" smtClean="0">
                <a:ea typeface="Lucida Sans Unicode" pitchFamily="34" charset="0"/>
              </a:rPr>
              <a:t> </a:t>
            </a:r>
            <a:r>
              <a:rPr lang="en-GB" sz="3800" dirty="0" err="1" smtClean="0">
                <a:ea typeface="Lucida Sans Unicode" pitchFamily="34" charset="0"/>
              </a:rPr>
              <a:t>za</a:t>
            </a:r>
            <a:r>
              <a:rPr lang="en-GB" sz="3800" dirty="0" smtClean="0">
                <a:ea typeface="Lucida Sans Unicode" pitchFamily="34" charset="0"/>
              </a:rPr>
              <a:t> </a:t>
            </a:r>
            <a:r>
              <a:rPr lang="en-GB" sz="3800" dirty="0" err="1" smtClean="0">
                <a:ea typeface="Lucida Sans Unicode" pitchFamily="34" charset="0"/>
              </a:rPr>
              <a:t>vysokou</a:t>
            </a:r>
            <a:endParaRPr lang="cs-CZ" sz="3800" dirty="0">
              <a:ea typeface="Lucida Sans Unicode" pitchFamily="34" charset="0"/>
            </a:endParaRPr>
          </a:p>
          <a:p>
            <a:pPr>
              <a:lnSpc>
                <a:spcPct val="77000"/>
              </a:lnSpc>
              <a:buNone/>
            </a:pPr>
            <a:r>
              <a:rPr lang="en-GB" sz="3800" b="1" dirty="0" smtClean="0">
                <a:ea typeface="Lucida Sans Unicode" pitchFamily="34" charset="0"/>
              </a:rPr>
              <a:t>11 - 19 </a:t>
            </a:r>
            <a:r>
              <a:rPr lang="cs-CZ" sz="3800" dirty="0" smtClean="0">
                <a:ea typeface="Lucida Sans Unicode" pitchFamily="34" charset="0"/>
              </a:rPr>
              <a:t>– považována za </a:t>
            </a:r>
            <a:r>
              <a:rPr lang="en-GB" sz="3800" dirty="0" err="1" smtClean="0">
                <a:ea typeface="Lucida Sans Unicode" pitchFamily="34" charset="0"/>
              </a:rPr>
              <a:t>střední</a:t>
            </a:r>
            <a:r>
              <a:rPr lang="en-GB" sz="3800" dirty="0" smtClean="0">
                <a:ea typeface="Lucida Sans Unicode" pitchFamily="34" charset="0"/>
              </a:rPr>
              <a:t> </a:t>
            </a:r>
            <a:endParaRPr lang="cs-CZ" sz="3800" dirty="0">
              <a:ea typeface="Lucida Sans Unicode" pitchFamily="34" charset="0"/>
            </a:endParaRPr>
          </a:p>
          <a:p>
            <a:pPr>
              <a:lnSpc>
                <a:spcPct val="77000"/>
              </a:lnSpc>
              <a:buNone/>
            </a:pPr>
            <a:r>
              <a:rPr lang="en-GB" sz="3800" b="1" dirty="0" smtClean="0">
                <a:ea typeface="Lucida Sans Unicode" pitchFamily="34" charset="0"/>
              </a:rPr>
              <a:t>10 a </a:t>
            </a:r>
            <a:r>
              <a:rPr lang="en-GB" sz="3800" b="1" dirty="0" err="1" smtClean="0">
                <a:ea typeface="Lucida Sans Unicode" pitchFamily="34" charset="0"/>
              </a:rPr>
              <a:t>méně</a:t>
            </a:r>
            <a:r>
              <a:rPr lang="cs-CZ" sz="3800" b="1" dirty="0" smtClean="0">
                <a:ea typeface="Lucida Sans Unicode" pitchFamily="34" charset="0"/>
              </a:rPr>
              <a:t> </a:t>
            </a:r>
            <a:r>
              <a:rPr lang="cs-CZ" sz="3800" dirty="0" smtClean="0">
                <a:ea typeface="Lucida Sans Unicode" pitchFamily="34" charset="0"/>
              </a:rPr>
              <a:t>– považována</a:t>
            </a:r>
            <a:r>
              <a:rPr lang="en-GB" sz="3800" dirty="0" smtClean="0">
                <a:ea typeface="Lucida Sans Unicode" pitchFamily="34" charset="0"/>
              </a:rPr>
              <a:t> </a:t>
            </a:r>
            <a:r>
              <a:rPr lang="en-GB" sz="3800" dirty="0" err="1" smtClean="0">
                <a:ea typeface="Lucida Sans Unicode" pitchFamily="34" charset="0"/>
              </a:rPr>
              <a:t>za</a:t>
            </a:r>
            <a:r>
              <a:rPr lang="en-GB" sz="3800" dirty="0" smtClean="0">
                <a:ea typeface="Lucida Sans Unicode" pitchFamily="34" charset="0"/>
              </a:rPr>
              <a:t> </a:t>
            </a:r>
            <a:r>
              <a:rPr lang="en-GB" sz="3800" dirty="0" err="1" smtClean="0">
                <a:ea typeface="Lucida Sans Unicode" pitchFamily="34" charset="0"/>
              </a:rPr>
              <a:t>nízkou</a:t>
            </a:r>
            <a:endParaRPr lang="cs-CZ" sz="3800" dirty="0">
              <a:ea typeface="Lucida Sans Unicode" pitchFamily="34" charset="0"/>
            </a:endParaRPr>
          </a:p>
          <a:p>
            <a:pPr>
              <a:lnSpc>
                <a:spcPct val="77000"/>
              </a:lnSpc>
              <a:buNone/>
            </a:pPr>
            <a:endParaRPr lang="cs-CZ" b="1" dirty="0" smtClean="0">
              <a:ea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Výpočet GL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G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I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potraviny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 × obsah sacharidů ve zkonzumované porci (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g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) / 100</a:t>
            </a:r>
            <a:endParaRPr lang="cs-CZ" sz="2800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85853" y="2285992"/>
          <a:ext cx="6572296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786"/>
                <a:gridCol w="539137"/>
                <a:gridCol w="539137"/>
                <a:gridCol w="1098777"/>
                <a:gridCol w="1314459"/>
              </a:tblGrid>
              <a:tr h="992961">
                <a:tc>
                  <a:txBody>
                    <a:bodyPr/>
                    <a:lstStyle/>
                    <a:p>
                      <a:r>
                        <a:rPr lang="cs-CZ" dirty="0" smtClean="0"/>
                        <a:t>Snídaně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Velikost porce (g)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Dostupné sacharidy v porci (g)</a:t>
                      </a:r>
                      <a:endParaRPr lang="cs-CZ" dirty="0"/>
                    </a:p>
                  </a:txBody>
                  <a:tcPr/>
                </a:tc>
              </a:tr>
              <a:tr h="6950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Bageta</a:t>
                      </a:r>
                      <a:r>
                        <a:rPr lang="cs-CZ" b="1" baseline="0" dirty="0" smtClean="0"/>
                        <a:t> světlá s čokoládovou pomazánkou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72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37</a:t>
                      </a:r>
                      <a:endParaRPr lang="cs-CZ" dirty="0"/>
                    </a:p>
                  </a:txBody>
                  <a:tcPr/>
                </a:tc>
              </a:tr>
              <a:tr h="40270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Cornflakes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93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</a:tr>
              <a:tr h="402701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Chocapic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84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</a:t>
                      </a:r>
                      <a:endParaRPr lang="cs-CZ" dirty="0"/>
                    </a:p>
                  </a:txBody>
                  <a:tcPr/>
                </a:tc>
              </a:tr>
              <a:tr h="695072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Bebe</a:t>
                      </a:r>
                      <a:r>
                        <a:rPr lang="cs-CZ" b="1" dirty="0" smtClean="0"/>
                        <a:t> sušenky s medem            a lískovými ořechy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57</a:t>
                      </a:r>
                      <a:endParaRPr lang="cs-CZ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cs-CZ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</a:t>
                      </a:r>
                      <a:endParaRPr lang="cs-CZ" dirty="0"/>
                    </a:p>
                  </a:txBody>
                  <a:tcPr/>
                </a:tc>
              </a:tr>
              <a:tr h="40270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Borůvkovo-jablečný</a:t>
                      </a:r>
                      <a:r>
                        <a:rPr lang="cs-CZ" b="1" baseline="0" dirty="0" smtClean="0"/>
                        <a:t> muffin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49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cs-CZ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</a:tr>
              <a:tr h="69507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Ovesná kaše vařená                  v polotučném</a:t>
                      </a:r>
                      <a:r>
                        <a:rPr lang="cs-CZ" b="1" baseline="0" dirty="0" smtClean="0"/>
                        <a:t> mléce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42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GL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b="1" dirty="0" smtClean="0">
                <a:ea typeface="Lucida Sans Unicode" pitchFamily="34" charset="0"/>
              </a:rPr>
              <a:t>Ovesná kaše </a:t>
            </a:r>
            <a:r>
              <a:rPr lang="cs-CZ" sz="2400" dirty="0" smtClean="0">
                <a:ea typeface="Lucida Sans Unicode" pitchFamily="34" charset="0"/>
              </a:rPr>
              <a:t>má GI 42, obsahuje 21 g sacharidů na porci tedy: 42*21/100 = </a:t>
            </a:r>
            <a:r>
              <a:rPr lang="cs-CZ" sz="2400" b="1" dirty="0" smtClean="0">
                <a:solidFill>
                  <a:srgbClr val="C00000"/>
                </a:solidFill>
                <a:ea typeface="Lucida Sans Unicode" pitchFamily="34" charset="0"/>
              </a:rPr>
              <a:t>9</a:t>
            </a:r>
            <a:r>
              <a:rPr lang="cs-CZ" sz="2400" dirty="0" smtClean="0">
                <a:ea typeface="Lucida Sans Unicode" pitchFamily="34" charset="0"/>
              </a:rPr>
              <a:t>	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b="1" dirty="0" smtClean="0"/>
              <a:t>Bageta světlá s čokoládovou pomazánkou </a:t>
            </a:r>
            <a:r>
              <a:rPr lang="cs-CZ" sz="2400" dirty="0" smtClean="0">
                <a:ea typeface="Lucida Sans Unicode" pitchFamily="34" charset="0"/>
              </a:rPr>
              <a:t>má GI 72, obsahuje 37 g sacharidů na porci tedy: 72*37/100 = </a:t>
            </a:r>
            <a:r>
              <a:rPr lang="cs-CZ" sz="2400" b="1" dirty="0" smtClean="0">
                <a:solidFill>
                  <a:srgbClr val="C00000"/>
                </a:solidFill>
                <a:ea typeface="Lucida Sans Unicode" pitchFamily="34" charset="0"/>
              </a:rPr>
              <a:t>27</a:t>
            </a:r>
          </a:p>
          <a:p>
            <a:pPr>
              <a:buNone/>
            </a:pPr>
            <a:endParaRPr lang="cs-CZ" dirty="0" smtClean="0">
              <a:ea typeface="Lucida Sans Unicode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b="1" u="sng" dirty="0" smtClean="0">
              <a:ea typeface="Lucida Sans Unicode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b="1" u="sng" dirty="0" smtClean="0">
              <a:ea typeface="Lucida Sans Unicode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sz="2800" b="1" u="sng" dirty="0" smtClean="0">
              <a:ea typeface="Lucida Sans Unicode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b="1" u="sng" dirty="0" smtClean="0">
                <a:ea typeface="Lucida Sans Unicode" pitchFamily="34" charset="0"/>
              </a:rPr>
              <a:t>To znamená:</a:t>
            </a:r>
            <a:r>
              <a:rPr lang="cs-CZ" sz="2800" b="1" dirty="0" smtClean="0">
                <a:ea typeface="Lucida Sans Unicode" pitchFamily="34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ea typeface="Lucida Sans Unicode" pitchFamily="34" charset="0"/>
              </a:rPr>
              <a:t>glykemie</a:t>
            </a:r>
            <a:r>
              <a:rPr lang="cs-CZ" sz="2800" dirty="0" smtClean="0">
                <a:solidFill>
                  <a:srgbClr val="C00000"/>
                </a:solidFill>
                <a:ea typeface="Lucida Sans Unicode" pitchFamily="34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ea typeface="Lucida Sans Unicode" pitchFamily="34" charset="0"/>
              </a:rPr>
              <a:t>se nezvýší 3krát více </a:t>
            </a:r>
            <a:r>
              <a:rPr lang="cs-CZ" sz="2800" dirty="0" smtClean="0">
                <a:solidFill>
                  <a:srgbClr val="C00000"/>
                </a:solidFill>
                <a:ea typeface="Lucida Sans Unicode" pitchFamily="34" charset="0"/>
              </a:rPr>
              <a:t>po bagetě než po ovesné kaši, ale celkový </a:t>
            </a:r>
            <a:r>
              <a:rPr lang="cs-CZ" sz="2800" b="1" dirty="0" smtClean="0">
                <a:solidFill>
                  <a:srgbClr val="C00000"/>
                </a:solidFill>
                <a:ea typeface="Lucida Sans Unicode" pitchFamily="34" charset="0"/>
              </a:rPr>
              <a:t>metabolický účinek </a:t>
            </a:r>
            <a:r>
              <a:rPr lang="cs-CZ" sz="2800" dirty="0" smtClean="0">
                <a:solidFill>
                  <a:srgbClr val="C00000"/>
                </a:solidFill>
                <a:ea typeface="Lucida Sans Unicode" pitchFamily="34" charset="0"/>
              </a:rPr>
              <a:t>(včetně vyloučeného inzulinu) bude </a:t>
            </a:r>
            <a:r>
              <a:rPr lang="cs-CZ" sz="2800" b="1" dirty="0" smtClean="0">
                <a:solidFill>
                  <a:srgbClr val="C00000"/>
                </a:solidFill>
                <a:ea typeface="Lucida Sans Unicode" pitchFamily="34" charset="0"/>
              </a:rPr>
              <a:t>3krát vyšší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4" name="Obrázek 3" descr="ovesná kaše.jpg"/>
          <p:cNvPicPr>
            <a:picLocks noChangeAspect="1"/>
          </p:cNvPicPr>
          <p:nvPr/>
        </p:nvPicPr>
        <p:blipFill>
          <a:blip r:embed="rId2"/>
          <a:srcRect l="1250" r="2500" b="3125"/>
          <a:stretch>
            <a:fillRect/>
          </a:stretch>
        </p:blipFill>
        <p:spPr>
          <a:xfrm>
            <a:off x="1571604" y="2571744"/>
            <a:ext cx="2950840" cy="1980000"/>
          </a:xfrm>
          <a:prstGeom prst="rect">
            <a:avLst/>
          </a:prstGeom>
        </p:spPr>
      </p:pic>
      <p:pic>
        <p:nvPicPr>
          <p:cNvPr id="5" name="Obrázek 4" descr="toust s nutel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3" y="2571744"/>
            <a:ext cx="2657538" cy="1980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Spočítej GL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85787" y="1071546"/>
          <a:ext cx="7615262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222"/>
                <a:gridCol w="642942"/>
                <a:gridCol w="642942"/>
                <a:gridCol w="1500198"/>
                <a:gridCol w="292895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Oběd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Velikost porce (g, ml)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Dostupné sacharidy v porci (g)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Hamburger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?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Střední hranolky </a:t>
                      </a:r>
                      <a:r>
                        <a:rPr lang="cs-CZ" dirty="0" err="1" smtClean="0"/>
                        <a:t>McDonald</a:t>
                      </a:r>
                      <a:r>
                        <a:rPr lang="cs-CZ" dirty="0" smtClean="0"/>
                        <a:t>´s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?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115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39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Coca Cola střední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?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00034" y="3714752"/>
          <a:ext cx="8143932" cy="251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122"/>
                <a:gridCol w="563359"/>
                <a:gridCol w="563359"/>
                <a:gridCol w="1735235"/>
                <a:gridCol w="2954857"/>
              </a:tblGrid>
              <a:tr h="642943"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Oběd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Velikost porce (g, ml)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Dostupné sacharidy v porci (g)</a:t>
                      </a:r>
                      <a:endParaRPr lang="cs-CZ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cs-CZ" b="0" dirty="0" smtClean="0"/>
                        <a:t>Vepřový</a:t>
                      </a:r>
                      <a:r>
                        <a:rPr lang="cs-CZ" b="0" baseline="0" dirty="0" smtClean="0"/>
                        <a:t> plátek přírodní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9745">
                <a:tc>
                  <a:txBody>
                    <a:bodyPr/>
                    <a:lstStyle/>
                    <a:p>
                      <a:r>
                        <a:rPr lang="cs-CZ" dirty="0" smtClean="0"/>
                        <a:t>Brambory vařené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9745">
                <a:tc>
                  <a:txBody>
                    <a:bodyPr/>
                    <a:lstStyle/>
                    <a:p>
                      <a:r>
                        <a:rPr lang="cs-CZ" dirty="0" smtClean="0"/>
                        <a:t>Mrkev dušená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9745">
                <a:tc>
                  <a:txBody>
                    <a:bodyPr/>
                    <a:lstStyle/>
                    <a:p>
                      <a:r>
                        <a:rPr lang="cs-CZ" dirty="0" smtClean="0"/>
                        <a:t>100% jablečná</a:t>
                      </a:r>
                      <a:r>
                        <a:rPr lang="cs-CZ" baseline="0" dirty="0" smtClean="0"/>
                        <a:t> šťáva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28596" y="571480"/>
          <a:ext cx="8358245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714380"/>
                <a:gridCol w="714380"/>
                <a:gridCol w="2428892"/>
                <a:gridCol w="2500329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Oběd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Velikost porce (g, ml)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Dostupné sacharidy       v porci (g)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Hamburger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66</a:t>
                      </a:r>
                      <a:endParaRPr lang="cs-CZ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Střední hranolky </a:t>
                      </a:r>
                      <a:r>
                        <a:rPr lang="cs-CZ" dirty="0" err="1" smtClean="0"/>
                        <a:t>McDonald</a:t>
                      </a:r>
                      <a:r>
                        <a:rPr lang="cs-CZ" dirty="0" smtClean="0"/>
                        <a:t>´s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75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115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39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Coca Cola střední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72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GL celkem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= 79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85720" y="3357562"/>
          <a:ext cx="864399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0"/>
                <a:gridCol w="714380"/>
                <a:gridCol w="714380"/>
                <a:gridCol w="2286016"/>
                <a:gridCol w="2500329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Oběd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Velikost porce (g, ml)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Dostupné sacharidy       v porci (g)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/>
                        <a:t>Vepřový</a:t>
                      </a:r>
                      <a:r>
                        <a:rPr lang="cs-CZ" b="0" baseline="0" dirty="0" smtClean="0"/>
                        <a:t> plátek přírodní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Brambory vařené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61</a:t>
                      </a:r>
                      <a:endParaRPr lang="cs-CZ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Mrkev dušená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33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1,6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100% jablečná</a:t>
                      </a:r>
                      <a:r>
                        <a:rPr lang="cs-CZ" baseline="0" dirty="0" smtClean="0"/>
                        <a:t> šťáva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40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8,4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GL celkem = 30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Zdravotní tvrzení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149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cs-CZ" u="sng" dirty="0" smtClean="0"/>
              <a:t>Fruktóza</a:t>
            </a:r>
            <a:r>
              <a:rPr lang="cs-CZ" dirty="0" smtClean="0"/>
              <a:t>: </a:t>
            </a:r>
            <a:r>
              <a:rPr lang="cs-CZ" b="1" dirty="0" smtClean="0">
                <a:solidFill>
                  <a:srgbClr val="C00000"/>
                </a:solidFill>
              </a:rPr>
              <a:t>Konzumace potravin obsahujících fruktózu vede k menšímu nárůstu hladiny glukózy v krvi ve srovnání s potravinami obsahujícími sacharózu nebo glukózu. </a:t>
            </a:r>
          </a:p>
          <a:p>
            <a:pPr>
              <a:lnSpc>
                <a:spcPct val="90000"/>
              </a:lnSpc>
              <a:buNone/>
            </a:pPr>
            <a:r>
              <a:rPr lang="cs-CZ" b="1" dirty="0" smtClean="0">
                <a:solidFill>
                  <a:srgbClr val="C00000"/>
                </a:solidFill>
                <a:latin typeface="Calibri"/>
                <a:cs typeface="Calibri"/>
              </a:rPr>
              <a:t>→ </a:t>
            </a:r>
            <a:r>
              <a:rPr lang="cs-CZ" b="1" dirty="0" smtClean="0"/>
              <a:t>snížení </a:t>
            </a:r>
            <a:r>
              <a:rPr lang="cs-CZ" b="1" dirty="0" err="1" smtClean="0"/>
              <a:t>postprandiální</a:t>
            </a:r>
            <a:r>
              <a:rPr lang="cs-CZ" b="1" dirty="0" smtClean="0"/>
              <a:t> glykemické reakce </a:t>
            </a:r>
            <a:r>
              <a:rPr lang="cs-CZ" b="1" dirty="0" smtClean="0">
                <a:solidFill>
                  <a:srgbClr val="C00000"/>
                </a:solidFill>
              </a:rPr>
              <a:t>ALE</a:t>
            </a:r>
            <a:r>
              <a:rPr lang="cs-CZ" dirty="0" smtClean="0"/>
              <a:t>  </a:t>
            </a:r>
            <a:r>
              <a:rPr lang="cs-CZ" b="1" dirty="0" smtClean="0"/>
              <a:t>vysoký příjem může vést k poruchám lipidového metabolismu </a:t>
            </a:r>
            <a:r>
              <a:rPr lang="cs-CZ" i="1" dirty="0" smtClean="0"/>
              <a:t>(</a:t>
            </a:r>
            <a:r>
              <a:rPr lang="cs-CZ" i="1" dirty="0" err="1" smtClean="0"/>
              <a:t>dyslipidemie</a:t>
            </a:r>
            <a:r>
              <a:rPr lang="cs-CZ" i="1" dirty="0" smtClean="0"/>
              <a:t>, inzulinová rezistence, zvýšená viscerální obezita)</a:t>
            </a:r>
          </a:p>
          <a:p>
            <a:pPr>
              <a:lnSpc>
                <a:spcPct val="90000"/>
              </a:lnSpc>
              <a:buNone/>
            </a:pPr>
            <a:r>
              <a:rPr lang="cs-CZ" u="sng" dirty="0" smtClean="0"/>
              <a:t>Náhražky cukru, tj. intenzivní sladidla: </a:t>
            </a:r>
            <a:r>
              <a:rPr lang="cs-CZ" i="1" dirty="0" err="1" smtClean="0"/>
              <a:t>xylitol</a:t>
            </a:r>
            <a:r>
              <a:rPr lang="cs-CZ" i="1" dirty="0" smtClean="0"/>
              <a:t>, </a:t>
            </a:r>
            <a:r>
              <a:rPr lang="cs-CZ" i="1" dirty="0" err="1" smtClean="0"/>
              <a:t>sorbitol</a:t>
            </a:r>
            <a:r>
              <a:rPr lang="cs-CZ" i="1" dirty="0" smtClean="0"/>
              <a:t>, </a:t>
            </a:r>
            <a:r>
              <a:rPr lang="cs-CZ" i="1" dirty="0" err="1" smtClean="0"/>
              <a:t>mannitol</a:t>
            </a:r>
            <a:r>
              <a:rPr lang="cs-CZ" i="1" dirty="0" smtClean="0"/>
              <a:t>, </a:t>
            </a:r>
            <a:r>
              <a:rPr lang="cs-CZ" i="1" dirty="0" err="1" smtClean="0"/>
              <a:t>maltitol</a:t>
            </a:r>
            <a:r>
              <a:rPr lang="cs-CZ" i="1" dirty="0" smtClean="0"/>
              <a:t>, </a:t>
            </a:r>
            <a:r>
              <a:rPr lang="cs-CZ" i="1" dirty="0" err="1" smtClean="0"/>
              <a:t>laktitol</a:t>
            </a:r>
            <a:r>
              <a:rPr lang="cs-CZ" i="1" dirty="0" smtClean="0"/>
              <a:t>, </a:t>
            </a:r>
            <a:r>
              <a:rPr lang="cs-CZ" i="1" dirty="0" err="1" smtClean="0"/>
              <a:t>isomalt</a:t>
            </a:r>
            <a:r>
              <a:rPr lang="cs-CZ" i="1" dirty="0" smtClean="0"/>
              <a:t>, </a:t>
            </a:r>
            <a:r>
              <a:rPr lang="cs-CZ" i="1" dirty="0" err="1" smtClean="0"/>
              <a:t>erythritol</a:t>
            </a:r>
            <a:r>
              <a:rPr lang="cs-CZ" i="1" dirty="0" smtClean="0"/>
              <a:t>, </a:t>
            </a:r>
            <a:r>
              <a:rPr lang="cs-CZ" i="1" dirty="0" err="1" smtClean="0"/>
              <a:t>sukralóza</a:t>
            </a:r>
            <a:r>
              <a:rPr lang="cs-CZ" i="1" dirty="0" smtClean="0"/>
              <a:t> a </a:t>
            </a:r>
            <a:r>
              <a:rPr lang="cs-CZ" i="1" dirty="0" err="1" smtClean="0"/>
              <a:t>polydextróza</a:t>
            </a:r>
            <a:r>
              <a:rPr lang="cs-CZ" i="1" dirty="0" smtClean="0"/>
              <a:t>; D-</a:t>
            </a:r>
            <a:r>
              <a:rPr lang="cs-CZ" i="1" dirty="0" err="1" smtClean="0"/>
              <a:t>tagatóza</a:t>
            </a:r>
            <a:r>
              <a:rPr lang="cs-CZ" i="1" dirty="0" smtClean="0"/>
              <a:t> a </a:t>
            </a:r>
            <a:r>
              <a:rPr lang="cs-CZ" i="1" dirty="0" err="1" smtClean="0"/>
              <a:t>isomaltulóza</a:t>
            </a:r>
            <a:r>
              <a:rPr lang="cs-CZ" i="1" dirty="0" smtClean="0"/>
              <a:t>: </a:t>
            </a:r>
            <a:r>
              <a:rPr lang="cs-CZ" b="1" dirty="0" smtClean="0">
                <a:solidFill>
                  <a:srgbClr val="C00000"/>
                </a:solidFill>
              </a:rPr>
              <a:t>Konzumace potravin/nápojů obsahujících &lt;název náhražky cukru&gt; místo cukru vede k omezení nárůstu hladiny glukózy v krvi po jejich konzumaci v porovnání s potravinami/nápoji obsahujícími cukr.</a:t>
            </a:r>
          </a:p>
          <a:p>
            <a:pPr>
              <a:buNone/>
            </a:pPr>
            <a:r>
              <a:rPr lang="cs-CZ" u="sng" dirty="0" smtClean="0"/>
              <a:t>Náhražky cukru, tj. intenzivní sladidla: </a:t>
            </a:r>
            <a:r>
              <a:rPr lang="cs-CZ" i="1" dirty="0" err="1" smtClean="0"/>
              <a:t>xylitol</a:t>
            </a:r>
            <a:r>
              <a:rPr lang="cs-CZ" i="1" dirty="0" smtClean="0"/>
              <a:t>, </a:t>
            </a:r>
            <a:r>
              <a:rPr lang="cs-CZ" i="1" dirty="0" err="1" smtClean="0"/>
              <a:t>sorbitol</a:t>
            </a:r>
            <a:r>
              <a:rPr lang="cs-CZ" i="1" dirty="0" smtClean="0"/>
              <a:t>, </a:t>
            </a:r>
            <a:r>
              <a:rPr lang="cs-CZ" i="1" dirty="0" err="1" smtClean="0"/>
              <a:t>mannitol</a:t>
            </a:r>
            <a:r>
              <a:rPr lang="cs-CZ" i="1" dirty="0" smtClean="0"/>
              <a:t>, </a:t>
            </a:r>
            <a:r>
              <a:rPr lang="cs-CZ" i="1" dirty="0" err="1" smtClean="0"/>
              <a:t>maltitol</a:t>
            </a:r>
            <a:r>
              <a:rPr lang="cs-CZ" i="1" dirty="0" smtClean="0"/>
              <a:t>, </a:t>
            </a:r>
            <a:r>
              <a:rPr lang="cs-CZ" i="1" dirty="0" err="1" smtClean="0"/>
              <a:t>laktitol</a:t>
            </a:r>
            <a:r>
              <a:rPr lang="cs-CZ" i="1" dirty="0" smtClean="0"/>
              <a:t>, </a:t>
            </a:r>
            <a:r>
              <a:rPr lang="cs-CZ" i="1" dirty="0" err="1" smtClean="0"/>
              <a:t>isomalt</a:t>
            </a:r>
            <a:r>
              <a:rPr lang="cs-CZ" i="1" dirty="0" smtClean="0"/>
              <a:t>, </a:t>
            </a:r>
            <a:r>
              <a:rPr lang="cs-CZ" i="1" dirty="0" err="1" smtClean="0"/>
              <a:t>erythritol</a:t>
            </a:r>
            <a:r>
              <a:rPr lang="cs-CZ" i="1" dirty="0" smtClean="0"/>
              <a:t>, </a:t>
            </a:r>
            <a:r>
              <a:rPr lang="cs-CZ" i="1" dirty="0" err="1" smtClean="0"/>
              <a:t>sukralóza</a:t>
            </a:r>
            <a:r>
              <a:rPr lang="cs-CZ" i="1" dirty="0" smtClean="0"/>
              <a:t> a </a:t>
            </a:r>
            <a:r>
              <a:rPr lang="cs-CZ" i="1" dirty="0" err="1" smtClean="0"/>
              <a:t>polydextróza</a:t>
            </a:r>
            <a:r>
              <a:rPr lang="cs-CZ" i="1" dirty="0" smtClean="0"/>
              <a:t>; D-</a:t>
            </a:r>
            <a:r>
              <a:rPr lang="cs-CZ" i="1" dirty="0" err="1" smtClean="0"/>
              <a:t>tagatóza</a:t>
            </a:r>
            <a:r>
              <a:rPr lang="cs-CZ" i="1" dirty="0" smtClean="0"/>
              <a:t> a </a:t>
            </a:r>
            <a:r>
              <a:rPr lang="cs-CZ" i="1" dirty="0" err="1" smtClean="0"/>
              <a:t>isomaltulóza</a:t>
            </a:r>
            <a:r>
              <a:rPr lang="cs-CZ" i="1" dirty="0" smtClean="0"/>
              <a:t>: </a:t>
            </a:r>
            <a:r>
              <a:rPr lang="cs-CZ" b="1" dirty="0" smtClean="0">
                <a:solidFill>
                  <a:srgbClr val="C00000"/>
                </a:solidFill>
              </a:rPr>
              <a:t>Konzumace potravin/nápojů obsahujících &lt;název náhražky cukru&gt; místo cukru přispívá k zachování mineralizace zubů.</a:t>
            </a:r>
            <a:endParaRPr 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Nutriční tvrzení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476886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Týkají se přítomnosti cukrů v potravinách a nápojích</a:t>
            </a:r>
          </a:p>
          <a:p>
            <a:pPr>
              <a:buNone/>
            </a:pPr>
            <a:r>
              <a:rPr lang="cs-CZ" b="1" u="sng" dirty="0" smtClean="0"/>
              <a:t>Potravina „s nízkým obsahem cukrů“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Do 5 g/100 g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– potraviny pevné konzistence</a:t>
            </a: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Do 2,5 g/100 ml </a:t>
            </a:r>
            <a:r>
              <a:rPr lang="cs-CZ" dirty="0" smtClean="0"/>
              <a:t>– tekutiny</a:t>
            </a:r>
          </a:p>
          <a:p>
            <a:pPr>
              <a:buNone/>
            </a:pPr>
            <a:r>
              <a:rPr lang="cs-CZ" b="1" u="sng" dirty="0" smtClean="0"/>
              <a:t>Potravina „bez cukrů“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Do 0,5 g/100 g nebo 100 ml</a:t>
            </a:r>
          </a:p>
          <a:p>
            <a:pPr>
              <a:buNone/>
            </a:pPr>
            <a:r>
              <a:rPr lang="cs-CZ" b="1" u="sng" dirty="0" smtClean="0"/>
              <a:t>Potravina „bez přídavku cukrů“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Nebyly přidány </a:t>
            </a:r>
            <a:r>
              <a:rPr lang="cs-CZ" b="1" dirty="0" smtClean="0">
                <a:solidFill>
                  <a:srgbClr val="C00000"/>
                </a:solidFill>
              </a:rPr>
              <a:t>žádné cukry </a:t>
            </a:r>
            <a:r>
              <a:rPr lang="cs-CZ" dirty="0" smtClean="0"/>
              <a:t>(monosacharidy, disacharidy ani žádná jiná potravina používaná pro své sladivé vlastnosti)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2313" y="4857760"/>
            <a:ext cx="7772400" cy="1071570"/>
          </a:xfrm>
        </p:spPr>
        <p:txBody>
          <a:bodyPr/>
          <a:lstStyle/>
          <a:p>
            <a:r>
              <a:rPr lang="cs-CZ" dirty="0" smtClean="0"/>
              <a:t>Děkuji vám za pozornost!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722313" y="3643314"/>
            <a:ext cx="7772400" cy="114300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Vypracovala: Regina Vítková</a:t>
            </a:r>
          </a:p>
          <a:p>
            <a:r>
              <a:rPr lang="cs-CZ" sz="2400" dirty="0" smtClean="0"/>
              <a:t>Obor: Nutriční specialista</a:t>
            </a:r>
            <a:endParaRPr lang="cs-CZ" sz="2400" dirty="0"/>
          </a:p>
        </p:txBody>
      </p:sp>
      <p:pic>
        <p:nvPicPr>
          <p:cNvPr id="6" name="Obrázek 5" descr="mozek.png"/>
          <p:cNvPicPr>
            <a:picLocks noChangeAspect="1"/>
          </p:cNvPicPr>
          <p:nvPr/>
        </p:nvPicPr>
        <p:blipFill>
          <a:blip r:embed="rId2"/>
          <a:srcRect l="51040" t="31215"/>
          <a:stretch>
            <a:fillRect/>
          </a:stretch>
        </p:blipFill>
        <p:spPr>
          <a:xfrm>
            <a:off x="2857488" y="500042"/>
            <a:ext cx="3492502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571744"/>
            <a:ext cx="8572560" cy="3554419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b="1" dirty="0" smtClean="0"/>
              <a:t> Je rozdíl v trávení a metabolismu přirozeně se vyskytujících cukrů v potravinách a přidaných cukrů?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NENÍ,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jejich rozklad v trávicím traktu i jejich metabolismus probíhá stejným způsobem, protože mají stejné fyzikální a chemické vlastnosti.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600" b="1" dirty="0" smtClean="0"/>
              <a:t> Proč odlišujeme přidané cukry od cukrů přirozeně se vyskytujících v potravinách?</a:t>
            </a:r>
            <a:endParaRPr lang="cs-CZ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16676</TotalTime>
  <Words>3031</Words>
  <Application>Microsoft Office PowerPoint</Application>
  <PresentationFormat>Předvádění na obrazovce (4:3)</PresentationFormat>
  <Paragraphs>769</Paragraphs>
  <Slides>67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2" baseType="lpstr">
      <vt:lpstr>Arial</vt:lpstr>
      <vt:lpstr>Calibri</vt:lpstr>
      <vt:lpstr>Lucida Sans Unicode</vt:lpstr>
      <vt:lpstr>Wingdings</vt:lpstr>
      <vt:lpstr>Motiv sady Office</vt:lpstr>
      <vt:lpstr>Sacharidy</vt:lpstr>
      <vt:lpstr>Význam</vt:lpstr>
      <vt:lpstr>Názvosloví</vt:lpstr>
      <vt:lpstr>Nejvýznamnější sacharidy a cukry v potravinách</vt:lpstr>
      <vt:lpstr>Trávení sacharidů</vt:lpstr>
      <vt:lpstr>Metabolismus</vt:lpstr>
      <vt:lpstr>Prezentace aplikace PowerPoint</vt:lpstr>
      <vt:lpstr>Prezentace aplikace PowerPoint</vt:lpstr>
      <vt:lpstr>Prezentace aplikace PowerPoint</vt:lpstr>
      <vt:lpstr>Cukry</vt:lpstr>
      <vt:lpstr>Přirozeně se vyskytující cukry</vt:lpstr>
      <vt:lpstr>Přidané cukry</vt:lpstr>
      <vt:lpstr>Prezentace aplikace PowerPoint</vt:lpstr>
      <vt:lpstr>Prezentace aplikace PowerPoint</vt:lpstr>
      <vt:lpstr>Prezentace aplikace PowerPoint</vt:lpstr>
      <vt:lpstr>AKTIVITA</vt:lpstr>
      <vt:lpstr>Nejvýznamnější sacharidy a cukry v potravinách</vt:lpstr>
      <vt:lpstr>Monosacharidy</vt:lpstr>
      <vt:lpstr>Monosacharidy</vt:lpstr>
      <vt:lpstr>Disacharidy</vt:lpstr>
      <vt:lpstr>Sladivost (relativní sladivost)</vt:lpstr>
      <vt:lpstr>Prezentace aplikace PowerPoint</vt:lpstr>
      <vt:lpstr>Polysacharidy</vt:lpstr>
      <vt:lpstr>                                          Vzorce</vt:lpstr>
      <vt:lpstr>Škrob</vt:lpstr>
      <vt:lpstr>Struktura škrobu</vt:lpstr>
      <vt:lpstr>Nutriční klasifikace škrobu</vt:lpstr>
      <vt:lpstr>Doporučený přívod sacharidů</vt:lpstr>
      <vt:lpstr>Doporučený přívod sacharidů</vt:lpstr>
      <vt:lpstr>Je snadné doporučení dodržet? </vt:lpstr>
      <vt:lpstr>Prezentace aplikace PowerPoint</vt:lpstr>
      <vt:lpstr>Prezentace aplikace PowerPoint</vt:lpstr>
      <vt:lpstr>Spotřeba cukru</vt:lpstr>
      <vt:lpstr>Sacharidy obsažené v potravinách a nápojích</vt:lpstr>
      <vt:lpstr>Výživové údaje a složení na žitném chlebu</vt:lpstr>
      <vt:lpstr>Výživové údaje a složení Nutelly</vt:lpstr>
      <vt:lpstr>Výživové údaje a složení Bonparů </vt:lpstr>
      <vt:lpstr>Sacharidy v potravinách</vt:lpstr>
      <vt:lpstr>Sacharidy v potravinách</vt:lpstr>
      <vt:lpstr>Sacharidy v potravinách</vt:lpstr>
      <vt:lpstr>Sacharidy v potravinách</vt:lpstr>
      <vt:lpstr>Ochucené vs. neochucené</vt:lpstr>
      <vt:lpstr>Ochucený vs. neochucený</vt:lpstr>
      <vt:lpstr>Ochucený vs. neochucený</vt:lpstr>
      <vt:lpstr>Sacharidy v potravinách</vt:lpstr>
      <vt:lpstr>Sacharidy v potravinách</vt:lpstr>
      <vt:lpstr>Sacharidy v potravinách</vt:lpstr>
      <vt:lpstr>Sacharidy v potravinách</vt:lpstr>
      <vt:lpstr>Snídaňové cereálie – ano či ne?</vt:lpstr>
      <vt:lpstr>Prezentace aplikace PowerPoint</vt:lpstr>
      <vt:lpstr>Sacharidy v nápojích</vt:lpstr>
      <vt:lpstr>Glykemický index (GI)</vt:lpstr>
      <vt:lpstr>Glykemický index – jak se zjišťuje?</vt:lpstr>
      <vt:lpstr>Hodnoty GI potravin</vt:lpstr>
      <vt:lpstr>Faktory ovlivňující GI</vt:lpstr>
      <vt:lpstr>Seřaďte dle hodnoty GI (sestupně):</vt:lpstr>
      <vt:lpstr>Tak je to správně…</vt:lpstr>
      <vt:lpstr>Prezentace aplikace PowerPoint</vt:lpstr>
      <vt:lpstr>Prezentace aplikace PowerPoint</vt:lpstr>
      <vt:lpstr>Glykemická nálož (GL)</vt:lpstr>
      <vt:lpstr>Výpočet GL</vt:lpstr>
      <vt:lpstr>GL</vt:lpstr>
      <vt:lpstr>Spočítej GL</vt:lpstr>
      <vt:lpstr>Prezentace aplikace PowerPoint</vt:lpstr>
      <vt:lpstr>Zdravotní tvrzení</vt:lpstr>
      <vt:lpstr>Nutriční tvrzení</vt:lpstr>
      <vt:lpstr>Děkuji vám za pozornost!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Sacharidy</dc:title>
  <dc:creator>JÁ</dc:creator>
  <cp:lastModifiedBy>Halina Matějová</cp:lastModifiedBy>
  <cp:revision>23</cp:revision>
  <dcterms:created xsi:type="dcterms:W3CDTF">2017-09-29T08:42:12Z</dcterms:created>
  <dcterms:modified xsi:type="dcterms:W3CDTF">2017-12-18T16:42:36Z</dcterms:modified>
</cp:coreProperties>
</file>