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1" r:id="rId6"/>
    <p:sldId id="290" r:id="rId7"/>
    <p:sldId id="309" r:id="rId8"/>
    <p:sldId id="291" r:id="rId9"/>
    <p:sldId id="310" r:id="rId10"/>
    <p:sldId id="292" r:id="rId11"/>
    <p:sldId id="316" r:id="rId12"/>
    <p:sldId id="320" r:id="rId13"/>
    <p:sldId id="293" r:id="rId14"/>
    <p:sldId id="294" r:id="rId15"/>
    <p:sldId id="295" r:id="rId16"/>
    <p:sldId id="264" r:id="rId17"/>
    <p:sldId id="262" r:id="rId18"/>
    <p:sldId id="265" r:id="rId19"/>
    <p:sldId id="308" r:id="rId20"/>
    <p:sldId id="301" r:id="rId21"/>
    <p:sldId id="268" r:id="rId22"/>
    <p:sldId id="311" r:id="rId23"/>
    <p:sldId id="269" r:id="rId24"/>
    <p:sldId id="317" r:id="rId25"/>
    <p:sldId id="312" r:id="rId26"/>
    <p:sldId id="302" r:id="rId27"/>
    <p:sldId id="307" r:id="rId28"/>
    <p:sldId id="303" r:id="rId29"/>
    <p:sldId id="304" r:id="rId30"/>
    <p:sldId id="305" r:id="rId31"/>
    <p:sldId id="306" r:id="rId32"/>
    <p:sldId id="297" r:id="rId33"/>
    <p:sldId id="298" r:id="rId34"/>
    <p:sldId id="270" r:id="rId35"/>
    <p:sldId id="280" r:id="rId36"/>
    <p:sldId id="313" r:id="rId37"/>
    <p:sldId id="274" r:id="rId38"/>
    <p:sldId id="318" r:id="rId39"/>
    <p:sldId id="278" r:id="rId40"/>
    <p:sldId id="281" r:id="rId41"/>
    <p:sldId id="275" r:id="rId42"/>
    <p:sldId id="276" r:id="rId43"/>
    <p:sldId id="277" r:id="rId44"/>
    <p:sldId id="314" r:id="rId45"/>
    <p:sldId id="283" r:id="rId46"/>
    <p:sldId id="319" r:id="rId47"/>
    <p:sldId id="284" r:id="rId48"/>
    <p:sldId id="285" r:id="rId49"/>
    <p:sldId id="287" r:id="rId50"/>
    <p:sldId id="288" r:id="rId51"/>
    <p:sldId id="289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995"/>
    <a:srgbClr val="D1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etlý štýl 3 - zvýrazneni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etlý štýl 3 - zvýrazneni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lý štýl 3 - zvýrazneni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333" autoAdjust="0"/>
  </p:normalViewPr>
  <p:slideViewPr>
    <p:cSldViewPr>
      <p:cViewPr varScale="1">
        <p:scale>
          <a:sx n="97" d="100"/>
          <a:sy n="97" d="100"/>
        </p:scale>
        <p:origin x="10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0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6ABC-5C62-4CF0-8F2C-AA827045F46C}" type="datetimeFigureOut">
              <a:rPr lang="sk-SK" smtClean="0"/>
              <a:pPr/>
              <a:t>8. 1. 2018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498F-C138-413F-94B4-26F3DB3E266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23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Donor: dárce, akceptor: přijímatel </a:t>
            </a:r>
          </a:p>
          <a:p>
            <a:r>
              <a:rPr lang="cs-CZ" noProof="0" dirty="0"/>
              <a:t>Koenzym/</a:t>
            </a:r>
            <a:r>
              <a:rPr lang="cs-CZ" noProof="0" dirty="0" err="1"/>
              <a:t>kofaktor</a:t>
            </a:r>
            <a:r>
              <a:rPr lang="cs-CZ" noProof="0" dirty="0"/>
              <a:t>:</a:t>
            </a:r>
            <a:r>
              <a:rPr lang="cs-CZ" baseline="0" noProof="0" dirty="0"/>
              <a:t> látka spolupracující s enzymem, usnadňuje chemickou reakci </a:t>
            </a:r>
          </a:p>
          <a:p>
            <a:r>
              <a:rPr lang="cs-CZ" baseline="0" noProof="0" dirty="0"/>
              <a:t>Genová exprese: proces přeměny genetické informace v strukturu, funkci... 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53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Fortifikace:</a:t>
            </a:r>
            <a:r>
              <a:rPr lang="cs-CZ" baseline="0" noProof="0" dirty="0"/>
              <a:t> obohacování potravin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0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Suplementace: doplňovaní</a:t>
            </a:r>
            <a:r>
              <a:rPr lang="cs-CZ" baseline="0" noProof="0" dirty="0"/>
              <a:t> stravy o zdraví prospěšné látky </a:t>
            </a:r>
            <a:endParaRPr lang="cs-CZ" noProof="0" dirty="0"/>
          </a:p>
          <a:p>
            <a:r>
              <a:rPr lang="cs-CZ" noProof="0" dirty="0"/>
              <a:t>Senioři: problém</a:t>
            </a:r>
            <a:r>
              <a:rPr lang="cs-CZ" baseline="0" noProof="0" dirty="0"/>
              <a:t> vystavovaní se slunečnímu záření, zhoršený </a:t>
            </a:r>
            <a:r>
              <a:rPr lang="cs-CZ" noProof="0" dirty="0"/>
              <a:t>stav pokožky, zhoršená</a:t>
            </a:r>
            <a:r>
              <a:rPr lang="cs-CZ" baseline="0" noProof="0" dirty="0"/>
              <a:t> </a:t>
            </a:r>
            <a:r>
              <a:rPr lang="cs-CZ" noProof="0" dirty="0"/>
              <a:t>funkce</a:t>
            </a:r>
            <a:r>
              <a:rPr lang="cs-CZ" baseline="0" noProof="0" dirty="0"/>
              <a:t> jater a ledvin- orgány aktivující vitamin D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719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Intramuskulárně: do svalu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47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60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Prekurzor: výchozí látka, z které vzniká chemickou přeměnou výsledný produkt</a:t>
            </a:r>
          </a:p>
          <a:p>
            <a:r>
              <a:rPr lang="cs-CZ" noProof="0" dirty="0"/>
              <a:t>Antioxidant: látky inhibující oxidaci molekul, působí proti radikálům (např. kyslíkové radikály), které jsou vysoce reaktivní a mohou způsobit poškození buňky...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035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Vidění:</a:t>
            </a:r>
            <a:r>
              <a:rPr lang="cs-CZ" baseline="0" noProof="0" dirty="0"/>
              <a:t> </a:t>
            </a:r>
            <a:r>
              <a:rPr lang="cs-CZ" baseline="0" noProof="0" dirty="0" err="1"/>
              <a:t>retinal</a:t>
            </a:r>
            <a:r>
              <a:rPr lang="cs-CZ" baseline="0" noProof="0" dirty="0"/>
              <a:t> (jedna z forem vitaminu A/retinolu) je složkou pigmentů tyčinek a čípků retiny/sítnice oka a je esenciální pro fotorecepci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371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Xeroftalmie</a:t>
            </a:r>
            <a:r>
              <a:rPr lang="sk-SK" dirty="0"/>
              <a:t>:</a:t>
            </a:r>
            <a:r>
              <a:rPr lang="sk-SK" baseline="0" dirty="0"/>
              <a:t> </a:t>
            </a:r>
            <a:r>
              <a:rPr lang="sk-SK" baseline="0" dirty="0" err="1"/>
              <a:t>vysychání</a:t>
            </a:r>
            <a:r>
              <a:rPr lang="sk-SK" baseline="0" dirty="0"/>
              <a:t> oční rohovky a spojivky</a:t>
            </a:r>
          </a:p>
          <a:p>
            <a:r>
              <a:rPr lang="sk-SK" baseline="0" dirty="0" err="1"/>
              <a:t>Hyperkeratóza</a:t>
            </a:r>
            <a:r>
              <a:rPr lang="sk-SK" baseline="0" dirty="0"/>
              <a:t>: suchá a drsná k</a:t>
            </a:r>
            <a:r>
              <a:rPr lang="cs-CZ" dirty="0" err="1"/>
              <a:t>ůže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74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err="1"/>
              <a:t>Hyperkarotenodermie</a:t>
            </a:r>
            <a:r>
              <a:rPr lang="cs-CZ" noProof="0" dirty="0"/>
              <a:t>:</a:t>
            </a:r>
            <a:r>
              <a:rPr lang="cs-CZ" baseline="0" noProof="0" dirty="0"/>
              <a:t> zežloutnutí kůže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Označení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teratogenní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používá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vnějšího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faktoru,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léku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toxinu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ionizujícího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záření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vyvolat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plodu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vrozenou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vývojovou vadu.</a:t>
            </a:r>
            <a:endParaRPr lang="cs-CZ" u="sng" noProof="0" dirty="0">
              <a:solidFill>
                <a:schemeClr val="tx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40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68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Homeostáza- udržení rovnovážného stavu vnitřního prostředí organizmu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87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Solária:</a:t>
            </a:r>
            <a:r>
              <a:rPr lang="cs-CZ" baseline="0" noProof="0" dirty="0"/>
              <a:t> jiné UV záření, vitamin D se netvoří</a:t>
            </a:r>
          </a:p>
          <a:p>
            <a:r>
              <a:rPr lang="cs-CZ" baseline="0" noProof="0" dirty="0"/>
              <a:t>Zeměpisná </a:t>
            </a:r>
            <a:r>
              <a:rPr lang="cs-CZ" baseline="0" noProof="0" dirty="0" err="1"/>
              <a:t>šírka</a:t>
            </a:r>
            <a:r>
              <a:rPr lang="cs-CZ" baseline="0" noProof="0" dirty="0"/>
              <a:t> Brno : 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49° s. š ; Boston 42°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77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EFSA: kojenci:</a:t>
            </a:r>
            <a:r>
              <a:rPr lang="cs-CZ" baseline="0" noProof="0" dirty="0"/>
              <a:t> 50 </a:t>
            </a:r>
            <a:r>
              <a:rPr lang="cs-CZ" noProof="0" dirty="0"/>
              <a:t>μg/den,</a:t>
            </a:r>
            <a:r>
              <a:rPr lang="cs-CZ" baseline="0" noProof="0" dirty="0"/>
              <a:t> děti a dospělí: 100 </a:t>
            </a:r>
            <a:r>
              <a:rPr lang="cs-CZ" noProof="0" dirty="0"/>
              <a:t>μg/den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166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29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79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969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838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818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14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673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076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278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750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938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49AC-8859-4980-ACE5-9939ACEC4CB3}" type="datetimeFigureOut">
              <a:rPr lang="sk-SK" smtClean="0"/>
              <a:pPr/>
              <a:t>8. 1. 2018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18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ge.de/wissenschaft/referenzwerte/vitamin-d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db.nal.usda.gov/ndb/nutrients" TargetMode="External"/><Relationship Id="rId2" Type="http://schemas.openxmlformats.org/officeDocument/2006/relationships/hyperlink" Target="http://www.nutridatabaze.cz/vyhledavani-potravin/podle-nutrient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ndb.nal.usda.gov/ndb/nutrient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ndb.nal.usda.gov/ndb/nutrients" TargetMode="External"/><Relationship Id="rId2" Type="http://schemas.openxmlformats.org/officeDocument/2006/relationships/hyperlink" Target="https://www.dge.de/wissenschaft/referenzwerte/vitamin-d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>
            <a:extLst>
              <a:ext uri="{FF2B5EF4-FFF2-40B4-BE49-F238E27FC236}">
                <a16:creationId xmlns:a16="http://schemas.microsoft.com/office/drawing/2014/main" xmlns="" id="{C66F2F30-5DC0-44A0-BFA6-E12F46ED16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04DC2037-48A0-4F22-B9D4-8EAEBC780A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xmlns="" id="{0006CBFD-ADA0-43D1-9332-9C34CA1C76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xmlns="" id="{85872F57-7F42-4F97-8391-DDC8D0054C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xmlns="" id="{2B931666-F28F-45F3-A074-66D2272D58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>
                <a:latin typeface="Arial Narrow" panose="020B0606020202030204" pitchFamily="34" charset="0"/>
              </a:rPr>
              <a:t>Vitaminy rozpustné v tucích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 Narrow" panose="020B0606020202030204" pitchFamily="34" charset="0"/>
              </a:rPr>
              <a:t>Petra </a:t>
            </a:r>
            <a:r>
              <a:rPr lang="en-US" sz="2000" dirty="0" err="1">
                <a:latin typeface="Arial Narrow" panose="020B0606020202030204" pitchFamily="34" charset="0"/>
              </a:rPr>
              <a:t>Feren</a:t>
            </a:r>
            <a:r>
              <a:rPr lang="cs-CZ" sz="2000" dirty="0" err="1">
                <a:latin typeface="Arial Narrow" panose="020B0606020202030204" pitchFamily="34" charset="0"/>
              </a:rPr>
              <a:t>čuhová</a:t>
            </a:r>
            <a:r>
              <a:rPr lang="cs-CZ" sz="2000" dirty="0">
                <a:latin typeface="Arial Narrow" panose="020B0606020202030204" pitchFamily="34" charset="0"/>
              </a:rPr>
              <a:t>, 16.11.2017</a:t>
            </a:r>
            <a:endParaRPr lang="sk-SK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2595"/>
            <a:ext cx="10515600" cy="1325563"/>
          </a:xfrm>
        </p:spPr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Zdroje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3392" y="222626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 Živočišné zdroje (vitamin A):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játra, mléko, vejce, ryby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 Rostlinné zdroje (karotenoidy):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žlutooranžové ovoce a zelenina,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zelená listová zelenina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223BF93-B99C-4B88-A8AB-88438C4EE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648158"/>
            <a:ext cx="6209506" cy="43466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Vitamin A v potravinách</a:t>
            </a:r>
            <a:endParaRPr lang="sk-SK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37100"/>
              </p:ext>
            </p:extLst>
          </p:nvPr>
        </p:nvGraphicFramePr>
        <p:xfrm>
          <a:off x="3071665" y="1916833"/>
          <a:ext cx="6170875" cy="332746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04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7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8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764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 Narrow" panose="020B0606020202030204" pitchFamily="34" charset="0"/>
                        </a:rPr>
                        <a:t>Vitamin A (retinol)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Potravina 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Hodnota vitaminu A </a:t>
                      </a:r>
                      <a:endParaRPr lang="sk-SK" sz="1800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ve 100 g potraviny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Množství potraviny </a:t>
                      </a:r>
                      <a:endParaRPr lang="sk-SK" sz="180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pro DDD (1 mg)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Játra kuřecí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10 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Játra tresčí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5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20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Vejce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0,9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110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Máslo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0,7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140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Tuňák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0,3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333 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Sýr Eidam 30 %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0,1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 kg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Smetana kysaná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0,1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 kg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Jogurt smetanový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0,09 RE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1,1 kg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8CA57AA9-C968-4284-A649-D60D586C8117}"/>
              </a:ext>
            </a:extLst>
          </p:cNvPr>
          <p:cNvSpPr/>
          <p:nvPr/>
        </p:nvSpPr>
        <p:spPr>
          <a:xfrm>
            <a:off x="695400" y="5949280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Zdroj: http://www.nutridatabaze.cz/vyhledavani-potravin/podle-nutrientu/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Beta- karoten v potravinách</a:t>
            </a:r>
            <a:endParaRPr lang="sk-SK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501720"/>
              </p:ext>
            </p:extLst>
          </p:nvPr>
        </p:nvGraphicFramePr>
        <p:xfrm>
          <a:off x="2567608" y="1988841"/>
          <a:ext cx="7128792" cy="338437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72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1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4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0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 Narrow" panose="020B0606020202030204" pitchFamily="34" charset="0"/>
                        </a:rPr>
                        <a:t>β-karoten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Potravina 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Hodnota  β-karotenu </a:t>
                      </a:r>
                      <a:endParaRPr lang="sk-SK" sz="1800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ve 100 g potraviny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Množství potraviny </a:t>
                      </a:r>
                      <a:endParaRPr lang="sk-SK" sz="180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pro DDD (4 mg)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Mrkev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9,9 mg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40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Kapusta hlávková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5,4 mg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75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Špenát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4,2 mg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95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Paprika červená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3,2 mg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125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Meruňky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1,5 mg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260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Salát hlávkový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1,2 mg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330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Brokolice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0,9 mg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440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Rajčata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0,6 mg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660 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xmlns="" id="{CE8230A8-EDE5-4E00-AB7F-B2F637D30FF1}"/>
              </a:ext>
            </a:extLst>
          </p:cNvPr>
          <p:cNvSpPr txBox="1">
            <a:spLocks/>
          </p:cNvSpPr>
          <p:nvPr/>
        </p:nvSpPr>
        <p:spPr>
          <a:xfrm>
            <a:off x="551384" y="5733257"/>
            <a:ext cx="10802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>
                <a:latin typeface="Arial Narrow" panose="020B0606020202030204" pitchFamily="34" charset="0"/>
              </a:rPr>
              <a:t>Zdroj: http://www.nutridatabaze.cz/vyhledavani-potravin/podle-nutrientu/</a:t>
            </a:r>
            <a:endParaRPr lang="sk-SK" sz="1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Nedostatek vitaminu 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Vysychání oční rohovky a spojivky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Šeroslepost až slepota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Poruchy reprodukce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Poruchy imunity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Poruchy růstu kostí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Suchá a drsná kůže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4F11500-D994-4947-BC27-75765F5F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573016"/>
            <a:ext cx="7260679" cy="30571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648A70D-C78F-49B1-801D-67144A5A0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22" y="3068960"/>
            <a:ext cx="4743111" cy="36291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Nadbytek vitaminu 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Příjem vitaminu A nad 200 mg u dospělých a 100 mg u dětí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Kapacita jater ukládat vitamin A je překročena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Karotenoidy málo toxické, člověk </a:t>
            </a:r>
            <a:r>
              <a:rPr lang="cs-CZ" dirty="0" err="1">
                <a:latin typeface="Arial Narrow" panose="020B0606020202030204" pitchFamily="34" charset="0"/>
              </a:rPr>
              <a:t>sa</a:t>
            </a:r>
            <a:r>
              <a:rPr lang="cs-CZ" dirty="0">
                <a:latin typeface="Arial Narrow" panose="020B0606020202030204" pitchFamily="34" charset="0"/>
              </a:rPr>
              <a:t> nimi neotráví → </a:t>
            </a:r>
            <a:r>
              <a:rPr lang="cs-CZ" dirty="0" err="1">
                <a:latin typeface="Arial Narrow" panose="020B0606020202030204" pitchFamily="34" charset="0"/>
              </a:rPr>
              <a:t>hyperkarotenodermie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</a:t>
            </a:r>
            <a:r>
              <a:rPr lang="cs-CZ" sz="2400" dirty="0" err="1">
                <a:latin typeface="Arial Narrow" panose="020B0606020202030204" pitchFamily="34" charset="0"/>
              </a:rPr>
              <a:t>pseudoikterus</a:t>
            </a:r>
            <a:r>
              <a:rPr lang="cs-CZ" sz="2400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Pozor u těhotných žen! Nadbytek vitaminu A je </a:t>
            </a:r>
            <a:r>
              <a:rPr lang="cs-CZ" b="1" dirty="0">
                <a:latin typeface="Arial Narrow" panose="020B0606020202030204" pitchFamily="34" charset="0"/>
              </a:rPr>
              <a:t>teratogenní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Suché rty, nosní sliznice, oči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Olupování kůže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Ztráta vlasů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Křehkost nehtů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Bolest hlavy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Nevolnost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Zvracení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9E67A9E5-49A6-4DC4-AE6A-FCC768965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6" y="4237094"/>
            <a:ext cx="4104456" cy="24348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Zdravotní</a:t>
            </a:r>
            <a:r>
              <a:rPr lang="cs-CZ" dirty="0"/>
              <a:t> </a:t>
            </a:r>
            <a:r>
              <a:rPr lang="cs-CZ" b="1" dirty="0">
                <a:latin typeface="Arial Narrow" panose="020B0606020202030204" pitchFamily="34" charset="0"/>
              </a:rPr>
              <a:t>tvrzení o vitaminu 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A přispívá k normálnímu metabolismu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b="1" dirty="0">
                <a:latin typeface="Arial Narrow" panose="020B0606020202030204" pitchFamily="34" charset="0"/>
              </a:rPr>
              <a:t>železa</a:t>
            </a:r>
            <a:r>
              <a:rPr lang="cs-CZ" dirty="0">
                <a:latin typeface="Arial Narrow" panose="020B0606020202030204" pitchFamily="34" charset="0"/>
              </a:rPr>
              <a:t>.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A přispívá k udržení normálního stavu </a:t>
            </a:r>
            <a:r>
              <a:rPr lang="cs-CZ" b="1" dirty="0">
                <a:latin typeface="Arial Narrow" panose="020B0606020202030204" pitchFamily="34" charset="0"/>
              </a:rPr>
              <a:t>sliznic</a:t>
            </a:r>
            <a:r>
              <a:rPr lang="cs-CZ" dirty="0">
                <a:latin typeface="Arial Narrow" panose="020B0606020202030204" pitchFamily="34" charset="0"/>
              </a:rPr>
              <a:t>.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A přispívá k udržení normálního stavu </a:t>
            </a:r>
            <a:r>
              <a:rPr lang="cs-CZ" b="1" dirty="0">
                <a:latin typeface="Arial Narrow" panose="020B0606020202030204" pitchFamily="34" charset="0"/>
              </a:rPr>
              <a:t>pokožky.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A přispívá k udržení normálního stavu </a:t>
            </a:r>
            <a:r>
              <a:rPr lang="cs-CZ" b="1" dirty="0">
                <a:latin typeface="Arial Narrow" panose="020B0606020202030204" pitchFamily="34" charset="0"/>
              </a:rPr>
              <a:t>zraku</a:t>
            </a:r>
            <a:r>
              <a:rPr lang="cs-CZ" dirty="0">
                <a:latin typeface="Arial Narrow" panose="020B0606020202030204" pitchFamily="34" charset="0"/>
              </a:rPr>
              <a:t>.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A přispívá k normální funkci </a:t>
            </a:r>
            <a:r>
              <a:rPr lang="cs-CZ" b="1" dirty="0">
                <a:latin typeface="Arial Narrow" panose="020B0606020202030204" pitchFamily="34" charset="0"/>
              </a:rPr>
              <a:t>imunitního systému</a:t>
            </a:r>
            <a:r>
              <a:rPr lang="cs-CZ" dirty="0">
                <a:latin typeface="Arial Narrow" panose="020B0606020202030204" pitchFamily="34" charset="0"/>
              </a:rPr>
              <a:t>.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A se podílí na procesu </a:t>
            </a:r>
            <a:r>
              <a:rPr lang="cs-CZ" b="1" dirty="0">
                <a:latin typeface="Arial Narrow" panose="020B0606020202030204" pitchFamily="34" charset="0"/>
              </a:rPr>
              <a:t>specializace buněk</a:t>
            </a:r>
            <a:r>
              <a:rPr lang="cs-CZ" dirty="0">
                <a:latin typeface="Arial Narrow" panose="020B0606020202030204" pitchFamily="34" charset="0"/>
              </a:rPr>
              <a:t>.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889C366B-AD14-43B8-AE12-A7B5D8421C1A}"/>
              </a:ext>
            </a:extLst>
          </p:cNvPr>
          <p:cNvSpPr txBox="1"/>
          <p:nvPr/>
        </p:nvSpPr>
        <p:spPr>
          <a:xfrm>
            <a:off x="838200" y="5992297"/>
            <a:ext cx="98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Zdroj:  http://eur-lex.europa.eu/legal-content/CS/TXT/?qid=1467375774564&amp;uri=CELEX:32012R0432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3BF28ED4-8472-41E4-96A7-A0808F566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83" y="260648"/>
            <a:ext cx="263842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E94DA895-6AEA-4B40-BC06-075B7E854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01663"/>
            <a:ext cx="11430000" cy="600075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32384" y="404664"/>
            <a:ext cx="9144000" cy="1521123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Vitamin 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CE94CB0-E306-431A-B96E-EC6A6C490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58" y="233363"/>
            <a:ext cx="4286250" cy="2914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Charakteristika 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D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3392" y="1484784"/>
            <a:ext cx="10515600" cy="52565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Arial Narrow" panose="020B0606020202030204" pitchFamily="34" charset="0"/>
              </a:rPr>
              <a:t>Kalciferol, „sluneční vitamin“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6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Arial Narrow" panose="020B0606020202030204" pitchFamily="34" charset="0"/>
              </a:rPr>
              <a:t>Steroidní hormon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6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Arial Narrow" panose="020B0606020202030204" pitchFamily="34" charset="0"/>
              </a:rPr>
              <a:t>Stabilní během tepelné úpravy a dlouhodobého skladování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Arial Narrow" panose="020B0606020202030204" pitchFamily="34" charset="0"/>
              </a:rPr>
              <a:t>Funkce:</a:t>
            </a:r>
          </a:p>
          <a:p>
            <a:pPr>
              <a:buFont typeface="Wingdings" pitchFamily="2" charset="2"/>
              <a:buChar char="v"/>
            </a:pPr>
            <a:endParaRPr lang="cs-CZ" sz="1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Vliv na genovou expresi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Diferenciace epitelových buněk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Modeluje aktivitu imunitního systému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Udržování homeostázy vápníku a metabolismus fosforu</a:t>
            </a:r>
            <a:r>
              <a:rPr lang="cs-CZ" dirty="0">
                <a:latin typeface="Arial Narrow" panose="020B0606020202030204" pitchFamily="34" charset="0"/>
              </a:rPr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>
                <a:latin typeface="Arial Narrow" panose="020B0606020202030204" pitchFamily="34" charset="0"/>
              </a:rPr>
              <a:t>Zvýšení vstřebávání vápníku a fosforu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>
                <a:latin typeface="Arial Narrow" panose="020B0606020202030204" pitchFamily="34" charset="0"/>
              </a:rPr>
              <a:t>Snížení ztrát vápníku a fosforu močí</a:t>
            </a:r>
          </a:p>
        </p:txBody>
      </p:sp>
      <p:sp>
        <p:nvSpPr>
          <p:cNvPr id="35842" name="AutoShape 2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844" name="AutoShape 4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5848" name="Picture 8" descr="Výsledok vyhľadávania obrázkov pre dopyt 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089" y="-6868144"/>
            <a:ext cx="437799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Charakteristika 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D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Prekurzory vitaminu D:</a:t>
            </a: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7- </a:t>
            </a:r>
            <a:r>
              <a:rPr lang="cs-CZ" dirty="0" err="1">
                <a:latin typeface="Arial Narrow" panose="020B0606020202030204" pitchFamily="34" charset="0"/>
              </a:rPr>
              <a:t>dehydrocholesterol</a:t>
            </a:r>
            <a:r>
              <a:rPr lang="cs-CZ" dirty="0">
                <a:latin typeface="Arial Narrow" panose="020B0606020202030204" pitchFamily="34" charset="0"/>
              </a:rPr>
              <a:t> (živočichové) →  </a:t>
            </a:r>
            <a:r>
              <a:rPr lang="cs-CZ" b="1" dirty="0">
                <a:latin typeface="Arial Narrow" panose="020B0606020202030204" pitchFamily="34" charset="0"/>
              </a:rPr>
              <a:t>vitamin D3  </a:t>
            </a:r>
            <a:r>
              <a:rPr lang="cs-CZ" dirty="0">
                <a:latin typeface="Arial Narrow" panose="020B0606020202030204" pitchFamily="34" charset="0"/>
              </a:rPr>
              <a:t>(cholekalciferol)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Ergosterol (rostliny) → </a:t>
            </a:r>
            <a:r>
              <a:rPr lang="cs-CZ" b="1" dirty="0">
                <a:latin typeface="Arial Narrow" panose="020B0606020202030204" pitchFamily="34" charset="0"/>
              </a:rPr>
              <a:t>vitamin D2 </a:t>
            </a:r>
            <a:r>
              <a:rPr lang="cs-CZ" dirty="0">
                <a:latin typeface="Arial Narrow" panose="020B0606020202030204" pitchFamily="34" charset="0"/>
              </a:rPr>
              <a:t>(ergokalciferol)</a:t>
            </a:r>
          </a:p>
          <a:p>
            <a:pPr lvl="1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Vitamin D2 a vitamin D3 → </a:t>
            </a:r>
            <a:r>
              <a:rPr lang="cs-CZ" dirty="0" err="1">
                <a:latin typeface="Arial Narrow" panose="020B0606020202030204" pitchFamily="34" charset="0"/>
              </a:rPr>
              <a:t>kalcitriol</a:t>
            </a:r>
            <a:endParaRPr lang="cs-CZ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(1,25 </a:t>
            </a:r>
            <a:r>
              <a:rPr lang="cs-CZ" dirty="0" err="1">
                <a:latin typeface="Arial Narrow" panose="020B0606020202030204" pitchFamily="34" charset="0"/>
              </a:rPr>
              <a:t>dihydroxyvitamin</a:t>
            </a:r>
            <a:r>
              <a:rPr lang="cs-CZ" dirty="0">
                <a:latin typeface="Arial Narrow" panose="020B0606020202030204" pitchFamily="34" charset="0"/>
              </a:rPr>
              <a:t> D) </a:t>
            </a:r>
          </a:p>
          <a:p>
            <a:pPr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Aktivní forma – </a:t>
            </a:r>
            <a:r>
              <a:rPr lang="cs-CZ" dirty="0" err="1">
                <a:latin typeface="Arial Narrow" panose="020B0606020202030204" pitchFamily="34" charset="0"/>
              </a:rPr>
              <a:t>kalcitriol</a:t>
            </a:r>
            <a:r>
              <a:rPr lang="cs-CZ" dirty="0">
                <a:latin typeface="Arial Narrow" panose="020B0606020202030204" pitchFamily="34" charset="0"/>
              </a:rPr>
              <a:t> vzniká hydroxylací v játrech a ledvinách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0418" name="Picture 2" descr="Výsledok vyhľadávania obrázkov pre dopyt vitamin D su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404665"/>
            <a:ext cx="5472608" cy="5967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Charakteristika vitaminů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Skupina esenciálních </a:t>
            </a:r>
            <a:r>
              <a:rPr lang="cs-CZ" dirty="0" err="1">
                <a:latin typeface="Arial Narrow" panose="020B0606020202030204" pitchFamily="34" charset="0"/>
              </a:rPr>
              <a:t>mikronutrientů</a:t>
            </a:r>
            <a:r>
              <a:rPr lang="cs-CZ" dirty="0">
                <a:latin typeface="Arial Narrow" panose="020B0606020202030204" pitchFamily="34" charset="0"/>
              </a:rPr>
              <a:t>, které splňují následující kritéria: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Sloučeniny odlišné od sacharidů, tuků, bílkovin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Přirozené složky potravin, obvykle přítomné v malých množstvích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Esenciální i v malých množstvích pro zajištění fyziologických potřeb organismu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Nejsou syntetizovány lidským organismem v množstvích potřebných k zajištění fyziologických potřeb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případě jejich nedostatku nebo úplného chybění způsobují specifické příznaky</a:t>
            </a:r>
          </a:p>
          <a:p>
            <a:pPr lvl="0"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 lvl="0">
              <a:buFont typeface="Wingdings" pitchFamily="2" charset="2"/>
              <a:buChar char="v"/>
            </a:pPr>
            <a:endParaRPr lang="cs-CZ" b="1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Slunění</a:t>
            </a:r>
            <a:r>
              <a:rPr lang="cs-CZ" dirty="0"/>
              <a:t> </a:t>
            </a:r>
            <a:r>
              <a:rPr lang="cs-CZ" b="1" dirty="0">
                <a:latin typeface="Arial Narrow" panose="020B0606020202030204" pitchFamily="34" charset="0"/>
              </a:rPr>
              <a:t>a vitamin D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Dostačující je vystavení obličeje, rukou, paží, nohou slunečnímu záření během neoblačné doby </a:t>
            </a:r>
            <a:r>
              <a:rPr lang="cs-CZ" b="1" dirty="0">
                <a:latin typeface="Arial Narrow" panose="020B0606020202030204" pitchFamily="34" charset="0"/>
              </a:rPr>
              <a:t>20 minut 2-3 x týdně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Záleží na zeměpisné šířce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Rozhodující je množství </a:t>
            </a:r>
            <a:r>
              <a:rPr lang="cs-CZ" u="sng" dirty="0">
                <a:latin typeface="Arial Narrow" panose="020B0606020202030204" pitchFamily="34" charset="0"/>
              </a:rPr>
              <a:t>melaninu</a:t>
            </a:r>
            <a:r>
              <a:rPr lang="cs-CZ" dirty="0">
                <a:latin typeface="Arial Narrow" panose="020B0606020202030204" pitchFamily="34" charset="0"/>
              </a:rPr>
              <a:t> v pokožce, oděv, použití opalovacího krému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Arial Narrow" panose="020B0606020202030204" pitchFamily="34" charset="0"/>
              </a:rPr>
              <a:t>U koho se tvoří více vitaminu D? V pokožce černocha, či bělocha?</a:t>
            </a: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Přes skleněné okno v kůži nevzniká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Solária ???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66C3E5D-96F7-4266-A1B8-E3B2761B9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852863"/>
            <a:ext cx="23241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Doporučená</a:t>
            </a:r>
            <a:r>
              <a:rPr lang="sk-SK" dirty="0"/>
              <a:t> </a:t>
            </a:r>
            <a:r>
              <a:rPr lang="sk-SK" b="1" dirty="0">
                <a:latin typeface="Arial Narrow" panose="020B0606020202030204" pitchFamily="34" charset="0"/>
              </a:rPr>
              <a:t>denní dávka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Část denní potřeby získáváme na základě expozice slunečnímu záření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DDD stanovené pro lidi nevystavující se slunečnímu záření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1 IU = 0,025 μg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1 μg = 40 IU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Nejvyšší povolená dávka: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Kojenci: 25 μg/den (1000 IU)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Děti a dospělí: 100 μg/den (4000 IU)</a:t>
            </a:r>
            <a:r>
              <a:rPr lang="cs-CZ" sz="1200" dirty="0">
                <a:latin typeface="Arial Narrow" panose="020B0606020202030204" pitchFamily="34" charset="0"/>
              </a:rPr>
              <a:t> ; </a:t>
            </a:r>
            <a:r>
              <a:rPr lang="cs-CZ" sz="1400" dirty="0">
                <a:latin typeface="Arial Narrow" panose="020B0606020202030204" pitchFamily="34" charset="0"/>
              </a:rPr>
              <a:t>zdroj EFSA http://onlinelibrary.wiley.com/doi/10.2903/j.efsa.2016.4547/epdf</a:t>
            </a:r>
            <a:endParaRPr lang="cs-CZ" sz="2800" dirty="0">
              <a:latin typeface="Arial Narrow" panose="020B0606020202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818937"/>
              </p:ext>
            </p:extLst>
          </p:nvPr>
        </p:nvGraphicFramePr>
        <p:xfrm>
          <a:off x="3287689" y="404665"/>
          <a:ext cx="5831999" cy="5870477"/>
        </p:xfrm>
        <a:graphic>
          <a:graphicData uri="http://schemas.openxmlformats.org/drawingml/2006/table">
            <a:tbl>
              <a:tblPr/>
              <a:tblGrid>
                <a:gridCol w="2442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Vitamin D (μg) 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5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A694D91F-F298-475A-B7BB-9310FB92F3F4}"/>
              </a:ext>
            </a:extLst>
          </p:cNvPr>
          <p:cNvSpPr/>
          <p:nvPr/>
        </p:nvSpPr>
        <p:spPr>
          <a:xfrm>
            <a:off x="4439816" y="634786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>
                <a:hlinkClick r:id="rId2"/>
              </a:rPr>
              <a:t>  http://www.dge.de/wissenschaft/referenzwerte/vitamin-d/</a:t>
            </a:r>
            <a:endParaRPr lang="sk-SK" dirty="0"/>
          </a:p>
          <a:p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4472EA78-1254-444B-B639-925350EF2AAB}"/>
              </a:ext>
            </a:extLst>
          </p:cNvPr>
          <p:cNvSpPr txBox="1"/>
          <p:nvPr/>
        </p:nvSpPr>
        <p:spPr>
          <a:xfrm>
            <a:off x="695400" y="634786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Německá společnost pro výživu : 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Arial Narrow" panose="020B0606020202030204" pitchFamily="34" charset="0"/>
              </a:rPr>
              <a:t>Zdroje</a:t>
            </a:r>
            <a:r>
              <a:rPr lang="en-US" b="1" dirty="0">
                <a:latin typeface="Arial Narrow" panose="020B0606020202030204" pitchFamily="34" charset="0"/>
              </a:rPr>
              <a:t> vitamin</a:t>
            </a:r>
            <a:r>
              <a:rPr lang="cs-CZ" b="1" dirty="0">
                <a:latin typeface="Arial Narrow" panose="020B0606020202030204" pitchFamily="34" charset="0"/>
              </a:rPr>
              <a:t>u</a:t>
            </a:r>
            <a:r>
              <a:rPr lang="en-US" b="1" dirty="0">
                <a:latin typeface="Arial Narrow" panose="020B0606020202030204" pitchFamily="34" charset="0"/>
              </a:rPr>
              <a:t> D</a:t>
            </a:r>
            <a:endParaRPr lang="sk-SK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7448" y="1844824"/>
            <a:ext cx="3529608" cy="30435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Tresčí játra, ryby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Máslo, smetana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Vaječné žloutky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Houby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DEF507B-DE60-4378-A462-5FDF0C33C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196752"/>
            <a:ext cx="6431434" cy="50817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Vitamin D v </a:t>
            </a:r>
            <a:r>
              <a:rPr lang="en-US" b="1" dirty="0" err="1">
                <a:latin typeface="Arial Narrow" panose="020B0606020202030204" pitchFamily="34" charset="0"/>
              </a:rPr>
              <a:t>potravin</a:t>
            </a:r>
            <a:r>
              <a:rPr lang="sk-SK" b="1" dirty="0">
                <a:latin typeface="Arial Narrow" panose="020B0606020202030204" pitchFamily="34" charset="0"/>
              </a:rPr>
              <a:t>ách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476154"/>
              </p:ext>
            </p:extLst>
          </p:nvPr>
        </p:nvGraphicFramePr>
        <p:xfrm>
          <a:off x="3503712" y="1916832"/>
          <a:ext cx="5040560" cy="341289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5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6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 Narrow" panose="020B0606020202030204" pitchFamily="34" charset="0"/>
                        </a:rPr>
                        <a:t>Vitamin D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</a:rPr>
                        <a:t>Potravina 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Hodnota vitaminu D </a:t>
                      </a:r>
                      <a:endParaRPr lang="sk-SK" sz="1800" b="1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ve 100 g potraviny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Tresčí játra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250 μg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Ryby (</a:t>
                      </a:r>
                      <a:r>
                        <a:rPr lang="sk-SK" sz="1800" b="0" dirty="0" err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</a:t>
                      </a:r>
                      <a:r>
                        <a:rPr lang="cs-CZ" sz="1800" b="0" dirty="0" err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ůměr</a:t>
                      </a:r>
                      <a:r>
                        <a:rPr lang="sk-SK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 – 15 </a:t>
                      </a:r>
                      <a:r>
                        <a:rPr lang="cs-CZ" sz="1800" b="0" dirty="0" err="1">
                          <a:latin typeface="Arial Narrow" panose="020B0606020202030204" pitchFamily="34" charset="0"/>
                        </a:rPr>
                        <a:t>μg</a:t>
                      </a:r>
                      <a:endParaRPr lang="sk-SK" sz="18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Vaječný </a:t>
                      </a:r>
                      <a:r>
                        <a:rPr lang="sk-SK" sz="1800" b="0" dirty="0" err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žloutek</a:t>
                      </a:r>
                      <a:endParaRPr lang="sk-SK" sz="18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5,4 </a:t>
                      </a:r>
                      <a:r>
                        <a:rPr lang="cs-CZ" sz="1800" b="0" dirty="0" err="1">
                          <a:latin typeface="Arial Narrow" panose="020B0606020202030204" pitchFamily="34" charset="0"/>
                        </a:rPr>
                        <a:t>μg</a:t>
                      </a:r>
                      <a:endParaRPr lang="sk-SK" sz="18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Máslo čerstvé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0,71 </a:t>
                      </a:r>
                      <a:r>
                        <a:rPr lang="cs-CZ" sz="1800" dirty="0" err="1">
                          <a:latin typeface="Arial Narrow" panose="020B0606020202030204" pitchFamily="34" charset="0"/>
                        </a:rPr>
                        <a:t>μg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Sýr Eidam 30 % 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0,18 μg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Tvaroh tučný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0,16 μg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Jogurt smetanový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0,15 </a:t>
                      </a:r>
                      <a:r>
                        <a:rPr lang="cs-CZ" sz="1800" dirty="0" err="1">
                          <a:latin typeface="Arial Narrow" panose="020B0606020202030204" pitchFamily="34" charset="0"/>
                        </a:rPr>
                        <a:t>μg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Mléko polotučné 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0,08 μg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D1DDA81-F119-4523-9309-7F85CA89EFE5}"/>
              </a:ext>
            </a:extLst>
          </p:cNvPr>
          <p:cNvSpPr txBox="1">
            <a:spLocks/>
          </p:cNvSpPr>
          <p:nvPr/>
        </p:nvSpPr>
        <p:spPr>
          <a:xfrm>
            <a:off x="874812" y="5736442"/>
            <a:ext cx="1029836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>
                <a:latin typeface="Arial Narrow" panose="020B0606020202030204" pitchFamily="34" charset="0"/>
              </a:rPr>
              <a:t>Zdroj: </a:t>
            </a:r>
            <a:r>
              <a:rPr lang="cs-CZ" sz="1600" dirty="0">
                <a:latin typeface="Arial Narrow" panose="020B0606020202030204" pitchFamily="34" charset="0"/>
                <a:hlinkClick r:id="rId2"/>
              </a:rPr>
              <a:t>http://www.nutridatabaze.cz/vyhledavani-potravin/podle-nutrientu/</a:t>
            </a:r>
            <a:endParaRPr lang="cs-CZ" sz="1600" dirty="0">
              <a:latin typeface="Arial Narrow" panose="020B0606020202030204" pitchFamily="34" charset="0"/>
            </a:endParaRPr>
          </a:p>
          <a:p>
            <a:r>
              <a:rPr lang="sk-SK" sz="1600" dirty="0">
                <a:latin typeface="Arial Narrow" panose="020B0606020202030204" pitchFamily="34" charset="0"/>
              </a:rPr>
              <a:t>          USDA </a:t>
            </a:r>
            <a:r>
              <a:rPr lang="sk-SK" sz="1600" dirty="0" err="1">
                <a:latin typeface="Arial Narrow" panose="020B0606020202030204" pitchFamily="34" charset="0"/>
              </a:rPr>
              <a:t>Food</a:t>
            </a:r>
            <a:r>
              <a:rPr lang="sk-SK" sz="1600" dirty="0">
                <a:latin typeface="Arial Narrow" panose="020B0606020202030204" pitchFamily="34" charset="0"/>
              </a:rPr>
              <a:t> </a:t>
            </a:r>
            <a:r>
              <a:rPr lang="sk-SK" sz="1600" dirty="0" err="1">
                <a:latin typeface="Arial Narrow" panose="020B0606020202030204" pitchFamily="34" charset="0"/>
              </a:rPr>
              <a:t>Composition</a:t>
            </a:r>
            <a:r>
              <a:rPr lang="sk-SK" sz="1600" dirty="0">
                <a:latin typeface="Arial Narrow" panose="020B0606020202030204" pitchFamily="34" charset="0"/>
              </a:rPr>
              <a:t> </a:t>
            </a:r>
            <a:r>
              <a:rPr lang="sk-SK" sz="1600" dirty="0" err="1">
                <a:latin typeface="Arial Narrow" panose="020B0606020202030204" pitchFamily="34" charset="0"/>
              </a:rPr>
              <a:t>Database</a:t>
            </a:r>
            <a:r>
              <a:rPr lang="sk-SK" sz="1600" dirty="0">
                <a:latin typeface="Arial Narrow" panose="020B0606020202030204" pitchFamily="34" charset="0"/>
              </a:rPr>
              <a:t>: </a:t>
            </a:r>
            <a:r>
              <a:rPr lang="sk-SK" sz="1600" dirty="0">
                <a:latin typeface="Arial Narrow" panose="020B0606020202030204" pitchFamily="34" charset="0"/>
                <a:hlinkClick r:id="rId3"/>
              </a:rPr>
              <a:t>https://ndb.nal.usda.gov/ndb/nutrients</a:t>
            </a:r>
            <a:endParaRPr lang="sk-SK" sz="1600" dirty="0">
              <a:latin typeface="Arial Narrow" panose="020B0606020202030204" pitchFamily="34" charset="0"/>
            </a:endParaRPr>
          </a:p>
          <a:p>
            <a:endParaRPr lang="sk-SK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Problematika nedostatku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Zjištěný nedostatek vitaminu D v populaci na základě hladin vitaminu D v krvi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Doporučení zvýšit konzumaci potravin bohatých na vitamin D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Fortifikace</a:t>
            </a:r>
            <a:r>
              <a:rPr lang="cs-CZ" dirty="0">
                <a:latin typeface="Arial Narrow" panose="020B0606020202030204" pitchFamily="34" charset="0"/>
              </a:rPr>
              <a:t> (obohacování potravin)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Suplementace</a:t>
            </a:r>
            <a:r>
              <a:rPr lang="cs-CZ" dirty="0">
                <a:latin typeface="Arial Narrow" panose="020B0606020202030204" pitchFamily="34" charset="0"/>
              </a:rPr>
              <a:t> (doplňovaní stravy o zdraví prospěšné látky )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Fortifikace vitaminu 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1627" y="290607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Fortifikace musí být striktně regulována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Nadměrná i nedostatečná fortifikace nebezpečná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Fortifikace mléka výhodná z hlediska obsahu vápníku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Nápoje rostlinného původu fortifikované vitaminem D i vápníkem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9618FE4E-F637-4698-BED7-130E45F1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48628"/>
            <a:ext cx="3477766" cy="248411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299FC87-AEE2-4C14-BDF8-478DFE8A8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0" y="3212976"/>
            <a:ext cx="14668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Suplementace vitaminu 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Jedinci nevystavující se slunečnímu záření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Zimní období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Jedinci žijící v severních zeměpisných šířkách nebo v oblastech se znečištěnou atmosférou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Jedinci nosící oblečení pokrývající celé tělo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Jedinci pracující v noci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Senioři ?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6A654FA-767A-4282-9B91-FB01B3C7C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756870"/>
            <a:ext cx="3627279" cy="24200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Nedostatek vitaminu D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911424" y="213285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Děti: křivice (rachitida)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Dospělí: osteomalacie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 narození </a:t>
            </a:r>
            <a:r>
              <a:rPr lang="cs-CZ" dirty="0" err="1">
                <a:latin typeface="Arial Narrow" panose="020B0606020202030204" pitchFamily="34" charset="0"/>
              </a:rPr>
              <a:t>Vigantol</a:t>
            </a:r>
            <a:r>
              <a:rPr lang="cs-CZ" dirty="0">
                <a:latin typeface="Arial Narrow" panose="020B0606020202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jako prevence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87C2E967-E2CF-4E90-8B88-952173A70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24" y="612064"/>
            <a:ext cx="5287456" cy="58749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Křivice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838200" y="1825624"/>
            <a:ext cx="10730408" cy="4411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Narušená mineralizace rostoucích kostí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Nedostatek vitaminu D, vápníku a fosforu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Bolest kostí, svalová slabost, tetanické křeče</a:t>
            </a: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Měkké kosti nedokážou vydržet běžný tlak a namáhání, což vede ke vzniku "ohnutých nohou", ptačího hrudníku a abnormalit na přední straně lebky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Léčba: konzumace potravin bohatých na vitamin D a suplementace vitaminu 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Funkce vitaminů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Metabolické funkce </a:t>
            </a:r>
          </a:p>
          <a:p>
            <a:pPr>
              <a:buFont typeface="Wingdings" pitchFamily="2" charset="2"/>
              <a:buChar char="v"/>
            </a:pPr>
            <a:endParaRPr lang="cs-CZ" sz="28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Stabilizátory buněčných membrán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Donory a akceptory vodíku a elektronů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Hormony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Koenzymy</a:t>
            </a:r>
          </a:p>
          <a:p>
            <a:pPr lvl="1">
              <a:buFont typeface="Courier New" pitchFamily="49" charset="0"/>
              <a:buChar char="o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Vliv na genovou expresi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Křivice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Ohrožené děti: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Děti s tmavou kůží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Děti nevystavované slunečnímu záření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Děti bez suplementace vitaminu 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Děti s malabsorpcí tuků (nedostatečné vstřebávání)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Děti dlouhodobě užívající léky na epilepsii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0BE8D81-50EB-435E-9A5E-2F35128A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340768"/>
            <a:ext cx="289560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Osteomalacie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Úbytek kostní hmoty v dospělosti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Měkkost kostí, svalová slabost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Zvýšené riziko zlomenin</a:t>
            </a:r>
          </a:p>
          <a:p>
            <a:pPr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Osteomalacie (měknutí kostí)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Osteoporóza (řídnutí kostí)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FCA003E-BCEA-4E41-BF7F-97E51C03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825625"/>
            <a:ext cx="6352028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930F66F-18F7-4916-9885-48808F9A6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64" y="4077072"/>
            <a:ext cx="3897539" cy="25957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Nadbytek vitaminu 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8066112" cy="42676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Podráždění gastrointestinálního traktu, křehkost kostí, opožděný růst u dětí, nevolnost, bolest hlavy, slabost, nadměrný příjem tekutin, nadměrné močení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Zvýšení hladin vápníku a fosforu v krvi, ukládání vápníku do měkkých tkání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Nadměrný příjem vitaminu D může vést k intoxikaci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Zdravotní tvrzení o vitaminu 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D přispívá k normálnímu </a:t>
            </a:r>
            <a:r>
              <a:rPr lang="cs-CZ" sz="2700" b="1" dirty="0">
                <a:latin typeface="Arial Narrow" panose="020B0606020202030204" pitchFamily="34" charset="0"/>
              </a:rPr>
              <a:t>vstřebávání/využití vápníku a fosforu.</a:t>
            </a:r>
            <a:endParaRPr lang="sk-SK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D přispívá k normální hladině </a:t>
            </a:r>
            <a:r>
              <a:rPr lang="cs-CZ" sz="2700" b="1" dirty="0">
                <a:latin typeface="Arial Narrow" panose="020B0606020202030204" pitchFamily="34" charset="0"/>
              </a:rPr>
              <a:t>vápníku v krvi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sk-SK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D přispívá k udržení normálního </a:t>
            </a:r>
            <a:r>
              <a:rPr lang="cs-CZ" sz="2700" b="1" dirty="0">
                <a:latin typeface="Arial Narrow" panose="020B0606020202030204" pitchFamily="34" charset="0"/>
              </a:rPr>
              <a:t>stavu kostí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sk-SK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D přispívá k udržení normální </a:t>
            </a:r>
            <a:r>
              <a:rPr lang="cs-CZ" sz="2700" b="1" dirty="0">
                <a:latin typeface="Arial Narrow" panose="020B0606020202030204" pitchFamily="34" charset="0"/>
              </a:rPr>
              <a:t>činnosti svalů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sk-SK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D přispívá k udržení normálního </a:t>
            </a:r>
            <a:r>
              <a:rPr lang="cs-CZ" sz="2700" b="1" dirty="0">
                <a:latin typeface="Arial Narrow" panose="020B0606020202030204" pitchFamily="34" charset="0"/>
              </a:rPr>
              <a:t>stavu zubů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sk-SK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D přispívá k normální funkci </a:t>
            </a:r>
            <a:r>
              <a:rPr lang="cs-CZ" sz="2700" b="1" dirty="0">
                <a:latin typeface="Arial Narrow" panose="020B0606020202030204" pitchFamily="34" charset="0"/>
              </a:rPr>
              <a:t>imunitního systému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sk-SK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D se podílí na procesu </a:t>
            </a:r>
            <a:r>
              <a:rPr lang="cs-CZ" sz="2700" b="1" dirty="0">
                <a:latin typeface="Arial Narrow" panose="020B0606020202030204" pitchFamily="34" charset="0"/>
              </a:rPr>
              <a:t>dělení buněk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sk-SK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sz="2700" dirty="0">
              <a:latin typeface="Arial Narrow" panose="020B0606020202030204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C0A18CC7-7D66-4CA0-AAB2-ADF6922C7876}"/>
              </a:ext>
            </a:extLst>
          </p:cNvPr>
          <p:cNvSpPr/>
          <p:nvPr/>
        </p:nvSpPr>
        <p:spPr>
          <a:xfrm>
            <a:off x="695400" y="6127234"/>
            <a:ext cx="108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Zdroj:  http://eur-lex.europa.eu/legal-content/CS/TXT/?qid=1467375774564&amp;uri=CELEX:32012R0432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02906" y="620688"/>
            <a:ext cx="9144000" cy="1233091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Vitamin 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0068A61C-16E7-48F0-A404-7F55A6562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54" y="2241704"/>
            <a:ext cx="6336704" cy="43764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Charakteristika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Tokoferoly (nejdůležitější ɑ-tokoferol)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>
                <a:latin typeface="Arial Narrow" panose="020B0606020202030204" pitchFamily="34" charset="0"/>
              </a:rPr>
              <a:t>Tokotrienoly</a:t>
            </a:r>
            <a:r>
              <a:rPr lang="cs-CZ" dirty="0">
                <a:latin typeface="Arial Narrow" panose="020B0606020202030204" pitchFamily="34" charset="0"/>
              </a:rPr>
              <a:t> (méně biologicky aktivní)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Stabilní během  tepelné úpravy až do 200°C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Funkce: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Antioxidant, ochranný systém před </a:t>
            </a:r>
            <a:r>
              <a:rPr lang="cs-CZ" dirty="0" err="1">
                <a:latin typeface="Arial Narrow" panose="020B0606020202030204" pitchFamily="34" charset="0"/>
              </a:rPr>
              <a:t>peroxidací</a:t>
            </a:r>
            <a:r>
              <a:rPr lang="cs-CZ" dirty="0">
                <a:latin typeface="Arial Narrow" panose="020B0606020202030204" pitchFamily="34" charset="0"/>
              </a:rPr>
              <a:t> lipidů, cholesterolu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Vliv na genovou expresi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461760"/>
              </p:ext>
            </p:extLst>
          </p:nvPr>
        </p:nvGraphicFramePr>
        <p:xfrm>
          <a:off x="3359697" y="476673"/>
          <a:ext cx="5831999" cy="5831993"/>
        </p:xfrm>
        <a:graphic>
          <a:graphicData uri="http://schemas.openxmlformats.org/drawingml/2006/table">
            <a:tbl>
              <a:tblPr/>
              <a:tblGrid>
                <a:gridCol w="2442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Vitamin E: ɑ-TE (mg)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7AFA9E4D-A127-4A3D-B5CA-DD99F341DB12}"/>
              </a:ext>
            </a:extLst>
          </p:cNvPr>
          <p:cNvSpPr/>
          <p:nvPr/>
        </p:nvSpPr>
        <p:spPr>
          <a:xfrm>
            <a:off x="1127448" y="6433654"/>
            <a:ext cx="993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latin typeface="Arial Narrow" panose="020B0606020202030204" pitchFamily="34" charset="0"/>
              </a:rPr>
              <a:t>Referenční hodnoty pro </a:t>
            </a:r>
            <a:r>
              <a:rPr lang="sk-SK" i="1" dirty="0" err="1">
                <a:latin typeface="Arial Narrow" panose="020B0606020202030204" pitchFamily="34" charset="0"/>
              </a:rPr>
              <a:t>příjem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živin</a:t>
            </a:r>
            <a:r>
              <a:rPr lang="sk-SK" dirty="0">
                <a:latin typeface="Arial Narrow" panose="020B0606020202030204" pitchFamily="34" charset="0"/>
              </a:rPr>
              <a:t>. V ČR 1. vyd. Praha: </a:t>
            </a:r>
            <a:r>
              <a:rPr lang="sk-SK" dirty="0" err="1">
                <a:latin typeface="Arial Narrow" panose="020B0606020202030204" pitchFamily="34" charset="0"/>
              </a:rPr>
              <a:t>Společnost</a:t>
            </a:r>
            <a:r>
              <a:rPr lang="sk-SK" dirty="0">
                <a:latin typeface="Arial Narrow" panose="020B0606020202030204" pitchFamily="34" charset="0"/>
              </a:rPr>
              <a:t> pro výživu, 2011. ISBN 978-80-254-6987-3.</a:t>
            </a:r>
            <a:endParaRPr lang="sk-S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2C15315-411F-4EEE-8003-5FF74D82B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276872"/>
            <a:ext cx="8292678" cy="441750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Zdroje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latin typeface="Arial Narrow" panose="020B0606020202030204" pitchFamily="34" charset="0"/>
              </a:rPr>
              <a:t>T</a:t>
            </a:r>
            <a:r>
              <a:rPr lang="nb-NO" dirty="0">
                <a:latin typeface="Arial Narrow" panose="020B0606020202030204" pitchFamily="34" charset="0"/>
              </a:rPr>
              <a:t>okoferoly a tokotrienoly syntetizovány jen rostlinami</a:t>
            </a:r>
            <a:endParaRPr lang="cs-CZ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Nejlepší zdroje jsou rostlinné oleje a ořechy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latin typeface="Arial Narrow" panose="020B0606020202030204" pitchFamily="34" charset="0"/>
              </a:rPr>
              <a:t>Vitamin</a:t>
            </a:r>
            <a:r>
              <a:rPr lang="sk-SK" b="1" dirty="0">
                <a:latin typeface="Arial Narrow" panose="020B0606020202030204" pitchFamily="34" charset="0"/>
              </a:rPr>
              <a:t> E v potravinách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90410"/>
              </p:ext>
            </p:extLst>
          </p:nvPr>
        </p:nvGraphicFramePr>
        <p:xfrm>
          <a:off x="2495601" y="1988840"/>
          <a:ext cx="7200801" cy="30243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64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7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8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5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 Narrow" panose="020B0606020202030204" pitchFamily="34" charset="0"/>
                        </a:rPr>
                        <a:t>Vitamin E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</a:rPr>
                        <a:t>Potravina 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Hodnota vitaminu E </a:t>
                      </a:r>
                      <a:endParaRPr lang="sk-SK" sz="1800" b="1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ve 100 g potraviny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Množství potraviny </a:t>
                      </a:r>
                      <a:endParaRPr lang="sk-SK" sz="1800" b="1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pro DDD (12 mg)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Olej slunečnicový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55 ATE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20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Semena slunečnicová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50 ATE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24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Mandle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25 ATE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50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Játra tresčí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20 ATE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60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Olej řepkový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18 ATE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66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Arašídy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9 ATE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133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Olej olivový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5 ATE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240 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xmlns="" id="{313AC496-B483-4947-9D01-C22F725B8032}"/>
              </a:ext>
            </a:extLst>
          </p:cNvPr>
          <p:cNvSpPr txBox="1">
            <a:spLocks/>
          </p:cNvSpPr>
          <p:nvPr/>
        </p:nvSpPr>
        <p:spPr>
          <a:xfrm>
            <a:off x="1055440" y="5517232"/>
            <a:ext cx="10442376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>
                <a:latin typeface="Arial Narrow" panose="020B0606020202030204" pitchFamily="34" charset="0"/>
              </a:rPr>
              <a:t>Zdroj: http://www.nutridatabaze.cz/vyhledavani-potravin/podle-nutrientu</a:t>
            </a:r>
            <a:endParaRPr lang="sk-SK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Nedostatek vitaminu E</a:t>
            </a:r>
            <a:endParaRPr lang="sk-SK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Oxidační stres vedoucí k poškození buněk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Oxidovaný LDL cholesterol- rizikový faktor kardiovaskulárních nemocí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Ovlivněna je fluidita membrán buněk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Poruchy rovnováhy a koordinace, svalová slabost, poruchy vidění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Vitaminy rozpustné v tucích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400" b="1" dirty="0">
                <a:latin typeface="Arial Narrow" panose="020B0606020202030204" pitchFamily="34" charset="0"/>
              </a:rPr>
              <a:t>  A, D, E, K</a:t>
            </a: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Vstřebávání vyžaduje přítomnost tuku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Ukládání v těle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Vylučované stolicí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CD08255-C3C6-46D3-AE2F-51F649090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527644"/>
            <a:ext cx="6612607" cy="278425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Nadbytek vitaminu 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Jeden </a:t>
            </a:r>
            <a:r>
              <a:rPr lang="cs-CZ" b="1" dirty="0">
                <a:latin typeface="Arial Narrow" panose="020B0606020202030204" pitchFamily="34" charset="0"/>
              </a:rPr>
              <a:t>z nejméně toxických vitaminů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U dospělých tolerance až 1000 mg/den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Zvířata: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Poruchy mineralizace kostí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Poruchy zásobení vitaminu A v játrech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Prodloužení srážlivosti krve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Vliv na jiné v tucích rozpustné vitaminy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Zdravotní </a:t>
            </a:r>
            <a:r>
              <a:rPr lang="cs-CZ" b="1" dirty="0">
                <a:latin typeface="Arial Narrow" panose="020B0606020202030204" pitchFamily="34" charset="0"/>
              </a:rPr>
              <a:t>tvrzení o vitaminu 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8972" y="214522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E přispívá k ochraně buněk před </a:t>
            </a:r>
            <a:r>
              <a:rPr lang="cs-CZ" sz="2700" b="1" dirty="0">
                <a:latin typeface="Arial Narrow" panose="020B0606020202030204" pitchFamily="34" charset="0"/>
              </a:rPr>
              <a:t>oxidativním stresem</a:t>
            </a:r>
            <a:r>
              <a:rPr lang="sk-SK" sz="2700" dirty="0">
                <a:latin typeface="Arial Narrow" panose="020B0606020202030204" pitchFamily="34" charset="0"/>
              </a:rPr>
              <a:t>. </a:t>
            </a:r>
            <a:endParaRPr lang="sk-SK" sz="2700" b="1" dirty="0">
              <a:latin typeface="Arial Narrow" panose="020B0606020202030204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0BA7647D-FBD7-4A17-BF94-6A5AB23D2F93}"/>
              </a:ext>
            </a:extLst>
          </p:cNvPr>
          <p:cNvSpPr/>
          <p:nvPr/>
        </p:nvSpPr>
        <p:spPr>
          <a:xfrm>
            <a:off x="838200" y="6127234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Zdroj:  http://eur-lex.europa.eu/legal-content/CS/TXT/?qid=1467375774564&amp;uri=CELEX:32012R0432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94694" y="548680"/>
            <a:ext cx="9144000" cy="1161083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Vitamin 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A0665D1F-8F12-44FA-92FC-08E76834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916832"/>
            <a:ext cx="7620000" cy="542696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Charakteristika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Formy: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Fylochinon (vitamin K1): zelené rostliny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>
                <a:latin typeface="Arial Narrow" panose="020B0606020202030204" pitchFamily="34" charset="0"/>
              </a:rPr>
              <a:t>Menachinon</a:t>
            </a:r>
            <a:r>
              <a:rPr lang="cs-CZ" dirty="0">
                <a:latin typeface="Arial Narrow" panose="020B0606020202030204" pitchFamily="34" charset="0"/>
              </a:rPr>
              <a:t> (vitamin K2): střevní bakterie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Menadion (vitamin K3): syntetická forma</a:t>
            </a:r>
          </a:p>
          <a:p>
            <a:pPr lvl="1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Citlivý na světlo a alkalické prostředí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Funkce: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Krevní srážení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Tvorba kostí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Regulace enzymových systémů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B7CBBB2-6A0B-4A44-B07D-EB82D16D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72" y="3068960"/>
            <a:ext cx="2704428" cy="350371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F2D4120-74A5-455F-AFD4-557670386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646336"/>
            <a:ext cx="3607909" cy="202691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509055"/>
              </p:ext>
            </p:extLst>
          </p:nvPr>
        </p:nvGraphicFramePr>
        <p:xfrm>
          <a:off x="3215680" y="548681"/>
          <a:ext cx="5832000" cy="5831993"/>
        </p:xfrm>
        <a:graphic>
          <a:graphicData uri="http://schemas.openxmlformats.org/drawingml/2006/table">
            <a:tbl>
              <a:tblPr/>
              <a:tblGrid>
                <a:gridCol w="2442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Vitamin K (μg)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DE33850B-E5A0-4AD1-89F2-44ED79E464FF}"/>
              </a:ext>
            </a:extLst>
          </p:cNvPr>
          <p:cNvSpPr/>
          <p:nvPr/>
        </p:nvSpPr>
        <p:spPr>
          <a:xfrm>
            <a:off x="859411" y="6379564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latin typeface="Arial Narrow" panose="020B0606020202030204" pitchFamily="34" charset="0"/>
              </a:rPr>
              <a:t>Referenční hodnoty pro </a:t>
            </a:r>
            <a:r>
              <a:rPr lang="sk-SK" i="1" dirty="0" err="1">
                <a:latin typeface="Arial Narrow" panose="020B0606020202030204" pitchFamily="34" charset="0"/>
              </a:rPr>
              <a:t>příjem</a:t>
            </a:r>
            <a:r>
              <a:rPr lang="sk-SK" i="1" dirty="0">
                <a:latin typeface="Arial Narrow" panose="020B0606020202030204" pitchFamily="34" charset="0"/>
              </a:rPr>
              <a:t> </a:t>
            </a:r>
            <a:r>
              <a:rPr lang="sk-SK" i="1" dirty="0" err="1">
                <a:latin typeface="Arial Narrow" panose="020B0606020202030204" pitchFamily="34" charset="0"/>
              </a:rPr>
              <a:t>živin</a:t>
            </a:r>
            <a:r>
              <a:rPr lang="sk-SK" dirty="0">
                <a:latin typeface="Arial Narrow" panose="020B0606020202030204" pitchFamily="34" charset="0"/>
              </a:rPr>
              <a:t>. V ČR 1. vyd. Praha: </a:t>
            </a:r>
            <a:r>
              <a:rPr lang="sk-SK" dirty="0" err="1">
                <a:latin typeface="Arial Narrow" panose="020B0606020202030204" pitchFamily="34" charset="0"/>
              </a:rPr>
              <a:t>Společnost</a:t>
            </a:r>
            <a:r>
              <a:rPr lang="sk-SK" dirty="0">
                <a:latin typeface="Arial Narrow" panose="020B0606020202030204" pitchFamily="34" charset="0"/>
              </a:rPr>
              <a:t> pro výživu, 2011. ISBN 978-80-254-6987-3.</a:t>
            </a:r>
            <a:endParaRPr lang="sk-S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C1C8816-C7C1-48BB-9505-93CB2F648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80" y="2852936"/>
            <a:ext cx="5385839" cy="36089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Zdroje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Zelená zelenina: špenát, brokolice, zelí,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Výskyt také v mléku, mléčných výrobcích, masu, vejcích, obilovinách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latin typeface="Arial Narrow" panose="020B0606020202030204" pitchFamily="34" charset="0"/>
              </a:rPr>
              <a:t>Vitamin</a:t>
            </a:r>
            <a:r>
              <a:rPr lang="sk-SK" b="1" dirty="0">
                <a:latin typeface="Arial Narrow" panose="020B0606020202030204" pitchFamily="34" charset="0"/>
              </a:rPr>
              <a:t> K v potravinách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450850"/>
              </p:ext>
            </p:extLst>
          </p:nvPr>
        </p:nvGraphicFramePr>
        <p:xfrm>
          <a:off x="2639616" y="2137144"/>
          <a:ext cx="6840760" cy="241280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14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9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7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68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Arial Narrow" panose="020B0606020202030204" pitchFamily="34" charset="0"/>
                        </a:rPr>
                        <a:t>Vitamin K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 Narrow" panose="020B0606020202030204" pitchFamily="34" charset="0"/>
                        </a:rPr>
                        <a:t>Potravina 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Hodnota vitaminu K</a:t>
                      </a:r>
                      <a:endParaRPr lang="sk-SK" sz="1800" b="1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ve 100 g potraviny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Množství potraviny </a:t>
                      </a:r>
                      <a:endParaRPr lang="sk-SK" sz="1800" b="1" dirty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pro DDD (60 </a:t>
                      </a:r>
                      <a:r>
                        <a:rPr lang="cs-CZ" sz="1800" b="1" dirty="0" err="1">
                          <a:latin typeface="Arial Narrow" panose="020B0606020202030204" pitchFamily="34" charset="0"/>
                        </a:rPr>
                        <a:t>μg</a:t>
                      </a:r>
                      <a:r>
                        <a:rPr lang="cs-CZ" sz="1800" b="1" dirty="0">
                          <a:latin typeface="Arial Narrow" panose="020B0606020202030204" pitchFamily="34" charset="0"/>
                        </a:rPr>
                        <a:t>)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Špenát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483 μg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12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Salát hlávkový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174 μg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34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Brokolice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102 μg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60 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Zelí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76 μg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80 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Avokádo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 Narrow" panose="020B0606020202030204" pitchFamily="34" charset="0"/>
                        </a:rPr>
                        <a:t>21 μg</a:t>
                      </a:r>
                      <a:endParaRPr lang="sk-SK" sz="1800" b="1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 Narrow" panose="020B0606020202030204" pitchFamily="34" charset="0"/>
                        </a:rPr>
                        <a:t>285 g</a:t>
                      </a:r>
                      <a:endParaRPr lang="sk-SK" sz="18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xmlns="" id="{EDBD8947-C124-44E6-9EE0-305F8FC7CB22}"/>
              </a:ext>
            </a:extLst>
          </p:cNvPr>
          <p:cNvSpPr txBox="1">
            <a:spLocks/>
          </p:cNvSpPr>
          <p:nvPr/>
        </p:nvSpPr>
        <p:spPr>
          <a:xfrm>
            <a:off x="1054832" y="5589240"/>
            <a:ext cx="10082336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>
                <a:latin typeface="Arial Narrow" panose="020B0606020202030204" pitchFamily="34" charset="0"/>
              </a:rPr>
              <a:t>Zdroj: </a:t>
            </a:r>
            <a:r>
              <a:rPr lang="sk-SK" sz="1600" dirty="0">
                <a:latin typeface="Arial Narrow" panose="020B0606020202030204" pitchFamily="34" charset="0"/>
              </a:rPr>
              <a:t>USDA </a:t>
            </a:r>
            <a:r>
              <a:rPr lang="sk-SK" sz="1600" dirty="0" err="1">
                <a:latin typeface="Arial Narrow" panose="020B0606020202030204" pitchFamily="34" charset="0"/>
              </a:rPr>
              <a:t>Food</a:t>
            </a:r>
            <a:r>
              <a:rPr lang="sk-SK" sz="1600" dirty="0">
                <a:latin typeface="Arial Narrow" panose="020B0606020202030204" pitchFamily="34" charset="0"/>
              </a:rPr>
              <a:t> </a:t>
            </a:r>
            <a:r>
              <a:rPr lang="sk-SK" sz="1600" dirty="0" err="1">
                <a:latin typeface="Arial Narrow" panose="020B0606020202030204" pitchFamily="34" charset="0"/>
              </a:rPr>
              <a:t>Composition</a:t>
            </a:r>
            <a:r>
              <a:rPr lang="sk-SK" sz="1600" dirty="0">
                <a:latin typeface="Arial Narrow" panose="020B0606020202030204" pitchFamily="34" charset="0"/>
              </a:rPr>
              <a:t> </a:t>
            </a:r>
            <a:r>
              <a:rPr lang="sk-SK" sz="1600" dirty="0" err="1">
                <a:latin typeface="Arial Narrow" panose="020B0606020202030204" pitchFamily="34" charset="0"/>
              </a:rPr>
              <a:t>Database</a:t>
            </a:r>
            <a:r>
              <a:rPr lang="sk-SK" sz="1600" dirty="0">
                <a:latin typeface="Arial Narrow" panose="020B0606020202030204" pitchFamily="34" charset="0"/>
              </a:rPr>
              <a:t>: </a:t>
            </a:r>
            <a:r>
              <a:rPr lang="sk-SK" sz="1600" dirty="0">
                <a:latin typeface="Arial Narrow" panose="020B0606020202030204" pitchFamily="34" charset="0"/>
                <a:hlinkClick r:id="rId2"/>
              </a:rPr>
              <a:t>https://ndb.nal.usda.gov/ndb/nutrients</a:t>
            </a:r>
            <a:endParaRPr lang="sk-SK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Nedostatek vitaminu 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Vzácný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Výskyt v případě malabsorpce tuků, poškození střevní </a:t>
            </a:r>
            <a:r>
              <a:rPr lang="cs-CZ" dirty="0" err="1">
                <a:latin typeface="Arial Narrow" panose="020B0606020202030204" pitchFamily="34" charset="0"/>
              </a:rPr>
              <a:t>mikrobioty</a:t>
            </a:r>
            <a:r>
              <a:rPr lang="cs-CZ" dirty="0">
                <a:latin typeface="Arial Narrow" panose="020B0606020202030204" pitchFamily="34" charset="0"/>
              </a:rPr>
              <a:t> a onemocnění jater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Po narození intramuskulárně menadion jako prevence hemolytická diatéza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Krvácení (prodloužená doba pro srážení krve)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Nadbytek vitaminu 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Fylochinon, </a:t>
            </a:r>
            <a:r>
              <a:rPr lang="cs-CZ" dirty="0" err="1">
                <a:latin typeface="Arial Narrow" panose="020B0606020202030204" pitchFamily="34" charset="0"/>
              </a:rPr>
              <a:t>menachinon</a:t>
            </a:r>
            <a:r>
              <a:rPr lang="cs-CZ" dirty="0">
                <a:latin typeface="Arial Narrow" panose="020B0606020202030204" pitchFamily="34" charset="0"/>
              </a:rPr>
              <a:t>: nezjištěné žádné nepříznivé účinky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Menadion: ve vysokých dávkách žloutenka u kojenců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Zdravotní tvrzení o vitaminu 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K přispívá k normální </a:t>
            </a:r>
            <a:r>
              <a:rPr lang="cs-CZ" sz="2700" b="1" dirty="0">
                <a:latin typeface="Arial Narrow" panose="020B0606020202030204" pitchFamily="34" charset="0"/>
              </a:rPr>
              <a:t>srážlivosti krve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cs-CZ" sz="27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Vitamin K přispívá k udržení normálního </a:t>
            </a:r>
            <a:r>
              <a:rPr lang="cs-CZ" sz="2700" b="1" dirty="0">
                <a:latin typeface="Arial Narrow" panose="020B0606020202030204" pitchFamily="34" charset="0"/>
              </a:rPr>
              <a:t>stavu kostí</a:t>
            </a:r>
            <a:r>
              <a:rPr lang="cs-CZ" sz="2700" dirty="0">
                <a:latin typeface="Arial Narrow" panose="020B0606020202030204" pitchFamily="34" charset="0"/>
              </a:rPr>
              <a:t>.</a:t>
            </a:r>
            <a:endParaRPr lang="cs-CZ" sz="2700" b="1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A0201A36-0E51-4D18-A053-B52B45FD2BB3}"/>
              </a:ext>
            </a:extLst>
          </p:cNvPr>
          <p:cNvSpPr/>
          <p:nvPr/>
        </p:nvSpPr>
        <p:spPr>
          <a:xfrm>
            <a:off x="848778" y="6176963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Zdroj:  http://eur-lex.europa.eu/legal-content/CS/TXT/?qid=1467375774564&amp;uri=CELEX:32012R0432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836712"/>
            <a:ext cx="9144000" cy="1096645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Vitamin</a:t>
            </a:r>
            <a:r>
              <a:rPr lang="sk-SK" b="1" dirty="0">
                <a:latin typeface="Arial Narrow" panose="020B0606020202030204" pitchFamily="34" charset="0"/>
              </a:rPr>
              <a:t> 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61DEF108-5F7A-44AF-8893-AFD8C960B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708920"/>
            <a:ext cx="5760640" cy="335571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Použitá literatura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400" i="1" dirty="0">
                <a:latin typeface="Arial Narrow" panose="020B0606020202030204" pitchFamily="34" charset="0"/>
              </a:rPr>
              <a:t>Referenční hodnoty pro </a:t>
            </a:r>
            <a:r>
              <a:rPr lang="sk-SK" sz="2400" i="1" dirty="0" err="1">
                <a:latin typeface="Arial Narrow" panose="020B0606020202030204" pitchFamily="34" charset="0"/>
              </a:rPr>
              <a:t>příjem</a:t>
            </a:r>
            <a:r>
              <a:rPr lang="sk-SK" sz="2400" i="1" dirty="0">
                <a:latin typeface="Arial Narrow" panose="020B0606020202030204" pitchFamily="34" charset="0"/>
              </a:rPr>
              <a:t> </a:t>
            </a:r>
            <a:r>
              <a:rPr lang="sk-SK" sz="2400" i="1" dirty="0" err="1">
                <a:latin typeface="Arial Narrow" panose="020B0606020202030204" pitchFamily="34" charset="0"/>
              </a:rPr>
              <a:t>živin</a:t>
            </a:r>
            <a:r>
              <a:rPr lang="sk-SK" sz="2400" dirty="0">
                <a:latin typeface="Arial Narrow" panose="020B0606020202030204" pitchFamily="34" charset="0"/>
              </a:rPr>
              <a:t>. V ČR 1. vyd. Praha: </a:t>
            </a:r>
            <a:r>
              <a:rPr lang="sk-SK" sz="2400" dirty="0" err="1">
                <a:latin typeface="Arial Narrow" panose="020B0606020202030204" pitchFamily="34" charset="0"/>
              </a:rPr>
              <a:t>Společnost</a:t>
            </a:r>
            <a:r>
              <a:rPr lang="sk-SK" sz="2400" dirty="0">
                <a:latin typeface="Arial Narrow" panose="020B0606020202030204" pitchFamily="34" charset="0"/>
              </a:rPr>
              <a:t> </a:t>
            </a:r>
            <a:r>
              <a:rPr lang="sk-SK" sz="2400" dirty="0" err="1">
                <a:latin typeface="Arial Narrow" panose="020B0606020202030204" pitchFamily="34" charset="0"/>
              </a:rPr>
              <a:t>pro</a:t>
            </a:r>
            <a:r>
              <a:rPr lang="sk-SK" sz="2400" dirty="0">
                <a:latin typeface="Arial Narrow" panose="020B0606020202030204" pitchFamily="34" charset="0"/>
              </a:rPr>
              <a:t> výživu, 2011. ISBN 978-80-254-6987-3.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>
                <a:latin typeface="Arial Narrow" panose="020B0606020202030204" pitchFamily="34" charset="0"/>
                <a:hlinkClick r:id="rId2"/>
              </a:rPr>
              <a:t>https://www.dge.de/wissenschaft/referenzwerte/vitamin-d/</a:t>
            </a:r>
            <a:endParaRPr lang="sk-SK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>
                <a:latin typeface="Arial Narrow" panose="020B0606020202030204" pitchFamily="34" charset="0"/>
              </a:rPr>
              <a:t>USDA </a:t>
            </a:r>
            <a:r>
              <a:rPr lang="sk-SK" sz="2400" dirty="0" err="1">
                <a:latin typeface="Arial Narrow" panose="020B0606020202030204" pitchFamily="34" charset="0"/>
              </a:rPr>
              <a:t>Food</a:t>
            </a:r>
            <a:r>
              <a:rPr lang="sk-SK" sz="2400" dirty="0">
                <a:latin typeface="Arial Narrow" panose="020B0606020202030204" pitchFamily="34" charset="0"/>
              </a:rPr>
              <a:t> </a:t>
            </a:r>
            <a:r>
              <a:rPr lang="sk-SK" sz="2400" dirty="0" err="1">
                <a:latin typeface="Arial Narrow" panose="020B0606020202030204" pitchFamily="34" charset="0"/>
              </a:rPr>
              <a:t>Composition</a:t>
            </a:r>
            <a:r>
              <a:rPr lang="sk-SK" sz="2400" dirty="0">
                <a:latin typeface="Arial Narrow" panose="020B0606020202030204" pitchFamily="34" charset="0"/>
              </a:rPr>
              <a:t> </a:t>
            </a:r>
            <a:r>
              <a:rPr lang="sk-SK" sz="2400" dirty="0" err="1">
                <a:latin typeface="Arial Narrow" panose="020B0606020202030204" pitchFamily="34" charset="0"/>
              </a:rPr>
              <a:t>Database</a:t>
            </a:r>
            <a:r>
              <a:rPr lang="sk-SK" sz="2400" dirty="0">
                <a:latin typeface="Arial Narrow" panose="020B0606020202030204" pitchFamily="34" charset="0"/>
              </a:rPr>
              <a:t>: </a:t>
            </a:r>
            <a:r>
              <a:rPr lang="sk-SK" sz="2400" dirty="0">
                <a:latin typeface="Arial Narrow" panose="020B0606020202030204" pitchFamily="34" charset="0"/>
                <a:hlinkClick r:id="rId3"/>
              </a:rPr>
              <a:t>https://ndb.nal.usda.gov/ndb/nutrients</a:t>
            </a:r>
            <a:endParaRPr lang="sk-SK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Arial Narrow" panose="020B0606020202030204" pitchFamily="34" charset="0"/>
              </a:rPr>
              <a:t>http://www.nutridatabaze.cz/vyhledavani-potravin/podle-nutrientu</a:t>
            </a:r>
            <a:endParaRPr lang="sk-SK" sz="2400" dirty="0">
              <a:latin typeface="Arial Narrow" panose="020B0606020202030204" pitchFamily="34" charset="0"/>
            </a:endParaRPr>
          </a:p>
          <a:p>
            <a:endParaRPr lang="sk-SK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Děkuji za pozornost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Charakteristika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Vitamin A / retinol (živočišné potraviny)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Provitamin A / karotenoidy (rostlinné potraviny)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Karotenoidy jsou prekurzory vitaminu A a slouží jako antioxidanty</a:t>
            </a:r>
          </a:p>
          <a:p>
            <a:pPr>
              <a:buFont typeface="Wingdings" panose="05000000000000000000" pitchFamily="2" charset="2"/>
              <a:buChar char="q"/>
            </a:pPr>
            <a:endParaRPr lang="sk-SK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Nejdůležitější je </a:t>
            </a:r>
            <a:r>
              <a:rPr lang="el-GR" b="1" dirty="0">
                <a:latin typeface="Arial Narrow" panose="020B0606020202030204" pitchFamily="34" charset="0"/>
              </a:rPr>
              <a:t>β-</a:t>
            </a:r>
            <a:r>
              <a:rPr lang="cs-CZ" b="1" dirty="0">
                <a:latin typeface="Arial Narrow" panose="020B0606020202030204" pitchFamily="34" charset="0"/>
              </a:rPr>
              <a:t>karoten</a:t>
            </a:r>
          </a:p>
          <a:p>
            <a:pPr>
              <a:buFont typeface="Wingdings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E626822-0A58-497D-A397-74391A6CA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88640"/>
            <a:ext cx="2857500" cy="2714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DAFEF6B-9F9E-4985-BE5C-771EEA927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88" y="4221088"/>
            <a:ext cx="3777115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Charakteristika </a:t>
            </a:r>
            <a:r>
              <a:rPr lang="sk-SK" b="1" dirty="0" err="1">
                <a:latin typeface="Arial Narrow" panose="020B0606020202030204" pitchFamily="34" charset="0"/>
              </a:rPr>
              <a:t>vitaminu</a:t>
            </a:r>
            <a:r>
              <a:rPr lang="sk-SK" b="1" dirty="0">
                <a:latin typeface="Arial Narrow" panose="020B0606020202030204" pitchFamily="34" charset="0"/>
              </a:rPr>
              <a:t> 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73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Vitamin A stabilní během tepelné úpravy, ztráty </a:t>
            </a:r>
            <a:r>
              <a:rPr lang="cs-CZ" dirty="0" err="1">
                <a:latin typeface="Arial Narrow" panose="020B0606020202030204" pitchFamily="34" charset="0"/>
              </a:rPr>
              <a:t>prům</a:t>
            </a:r>
            <a:r>
              <a:rPr lang="cs-CZ" dirty="0">
                <a:latin typeface="Arial Narrow" panose="020B0606020202030204" pitchFamily="34" charset="0"/>
              </a:rPr>
              <a:t>. 20%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Karotenoidy po tepelné úpravě vstřebatelnější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Zásoby vitaminu A v játrech na 6-12 měsíců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Arial Narrow" panose="020B0606020202030204" pitchFamily="34" charset="0"/>
              </a:rPr>
              <a:t>Funkce: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Vliv na genovou expresi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Vidění </a:t>
            </a:r>
            <a:r>
              <a:rPr lang="cs-CZ" sz="1900" dirty="0">
                <a:latin typeface="Arial Narrow" panose="020B0606020202030204" pitchFamily="34" charset="0"/>
              </a:rPr>
              <a:t>(</a:t>
            </a:r>
            <a:r>
              <a:rPr lang="cs-CZ" sz="1900" dirty="0" err="1">
                <a:latin typeface="Arial Narrow" panose="020B0606020202030204" pitchFamily="34" charset="0"/>
              </a:rPr>
              <a:t>retinal</a:t>
            </a:r>
            <a:r>
              <a:rPr lang="cs-CZ" sz="1900" dirty="0">
                <a:latin typeface="Arial Narrow" panose="020B0606020202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Růst a vývoj (kostí)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Stavba, růst a funkce kůže a kostí </a:t>
            </a:r>
            <a:r>
              <a:rPr lang="cs-CZ" sz="1900" dirty="0">
                <a:latin typeface="Arial Narrow" panose="020B0606020202030204" pitchFamily="34" charset="0"/>
              </a:rPr>
              <a:t>(kyselina </a:t>
            </a:r>
            <a:r>
              <a:rPr lang="cs-CZ" sz="1900" dirty="0" err="1">
                <a:latin typeface="Arial Narrow" panose="020B0606020202030204" pitchFamily="34" charset="0"/>
              </a:rPr>
              <a:t>retinová</a:t>
            </a:r>
            <a:r>
              <a:rPr lang="cs-CZ" sz="1900" dirty="0">
                <a:latin typeface="Arial Narrow" panose="020B0606020202030204" pitchFamily="34" charset="0"/>
              </a:rPr>
              <a:t>)</a:t>
            </a:r>
            <a:endParaRPr lang="cs-CZ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Imunitní systém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Vývoj buněk a různých tkání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Reprodukce – tvorba spermií </a:t>
            </a:r>
            <a:r>
              <a:rPr lang="cs-CZ" sz="1900" dirty="0">
                <a:latin typeface="Arial Narrow" panose="020B0606020202030204" pitchFamily="34" charset="0"/>
              </a:rPr>
              <a:t>(retinol)</a:t>
            </a:r>
            <a:endParaRPr lang="cs-CZ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Doporučená denní dávka (DDD)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cs-CZ" sz="2800" dirty="0">
                <a:latin typeface="Arial Narrow" panose="020B0606020202030204" pitchFamily="34" charset="0"/>
              </a:rPr>
              <a:t>1 RAE  = 1 mg retinolu = 12 mg β-karotenu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(24 mg jiných karotenoidů)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>
                <a:latin typeface="Arial Narrow" panose="020B0606020202030204" pitchFamily="34" charset="0"/>
              </a:rPr>
              <a:t>RAE </a:t>
            </a:r>
            <a:r>
              <a:rPr lang="sk-SK" sz="2800" dirty="0">
                <a:latin typeface="Arial Narrow" panose="020B0606020202030204" pitchFamily="34" charset="0"/>
              </a:rPr>
              <a:t>(retinol </a:t>
            </a:r>
            <a:r>
              <a:rPr lang="sk-SK" sz="2800" dirty="0" err="1">
                <a:latin typeface="Arial Narrow" panose="020B0606020202030204" pitchFamily="34" charset="0"/>
              </a:rPr>
              <a:t>activity</a:t>
            </a:r>
            <a:r>
              <a:rPr lang="sk-SK" sz="2800" dirty="0">
                <a:latin typeface="Arial Narrow" panose="020B0606020202030204" pitchFamily="34" charset="0"/>
              </a:rPr>
              <a:t> </a:t>
            </a:r>
            <a:r>
              <a:rPr lang="sk-SK" sz="2800" dirty="0" err="1">
                <a:latin typeface="Arial Narrow" panose="020B0606020202030204" pitchFamily="34" charset="0"/>
              </a:rPr>
              <a:t>equivalents</a:t>
            </a:r>
            <a:r>
              <a:rPr lang="sk-SK" sz="2800" dirty="0">
                <a:latin typeface="Arial Narrow" panose="020B0606020202030204" pitchFamily="34" charset="0"/>
              </a:rPr>
              <a:t> – ekvivalent </a:t>
            </a:r>
            <a:r>
              <a:rPr lang="sk-SK" sz="2800" dirty="0" err="1">
                <a:latin typeface="Arial Narrow" panose="020B0606020202030204" pitchFamily="34" charset="0"/>
              </a:rPr>
              <a:t>retinolovej</a:t>
            </a:r>
            <a:r>
              <a:rPr lang="sk-SK" sz="2800" dirty="0">
                <a:latin typeface="Arial Narrow" panose="020B0606020202030204" pitchFamily="34" charset="0"/>
              </a:rPr>
              <a:t> aktivity)</a:t>
            </a:r>
            <a:endParaRPr lang="sk-SK" sz="2800" b="1" dirty="0">
              <a:latin typeface="Arial Narrow" panose="020B0606020202030204" pitchFamily="34" charset="0"/>
            </a:endParaRP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b="1" dirty="0"/>
          </a:p>
          <a:p>
            <a:pPr lvl="0"/>
            <a:endParaRPr lang="cs-CZ" sz="2800" b="1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758" y="6286467"/>
            <a:ext cx="11665296" cy="903635"/>
          </a:xfrm>
        </p:spPr>
        <p:txBody>
          <a:bodyPr>
            <a:noAutofit/>
          </a:bodyPr>
          <a:lstStyle/>
          <a:p>
            <a:r>
              <a:rPr lang="cs-CZ" sz="1800" dirty="0">
                <a:latin typeface="Arial Narrow" panose="020B0606020202030204" pitchFamily="34" charset="0"/>
              </a:rPr>
              <a:t>Zdroj: </a:t>
            </a:r>
            <a:r>
              <a:rPr lang="sk-SK" sz="1800" i="1" dirty="0">
                <a:latin typeface="Arial Narrow" panose="020B0606020202030204" pitchFamily="34" charset="0"/>
              </a:rPr>
              <a:t>Referenční hodnoty pro </a:t>
            </a:r>
            <a:r>
              <a:rPr lang="sk-SK" sz="1800" i="1" dirty="0" err="1">
                <a:latin typeface="Arial Narrow" panose="020B0606020202030204" pitchFamily="34" charset="0"/>
              </a:rPr>
              <a:t>příjem</a:t>
            </a:r>
            <a:r>
              <a:rPr lang="sk-SK" sz="1800" i="1" dirty="0">
                <a:latin typeface="Arial Narrow" panose="020B0606020202030204" pitchFamily="34" charset="0"/>
              </a:rPr>
              <a:t> </a:t>
            </a:r>
            <a:r>
              <a:rPr lang="sk-SK" sz="1800" i="1" dirty="0" err="1">
                <a:latin typeface="Arial Narrow" panose="020B0606020202030204" pitchFamily="34" charset="0"/>
              </a:rPr>
              <a:t>živin</a:t>
            </a:r>
            <a:r>
              <a:rPr lang="sk-SK" sz="1800" dirty="0">
                <a:latin typeface="Arial Narrow" panose="020B0606020202030204" pitchFamily="34" charset="0"/>
              </a:rPr>
              <a:t>. V ČR 1. vyd. Praha: </a:t>
            </a:r>
            <a:r>
              <a:rPr lang="sk-SK" sz="1800" dirty="0" err="1">
                <a:latin typeface="Arial Narrow" panose="020B0606020202030204" pitchFamily="34" charset="0"/>
              </a:rPr>
              <a:t>Společnost</a:t>
            </a:r>
            <a:r>
              <a:rPr lang="sk-SK" sz="1800" dirty="0">
                <a:latin typeface="Arial Narrow" panose="020B0606020202030204" pitchFamily="34" charset="0"/>
              </a:rPr>
              <a:t> pro výživu, 2011. ISBN 978-80-254-6987-3.</a:t>
            </a:r>
            <a:br>
              <a:rPr lang="sk-SK" sz="1800" dirty="0">
                <a:latin typeface="Arial Narrow" panose="020B0606020202030204" pitchFamily="34" charset="0"/>
              </a:rPr>
            </a:br>
            <a:r>
              <a:rPr lang="sk-SK" sz="1800" dirty="0">
                <a:latin typeface="Arial Narrow" panose="020B0606020202030204" pitchFamily="34" charset="0"/>
              </a:rPr>
              <a:t/>
            </a:r>
            <a:br>
              <a:rPr lang="sk-SK" sz="1800" dirty="0">
                <a:latin typeface="Arial Narrow" panose="020B0606020202030204" pitchFamily="34" charset="0"/>
              </a:rPr>
            </a:br>
            <a:endParaRPr lang="sk-SK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143673" y="404669"/>
          <a:ext cx="5832000" cy="5832639"/>
        </p:xfrm>
        <a:graphic>
          <a:graphicData uri="http://schemas.openxmlformats.org/drawingml/2006/table">
            <a:tbl>
              <a:tblPr/>
              <a:tblGrid>
                <a:gridCol w="2442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9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A: RAE (mg)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8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 (</a:t>
                      </a: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od 4.měsíce)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2181</Words>
  <Application>Microsoft Office PowerPoint</Application>
  <PresentationFormat>Širokoúhlá obrazovka</PresentationFormat>
  <Paragraphs>643</Paragraphs>
  <Slides>51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Motív balíka Office</vt:lpstr>
      <vt:lpstr>Vitaminy rozpustné v tucích</vt:lpstr>
      <vt:lpstr>Charakteristika vitaminů</vt:lpstr>
      <vt:lpstr>Funkce vitaminů</vt:lpstr>
      <vt:lpstr>Vitaminy rozpustné v tucích</vt:lpstr>
      <vt:lpstr>Vitamin A</vt:lpstr>
      <vt:lpstr>Charakteristika vitaminu A</vt:lpstr>
      <vt:lpstr>Charakteristika vitaminu A</vt:lpstr>
      <vt:lpstr>Doporučená denní dávka (DDD)</vt:lpstr>
      <vt:lpstr>Zdroj: Referenční hodnoty pro příjem živin. V ČR 1. vyd. Praha: Společnost pro výživu, 2011. ISBN 978-80-254-6987-3.  </vt:lpstr>
      <vt:lpstr>Zdroje vitaminu A</vt:lpstr>
      <vt:lpstr>Vitamin A v potravinách</vt:lpstr>
      <vt:lpstr>Beta- karoten v potravinách</vt:lpstr>
      <vt:lpstr>Nedostatek vitaminu A</vt:lpstr>
      <vt:lpstr>Nadbytek vitaminu A</vt:lpstr>
      <vt:lpstr>Zdravotní tvrzení o vitaminu A</vt:lpstr>
      <vt:lpstr>Vitamin D</vt:lpstr>
      <vt:lpstr>Charakteristika  vitaminu D </vt:lpstr>
      <vt:lpstr>Charakteristika  vitaminu D </vt:lpstr>
      <vt:lpstr>Prezentace aplikace PowerPoint</vt:lpstr>
      <vt:lpstr>Slunění a vitamin D</vt:lpstr>
      <vt:lpstr>Doporučená denní dávka</vt:lpstr>
      <vt:lpstr>Prezentace aplikace PowerPoint</vt:lpstr>
      <vt:lpstr>Zdroje vitaminu D</vt:lpstr>
      <vt:lpstr>Vitamin D v potravinách</vt:lpstr>
      <vt:lpstr>Problematika nedostatku vitaminu D</vt:lpstr>
      <vt:lpstr>Fortifikace vitaminu D</vt:lpstr>
      <vt:lpstr>Suplementace vitaminu D</vt:lpstr>
      <vt:lpstr>Nedostatek vitaminu D</vt:lpstr>
      <vt:lpstr>Křivice</vt:lpstr>
      <vt:lpstr>Křivice</vt:lpstr>
      <vt:lpstr>Osteomalacie</vt:lpstr>
      <vt:lpstr>Nadbytek vitaminu D</vt:lpstr>
      <vt:lpstr>Zdravotní tvrzení o vitaminu D</vt:lpstr>
      <vt:lpstr>Vitamin E</vt:lpstr>
      <vt:lpstr>Charakteristika vitaminu E</vt:lpstr>
      <vt:lpstr>Prezentace aplikace PowerPoint</vt:lpstr>
      <vt:lpstr>Zdroje vitaminu E</vt:lpstr>
      <vt:lpstr>Vitamin E v potravinách</vt:lpstr>
      <vt:lpstr>Nedostatek vitaminu E</vt:lpstr>
      <vt:lpstr>Nadbytek vitaminu E</vt:lpstr>
      <vt:lpstr>Zdravotní tvrzení o vitaminu E</vt:lpstr>
      <vt:lpstr>Vitamin K</vt:lpstr>
      <vt:lpstr>Charakteristika vitaminu K</vt:lpstr>
      <vt:lpstr>Prezentace aplikace PowerPoint</vt:lpstr>
      <vt:lpstr>Zdroje vitaminu K</vt:lpstr>
      <vt:lpstr>Vitamin K v potravinách</vt:lpstr>
      <vt:lpstr>Nedostatek vitaminu K</vt:lpstr>
      <vt:lpstr>Nadbytek vitaminu K</vt:lpstr>
      <vt:lpstr>Zdravotní tvrzení o vitaminu K</vt:lpstr>
      <vt:lpstr>Použitá literatura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Vitaminy rozpustné v tucích</dc:title>
  <dc:creator>Jana Kráľová</dc:creator>
  <cp:lastModifiedBy>Halina Matějová</cp:lastModifiedBy>
  <cp:revision>175</cp:revision>
  <dcterms:created xsi:type="dcterms:W3CDTF">2016-11-03T13:03:32Z</dcterms:created>
  <dcterms:modified xsi:type="dcterms:W3CDTF">2018-01-08T14:01:10Z</dcterms:modified>
</cp:coreProperties>
</file>