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01" r:id="rId2"/>
    <p:sldId id="257" r:id="rId3"/>
    <p:sldId id="295" r:id="rId4"/>
    <p:sldId id="330" r:id="rId5"/>
    <p:sldId id="339" r:id="rId6"/>
    <p:sldId id="292" r:id="rId7"/>
    <p:sldId id="293" r:id="rId8"/>
    <p:sldId id="294" r:id="rId9"/>
    <p:sldId id="296" r:id="rId10"/>
    <p:sldId id="297" r:id="rId11"/>
    <p:sldId id="326" r:id="rId12"/>
    <p:sldId id="304" r:id="rId13"/>
    <p:sldId id="329" r:id="rId14"/>
    <p:sldId id="305" r:id="rId15"/>
    <p:sldId id="327" r:id="rId16"/>
    <p:sldId id="332" r:id="rId17"/>
    <p:sldId id="318" r:id="rId18"/>
    <p:sldId id="319" r:id="rId19"/>
    <p:sldId id="340" r:id="rId20"/>
    <p:sldId id="341" r:id="rId21"/>
    <p:sldId id="323" r:id="rId22"/>
    <p:sldId id="325" r:id="rId23"/>
    <p:sldId id="333" r:id="rId24"/>
    <p:sldId id="334" r:id="rId25"/>
    <p:sldId id="335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9928" autoAdjust="0"/>
  </p:normalViewPr>
  <p:slideViewPr>
    <p:cSldViewPr showGuides="1">
      <p:cViewPr varScale="1">
        <p:scale>
          <a:sx n="73" d="100"/>
          <a:sy n="73" d="100"/>
        </p:scale>
        <p:origin x="654" y="72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64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1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54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8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28.2.2017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28.2.2017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28.2.2017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28.2.2017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 v Excelu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základní popis dat ve Statistice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1034152"/>
            <a:ext cx="903649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</a:p>
        </p:txBody>
      </p:sp>
    </p:spTree>
    <p:extLst>
      <p:ext uri="{BB962C8B-B14F-4D97-AF65-F5344CB8AC3E}">
        <p14:creationId xmlns:p14="http://schemas.microsoft.com/office/powerpoint/2010/main" val="3719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</a:t>
            </a:r>
            <a:r>
              <a:rPr lang="cs-CZ" b="1" dirty="0" smtClean="0"/>
              <a:t>Rozložení sestavy </a:t>
            </a:r>
            <a:r>
              <a:rPr lang="cs-CZ" dirty="0" smtClean="0"/>
              <a:t>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77751" y="5756831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260049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</a:t>
            </a:r>
            <a:r>
              <a:rPr lang="cs-CZ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popisné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3818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8794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altLang="cs-CZ" sz="2400" dirty="0" smtClean="0"/>
              <a:t>lze ji řadit do kategorií, ale nelze ji kvantifikovat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altLang="cs-CZ" sz="2400" dirty="0" smtClean="0"/>
              <a:t>můžeme ji přiřadit číselnou hodnotu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 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  <a:endParaRPr lang="cs-CZ" altLang="cs-CZ" sz="2400" i="1" dirty="0">
              <a:solidFill>
                <a:srgbClr val="FF0000"/>
              </a:solidFill>
            </a:endParaRPr>
          </a:p>
          <a:p>
            <a:pPr marL="341313" indent="-341313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2521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4032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pohlaví, HIV status, barva vlasů ...</a:t>
            </a:r>
          </a:p>
          <a:p>
            <a:pPr marL="341313" indent="-341313">
              <a:buNone/>
            </a:pPr>
            <a:endParaRPr 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sz="2400" dirty="0" smtClean="0"/>
              <a:t>můžeme ji přiřadit číselnou hodnotu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výška, váha, teplota, počet hospitalizací ...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</a:p>
          <a:p>
            <a:pPr marL="355600" indent="0"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51298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Příklady: Diabetes (1-ano, 0-ne), 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		       Pohlaví (1-muž, 0-žena).</a:t>
            </a:r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krevní skupiny (A/B/AB/0).</a:t>
            </a:r>
            <a:endParaRPr lang="cs-CZ" altLang="cs-CZ" sz="2000" dirty="0" smtClean="0">
              <a:solidFill>
                <a:srgbClr val="0070C0"/>
              </a:solidFill>
            </a:endParaRP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  <a:endParaRPr lang="en-US" altLang="cs-CZ" sz="2000" dirty="0" smtClean="0"/>
          </a:p>
          <a:p>
            <a:pPr marL="1255713" indent="-900113">
              <a:buFont typeface="Wingdings 2" pitchFamily="18" charset="2"/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říklady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	 stupeň bolesti (mírná/střední/velká), </a:t>
            </a:r>
          </a:p>
          <a:p>
            <a:pPr marL="1255713" indent="-900113">
              <a:buFont typeface="Wingdings 2" pitchFamily="18" charset="2"/>
              <a:buNone/>
            </a:pPr>
            <a:r>
              <a:rPr lang="cs-CZ" altLang="cs-CZ" sz="2000" i="1" dirty="0">
                <a:solidFill>
                  <a:srgbClr val="0070C0"/>
                </a:solidFill>
              </a:rPr>
              <a:t>	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stadium maligního onemocnění (I/II/III/IV).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2273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Kvantitativní znaky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pPr marL="341313" indent="-341313"/>
            <a:r>
              <a:rPr lang="cs-CZ" altLang="cs-CZ" sz="2000" b="1" u="sng" dirty="0" smtClean="0"/>
              <a:t>Intervalové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 Příklad: teplota měřená ve stupních Celsia, letopočet.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b="1" u="sng" dirty="0" smtClean="0"/>
              <a:t>Poměrové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kromě rozdílu interpretujeme i podíl dvou hodnot.</a:t>
            </a:r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000" dirty="0" smtClean="0">
                <a:solidFill>
                  <a:srgbClr val="0070C0"/>
                </a:solidFill>
              </a:rPr>
              <a:t>      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Příklady: výška v cm, váha v kg, ...</a:t>
            </a:r>
            <a:endParaRPr lang="cs-CZ" altLang="cs-CZ" sz="2000" dirty="0" smtClean="0"/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endParaRPr lang="cs-CZ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78685"/>
              </p:ext>
            </p:extLst>
          </p:nvPr>
        </p:nvGraphicFramePr>
        <p:xfrm>
          <a:off x="683568" y="3076247"/>
          <a:ext cx="374441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ozdíl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Podíl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1.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2.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3.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6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1.5x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4417367"/>
            <a:ext cx="309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aseline="30000" dirty="0" smtClean="0"/>
              <a:t>1 </a:t>
            </a:r>
            <a:r>
              <a:rPr lang="cs-CZ" sz="1400" dirty="0" smtClean="0"/>
              <a:t>Srovnání s měřením z předchozího dne</a:t>
            </a:r>
            <a:endParaRPr lang="cs-CZ" sz="1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536504" y="4273351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932040" y="3782069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1.5krát vyšší teplota ve srovnání s 2. dnem, přičemž došlo ke stejnému nárůstu teploty jako při srovnání 2. a 1. dne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7731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Popisné statistiky</a:t>
            </a:r>
          </a:p>
        </p:txBody>
      </p:sp>
      <p:sp>
        <p:nvSpPr>
          <p:cNvPr id="3686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u="sng" dirty="0">
                <a:latin typeface="+mn-lt"/>
                <a:cs typeface="+mn-cs"/>
              </a:rPr>
              <a:t>Charakteristiky polohy </a:t>
            </a:r>
            <a:r>
              <a:rPr lang="cs-CZ" sz="2400" b="0" i="0" dirty="0">
                <a:latin typeface="+mn-lt"/>
                <a:cs typeface="+mn-cs"/>
              </a:rPr>
              <a:t>(míry střední hodnoty, míry centrální tendence)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Udávají, kolem jaké hodnoty se data centrují, resp. které hodnoty jsou </a:t>
            </a:r>
            <a:r>
              <a:rPr lang="cs-CZ" sz="2000" b="0" i="0" dirty="0" smtClean="0">
                <a:latin typeface="+mn-lt"/>
                <a:cs typeface="+mn-cs"/>
              </a:rPr>
              <a:t>nejčastější, popis „těžiště“ – míry polohy</a:t>
            </a:r>
            <a:endParaRPr lang="cs-CZ" sz="20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00B050"/>
                </a:solidFill>
                <a:latin typeface="+mn-lt"/>
                <a:cs typeface="+mn-cs"/>
              </a:rPr>
              <a:t>Aritmetický průměr, medián, modus, geometrický průměr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i="0" u="sng" dirty="0">
                <a:latin typeface="+mn-lt"/>
                <a:cs typeface="+mn-cs"/>
              </a:rPr>
              <a:t>Charakteristiky variability </a:t>
            </a:r>
            <a:r>
              <a:rPr lang="cs-CZ" sz="2400" b="0" i="0" dirty="0">
                <a:latin typeface="+mn-lt"/>
                <a:cs typeface="+mn-cs"/>
              </a:rPr>
              <a:t>(proměnlivosti)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Zachycují rozptýlení hodnot v souboru (proměnlivost dat)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FD9203"/>
                </a:solidFill>
                <a:latin typeface="+mn-lt"/>
                <a:cs typeface="+mn-cs"/>
              </a:rPr>
              <a:t>Variační rozpětí, rozptyl, směrodatná odchylka, variační koeficient, střední chyba průměru</a:t>
            </a:r>
          </a:p>
        </p:txBody>
      </p:sp>
    </p:spTree>
    <p:extLst>
      <p:ext uri="{BB962C8B-B14F-4D97-AF65-F5344CB8AC3E}">
        <p14:creationId xmlns:p14="http://schemas.microsoft.com/office/powerpoint/2010/main" val="209225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</a:p>
        </p:txBody>
      </p:sp>
      <p:sp>
        <p:nvSpPr>
          <p:cNvPr id="3789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u="sng" dirty="0" smtClean="0"/>
              <a:t>Charakteristiky </a:t>
            </a:r>
            <a:r>
              <a:rPr lang="cs-CZ" sz="2400" b="1" u="sng" dirty="0"/>
              <a:t>polohy u </a:t>
            </a:r>
            <a:r>
              <a:rPr lang="cs-CZ" sz="2400" b="1" u="sng" dirty="0" smtClean="0"/>
              <a:t>nominálních znaků</a:t>
            </a:r>
            <a:endParaRPr lang="cs-CZ" sz="2400" b="1" i="0" u="sng" dirty="0" smtClean="0">
              <a:solidFill>
                <a:srgbClr val="00B050"/>
              </a:solidFill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400" b="1" i="0" u="sng" dirty="0" smtClean="0">
                <a:solidFill>
                  <a:srgbClr val="00B050"/>
                </a:solidFill>
                <a:latin typeface="+mn-lt"/>
                <a:cs typeface="+mn-cs"/>
              </a:rPr>
              <a:t>Modus</a:t>
            </a:r>
            <a:r>
              <a:rPr lang="cs-CZ" sz="2400" i="0" dirty="0">
                <a:latin typeface="+mn-lt"/>
                <a:cs typeface="+mn-cs"/>
              </a:rPr>
              <a:t>:</a:t>
            </a:r>
            <a:r>
              <a:rPr lang="cs-CZ" sz="2400" b="0" i="0" dirty="0">
                <a:latin typeface="+mn-lt"/>
                <a:cs typeface="+mn-cs"/>
              </a:rPr>
              <a:t> nejčastěji se vyskytující hodnota proměnné v </a:t>
            </a:r>
            <a:r>
              <a:rPr lang="cs-CZ" sz="2400" b="0" i="0" dirty="0" smtClean="0">
                <a:latin typeface="+mn-lt"/>
                <a:cs typeface="+mn-cs"/>
              </a:rPr>
              <a:t>souboru.</a:t>
            </a: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b="0" i="0" dirty="0">
              <a:latin typeface="+mn-lt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12198" y="2780928"/>
            <a:ext cx="85344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l-PL" altLang="cs-CZ" sz="2400" i="0" u="sng" dirty="0" smtClean="0">
                <a:latin typeface="+mn-lt"/>
              </a:rPr>
              <a:t>Charakteristiky </a:t>
            </a:r>
            <a:r>
              <a:rPr lang="pl-PL" altLang="cs-CZ" sz="2400" i="0" u="sng" dirty="0">
                <a:latin typeface="+mn-lt"/>
              </a:rPr>
              <a:t>polohy u </a:t>
            </a:r>
            <a:r>
              <a:rPr lang="pl-PL" altLang="cs-CZ" sz="2400" i="0" u="sng" dirty="0" smtClean="0">
                <a:latin typeface="+mn-lt"/>
              </a:rPr>
              <a:t>ordinálních znaků</a:t>
            </a:r>
            <a:endParaRPr lang="cs-CZ" altLang="cs-CZ" sz="2400" i="0" u="sng" dirty="0" smtClean="0"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altLang="cs-CZ" sz="2400" i="0" u="sng" dirty="0" smtClean="0">
                <a:solidFill>
                  <a:srgbClr val="00B050"/>
                </a:solidFill>
                <a:latin typeface="+mn-lt"/>
              </a:rPr>
              <a:t>α</a:t>
            </a:r>
            <a:r>
              <a:rPr lang="cs-CZ" altLang="cs-CZ" sz="2400" i="0" u="sng" dirty="0">
                <a:solidFill>
                  <a:srgbClr val="00B050"/>
                </a:solidFill>
                <a:latin typeface="+mn-lt"/>
              </a:rPr>
              <a:t>-kvantil</a:t>
            </a:r>
            <a:r>
              <a:rPr lang="cs-CZ" altLang="cs-CZ" sz="2400" b="0" i="0" dirty="0">
                <a:latin typeface="+mn-lt"/>
              </a:rPr>
              <a:t>: je-li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</a:t>
            </a:r>
            <a:r>
              <a:rPr lang="az-Cyrl-AZ" altLang="cs-CZ" sz="2400" b="0" i="0" dirty="0">
                <a:latin typeface="+mn-lt"/>
              </a:rPr>
              <a:t>Є</a:t>
            </a:r>
            <a:r>
              <a:rPr lang="cs-CZ" altLang="cs-CZ" sz="2400" b="0" i="0" dirty="0">
                <a:latin typeface="+mn-lt"/>
              </a:rPr>
              <a:t> (0,1), pak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-kvantil x</a:t>
            </a:r>
            <a:r>
              <a:rPr lang="el-GR" altLang="cs-CZ" sz="2400" b="0" i="0" baseline="-2500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je číslo, které rozděluje uspořádaný datový soubor na dolní úsek, obsahující aspoň podíl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 a na horní úsek obsahující aspoň podíl 1-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b="0" i="0" dirty="0" smtClean="0">
                <a:latin typeface="+mn-lt"/>
              </a:rPr>
              <a:t>x</a:t>
            </a:r>
            <a:r>
              <a:rPr lang="cs-CZ" altLang="cs-CZ" sz="2400" b="0" i="0" baseline="-25000" dirty="0" smtClean="0">
                <a:latin typeface="+mn-lt"/>
              </a:rPr>
              <a:t>0,50</a:t>
            </a:r>
            <a:r>
              <a:rPr lang="cs-CZ" altLang="cs-CZ" sz="2400" b="0" i="0" dirty="0" smtClean="0">
                <a:latin typeface="+mn-lt"/>
              </a:rPr>
              <a:t>- </a:t>
            </a:r>
            <a:r>
              <a:rPr lang="cs-CZ" altLang="cs-CZ" sz="2400" i="0" dirty="0">
                <a:latin typeface="+mn-lt"/>
              </a:rPr>
              <a:t>medián</a:t>
            </a:r>
            <a:r>
              <a:rPr lang="cs-CZ" altLang="cs-CZ" sz="2400" b="0" i="0" dirty="0">
                <a:latin typeface="+mn-lt"/>
              </a:rPr>
              <a:t>, x</a:t>
            </a:r>
            <a:r>
              <a:rPr lang="cs-CZ" altLang="cs-CZ" sz="2400" b="0" i="0" baseline="-25000" dirty="0">
                <a:latin typeface="+mn-lt"/>
              </a:rPr>
              <a:t>0,25- </a:t>
            </a:r>
            <a:r>
              <a:rPr lang="cs-CZ" altLang="cs-CZ" sz="2400" i="0" dirty="0">
                <a:latin typeface="+mn-lt"/>
              </a:rPr>
              <a:t>dolní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0,75-</a:t>
            </a:r>
            <a:r>
              <a:rPr lang="cs-CZ" altLang="cs-CZ" sz="2400" i="0" dirty="0">
                <a:latin typeface="+mn-lt"/>
              </a:rPr>
              <a:t>horní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0,1….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0,9-</a:t>
            </a:r>
            <a:r>
              <a:rPr lang="cs-CZ" altLang="cs-CZ" sz="2400" i="0" dirty="0">
                <a:latin typeface="+mn-lt"/>
              </a:rPr>
              <a:t>decily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i="0" u="sng" dirty="0" smtClean="0">
                <a:solidFill>
                  <a:srgbClr val="00B050"/>
                </a:solidFill>
                <a:latin typeface="+mn-lt"/>
              </a:rPr>
              <a:t>Medián</a:t>
            </a:r>
            <a:r>
              <a:rPr lang="cs-CZ" altLang="cs-CZ" sz="2400" b="0" i="0" dirty="0" smtClean="0">
                <a:latin typeface="+mn-lt"/>
              </a:rPr>
              <a:t>:</a:t>
            </a:r>
            <a:r>
              <a:rPr lang="cs-CZ" altLang="cs-CZ" sz="2400" b="0" i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cs-CZ" altLang="cs-CZ" sz="2400" b="0" i="0" dirty="0" smtClean="0">
                <a:solidFill>
                  <a:srgbClr val="000000"/>
                </a:solidFill>
                <a:latin typeface="+mn-lt"/>
              </a:rPr>
              <a:t>hodnota, </a:t>
            </a:r>
            <a:r>
              <a:rPr lang="cs-CZ" altLang="cs-CZ" sz="2400" b="0" i="0" dirty="0">
                <a:solidFill>
                  <a:srgbClr val="000000"/>
                </a:solidFill>
                <a:latin typeface="+mn-lt"/>
              </a:rPr>
              <a:t>jež dělí řadu podle velikosti seřazených výsledků na dvě stejně početné poloviny. </a:t>
            </a:r>
            <a:endParaRPr lang="cs-CZ" altLang="cs-CZ" sz="2400" b="0" i="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76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</a:p>
        </p:txBody>
      </p:sp>
      <p:sp>
        <p:nvSpPr>
          <p:cNvPr id="614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i="0" u="sng" dirty="0" smtClean="0">
                <a:latin typeface="+mn-lt"/>
                <a:cs typeface="+mn-cs"/>
              </a:rPr>
              <a:t>Charakteristiky polohy u intervalových a poměrových znaků</a:t>
            </a:r>
            <a:endParaRPr lang="cs-CZ" sz="2400" b="1" i="0" u="sng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+mn-lt"/>
                <a:cs typeface="+mn-cs"/>
              </a:rPr>
              <a:t>Aritmetický průměr</a:t>
            </a:r>
            <a:r>
              <a:rPr lang="cs-CZ" sz="2000" b="0" i="0" dirty="0">
                <a:latin typeface="+mn-lt"/>
                <a:cs typeface="+mn-cs"/>
              </a:rPr>
              <a:t>:   je definován jako součet všech naměřených údajů vydělený jejich počtem,                                 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cs-CZ" sz="2000" b="0" i="0" dirty="0">
                <a:latin typeface="+mn-lt"/>
                <a:cs typeface="+mn-cs"/>
              </a:rPr>
              <a:t>                                              kde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  <a:cs typeface="+mn-cs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  <a:cs typeface="+mn-cs"/>
              </a:rPr>
              <a:t>i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jsou jednotlivé hodnoty a </a:t>
            </a:r>
            <a:r>
              <a:rPr lang="cs-CZ" sz="2000" b="0" i="1" dirty="0">
                <a:solidFill>
                  <a:prstClr val="black"/>
                </a:solidFill>
                <a:latin typeface="Calibri"/>
                <a:cs typeface="+mn-cs"/>
              </a:rPr>
              <a:t>n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jejich počet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b="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000" b="0" i="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Calibri"/>
                <a:cs typeface="+mn-cs"/>
              </a:rPr>
              <a:t>Geometrický průměr</a:t>
            </a:r>
            <a:r>
              <a:rPr lang="cs-CZ" sz="2000" b="0" i="0" dirty="0">
                <a:latin typeface="Calibri"/>
                <a:cs typeface="+mn-cs"/>
              </a:rPr>
              <a:t>: </a:t>
            </a:r>
            <a:r>
              <a:rPr lang="cs-CZ" sz="2000" b="0" i="1" dirty="0">
                <a:latin typeface="Calibri"/>
                <a:cs typeface="+mn-cs"/>
              </a:rPr>
              <a:t>n</a:t>
            </a:r>
            <a:r>
              <a:rPr lang="cs-CZ" sz="2000" b="0" i="0" dirty="0">
                <a:latin typeface="Calibri"/>
                <a:cs typeface="+mn-cs"/>
              </a:rPr>
              <a:t> kladných hodnot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cs-CZ" sz="2000" b="0" i="0" baseline="-25000" dirty="0">
                <a:solidFill>
                  <a:prstClr val="black"/>
                </a:solidFill>
                <a:latin typeface="Calibri"/>
              </a:rPr>
              <a:t>,</a:t>
            </a:r>
            <a:r>
              <a:rPr lang="cs-CZ" sz="2000" b="0" i="0" dirty="0">
                <a:latin typeface="Calibri"/>
                <a:cs typeface="+mn-cs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0" i="0" baseline="-25000" dirty="0">
                <a:latin typeface="+mn-lt"/>
                <a:cs typeface="+mn-cs"/>
              </a:rPr>
              <a:t> </a:t>
            </a:r>
            <a:endParaRPr lang="cs-CZ" sz="2400" b="0" i="0" dirty="0">
              <a:latin typeface="+mn-lt"/>
              <a:cs typeface="+mn-cs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55650" y="2510438"/>
          <a:ext cx="2114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Rovnice" r:id="rId3" imgW="1231366" imgH="507780" progId="Equation.3">
                  <p:embed/>
                </p:oleObj>
              </mc:Choice>
              <mc:Fallback>
                <p:oleObj name="Rovnice" r:id="rId3" imgW="1231366" imgH="50778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10438"/>
                        <a:ext cx="2114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241040" y="3644900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040" y="3644900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I. 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Průměr vs medián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Clr>
                <a:srgbClr val="D16349"/>
              </a:buClr>
              <a:buFont typeface="Wingdings 2" pitchFamily="18" charset="2"/>
              <a:buNone/>
            </a:pPr>
            <a:r>
              <a:rPr lang="cs-CZ" altLang="cs-CZ" sz="2000" b="1" u="sng" dirty="0" smtClean="0">
                <a:solidFill>
                  <a:srgbClr val="FF0000"/>
                </a:solidFill>
              </a:rPr>
              <a:t>PAMATUJ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: 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silně ovlivněn extrémními hodnotami (tzv. odlehlá pozorování), medián není ovlivněn vybočujícími pozorováními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vhodný ukazatel středu u normálního/symetrického rozložení, medián je vhodnou charakteristikou středu souboru i v případě veličin s neznámým rozdělením</a:t>
            </a:r>
          </a:p>
          <a:p>
            <a:pPr marL="341313" indent="-341313"/>
            <a:r>
              <a:rPr lang="cs-CZ" altLang="cs-CZ" sz="2000" dirty="0" smtClean="0"/>
              <a:t>V případě symetrického rozložení jsou jejich hodnoty v podstatě shodné, v případě asymetrického rozložení však nikoliv!</a:t>
            </a:r>
          </a:p>
          <a:p>
            <a:pPr marL="341313" indent="-341313"/>
            <a:endParaRPr lang="cs-CZ" altLang="cs-CZ" sz="20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Charakteristiky variability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2410419"/>
            <a:ext cx="8534400" cy="3898901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300" b="1" u="sng" dirty="0" smtClean="0"/>
              <a:t>Charakteristiky variability u intervalových a poměrových znaků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Rozptyl (variance)</a:t>
            </a:r>
            <a:r>
              <a:rPr lang="cs-CZ" altLang="cs-CZ" sz="2300" b="1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ukazatelem šířky rozložení získaný na základě odchylky jednotlivých hodnot od průměru</a:t>
            </a:r>
          </a:p>
          <a:p>
            <a:pPr marL="341313" indent="-341313"/>
            <a:endParaRPr lang="cs-CZ" altLang="cs-CZ" sz="23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300" dirty="0" smtClean="0"/>
              <a:t>	Jeho vypovídací schopnost nejvyšší v případě symetrického/normálního rozložení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Směrodatná odchylka</a:t>
            </a:r>
            <a:r>
              <a:rPr lang="cs-CZ" altLang="cs-CZ" sz="2300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druhá odmocnina z rozptylu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  <a:sym typeface="Math1" pitchFamily="2" charset="2"/>
              </a:rPr>
              <a:t>Koeficient variance</a:t>
            </a:r>
            <a:r>
              <a:rPr lang="cs-CZ" altLang="cs-CZ" sz="2300" dirty="0" smtClean="0">
                <a:solidFill>
                  <a:srgbClr val="FD9203"/>
                </a:solidFill>
                <a:sym typeface="Math1" pitchFamily="2" charset="2"/>
              </a:rPr>
              <a:t> </a:t>
            </a:r>
            <a:r>
              <a:rPr lang="cs-CZ" altLang="cs-CZ" sz="2300" dirty="0" smtClean="0">
                <a:sym typeface="Math1" pitchFamily="2" charset="2"/>
              </a:rPr>
              <a:t>- podíl SD ku průměru, u poměrových znaků, umožňuje porovnat variabilitu několika znaků (vyjadřuje se v %)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19126"/>
              </p:ext>
            </p:extLst>
          </p:nvPr>
        </p:nvGraphicFramePr>
        <p:xfrm>
          <a:off x="6084168" y="3222426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Rovnice" r:id="rId4" imgW="1143000" imgH="482600" progId="Equation.3">
                  <p:embed/>
                </p:oleObj>
              </mc:Choice>
              <mc:Fallback>
                <p:oleObj name="Rovnice" r:id="rId4" imgW="1143000" imgH="482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222426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 bwMode="auto">
          <a:xfrm>
            <a:off x="301625" y="1124744"/>
            <a:ext cx="8534400" cy="14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i="0" u="sng" dirty="0" smtClean="0">
                <a:latin typeface="Calibri" pitchFamily="34" charset="0"/>
              </a:rPr>
              <a:t>Charakteristiky variability u ordinálních znaků</a:t>
            </a:r>
            <a:endParaRPr lang="cs-CZ" altLang="cs-CZ" sz="2400" i="0" u="sng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cs-CZ" altLang="cs-CZ" sz="2300" i="0" u="sng" dirty="0" err="1">
                <a:solidFill>
                  <a:srgbClr val="FD9203"/>
                </a:solidFill>
                <a:latin typeface="Calibri" pitchFamily="34" charset="0"/>
              </a:rPr>
              <a:t>Kvartilové</a:t>
            </a:r>
            <a:r>
              <a:rPr lang="cs-CZ" altLang="cs-CZ" sz="2300" i="0" u="sng" dirty="0">
                <a:solidFill>
                  <a:srgbClr val="FD9203"/>
                </a:solidFill>
                <a:latin typeface="Calibri" pitchFamily="34" charset="0"/>
              </a:rPr>
              <a:t> rozpětí (odchylka)</a:t>
            </a:r>
            <a:r>
              <a:rPr lang="cs-CZ" altLang="cs-CZ" sz="2300" i="0" dirty="0">
                <a:solidFill>
                  <a:srgbClr val="FD9203"/>
                </a:solidFill>
                <a:latin typeface="Calibri" pitchFamily="34" charset="0"/>
              </a:rPr>
              <a:t>: </a:t>
            </a:r>
            <a:r>
              <a:rPr lang="cs-CZ" altLang="cs-CZ" sz="2300" b="0" i="0" dirty="0" smtClean="0">
                <a:latin typeface="Calibri" pitchFamily="34" charset="0"/>
              </a:rPr>
              <a:t>q = x</a:t>
            </a:r>
            <a:r>
              <a:rPr lang="cs-CZ" altLang="cs-CZ" sz="2300" b="0" i="0" baseline="-25000" dirty="0" smtClean="0">
                <a:latin typeface="Calibri" pitchFamily="34" charset="0"/>
              </a:rPr>
              <a:t>0,75 </a:t>
            </a:r>
            <a:r>
              <a:rPr lang="cs-CZ" altLang="cs-CZ" sz="2300" b="0" i="0" dirty="0" smtClean="0">
                <a:latin typeface="Calibri" pitchFamily="34" charset="0"/>
              </a:rPr>
              <a:t>- x</a:t>
            </a:r>
            <a:r>
              <a:rPr lang="cs-CZ" altLang="cs-CZ" sz="2300" b="0" i="0" baseline="-25000" dirty="0" smtClean="0">
                <a:latin typeface="Calibri" pitchFamily="34" charset="0"/>
              </a:rPr>
              <a:t>0,25</a:t>
            </a:r>
            <a:endParaRPr lang="cs-CZ" altLang="cs-CZ" sz="23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4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b="0" i="0" baseline="-25000" dirty="0">
                <a:latin typeface="Calibri" pitchFamily="34" charset="0"/>
              </a:rPr>
              <a:t> </a:t>
            </a:r>
            <a:endParaRPr lang="cs-CZ" altLang="cs-CZ" sz="24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0457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Další parametry rozložení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Počet hodnot </a:t>
            </a:r>
            <a:r>
              <a:rPr lang="cs-CZ" altLang="cs-CZ" sz="2000" dirty="0" smtClean="0"/>
              <a:t>– důležitý ukazatel, znamená jak moc lze na data spoléhat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Suma hodnot</a:t>
            </a:r>
            <a:endParaRPr lang="cs-CZ" altLang="cs-CZ" sz="2000" dirty="0" smtClean="0"/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Minimum, maximum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Variační rozpětí (rozsah) </a:t>
            </a:r>
            <a:r>
              <a:rPr lang="cs-CZ" altLang="cs-CZ" sz="2000" dirty="0" smtClean="0"/>
              <a:t>–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rozdíl mezi největší a nejmenší hodnotou řady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Střední chyba průměru (SE) </a:t>
            </a:r>
            <a:r>
              <a:rPr lang="cs-CZ" altLang="cs-CZ" sz="2000" dirty="0" smtClean="0"/>
              <a:t>– měří rozptýlenost vypočítaného aritmetického průměru v různých výběrových souborech vybraných z jednoho základního souboru</a:t>
            </a:r>
          </a:p>
        </p:txBody>
      </p:sp>
    </p:spTree>
    <p:extLst>
      <p:ext uri="{BB962C8B-B14F-4D97-AF65-F5344CB8AC3E}">
        <p14:creationId xmlns:p14="http://schemas.microsoft.com/office/powerpoint/2010/main" val="22999501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a vizualizace kvalitativních dat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3203848" y="2820144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Koláčový graf</a:t>
            </a:r>
            <a:endParaRPr lang="cs-CZ" altLang="cs-CZ" sz="18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516216" y="2820144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Sloupcový graf</a:t>
            </a:r>
            <a:endParaRPr lang="cs-CZ" altLang="cs-CZ" sz="1800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</a:t>
            </a:r>
            <a:r>
              <a:rPr lang="cs-CZ" altLang="cs-CZ" sz="2000" b="1" dirty="0"/>
              <a:t>kvalitativních </a:t>
            </a:r>
            <a:r>
              <a:rPr lang="cs-CZ" altLang="cs-CZ" sz="2000" b="1" dirty="0" smtClean="0"/>
              <a:t>dat: </a:t>
            </a:r>
            <a:r>
              <a:rPr lang="cs-CZ" altLang="cs-CZ" sz="2000" dirty="0" smtClean="0"/>
              <a:t>frekvence jednotlivých kategorií </a:t>
            </a:r>
          </a:p>
          <a:p>
            <a:pPr marL="341313" indent="-341313"/>
            <a:r>
              <a:rPr lang="cs-CZ" altLang="cs-CZ" sz="2000" b="1" dirty="0" smtClean="0"/>
              <a:t>Vizualizace kvalitativních dat: </a:t>
            </a:r>
            <a:r>
              <a:rPr lang="cs-CZ" altLang="cs-CZ" sz="2000" dirty="0" smtClean="0"/>
              <a:t>nejčastěji koláčový nebo sloupcový graf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51520" y="2820144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Frekvenční tabulka</a:t>
            </a:r>
            <a:endParaRPr lang="cs-CZ" altLang="cs-CZ" sz="180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0186"/>
              </p:ext>
            </p:extLst>
          </p:nvPr>
        </p:nvGraphicFramePr>
        <p:xfrm>
          <a:off x="467544" y="3501008"/>
          <a:ext cx="1800200" cy="195490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Známka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18,0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32,8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26,2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14,8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8,2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F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691680" y="238081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Známka </a:t>
            </a:r>
            <a:r>
              <a:rPr lang="pl-PL" sz="2000" b="1" u="sng" dirty="0"/>
              <a:t>z </a:t>
            </a:r>
            <a:r>
              <a:rPr lang="pl-PL" sz="2000" b="1" u="sng" dirty="0" smtClean="0"/>
              <a:t>biostatistiky (podzim 2014)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199" y="3573016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009" y="3425085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404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kvantitativních dat: </a:t>
            </a:r>
            <a:r>
              <a:rPr lang="cs-CZ" altLang="cs-CZ" sz="2000" dirty="0" smtClean="0"/>
              <a:t>charakteristika středu (průměr, medián aj.), charakteristika variability (rozptyl, rozsah hodnot, </a:t>
            </a:r>
            <a:r>
              <a:rPr lang="cs-CZ" altLang="cs-CZ" sz="2000" dirty="0" err="1" smtClean="0"/>
              <a:t>interkvartilové</a:t>
            </a:r>
            <a:r>
              <a:rPr lang="cs-CZ" altLang="cs-CZ" sz="2000" dirty="0" smtClean="0"/>
              <a:t> rozpětí aj.)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563888" y="2811488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Popisné statistiky</a:t>
            </a:r>
            <a:endParaRPr lang="cs-CZ" altLang="cs-CZ" sz="1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691680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80463"/>
              </p:ext>
            </p:extLst>
          </p:nvPr>
        </p:nvGraphicFramePr>
        <p:xfrm>
          <a:off x="2987824" y="3373736"/>
          <a:ext cx="3240360" cy="216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Charakteristika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61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Průměr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Medián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S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</a:t>
                      </a:r>
                      <a:r>
                        <a:rPr lang="cs-CZ" sz="1600" u="none" strike="noStrike" dirty="0">
                          <a:effectLst/>
                        </a:rPr>
                        <a:t>. </a:t>
                      </a:r>
                      <a:r>
                        <a:rPr lang="cs-CZ" sz="1600" u="none" strike="noStrike" dirty="0" smtClean="0">
                          <a:effectLst/>
                        </a:rPr>
                        <a:t>odchylka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4,7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Rozptyl (cm</a:t>
                      </a:r>
                      <a:r>
                        <a:rPr lang="cs-CZ" sz="16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u="none" strike="noStrike" dirty="0" smtClean="0">
                          <a:effectLst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22,2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min-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max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144,1 - 169,2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dolní-horní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kvartil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158,1 - 164,2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Obdélník 26"/>
          <p:cNvSpPr/>
          <p:nvPr/>
        </p:nvSpPr>
        <p:spPr>
          <a:xfrm>
            <a:off x="6014268" y="3771562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Průměr a medián se téměř shodují. Co nám to říká? 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5580112" y="407707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5580112" y="4077072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54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vizualizace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Vizualizace kvantitativních dat: </a:t>
            </a:r>
            <a:r>
              <a:rPr lang="cs-CZ" altLang="cs-CZ" sz="2000" dirty="0" smtClean="0"/>
              <a:t>nejčastěji pomocí krabicového grafu nebo histogramu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5643246" y="2708920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Histogram</a:t>
            </a:r>
            <a:endParaRPr lang="cs-CZ" altLang="cs-CZ" sz="1800" dirty="0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93" y="3350568"/>
            <a:ext cx="3699339" cy="27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1520" y="3245768"/>
            <a:ext cx="855222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 txBox="1">
            <a:spLocks/>
          </p:cNvSpPr>
          <p:nvPr/>
        </p:nvSpPr>
        <p:spPr bwMode="auto">
          <a:xfrm>
            <a:off x="530678" y="2708920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Krabicový graf</a:t>
            </a:r>
            <a:endParaRPr lang="cs-CZ" altLang="cs-CZ" sz="1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2824" y="3245768"/>
            <a:ext cx="713294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858643" y="3245768"/>
            <a:ext cx="251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maximum (100% kvantil)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858643" y="3749824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horní </a:t>
            </a:r>
            <a:r>
              <a:rPr lang="cs-CZ" dirty="0" err="1" smtClean="0"/>
              <a:t>kvartil</a:t>
            </a:r>
            <a:r>
              <a:rPr lang="cs-CZ" dirty="0" smtClean="0"/>
              <a:t> (75%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858643" y="4028564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medián (50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858643" y="4388604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dolní </a:t>
            </a:r>
            <a:r>
              <a:rPr lang="cs-CZ" dirty="0" err="1" smtClean="0"/>
              <a:t>kvartil</a:t>
            </a:r>
            <a:r>
              <a:rPr lang="cs-CZ" dirty="0" smtClean="0"/>
              <a:t> (25%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858643" y="5622032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minimum (0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1458658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1466782" y="396584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322766" y="420878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1466782" y="4541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458658" y="5838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1835696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77091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data symetrická?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322766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5148064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4283968" y="5661248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Odlehlá hodnota?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291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III. Cvičení v programu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pacienti.sta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studenti.sta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Jak získat program </a:t>
            </a:r>
            <a:r>
              <a:rPr lang="cs-CZ" dirty="0" err="1" smtClean="0"/>
              <a:t>Statistica</a:t>
            </a:r>
            <a:r>
              <a:rPr lang="cs-CZ" dirty="0" smtClean="0"/>
              <a:t>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 smtClean="0">
                <a:solidFill>
                  <a:srgbClr val="002060"/>
                </a:solidFill>
              </a:rPr>
              <a:t>https://inet.muni.cz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err="1" smtClean="0"/>
              <a:t>Login</a:t>
            </a:r>
            <a:r>
              <a:rPr lang="cs-CZ" dirty="0" smtClean="0"/>
              <a:t> a heslo: UČO a primární heslo jako do IS-u.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</a:t>
            </a:r>
            <a:r>
              <a:rPr lang="cs-CZ" dirty="0" err="1" smtClean="0"/>
              <a:t>ponuke</a:t>
            </a:r>
            <a:r>
              <a:rPr lang="cs-CZ" dirty="0" smtClean="0"/>
              <a:t> kliknout:  </a:t>
            </a:r>
            <a:r>
              <a:rPr lang="cs-CZ" b="1" dirty="0" smtClean="0"/>
              <a:t>Provozní služby – Software – Nabídka softwaru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Nalézt:  </a:t>
            </a:r>
            <a:r>
              <a:rPr lang="cs-CZ" b="1" dirty="0" err="1" smtClean="0"/>
              <a:t>Statistica</a:t>
            </a:r>
            <a:r>
              <a:rPr lang="cs-CZ" b="1" dirty="0" smtClean="0"/>
              <a:t> 13 </a:t>
            </a:r>
            <a:r>
              <a:rPr lang="cs-CZ" dirty="0" smtClean="0"/>
              <a:t>– kliknout </a:t>
            </a:r>
            <a:r>
              <a:rPr lang="cs-CZ" b="1" dirty="0" smtClean="0">
                <a:solidFill>
                  <a:srgbClr val="002060"/>
                </a:solidFill>
              </a:rPr>
              <a:t>Získat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Postupovat dle návodu</a:t>
            </a:r>
          </a:p>
        </p:txBody>
      </p:sp>
    </p:spTree>
    <p:extLst>
      <p:ext uri="{BB962C8B-B14F-4D97-AF65-F5344CB8AC3E}">
        <p14:creationId xmlns:p14="http://schemas.microsoft.com/office/powerpoint/2010/main" val="2286538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popisné statistiky: soubor </a:t>
            </a:r>
            <a:r>
              <a:rPr lang="cs-CZ" dirty="0" err="1" smtClean="0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Načtěte soubor </a:t>
            </a:r>
            <a:r>
              <a:rPr lang="cs-CZ" b="1" dirty="0" err="1"/>
              <a:t>pacienti.sta</a:t>
            </a:r>
            <a:r>
              <a:rPr lang="cs-CZ" dirty="0"/>
              <a:t>, který obsahuje údaje o 61 pacientech.</a:t>
            </a:r>
          </a:p>
          <a:p>
            <a:r>
              <a:rPr lang="cs-CZ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Nejprve budeme pracovat s </a:t>
            </a:r>
            <a:r>
              <a:rPr lang="cs-CZ" b="1" i="1" u="sng" dirty="0"/>
              <a:t>kategoriální proměnnou</a:t>
            </a:r>
            <a:r>
              <a:rPr lang="cs-CZ" b="1" dirty="0"/>
              <a:t>.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Pro proměnnou pohlaví zjistěte: </a:t>
            </a:r>
            <a:r>
              <a:rPr lang="cs-CZ" b="1" i="1" u="sng" dirty="0"/>
              <a:t>absolutní, relativní četnost, dále absolutní a relativní kumulativní četnost</a:t>
            </a:r>
            <a:endParaRPr lang="cs-CZ" b="1" i="1" dirty="0"/>
          </a:p>
        </p:txBody>
      </p:sp>
      <p:pic>
        <p:nvPicPr>
          <p:cNvPr id="5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3209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22440"/>
            <a:ext cx="3181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944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Pomoc</a:t>
            </a:r>
            <a:r>
              <a:rPr lang="cs-CZ" b="1" i="1" dirty="0"/>
              <a:t>í </a:t>
            </a:r>
            <a:r>
              <a:rPr lang="cs-CZ" b="1" i="1" u="sng" dirty="0"/>
              <a:t>výsečového grafu (koláčového grafu)</a:t>
            </a:r>
            <a:r>
              <a:rPr lang="cs-CZ" b="1" i="1" dirty="0"/>
              <a:t> znázorněte proměnnou Pohlaví, doplňte procenta (relativní četnost</a:t>
            </a:r>
            <a:r>
              <a:rPr lang="cs-CZ" b="1" i="1" dirty="0" smtClean="0"/>
              <a:t>).</a:t>
            </a:r>
            <a:r>
              <a:rPr lang="cs-CZ" dirty="0"/>
              <a:t> </a:t>
            </a:r>
          </a:p>
        </p:txBody>
      </p:sp>
      <p:pic>
        <p:nvPicPr>
          <p:cNvPr id="7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38557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9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164288" y="57245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216" y="4361656"/>
            <a:ext cx="1030224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Nyní </a:t>
            </a:r>
            <a:r>
              <a:rPr lang="cs-CZ" b="1" i="1" dirty="0"/>
              <a:t>budeme pracovat se spojitou proměnnou. </a:t>
            </a:r>
            <a:endParaRPr lang="cs-CZ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Pro </a:t>
            </a:r>
            <a:r>
              <a:rPr lang="cs-CZ" b="1" i="1" dirty="0"/>
              <a:t>proměnnou váha zjistěte: průměr, medián, minimum a maximum </a:t>
            </a:r>
          </a:p>
        </p:txBody>
      </p:sp>
      <p:pic>
        <p:nvPicPr>
          <p:cNvPr id="8" name="obrázek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20888"/>
            <a:ext cx="2981325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4509120"/>
            <a:ext cx="4210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136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bychom chtěli zjistit průměrnou váhu pouze u mužů, klikneme na tlačítko </a:t>
            </a:r>
            <a:r>
              <a:rPr lang="cs-CZ" b="1" i="1" dirty="0" err="1"/>
              <a:t>select</a:t>
            </a:r>
            <a:r>
              <a:rPr lang="cs-CZ" b="1" i="1" dirty="0"/>
              <a:t> </a:t>
            </a:r>
            <a:r>
              <a:rPr lang="cs-CZ" b="1" i="1" dirty="0" err="1"/>
              <a:t>cases</a:t>
            </a:r>
            <a:r>
              <a:rPr lang="cs-CZ" b="1" i="1" dirty="0"/>
              <a:t> a zvolíte Pohlaví=“</a:t>
            </a:r>
            <a:r>
              <a:rPr lang="cs-CZ" b="1" i="1" dirty="0" err="1"/>
              <a:t>muz</a:t>
            </a:r>
            <a:r>
              <a:rPr lang="cs-CZ" b="1" i="1" dirty="0"/>
              <a:t>“(nezapomínejte na uvozovky)</a:t>
            </a:r>
          </a:p>
        </p:txBody>
      </p:sp>
      <p:pic>
        <p:nvPicPr>
          <p:cNvPr id="7" name="obrázek 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89112"/>
            <a:ext cx="5105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189798"/>
            <a:ext cx="362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18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V</a:t>
            </a:r>
            <a:r>
              <a:rPr lang="en-US" b="1" i="1" u="sng" dirty="0" err="1"/>
              <a:t>ytvořte</a:t>
            </a:r>
            <a:r>
              <a:rPr lang="en-US" b="1" i="1" u="sng" dirty="0"/>
              <a:t> histogram</a:t>
            </a:r>
            <a:r>
              <a:rPr lang="en-US" b="1" i="1" dirty="0"/>
              <a:t> s </a:t>
            </a:r>
            <a:r>
              <a:rPr lang="en-US" b="1" i="1" dirty="0" err="1"/>
              <a:t>rozpětím</a:t>
            </a:r>
            <a:r>
              <a:rPr lang="en-US" b="1" i="1" dirty="0"/>
              <a:t> </a:t>
            </a:r>
            <a:r>
              <a:rPr lang="en-US" b="1" i="1" dirty="0" err="1"/>
              <a:t>hodnot</a:t>
            </a:r>
            <a:r>
              <a:rPr lang="en-US" b="1" i="1" dirty="0"/>
              <a:t> </a:t>
            </a:r>
            <a:r>
              <a:rPr lang="en-US" b="1" i="1" dirty="0" err="1"/>
              <a:t>po</a:t>
            </a:r>
            <a:r>
              <a:rPr lang="en-US" b="1" i="1" dirty="0"/>
              <a:t> </a:t>
            </a:r>
            <a:r>
              <a:rPr lang="en-US" b="1" i="1" dirty="0" err="1"/>
              <a:t>pěti</a:t>
            </a:r>
            <a:r>
              <a:rPr lang="en-US" b="1" i="1" dirty="0"/>
              <a:t>, </a:t>
            </a:r>
            <a:r>
              <a:rPr lang="en-US" b="1" i="1" dirty="0" err="1"/>
              <a:t>poté</a:t>
            </a:r>
            <a:r>
              <a:rPr lang="en-US" b="1" i="1" dirty="0"/>
              <a:t> </a:t>
            </a:r>
            <a:r>
              <a:rPr lang="en-US" b="1" i="1" dirty="0" err="1"/>
              <a:t>zkuste</a:t>
            </a:r>
            <a:r>
              <a:rPr lang="en-US" b="1" i="1" dirty="0"/>
              <a:t> to </a:t>
            </a:r>
            <a:r>
              <a:rPr lang="en-US" b="1" i="1" dirty="0" err="1"/>
              <a:t>samé</a:t>
            </a:r>
            <a:r>
              <a:rPr lang="en-US" b="1" i="1" dirty="0"/>
              <a:t> pro </a:t>
            </a:r>
            <a:r>
              <a:rPr lang="en-US" b="1" i="1" dirty="0" err="1"/>
              <a:t>muže</a:t>
            </a:r>
            <a:r>
              <a:rPr lang="en-US" b="1" i="1" dirty="0"/>
              <a:t> a </a:t>
            </a:r>
            <a:r>
              <a:rPr lang="en-US" b="1" i="1" dirty="0" err="1"/>
              <a:t>ženy</a:t>
            </a:r>
            <a:r>
              <a:rPr lang="en-US" b="1" i="1" dirty="0"/>
              <a:t>.</a:t>
            </a:r>
            <a:endParaRPr lang="cs-CZ" b="1" i="1" dirty="0"/>
          </a:p>
          <a:p>
            <a:r>
              <a:rPr lang="cs-CZ" b="1" i="1" dirty="0"/>
              <a:t>Návod: Záložka </a:t>
            </a:r>
            <a:r>
              <a:rPr lang="cs-CZ" b="1" i="1" dirty="0" err="1"/>
              <a:t>Graphs</a:t>
            </a:r>
            <a:r>
              <a:rPr lang="cs-CZ" b="1" i="1" dirty="0"/>
              <a:t>-</a:t>
            </a:r>
            <a:r>
              <a:rPr lang="en-US" b="1" i="1" dirty="0"/>
              <a:t>&gt;Histogram-&gt;pro</a:t>
            </a:r>
            <a:r>
              <a:rPr lang="cs-CZ" b="1" i="1" dirty="0"/>
              <a:t>měnná váha, záložka </a:t>
            </a:r>
            <a:r>
              <a:rPr lang="cs-CZ" b="1" i="1" dirty="0" err="1"/>
              <a:t>Advanced</a:t>
            </a:r>
            <a:r>
              <a:rPr lang="cs-CZ" b="1" i="1" dirty="0"/>
              <a:t>: </a:t>
            </a:r>
            <a:r>
              <a:rPr lang="cs-CZ" b="1" i="1" dirty="0" err="1"/>
              <a:t>Intervals</a:t>
            </a:r>
            <a:r>
              <a:rPr lang="cs-CZ" b="1" i="1" dirty="0"/>
              <a:t> </a:t>
            </a:r>
            <a:r>
              <a:rPr lang="cs-CZ" b="1" i="1" dirty="0" err="1"/>
              <a:t>Boundaries</a:t>
            </a:r>
            <a:r>
              <a:rPr lang="cs-CZ" b="1" i="1" dirty="0"/>
              <a:t>, </a:t>
            </a:r>
            <a:r>
              <a:rPr lang="cs-CZ" b="1" i="1" dirty="0" err="1"/>
              <a:t>Specifies</a:t>
            </a:r>
            <a:r>
              <a:rPr lang="cs-CZ" b="1" i="1" dirty="0"/>
              <a:t> </a:t>
            </a:r>
            <a:r>
              <a:rPr lang="cs-CZ" b="1" i="1" dirty="0" err="1"/>
              <a:t>boundaries</a:t>
            </a:r>
            <a:endParaRPr lang="cs-CZ" b="1" i="1" dirty="0"/>
          </a:p>
        </p:txBody>
      </p:sp>
      <p:pic>
        <p:nvPicPr>
          <p:cNvPr id="8" name="obrázek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8709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80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váhu odděleně pro pohlaví - po boku vpravo By </a:t>
            </a:r>
            <a:r>
              <a:rPr lang="cs-CZ" b="1" i="1" dirty="0" err="1"/>
              <a:t>group</a:t>
            </a:r>
            <a:r>
              <a:rPr lang="cs-CZ" b="1" i="1" dirty="0"/>
              <a:t>: vybereme proměnnou pohlaví </a:t>
            </a:r>
            <a:r>
              <a:rPr lang="cs-CZ" b="1" i="1" dirty="0" smtClean="0"/>
              <a:t>.</a:t>
            </a:r>
            <a:endParaRPr lang="cs-CZ" b="1" i="1" dirty="0"/>
          </a:p>
        </p:txBody>
      </p:sp>
      <p:pic>
        <p:nvPicPr>
          <p:cNvPr id="6" name="obrázek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87" y="2276872"/>
            <a:ext cx="576072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3611959"/>
            <a:ext cx="30956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688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histogram váhy pro muže i ženy mít v jenom grafu: vybereme záložku </a:t>
            </a:r>
            <a:r>
              <a:rPr lang="cs-CZ" b="1" i="1" dirty="0" err="1"/>
              <a:t>Categorized</a:t>
            </a:r>
            <a:r>
              <a:rPr lang="cs-CZ" b="1" i="1" dirty="0"/>
              <a:t>, zapneme kategorii X a změníme proměnnou na pohlaví.</a:t>
            </a:r>
            <a:endParaRPr lang="cs-CZ" dirty="0"/>
          </a:p>
        </p:txBody>
      </p:sp>
      <p:pic>
        <p:nvPicPr>
          <p:cNvPr id="8" name="obrázek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3"/>
            <a:ext cx="4211955" cy="31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796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Překódovaní proměnné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Proměnnou váha </a:t>
            </a:r>
            <a:r>
              <a:rPr lang="cs-CZ" b="1" i="1" u="sng" dirty="0"/>
              <a:t>překódujte </a:t>
            </a:r>
            <a:r>
              <a:rPr lang="cs-CZ" b="1" i="1" dirty="0"/>
              <a:t>do proměnné </a:t>
            </a:r>
            <a:r>
              <a:rPr lang="cs-CZ" b="1" i="1" dirty="0" err="1"/>
              <a:t>vaha_kategorie</a:t>
            </a:r>
            <a:r>
              <a:rPr lang="cs-CZ" b="1" i="1" dirty="0"/>
              <a:t> tak, aby pacienti pod 60 kg tvořili jednu skupinu a pacienti 60+ druhou skupinu. </a:t>
            </a:r>
          </a:p>
          <a:p>
            <a:r>
              <a:rPr lang="en-US" b="1" i="1" dirty="0"/>
              <a:t>N</a:t>
            </a:r>
            <a:r>
              <a:rPr lang="cs-CZ" b="1" i="1" dirty="0" err="1"/>
              <a:t>ávod</a:t>
            </a:r>
            <a:r>
              <a:rPr lang="cs-CZ" b="1" i="1" dirty="0"/>
              <a:t>: Vložíme novou proměnnou </a:t>
            </a:r>
            <a:r>
              <a:rPr lang="cs-CZ" b="1" i="1" dirty="0" err="1"/>
              <a:t>vaha_kategorie</a:t>
            </a:r>
            <a:r>
              <a:rPr lang="cs-CZ" b="1" i="1" dirty="0"/>
              <a:t> za proměnnou váha. Označíme novou proměnnou </a:t>
            </a:r>
            <a:r>
              <a:rPr lang="cs-CZ" b="1" i="1" dirty="0" err="1"/>
              <a:t>vaha_kategorie</a:t>
            </a:r>
            <a:r>
              <a:rPr lang="cs-CZ" b="1" i="1" dirty="0" smtClean="0"/>
              <a:t>, záložka Data </a:t>
            </a:r>
            <a:r>
              <a:rPr lang="en-US" b="1" i="1" dirty="0" smtClean="0"/>
              <a:t>-&gt;</a:t>
            </a:r>
            <a:r>
              <a:rPr lang="cs-CZ" b="1" i="1" dirty="0" smtClean="0"/>
              <a:t> </a:t>
            </a:r>
            <a:r>
              <a:rPr lang="cs-CZ" b="1" i="1" dirty="0" err="1" smtClean="0"/>
              <a:t>Recode</a:t>
            </a:r>
            <a:endParaRPr lang="cs-CZ" b="1" i="1" dirty="0"/>
          </a:p>
        </p:txBody>
      </p:sp>
      <p:pic>
        <p:nvPicPr>
          <p:cNvPr id="6" name="obrázek 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5760720" cy="220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4481" y="5229201"/>
            <a:ext cx="8229600" cy="792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Zjistěte</a:t>
            </a:r>
            <a:r>
              <a:rPr lang="cs-CZ" b="1" i="1" dirty="0"/>
              <a:t>, kolik % žen mělo váhu pod 60 kg?</a:t>
            </a:r>
          </a:p>
        </p:txBody>
      </p:sp>
    </p:spTree>
    <p:extLst>
      <p:ext uri="{BB962C8B-B14F-4D97-AF65-F5344CB8AC3E}">
        <p14:creationId xmlns:p14="http://schemas.microsoft.com/office/powerpoint/2010/main" val="2881294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48535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u="sng" dirty="0"/>
              <a:t>Načtěte soubor </a:t>
            </a:r>
            <a:r>
              <a:rPr lang="cs-CZ" b="1" u="sng" dirty="0" err="1"/>
              <a:t>studenti.sta</a:t>
            </a:r>
            <a:r>
              <a:rPr lang="cs-CZ" b="1" dirty="0"/>
              <a:t>, který obsahuje údaje o 26 studentech, získané informace jsou shrnuty v proměnných A,B,C,D.  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Home</a:t>
            </a:r>
            <a:r>
              <a:rPr lang="cs-CZ" dirty="0"/>
              <a:t> → </a:t>
            </a:r>
            <a:r>
              <a:rPr lang="cs-CZ" i="1" dirty="0"/>
              <a:t>Open</a:t>
            </a:r>
            <a:r>
              <a:rPr lang="cs-CZ" dirty="0"/>
              <a:t> → vybereme soubor </a:t>
            </a:r>
            <a:r>
              <a:rPr lang="cs-CZ" dirty="0" err="1"/>
              <a:t>studenti.sta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Změňte názvy proměnných</a:t>
            </a:r>
            <a:r>
              <a:rPr lang="cs-CZ" b="1" dirty="0"/>
              <a:t>: A-jméno studenta, B-známka z biostatistiky, C-pohlaví, D-věk. U proměnných B a C popište jednotlivé varianty (proměnná B odpovídá známce: 1- výborně, 2- velmi dobře, 3- dobře, 4- nedostatečně; proměnná C odpovídá pohlaví:1 - muž, 2 - žena)</a:t>
            </a:r>
            <a:endParaRPr lang="cs-CZ" dirty="0"/>
          </a:p>
          <a:p>
            <a:r>
              <a:rPr lang="cs-CZ" dirty="0"/>
              <a:t>Návod: Vybereme nejprve příslušnou proměnnou A, 2krát klikneme myší → do položky </a:t>
            </a:r>
            <a:r>
              <a:rPr lang="cs-CZ" i="1" dirty="0" err="1"/>
              <a:t>Name</a:t>
            </a:r>
            <a:r>
              <a:rPr lang="cs-CZ" dirty="0"/>
              <a:t> napíšeme nový název proměnné (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Specs</a:t>
            </a:r>
            <a:r>
              <a:rPr lang="cs-CZ" dirty="0"/>
              <a:t>… umožní přejmenovat všechny proměnné najednou; </a:t>
            </a:r>
            <a:r>
              <a:rPr lang="cs-CZ" i="1" dirty="0"/>
              <a:t>Text </a:t>
            </a:r>
            <a:r>
              <a:rPr lang="cs-CZ" i="1" dirty="0" err="1"/>
              <a:t>Labels</a:t>
            </a:r>
            <a:r>
              <a:rPr lang="cs-CZ" dirty="0"/>
              <a:t> číselným hodnotám přiřadí textový popisek).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Pojmenujte názvy řádků tabulky jmény studentů</a:t>
            </a:r>
            <a:r>
              <a:rPr lang="cs-CZ" b="1" dirty="0"/>
              <a:t>, poté proměnnou jméno studenta smažte.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/>
              <a:t>Data →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/>
              <a:t>Transfer case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 err="1"/>
              <a:t>Variable</a:t>
            </a:r>
            <a:r>
              <a:rPr lang="cs-CZ" dirty="0"/>
              <a:t>: Jméno studenta;</a:t>
            </a:r>
          </a:p>
          <a:p>
            <a:r>
              <a:rPr lang="cs-CZ" dirty="0"/>
              <a:t>smazání-vybereme proměnnou Jméno studenta, pravé tlačítko myši → </a:t>
            </a:r>
            <a:r>
              <a:rPr lang="cs-CZ" i="1" dirty="0" err="1"/>
              <a:t>Delete</a:t>
            </a:r>
            <a:r>
              <a:rPr lang="cs-CZ" i="1" dirty="0"/>
              <a:t> </a:t>
            </a:r>
            <a:r>
              <a:rPr lang="cs-CZ" i="1" dirty="0" err="1"/>
              <a:t>Variable</a:t>
            </a:r>
            <a:r>
              <a:rPr lang="cs-CZ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00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0405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U </a:t>
            </a:r>
            <a:r>
              <a:rPr lang="cs-CZ" b="1" dirty="0"/>
              <a:t>proměnné </a:t>
            </a:r>
            <a:r>
              <a:rPr lang="cs-CZ" b="1" u="sng" dirty="0"/>
              <a:t>Známka</a:t>
            </a:r>
            <a:r>
              <a:rPr lang="cs-CZ" b="1" dirty="0"/>
              <a:t> zjistěte </a:t>
            </a:r>
            <a:r>
              <a:rPr lang="cs-CZ" b="1" u="sng" dirty="0"/>
              <a:t>absolutní, relativní četnost, dále absolutní a relativní kumulativní četnost.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Frequency</a:t>
            </a:r>
            <a:r>
              <a:rPr lang="cs-CZ" i="1" dirty="0"/>
              <a:t> </a:t>
            </a:r>
            <a:r>
              <a:rPr lang="cs-CZ" i="1" dirty="0" err="1"/>
              <a:t>tables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známka z biostatistiky</a:t>
            </a:r>
            <a:r>
              <a:rPr lang="cs-CZ" i="1" dirty="0"/>
              <a:t> → </a:t>
            </a:r>
            <a:r>
              <a:rPr lang="cs-CZ" i="1" dirty="0" err="1"/>
              <a:t>Summary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  <a:p>
            <a:r>
              <a:rPr lang="cs-CZ" b="1" dirty="0" smtClean="0"/>
              <a:t>Zjistěte </a:t>
            </a:r>
            <a:r>
              <a:rPr lang="cs-CZ" b="1" u="sng" dirty="0"/>
              <a:t>průměr, medián </a:t>
            </a:r>
            <a:r>
              <a:rPr lang="cs-CZ" b="1" dirty="0"/>
              <a:t>pro proměnnou </a:t>
            </a:r>
            <a:r>
              <a:rPr lang="cs-CZ" b="1" u="sng" dirty="0"/>
              <a:t>Věk</a:t>
            </a:r>
            <a:r>
              <a:rPr lang="cs-CZ" b="1" dirty="0"/>
              <a:t>. U proměnné </a:t>
            </a:r>
            <a:r>
              <a:rPr lang="cs-CZ" b="1" u="sng" dirty="0"/>
              <a:t>pohlaví</a:t>
            </a:r>
            <a:r>
              <a:rPr lang="cs-CZ" b="1" dirty="0"/>
              <a:t> zjistěte </a:t>
            </a:r>
            <a:r>
              <a:rPr lang="cs-CZ" b="1" u="sng" dirty="0"/>
              <a:t>modus</a:t>
            </a:r>
            <a:r>
              <a:rPr lang="cs-CZ" b="1" dirty="0"/>
              <a:t>. Pro proměnnou </a:t>
            </a:r>
            <a:r>
              <a:rPr lang="cs-CZ" b="1" u="sng" dirty="0"/>
              <a:t>známka</a:t>
            </a:r>
            <a:r>
              <a:rPr lang="cs-CZ" b="1" dirty="0"/>
              <a:t> zjistěte medián, modus.</a:t>
            </a:r>
            <a:endParaRPr lang="cs-CZ" dirty="0"/>
          </a:p>
          <a:p>
            <a:r>
              <a:rPr lang="cs-CZ" dirty="0"/>
              <a:t>Návod: </a:t>
            </a:r>
          </a:p>
          <a:p>
            <a:r>
              <a:rPr lang="cs-CZ" u="sng" dirty="0"/>
              <a:t>Způsob 1</a:t>
            </a:r>
            <a:r>
              <a:rPr lang="cs-CZ" dirty="0"/>
              <a:t>: Označíme proměnnou věk, pravé tlačítko</a:t>
            </a:r>
            <a:r>
              <a:rPr lang="cs-CZ" i="1" dirty="0"/>
              <a:t> → </a:t>
            </a:r>
            <a:r>
              <a:rPr lang="cs-CZ" i="1" dirty="0" err="1"/>
              <a:t>Statistics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Block</a:t>
            </a:r>
            <a:r>
              <a:rPr lang="cs-CZ" i="1" dirty="0"/>
              <a:t> Data → </a:t>
            </a:r>
            <a:r>
              <a:rPr lang="cs-CZ" i="1" dirty="0" err="1"/>
              <a:t>Blocks</a:t>
            </a:r>
            <a:r>
              <a:rPr lang="cs-CZ" i="1" dirty="0"/>
              <a:t> </a:t>
            </a:r>
            <a:r>
              <a:rPr lang="cs-CZ" i="1" dirty="0" err="1"/>
              <a:t>columns</a:t>
            </a:r>
            <a:r>
              <a:rPr lang="cs-CZ" i="1" dirty="0"/>
              <a:t> → </a:t>
            </a:r>
            <a:r>
              <a:rPr lang="cs-CZ" i="1" dirty="0" err="1"/>
              <a:t>All</a:t>
            </a:r>
            <a:endParaRPr lang="cs-CZ" dirty="0"/>
          </a:p>
          <a:p>
            <a:r>
              <a:rPr lang="cs-CZ" u="sng" dirty="0" err="1"/>
              <a:t>Zbůsob</a:t>
            </a:r>
            <a:r>
              <a:rPr lang="cs-CZ" u="sng" dirty="0"/>
              <a:t> 2</a:t>
            </a:r>
            <a:r>
              <a:rPr lang="cs-CZ" dirty="0"/>
              <a:t>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Descriptive</a:t>
            </a:r>
            <a:r>
              <a:rPr lang="cs-CZ" i="1" dirty="0"/>
              <a:t>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i="1" dirty="0"/>
              <a:t>:</a:t>
            </a:r>
            <a:r>
              <a:rPr lang="cs-CZ" dirty="0"/>
              <a:t> věk</a:t>
            </a:r>
            <a:r>
              <a:rPr lang="cs-CZ" i="1" dirty="0"/>
              <a:t>→ </a:t>
            </a:r>
            <a:r>
              <a:rPr lang="cs-CZ" dirty="0"/>
              <a:t>záložka </a:t>
            </a:r>
            <a:r>
              <a:rPr lang="cs-CZ" i="1" dirty="0" err="1"/>
              <a:t>Advanced</a:t>
            </a:r>
            <a:r>
              <a:rPr lang="cs-CZ" i="1" dirty="0"/>
              <a:t> → </a:t>
            </a:r>
            <a:r>
              <a:rPr lang="cs-CZ" dirty="0"/>
              <a:t>vybereme </a:t>
            </a:r>
            <a:r>
              <a:rPr lang="cs-CZ" i="1" dirty="0" err="1"/>
              <a:t>Mean</a:t>
            </a:r>
            <a:r>
              <a:rPr lang="cs-CZ" dirty="0"/>
              <a:t>, </a:t>
            </a:r>
            <a:r>
              <a:rPr lang="cs-CZ" i="1" dirty="0" err="1"/>
              <a:t>Median</a:t>
            </a:r>
            <a:r>
              <a:rPr lang="cs-CZ" i="1" dirty="0"/>
              <a:t>.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658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2202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Proměnnou </a:t>
            </a:r>
            <a:r>
              <a:rPr lang="cs-CZ" b="1" u="sng" dirty="0"/>
              <a:t>věk překódujte</a:t>
            </a:r>
            <a:r>
              <a:rPr lang="cs-CZ" b="1" dirty="0"/>
              <a:t> pomocí následujících 5 intervalů: &lt;20,22&gt;, (22,25&gt;, (25,28&gt;, (28,31&gt;, (31,33&gt;  do proměnné Věk 2.</a:t>
            </a:r>
            <a:endParaRPr lang="cs-CZ" dirty="0"/>
          </a:p>
          <a:p>
            <a:r>
              <a:rPr lang="cs-CZ" dirty="0"/>
              <a:t>Návod: Vložíme novou proměnnou Věk 2 za proměnnou Věk. Označíme novou proměnnou</a:t>
            </a:r>
          </a:p>
          <a:p>
            <a:r>
              <a:rPr lang="cs-CZ" dirty="0"/>
              <a:t>Věk 2, záložka </a:t>
            </a:r>
            <a:r>
              <a:rPr lang="cs-CZ" i="1" dirty="0"/>
              <a:t>Data → </a:t>
            </a:r>
            <a:r>
              <a:rPr lang="cs-CZ" i="1" dirty="0" err="1"/>
              <a:t>Recode</a:t>
            </a:r>
            <a:r>
              <a:rPr lang="cs-CZ" i="1" dirty="0"/>
              <a:t> → </a:t>
            </a:r>
            <a:r>
              <a:rPr lang="cs-CZ" i="1" dirty="0" err="1"/>
              <a:t>Category</a:t>
            </a:r>
            <a:r>
              <a:rPr lang="cs-CZ" i="1" dirty="0"/>
              <a:t> 1</a:t>
            </a:r>
            <a:r>
              <a:rPr lang="cs-CZ" dirty="0"/>
              <a:t>: věk&gt;=20 and věk&lt;=22, </a:t>
            </a:r>
            <a:r>
              <a:rPr lang="cs-CZ" i="1" dirty="0"/>
              <a:t>New </a:t>
            </a:r>
            <a:r>
              <a:rPr lang="cs-CZ" i="1" dirty="0" err="1"/>
              <a:t>Value</a:t>
            </a:r>
            <a:r>
              <a:rPr lang="cs-CZ" dirty="0"/>
              <a:t>: 1 atd.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dirty="0" smtClean="0"/>
              <a:t>Pomocí </a:t>
            </a:r>
            <a:r>
              <a:rPr lang="cs-CZ" b="1" u="sng" dirty="0"/>
              <a:t>koláčového grafu</a:t>
            </a:r>
            <a:r>
              <a:rPr lang="cs-CZ" b="1" dirty="0"/>
              <a:t> znázorněte proměnnou </a:t>
            </a:r>
            <a:r>
              <a:rPr lang="cs-CZ" b="1" u="sng" dirty="0"/>
              <a:t>Známku a Pohlaví, </a:t>
            </a:r>
            <a:r>
              <a:rPr lang="cs-CZ" b="1" dirty="0"/>
              <a:t>doplňte procenta (relativní četnost).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Pie </a:t>
            </a:r>
            <a:r>
              <a:rPr lang="cs-CZ" i="1" dirty="0" err="1"/>
              <a:t>Charts</a:t>
            </a:r>
            <a:r>
              <a:rPr lang="cs-CZ" i="1" dirty="0"/>
              <a:t> → </a:t>
            </a:r>
            <a:r>
              <a:rPr lang="cs-CZ" dirty="0"/>
              <a:t>Záložka: </a:t>
            </a:r>
            <a:r>
              <a:rPr lang="cs-CZ" i="1" dirty="0" err="1"/>
              <a:t>Quick</a:t>
            </a:r>
            <a:r>
              <a:rPr lang="cs-CZ" i="1" dirty="0"/>
              <a:t>: </a:t>
            </a:r>
            <a:r>
              <a:rPr lang="cs-CZ" i="1" dirty="0" err="1"/>
              <a:t>Variables</a:t>
            </a:r>
            <a:r>
              <a:rPr lang="cs-CZ" dirty="0"/>
              <a:t>: Známka, Pohlaví; </a:t>
            </a:r>
            <a:r>
              <a:rPr lang="cs-CZ" dirty="0" err="1"/>
              <a:t>Záložka:</a:t>
            </a:r>
            <a:r>
              <a:rPr lang="cs-CZ" i="1" dirty="0" err="1"/>
              <a:t>Advanced</a:t>
            </a:r>
            <a:r>
              <a:rPr lang="cs-CZ" i="1" dirty="0"/>
              <a:t> → Pie </a:t>
            </a:r>
            <a:r>
              <a:rPr lang="cs-CZ" i="1" dirty="0" err="1"/>
              <a:t>legends</a:t>
            </a:r>
            <a:r>
              <a:rPr lang="cs-CZ" i="1" dirty="0"/>
              <a:t> </a:t>
            </a:r>
            <a:r>
              <a:rPr lang="cs-CZ" dirty="0"/>
              <a:t>vyber</a:t>
            </a:r>
            <a:r>
              <a:rPr lang="cs-CZ" i="1" dirty="0"/>
              <a:t> Text and </a:t>
            </a:r>
            <a:r>
              <a:rPr lang="cs-CZ" i="1" dirty="0" err="1"/>
              <a:t>Percent</a:t>
            </a:r>
            <a:r>
              <a:rPr lang="cs-CZ" i="1" dirty="0"/>
              <a:t>.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 smtClean="0"/>
              <a:t>Pomocí </a:t>
            </a:r>
            <a:r>
              <a:rPr lang="cs-CZ" b="1" u="sng" dirty="0"/>
              <a:t>sloupcového grafu</a:t>
            </a:r>
            <a:r>
              <a:rPr lang="cs-CZ" b="1" dirty="0"/>
              <a:t> znázorněte </a:t>
            </a:r>
            <a:r>
              <a:rPr lang="cs-CZ" b="1" u="sng" dirty="0"/>
              <a:t>věk pouze pro muže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Bar/</a:t>
            </a:r>
            <a:r>
              <a:rPr lang="cs-CZ" i="1" dirty="0" err="1"/>
              <a:t>Column</a:t>
            </a:r>
            <a:r>
              <a:rPr lang="cs-CZ" i="1" dirty="0"/>
              <a:t> </a:t>
            </a:r>
            <a:r>
              <a:rPr lang="cs-CZ" i="1" dirty="0" err="1"/>
              <a:t>Plots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Věk, v tomtéž okně napravo klikneme na </a:t>
            </a:r>
            <a:r>
              <a:rPr lang="cs-CZ" i="1" dirty="0" err="1"/>
              <a:t>Select</a:t>
            </a:r>
            <a:r>
              <a:rPr lang="cs-CZ" i="1" dirty="0"/>
              <a:t> </a:t>
            </a:r>
            <a:r>
              <a:rPr lang="cs-CZ" i="1" dirty="0" err="1"/>
              <a:t>Cases</a:t>
            </a:r>
            <a:r>
              <a:rPr lang="cs-CZ" i="1" dirty="0"/>
              <a:t> →</a:t>
            </a:r>
            <a:r>
              <a:rPr lang="cs-CZ" dirty="0"/>
              <a:t>zaškrtneme možnost </a:t>
            </a:r>
            <a:r>
              <a:rPr lang="cs-CZ" i="1" dirty="0" err="1"/>
              <a:t>Enable</a:t>
            </a:r>
            <a:r>
              <a:rPr lang="cs-CZ" i="1" dirty="0"/>
              <a:t> </a:t>
            </a:r>
            <a:r>
              <a:rPr lang="cs-CZ" i="1" dirty="0" err="1"/>
              <a:t>Selection</a:t>
            </a:r>
            <a:r>
              <a:rPr lang="cs-CZ" i="1" dirty="0"/>
              <a:t> </a:t>
            </a:r>
            <a:r>
              <a:rPr lang="cs-CZ" i="1" dirty="0" err="1"/>
              <a:t>Conditions</a:t>
            </a:r>
            <a:r>
              <a:rPr lang="cs-CZ" i="1" dirty="0"/>
              <a:t> → </a:t>
            </a:r>
            <a:r>
              <a:rPr lang="cs-CZ" i="1" dirty="0" err="1"/>
              <a:t>Specific</a:t>
            </a:r>
            <a:r>
              <a:rPr lang="cs-CZ" i="1" dirty="0"/>
              <a:t>→ </a:t>
            </a:r>
            <a:r>
              <a:rPr lang="cs-CZ" i="1" dirty="0" err="1"/>
              <a:t>selected</a:t>
            </a:r>
            <a:r>
              <a:rPr lang="cs-CZ" i="1" dirty="0"/>
              <a:t> by </a:t>
            </a:r>
            <a:r>
              <a:rPr lang="cs-CZ" i="1" dirty="0" err="1"/>
              <a:t>Expression</a:t>
            </a:r>
            <a:r>
              <a:rPr lang="cs-CZ" dirty="0" smtClean="0"/>
              <a:t>: Pohlaví=1</a:t>
            </a:r>
            <a:r>
              <a:rPr lang="cs-CZ" dirty="0"/>
              <a:t>.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188357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/>
              <a:t>Pro </a:t>
            </a:r>
            <a:r>
              <a:rPr lang="cs-CZ" b="1" dirty="0"/>
              <a:t>proměnnou </a:t>
            </a:r>
            <a:r>
              <a:rPr lang="cs-CZ" b="1" u="sng" dirty="0"/>
              <a:t>Věk vytvořte histogram</a:t>
            </a:r>
            <a:r>
              <a:rPr lang="cs-CZ" b="1" dirty="0"/>
              <a:t> s intervaly širokými dva roky, poté zkuste to samé zvlášť pro muže a ženy.</a:t>
            </a:r>
            <a:endParaRPr lang="cs-CZ" dirty="0"/>
          </a:p>
          <a:p>
            <a:r>
              <a:rPr lang="cs-CZ" dirty="0" err="1"/>
              <a:t>Návod:Záložka</a:t>
            </a:r>
            <a:r>
              <a:rPr lang="cs-CZ" dirty="0"/>
              <a:t> </a:t>
            </a:r>
            <a:r>
              <a:rPr lang="cs-CZ" i="1" dirty="0" err="1"/>
              <a:t>Graphs</a:t>
            </a:r>
            <a:r>
              <a:rPr lang="cs-CZ" i="1" dirty="0"/>
              <a:t> → Histogram → </a:t>
            </a:r>
            <a:r>
              <a:rPr lang="cs-CZ" i="1" dirty="0" err="1"/>
              <a:t>Variables</a:t>
            </a:r>
            <a:r>
              <a:rPr lang="cs-CZ" i="1" dirty="0"/>
              <a:t>: </a:t>
            </a:r>
            <a:r>
              <a:rPr lang="cs-CZ" dirty="0"/>
              <a:t>věk, záložka </a:t>
            </a:r>
            <a:r>
              <a:rPr lang="cs-CZ" i="1" dirty="0" err="1"/>
              <a:t>Advanced</a:t>
            </a:r>
            <a:r>
              <a:rPr lang="cs-CZ" dirty="0"/>
              <a:t>: </a:t>
            </a:r>
            <a:r>
              <a:rPr lang="cs-CZ" i="1" dirty="0" err="1"/>
              <a:t>Intervals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→ </a:t>
            </a:r>
            <a:r>
              <a:rPr lang="cs-CZ" i="1" dirty="0" err="1"/>
              <a:t>Specifies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</a:t>
            </a:r>
            <a:r>
              <a:rPr lang="cs-CZ" dirty="0"/>
              <a:t>po boku vpravo </a:t>
            </a:r>
            <a:r>
              <a:rPr lang="cs-CZ" i="1" dirty="0"/>
              <a:t>By </a:t>
            </a:r>
            <a:r>
              <a:rPr lang="cs-CZ" i="1" dirty="0" err="1"/>
              <a:t>group</a:t>
            </a:r>
            <a:r>
              <a:rPr lang="cs-CZ" dirty="0"/>
              <a:t>: vybereme proměnnou pohlaví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pPr lvl="0"/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36219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1576889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699792" y="350100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801273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3955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80,4 %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19,6 %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80,6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19,4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2453297" y="1965199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2577482">
            <a:off x="3105271" y="2841853"/>
            <a:ext cx="84223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779912" y="3204265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Větší počet nemocných mužů, který je dán pouze vyšším zastoupení mužů v celkovém vzorku (56 z 87)</a:t>
            </a:r>
            <a:endParaRPr lang="cs-CZ" sz="1600" dirty="0"/>
          </a:p>
        </p:txBody>
      </p:sp>
      <p:pic>
        <p:nvPicPr>
          <p:cNvPr id="99330" name="Picture 2" descr="C:\Users\brozova\Desktop\happy-red-question-mark-cartoon-character-pointing-with-finger_15025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41832"/>
            <a:ext cx="844296" cy="1371600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2453298" y="4581128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5400000">
            <a:off x="2661562" y="5406994"/>
            <a:ext cx="399094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99592" y="579655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buClr>
                <a:schemeClr val="accent1"/>
              </a:buClr>
            </a:pPr>
            <a:r>
              <a:rPr lang="cs-CZ" sz="1600" dirty="0" smtClean="0"/>
              <a:t>Po výpočtu relativních četností vidíme, že se muži a ženy neliší ve výskytu onemocnění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680000" flipH="1">
            <a:off x="6394019" y="4138898"/>
            <a:ext cx="61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86578" y="372269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řádkových procent</a:t>
            </a:r>
            <a:endParaRPr lang="cs-CZ" sz="1600" b="1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9680000" flipH="1">
            <a:off x="6463505" y="1549453"/>
            <a:ext cx="43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786578" y="130649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absolutních četností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758825"/>
          </a:xfrm>
        </p:spPr>
        <p:txBody>
          <a:bodyPr anchor="ctr"/>
          <a:lstStyle/>
          <a:p>
            <a:r>
              <a:rPr lang="cs-CZ" sz="2800" dirty="0" smtClean="0"/>
              <a:t>Kontingenční tabulky v Excelu: zdroj dat a příprava dat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ze sloučených dat z více oblastí 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Vzhled tabulky:</a:t>
            </a:r>
            <a:r>
              <a:rPr lang="en-US" dirty="0" smtClean="0"/>
              <a:t> </a:t>
            </a:r>
            <a:r>
              <a:rPr lang="cs-CZ" dirty="0" smtClean="0"/>
              <a:t>karta </a:t>
            </a:r>
            <a:r>
              <a:rPr lang="cs-CZ" b="1" dirty="0" smtClean="0"/>
              <a:t>Domů</a:t>
            </a:r>
            <a:r>
              <a:rPr lang="cs-CZ" dirty="0" smtClean="0"/>
              <a:t> → </a:t>
            </a:r>
            <a:r>
              <a:rPr lang="cs-CZ" b="1" dirty="0" smtClean="0"/>
              <a:t>Formátovat jako tabulku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kontingenční tabulky v Excelu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415910" y="542412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72449" t="38639" r="4459" b="18019"/>
          <a:stretch>
            <a:fillRect/>
          </a:stretch>
        </p:blipFill>
        <p:spPr bwMode="auto">
          <a:xfrm>
            <a:off x="179512" y="2665883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56279" r="45925" b="27761"/>
          <a:stretch>
            <a:fillRect/>
          </a:stretch>
        </p:blipFill>
        <p:spPr bwMode="auto">
          <a:xfrm>
            <a:off x="2771800" y="1771138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6088" y="1483138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8824" t="44519" r="25976" b="18521"/>
          <a:stretch>
            <a:fillRect/>
          </a:stretch>
        </p:blipFill>
        <p:spPr bwMode="auto">
          <a:xfrm>
            <a:off x="5292080" y="321297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437194" y="4034256"/>
            <a:ext cx="1728192" cy="252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96336" y="4761232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4259671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Možnosti</a:t>
            </a:r>
            <a:r>
              <a:rPr lang="cs-CZ" dirty="0" smtClean="0"/>
              <a:t> 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Data z kontingenční tabulky lze vizualizovat pomocí </a:t>
            </a:r>
            <a:r>
              <a:rPr lang="cs-CZ" b="1" dirty="0" smtClean="0"/>
              <a:t>kontingenčního grafu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467544" y="494116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 rot="8910888">
            <a:off x="7412215" y="499705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872" y="441794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28480" y="4273932"/>
            <a:ext cx="864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64088" y="4417948"/>
            <a:ext cx="1152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3149393">
            <a:off x="6144900" y="502558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3149393">
            <a:off x="4065228" y="517336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2615</TotalTime>
  <Words>2119</Words>
  <Application>Microsoft Office PowerPoint</Application>
  <PresentationFormat>Předvádění na obrazovce (4:3)</PresentationFormat>
  <Paragraphs>403</Paragraphs>
  <Slides>39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Math1</vt:lpstr>
      <vt:lpstr>Wingdings</vt:lpstr>
      <vt:lpstr>Wingdings 2</vt:lpstr>
      <vt:lpstr>01_Klin_dat_upravyM</vt:lpstr>
      <vt:lpstr>Rovnice</vt:lpstr>
      <vt:lpstr>Biostatistika </vt:lpstr>
      <vt:lpstr> I. Kontingenční tabulky v Excelu</vt:lpstr>
      <vt:lpstr>Kontingenční tabulka</vt:lpstr>
      <vt:lpstr>Ukázka kontingenční tabulky</vt:lpstr>
      <vt:lpstr>Kontingenční tabulky v Excelu: zdroj dat a příprava dat</vt:lpstr>
      <vt:lpstr>Vytvoření kontingenční tabulky v Excelu</vt:lpstr>
      <vt:lpstr>Kontingenční tabulky – rozvržení</vt:lpstr>
      <vt:lpstr>Kontingenční tabulky – nastavení II.</vt:lpstr>
      <vt:lpstr>Aktualizace dat v kontingenční tabulce</vt:lpstr>
      <vt:lpstr>Rozložení kontingenční tabulky</vt:lpstr>
      <vt:lpstr>II. Základy popisné statistiky</vt:lpstr>
      <vt:lpstr>Typy proměnných</vt:lpstr>
      <vt:lpstr>Typy proměnných</vt:lpstr>
      <vt:lpstr>Kvalitativní znaky</vt:lpstr>
      <vt:lpstr>Kvalitativní znaky</vt:lpstr>
      <vt:lpstr>Kvantitativní znaky</vt:lpstr>
      <vt:lpstr>Popisné statistiky</vt:lpstr>
      <vt:lpstr>Charakteristiky polohy</vt:lpstr>
      <vt:lpstr>Charakteristiky polohy</vt:lpstr>
      <vt:lpstr>Průměr vs medián</vt:lpstr>
      <vt:lpstr>Charakteristiky variability</vt:lpstr>
      <vt:lpstr>Další parametry rozložení</vt:lpstr>
      <vt:lpstr>Ukázka popisu a vizualizace kvalitativních dat</vt:lpstr>
      <vt:lpstr>Ukázka popisu kvantitativních dat</vt:lpstr>
      <vt:lpstr>Ukázka vizualizace kvantitativních dat</vt:lpstr>
      <vt:lpstr> III. Cvičení v programu Statistica</vt:lpstr>
      <vt:lpstr>Program Statistica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Samostatné cvičení: soubor studenti.sta</vt:lpstr>
      <vt:lpstr>Samostatné cvičení: soubor studenti.sta</vt:lpstr>
      <vt:lpstr>Samostatné cvičení: soubor studenti.sta</vt:lpstr>
      <vt:lpstr>Samostatné cvičení: soubor studenti.sta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Danka</cp:lastModifiedBy>
  <cp:revision>181</cp:revision>
  <dcterms:created xsi:type="dcterms:W3CDTF">2011-03-10T15:44:21Z</dcterms:created>
  <dcterms:modified xsi:type="dcterms:W3CDTF">2017-02-28T08:47:03Z</dcterms:modified>
</cp:coreProperties>
</file>