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notesSlides/notesSlide3.xml" ContentType="application/vnd.openxmlformats-officedocument.presentationml.notesSlide+xml"/>
  <Override PartName="/ppt/tags/tag6.xml" ContentType="application/vnd.openxmlformats-officedocument.presentationml.tags+xml"/>
  <Override PartName="/ppt/notesSlides/notesSlide4.xml" ContentType="application/vnd.openxmlformats-officedocument.presentationml.notesSlide+xml"/>
  <Override PartName="/ppt/tags/tag7.xml" ContentType="application/vnd.openxmlformats-officedocument.presentationml.tags+xml"/>
  <Override PartName="/ppt/notesSlides/notesSlide5.xml" ContentType="application/vnd.openxmlformats-officedocument.presentationml.notesSlide+xml"/>
  <Override PartName="/ppt/tags/tag8.xml" ContentType="application/vnd.openxmlformats-officedocument.presentationml.tags+xml"/>
  <Override PartName="/ppt/notesSlides/notesSlide6.xml" ContentType="application/vnd.openxmlformats-officedocument.presentationml.notesSlide+xml"/>
  <Override PartName="/ppt/tags/tag9.xml" ContentType="application/vnd.openxmlformats-officedocument.presentationml.tags+xml"/>
  <Override PartName="/ppt/notesSlides/notesSlide7.xml" ContentType="application/vnd.openxmlformats-officedocument.presentationml.notesSlide+xml"/>
  <Override PartName="/ppt/tags/tag10.xml" ContentType="application/vnd.openxmlformats-officedocument.presentationml.tags+xml"/>
  <Override PartName="/ppt/notesSlides/notesSlide8.xml" ContentType="application/vnd.openxmlformats-officedocument.presentationml.notesSlide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ppt/notesSlides/notesSlide10.xml" ContentType="application/vnd.openxmlformats-officedocument.presentationml.notesSlide+xml"/>
  <Override PartName="/ppt/tags/tag13.xml" ContentType="application/vnd.openxmlformats-officedocument.presentationml.tags+xml"/>
  <Override PartName="/ppt/notesSlides/notesSlide11.xml" ContentType="application/vnd.openxmlformats-officedocument.presentationml.notesSlide+xml"/>
  <Override PartName="/ppt/tags/tag14.xml" ContentType="application/vnd.openxmlformats-officedocument.presentationml.tags+xml"/>
  <Override PartName="/ppt/notesSlides/notesSlide12.xml" ContentType="application/vnd.openxmlformats-officedocument.presentationml.notesSlide+xml"/>
  <Override PartName="/ppt/tags/tag15.xml" ContentType="application/vnd.openxmlformats-officedocument.presentationml.tags+xml"/>
  <Override PartName="/ppt/notesSlides/notesSlide13.xml" ContentType="application/vnd.openxmlformats-officedocument.presentationml.notesSlide+xml"/>
  <Override PartName="/ppt/tags/tag16.xml" ContentType="application/vnd.openxmlformats-officedocument.presentationml.tags+xml"/>
  <Override PartName="/ppt/notesSlides/notesSlide14.xml" ContentType="application/vnd.openxmlformats-officedocument.presentationml.notesSlide+xml"/>
  <Override PartName="/ppt/tags/tag17.xml" ContentType="application/vnd.openxmlformats-officedocument.presentationml.tags+xml"/>
  <Override PartName="/ppt/notesSlides/notesSlide15.xml" ContentType="application/vnd.openxmlformats-officedocument.presentationml.notesSlide+xml"/>
  <Override PartName="/ppt/tags/tag18.xml" ContentType="application/vnd.openxmlformats-officedocument.presentationml.tags+xml"/>
  <Override PartName="/ppt/notesSlides/notesSlide16.xml" ContentType="application/vnd.openxmlformats-officedocument.presentationml.notesSlide+xml"/>
  <Override PartName="/ppt/tags/tag19.xml" ContentType="application/vnd.openxmlformats-officedocument.presentationml.tags+xml"/>
  <Override PartName="/ppt/notesSlides/notesSlide17.xml" ContentType="application/vnd.openxmlformats-officedocument.presentationml.notesSlide+xml"/>
  <Override PartName="/ppt/tags/tag20.xml" ContentType="application/vnd.openxmlformats-officedocument.presentationml.tags+xml"/>
  <Override PartName="/ppt/notesSlides/notesSlide18.xml" ContentType="application/vnd.openxmlformats-officedocument.presentationml.notesSlide+xml"/>
  <Override PartName="/ppt/tags/tag21.xml" ContentType="application/vnd.openxmlformats-officedocument.presentationml.tags+xml"/>
  <Override PartName="/ppt/notesSlides/notesSlide19.xml" ContentType="application/vnd.openxmlformats-officedocument.presentationml.notesSlide+xml"/>
  <Override PartName="/ppt/tags/tag22.xml" ContentType="application/vnd.openxmlformats-officedocument.presentationml.tags+xml"/>
  <Override PartName="/ppt/notesSlides/notesSlide20.xml" ContentType="application/vnd.openxmlformats-officedocument.presentationml.notesSlide+xml"/>
  <Override PartName="/ppt/tags/tag23.xml" ContentType="application/vnd.openxmlformats-officedocument.presentationml.tags+xml"/>
  <Override PartName="/ppt/notesSlides/notesSlide21.xml" ContentType="application/vnd.openxmlformats-officedocument.presentationml.notesSlide+xml"/>
  <Override PartName="/ppt/tags/tag24.xml" ContentType="application/vnd.openxmlformats-officedocument.presentationml.tags+xml"/>
  <Override PartName="/ppt/notesSlides/notesSlide22.xml" ContentType="application/vnd.openxmlformats-officedocument.presentationml.notesSlide+xml"/>
  <Override PartName="/ppt/tags/tag25.xml" ContentType="application/vnd.openxmlformats-officedocument.presentationml.tags+xml"/>
  <Override PartName="/ppt/notesSlides/notesSlide23.xml" ContentType="application/vnd.openxmlformats-officedocument.presentationml.notesSlide+xml"/>
  <Override PartName="/ppt/tags/tag26.xml" ContentType="application/vnd.openxmlformats-officedocument.presentationml.tags+xml"/>
  <Override PartName="/ppt/notesSlides/notesSlide2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8" r:id="rId12"/>
    <p:sldId id="267" r:id="rId13"/>
    <p:sldId id="270" r:id="rId14"/>
    <p:sldId id="271" r:id="rId15"/>
    <p:sldId id="272" r:id="rId16"/>
    <p:sldId id="273" r:id="rId17"/>
    <p:sldId id="274" r:id="rId18"/>
    <p:sldId id="275" r:id="rId19"/>
    <p:sldId id="282" r:id="rId20"/>
    <p:sldId id="276" r:id="rId21"/>
    <p:sldId id="281" r:id="rId22"/>
    <p:sldId id="277" r:id="rId23"/>
    <p:sldId id="278" r:id="rId24"/>
    <p:sldId id="279" r:id="rId25"/>
    <p:sldId id="280" r:id="rId26"/>
  </p:sldIdLst>
  <p:sldSz cx="9144000" cy="6858000" type="screen4x3"/>
  <p:notesSz cx="6858000" cy="9144000"/>
  <p:custDataLst>
    <p:tags r:id="rId28"/>
  </p:custDataLst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54" autoAdjust="0"/>
    <p:restoredTop sz="78273" autoAdjust="0"/>
  </p:normalViewPr>
  <p:slideViewPr>
    <p:cSldViewPr>
      <p:cViewPr varScale="1">
        <p:scale>
          <a:sx n="58" d="100"/>
          <a:sy n="58" d="100"/>
        </p:scale>
        <p:origin x="918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06C8257-E2F4-4B8B-8577-70B9CC87B822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6ACB565-54EC-4B8C-91EA-004338E82C8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17592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1638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5EB4364-57A8-4967-8DC8-8B47942862F3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942064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686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79C3C54-0D12-4590-9D97-A33B640FD3A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957136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3891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AF626E-955C-4E80-99CC-C4C561188BA1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831421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301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2410C18C-D25E-474B-89D6-D2C8B026B10D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364996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4505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7000337-4C6C-4F8A-8630-67839CBE242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13884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4710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1D1E46-27A0-416D-8DE7-DD4FDBFE363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9244465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4915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88236D2-0762-4866-83EF-301B1618579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5483590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5120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1CBEFB4-B773-4D0A-A6F7-A9632A932EE9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908045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5325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D543B01-17A9-40C6-B724-58CDE31C8E86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7190220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 eaLnBrk="1" fontAlgn="auto" hangingPunct="1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dirty="0" smtClean="0"/>
          </a:p>
        </p:txBody>
      </p:sp>
      <p:sp>
        <p:nvSpPr>
          <p:cNvPr id="51203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05204290-168D-486D-8908-32FBE26F0219}" type="slidenum">
              <a:rPr lang="cs-CZ" sz="1200">
                <a:latin typeface="Calibri" pitchFamily="34" charset="0"/>
              </a:rPr>
              <a:pPr algn="r"/>
              <a:t>19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64193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5529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8750BD3-D91F-4D78-9DC2-87FF51BCC10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005179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1843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A6B5430-2434-45FD-8F10-AF8403493CFF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916194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55299" name="Zástupný symbol pro číslo snímku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AC227D10-6A9D-4E4F-9D5E-2553B828598F}" type="slidenum">
              <a:rPr lang="cs-CZ" sz="1200">
                <a:latin typeface="Calibri" pitchFamily="34" charset="0"/>
              </a:rPr>
              <a:pPr algn="r"/>
              <a:t>21</a:t>
            </a:fld>
            <a:endParaRPr lang="cs-CZ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318003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cs-CZ" dirty="0" smtClean="0"/>
          </a:p>
        </p:txBody>
      </p:sp>
      <p:sp>
        <p:nvSpPr>
          <p:cNvPr id="5734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49B1775-3B65-4CBC-A629-6E81D3E6B67C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60888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5939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C56816AF-8225-43BC-838C-31A889CE3FD7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4143688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4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D0E64A-2452-4048-A3EB-B4AD97DDA3C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937591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8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349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07488E7-6284-43E3-8DDB-3C8BE5D26F7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353097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0483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5F8CD8B-AFF2-4E77-83D9-53ADDDA5C25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2281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253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2D5E48-797E-4CCA-8038-9F5A8191CDF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305311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4578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2457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792C5BA9-3F44-4910-B5DC-2742321E9EC0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573095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6627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BD30DA3F-3C5E-4715-9E1A-8DE62EA04E0B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9220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8674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28675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D19A652-5FD1-4ADA-B573-324A010EC564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3432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2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2771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2AD56A2-9001-4C0E-93A9-9FFBD383348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31453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Zástupný symbol pro obrázek snímku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0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dirty="0" smtClean="0"/>
          </a:p>
        </p:txBody>
      </p:sp>
      <p:sp>
        <p:nvSpPr>
          <p:cNvPr id="34819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1F652F-9CC3-4EF6-BA8C-36E5381EE712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0742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377FC6-9E9B-4F1C-944A-69EEE1BEC0D6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43A46F-7BD9-4BEA-9BD5-D22ECEFBE05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71EFD2-C47D-4041-A864-E2EF175896CD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29E7DF-58D4-496A-A1A5-9B97179FE7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D55B01-8B4D-4C14-B669-F90E4A053F48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29F00E-BE4A-4D57-A356-EADAD2076F3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8A4577-5725-4B70-BB42-393FD5BCD7EC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9F8A8-FDDC-49C4-89CB-4DDE09CA882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1E165-1572-4B90-B5A5-00BB075D4044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F9A4A9-5CA4-447C-B612-158B8EA000B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7ED857-1100-4030-85B8-9011D9D15933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6BFCF-A7B1-4072-9DB3-438104045CE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243B04-EB93-4D58-9215-E6CAC30D4D63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95A827-8648-4C27-9307-FE065755ADF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7D44BC-0A2A-4AD7-B1C6-E1C0086BB09E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E9A004-303D-430E-AAA2-CE2405EF7D7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E1EF8-47A2-45A9-ACED-1D5FE1701FC8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0314E-8D67-422E-AAC0-FCD0B85AC6D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BBAAE-846D-4870-897D-E30684607861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6700F8-980F-4F9D-A7BE-982F3D901CA2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AEAC1C-CBCF-43F7-9F3B-CE9F11756759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2518F1-AC60-40F9-8610-463D1B052A0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t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D13325-8973-469B-96A9-3C465CD85F97}" type="datetimeFigureOut">
              <a:rPr lang="cs-CZ"/>
              <a:pPr>
                <a:defRPr/>
              </a:pPr>
              <a:t>12.11.2017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AED4D7F-6FDB-4915-8701-C47C70B773D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9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1655763" y="1196975"/>
            <a:ext cx="5832475" cy="2232025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6000" dirty="0">
                <a:solidFill>
                  <a:schemeClr val="tx1"/>
                </a:solidFill>
                <a:latin typeface="Candara" pitchFamily="34" charset="0"/>
              </a:rPr>
              <a:t>Glukokortikoidy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1655763" y="4806950"/>
            <a:ext cx="5832475" cy="854075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  <a:latin typeface="Candara" pitchFamily="34" charset="0"/>
              </a:rPr>
              <a:t>PharmDr. Ondřej </a:t>
            </a:r>
            <a:r>
              <a:rPr lang="cs-CZ" sz="2800" dirty="0" err="1">
                <a:solidFill>
                  <a:schemeClr val="tx1"/>
                </a:solidFill>
                <a:latin typeface="Candara" pitchFamily="34" charset="0"/>
              </a:rPr>
              <a:t>Zendulka</a:t>
            </a:r>
            <a:r>
              <a:rPr lang="cs-CZ" sz="2800" dirty="0">
                <a:solidFill>
                  <a:schemeClr val="tx1"/>
                </a:solidFill>
                <a:latin typeface="Candara" pitchFamily="34" charset="0"/>
              </a:rPr>
              <a:t>, Ph.D.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regulační úč.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</a:rPr>
              <a:t>Suprese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</a:rPr>
              <a:t>hypotalamo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-hypofyzární osy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až úplná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suprese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uvolnění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kortikoliberinu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Vazotropní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účinek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↑ 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rezistence (katecholaminy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)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↓ cévní permeability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Na </a:t>
            </a:r>
            <a:r>
              <a:rPr lang="cs-CZ" sz="2400" b="1" dirty="0" smtClean="0">
                <a:solidFill>
                  <a:schemeClr val="tx1"/>
                </a:solidFill>
                <a:latin typeface="Candara" pitchFamily="34" charset="0"/>
              </a:rPr>
              <a:t>IS </a:t>
            </a:r>
            <a:endParaRPr lang="cs-CZ" sz="2400" b="1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v místě akutního zánětu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v místě chronického zánětu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v lymfoidní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tkáni</a:t>
            </a: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</a:rPr>
              <a:t>Mediátory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 zánětu</a:t>
            </a:r>
          </a:p>
          <a:p>
            <a:pPr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- pokles tvorby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cytokinů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a prostaglandinů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patofyziologie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Addisonova choroba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při destrukci nadledvin nebo sekundární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svalová slabost, hypotenze, deprese, anorexie, úbytek hmotnosti, hypoglykémie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nedostatečná reaktivita na zátěžové situace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terapie substituční</a:t>
            </a:r>
          </a:p>
          <a:p>
            <a:pPr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Cushingův syndrom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primární nebo sekundární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pod obrazem steroidního diabetu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terapie chirurgická s následnou substitucí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terapeutické úč.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Protizánětlivý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blok fosfolipázy A2</a:t>
            </a: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Protialergický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inhibice rozpoznání alergenu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inhibice efektorové fáze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Imunosupresivní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v místě akutního zánětu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v místě chronického zánětu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v lymfoidní tkáni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Antiproliferativní</a:t>
            </a:r>
          </a:p>
          <a:p>
            <a:pPr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- blok buněčného cyklu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terapeutické úč.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</p:txBody>
      </p:sp>
      <p:graphicFrame>
        <p:nvGraphicFramePr>
          <p:cNvPr id="6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8976848"/>
              </p:ext>
            </p:extLst>
          </p:nvPr>
        </p:nvGraphicFramePr>
        <p:xfrm>
          <a:off x="681038" y="1824038"/>
          <a:ext cx="7782036" cy="4598944"/>
        </p:xfrm>
        <a:graphic>
          <a:graphicData uri="http://schemas.openxmlformats.org/drawingml/2006/table">
            <a:tbl>
              <a:tblPr/>
              <a:tblGrid>
                <a:gridCol w="2090818"/>
                <a:gridCol w="1872208"/>
                <a:gridCol w="2242080"/>
                <a:gridCol w="1576930"/>
              </a:tblGrid>
              <a:tr h="484216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Látka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Ekvipot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. </a:t>
                      </a: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dáv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Antiflog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. efekt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Mineral</a:t>
                      </a: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. e.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8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kortizol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20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674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kortizon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160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prednison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0,8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48464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prednisolon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methylpredn</a:t>
                      </a: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.</a:t>
                      </a: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triamcionol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4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5-10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dexametazon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0,75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332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betametazon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0,6 mg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3204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fludrokortizon</a:t>
                      </a:r>
                      <a:endParaRPr kumimoji="0" lang="cs-CZ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T="45716" marB="45716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-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10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Times New Roman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cs-CZ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ndara" pitchFamily="34" charset="0"/>
                        </a:rPr>
                        <a:t>125</a:t>
                      </a:r>
                    </a:p>
                  </a:txBody>
                  <a:tcPr marT="45716" marB="45716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948" name="TextovéPole 1"/>
          <p:cNvSpPr txBox="1">
            <a:spLocks noChangeArrowheads="1"/>
          </p:cNvSpPr>
          <p:nvPr/>
        </p:nvSpPr>
        <p:spPr bwMode="auto">
          <a:xfrm>
            <a:off x="2616200" y="1268413"/>
            <a:ext cx="3911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>
                <a:latin typeface="Calibri" pitchFamily="34" charset="0"/>
              </a:rPr>
              <a:t>Účinnost glukokortikoidů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terapeutické úč.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39939" name="TextovéPole 1"/>
          <p:cNvSpPr txBox="1">
            <a:spLocks noChangeArrowheads="1"/>
          </p:cNvSpPr>
          <p:nvPr/>
        </p:nvSpPr>
        <p:spPr bwMode="auto">
          <a:xfrm>
            <a:off x="2124075" y="1268413"/>
            <a:ext cx="5097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800" b="1">
                <a:latin typeface="Candara" pitchFamily="34" charset="0"/>
              </a:rPr>
              <a:t>Délka působení glukokortikoidů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68313" y="1933575"/>
            <a:ext cx="7772400" cy="4664075"/>
          </a:xfrm>
          <a:prstGeom prst="rect">
            <a:avLst/>
          </a:prstGeom>
        </p:spPr>
        <p:txBody>
          <a:bodyPr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sz="3000" dirty="0" smtClean="0">
                <a:latin typeface="Candara" pitchFamily="34" charset="0"/>
              </a:rPr>
              <a:t>1-4x účinnější než </a:t>
            </a:r>
            <a:r>
              <a:rPr lang="cs-CZ" sz="3000" dirty="0" err="1" smtClean="0">
                <a:latin typeface="Candara" pitchFamily="34" charset="0"/>
              </a:rPr>
              <a:t>kortisol</a:t>
            </a:r>
            <a:endParaRPr lang="cs-CZ" sz="30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prednisolon</a:t>
            </a:r>
            <a:r>
              <a:rPr lang="cs-CZ" sz="2600" dirty="0" smtClean="0">
                <a:latin typeface="Candara" pitchFamily="34" charset="0"/>
              </a:rPr>
              <a:t>, </a:t>
            </a:r>
            <a:r>
              <a:rPr lang="cs-CZ" sz="2600" dirty="0" err="1" smtClean="0">
                <a:latin typeface="Candara" pitchFamily="34" charset="0"/>
              </a:rPr>
              <a:t>prednison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hydrokortison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endParaRPr lang="cs-CZ" sz="2600" dirty="0" smtClean="0">
              <a:latin typeface="Candar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3000" dirty="0" smtClean="0">
                <a:latin typeface="Candara" pitchFamily="34" charset="0"/>
              </a:rPr>
              <a:t>5-15x účinnější než </a:t>
            </a:r>
            <a:r>
              <a:rPr lang="cs-CZ" sz="3000" dirty="0" err="1" smtClean="0">
                <a:latin typeface="Candara" pitchFamily="34" charset="0"/>
              </a:rPr>
              <a:t>kortisol</a:t>
            </a:r>
            <a:endParaRPr lang="cs-CZ" sz="30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methylprednisolon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triamcinolon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paramethason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fluprednisolon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endParaRPr lang="cs-CZ" sz="2600" dirty="0" smtClean="0">
              <a:latin typeface="Candara" pitchFamily="34" charset="0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cs-CZ" sz="3100" dirty="0" smtClean="0">
                <a:latin typeface="Candara" pitchFamily="34" charset="0"/>
              </a:rPr>
              <a:t>cca  30x účinnější než </a:t>
            </a:r>
            <a:r>
              <a:rPr lang="cs-CZ" sz="3100" dirty="0" err="1" smtClean="0">
                <a:latin typeface="Candara" pitchFamily="34" charset="0"/>
              </a:rPr>
              <a:t>kortisol</a:t>
            </a:r>
            <a:endParaRPr lang="cs-CZ" sz="31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betametason</a:t>
            </a:r>
            <a:endParaRPr lang="cs-CZ" sz="2600" dirty="0" smtClean="0">
              <a:latin typeface="Candara" pitchFamily="34" charset="0"/>
            </a:endParaRPr>
          </a:p>
          <a:p>
            <a:pPr lvl="2" fontAlgn="auto">
              <a:spcAft>
                <a:spcPts val="0"/>
              </a:spcAft>
              <a:defRPr/>
            </a:pPr>
            <a:r>
              <a:rPr lang="cs-CZ" sz="2600" dirty="0" err="1" smtClean="0">
                <a:latin typeface="Candara" pitchFamily="34" charset="0"/>
              </a:rPr>
              <a:t>dexamethason</a:t>
            </a:r>
            <a:endParaRPr lang="cs-CZ" sz="2600" dirty="0" smtClean="0">
              <a:latin typeface="Candara" pitchFamily="34" charset="0"/>
            </a:endParaRPr>
          </a:p>
        </p:txBody>
      </p:sp>
      <p:sp>
        <p:nvSpPr>
          <p:cNvPr id="8" name="AutoShape 4"/>
          <p:cNvSpPr>
            <a:spLocks/>
          </p:cNvSpPr>
          <p:nvPr/>
        </p:nvSpPr>
        <p:spPr bwMode="auto">
          <a:xfrm>
            <a:off x="5345113" y="5516563"/>
            <a:ext cx="576262" cy="1098550"/>
          </a:xfrm>
          <a:prstGeom prst="rightBrace">
            <a:avLst>
              <a:gd name="adj1" fmla="val 19787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9" name="AutoShape 5"/>
          <p:cNvSpPr>
            <a:spLocks/>
          </p:cNvSpPr>
          <p:nvPr/>
        </p:nvSpPr>
        <p:spPr bwMode="auto">
          <a:xfrm>
            <a:off x="5310188" y="3438525"/>
            <a:ext cx="647700" cy="1655763"/>
          </a:xfrm>
          <a:prstGeom prst="rightBrace">
            <a:avLst>
              <a:gd name="adj1" fmla="val 2130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0" name="AutoShape 6"/>
          <p:cNvSpPr>
            <a:spLocks/>
          </p:cNvSpPr>
          <p:nvPr/>
        </p:nvSpPr>
        <p:spPr bwMode="auto">
          <a:xfrm>
            <a:off x="5287963" y="1881188"/>
            <a:ext cx="576262" cy="1042987"/>
          </a:xfrm>
          <a:prstGeom prst="rightBrace">
            <a:avLst>
              <a:gd name="adj1" fmla="val 19733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5921375" y="1987550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 dirty="0">
                <a:latin typeface="Candara" pitchFamily="34" charset="0"/>
              </a:rPr>
              <a:t>krátkodobě působící</a:t>
            </a:r>
          </a:p>
        </p:txBody>
      </p:sp>
      <p:sp>
        <p:nvSpPr>
          <p:cNvPr id="12" name="Text Box 8"/>
          <p:cNvSpPr txBox="1">
            <a:spLocks noChangeArrowheads="1"/>
          </p:cNvSpPr>
          <p:nvPr/>
        </p:nvSpPr>
        <p:spPr bwMode="auto">
          <a:xfrm>
            <a:off x="5984875" y="3844925"/>
            <a:ext cx="201612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andara" pitchFamily="34" charset="0"/>
              </a:rPr>
              <a:t>střednědobě působící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5984875" y="5649913"/>
            <a:ext cx="2016125" cy="831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400">
                <a:latin typeface="Candara" pitchFamily="34" charset="0"/>
              </a:rPr>
              <a:t>dlouhodobě působící</a:t>
            </a:r>
          </a:p>
        </p:txBody>
      </p:sp>
      <p:sp>
        <p:nvSpPr>
          <p:cNvPr id="14" name="Rectangle 10"/>
          <p:cNvSpPr>
            <a:spLocks noChangeArrowheads="1"/>
          </p:cNvSpPr>
          <p:nvPr/>
        </p:nvSpPr>
        <p:spPr bwMode="auto">
          <a:xfrm>
            <a:off x="5984875" y="5316538"/>
            <a:ext cx="2408238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latin typeface="Candara" pitchFamily="34" charset="0"/>
              </a:rPr>
              <a:t>(silnější suprese osy)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build="p"/>
      <p:bldP spid="8" grpId="0" animBg="1"/>
      <p:bldP spid="9" grpId="0" animBg="1"/>
      <p:bldP spid="10" grpId="0" animBg="1"/>
      <p:bldP spid="11" grpId="0"/>
      <p:bldP spid="12" grpId="0"/>
      <p:bldP spid="13" grpId="0"/>
      <p:bldP spid="1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indikace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Protizánětlivá a imunosupresivní terapie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asthma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bronchiale</a:t>
            </a: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 lokální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terapie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hypersenzitivní reakce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anafylaktický šok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autoimunitní onemocnění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prevence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rejekce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štěpu</a:t>
            </a:r>
          </a:p>
          <a:p>
            <a:pPr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Onkologické indikace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součást kombinovaných režimů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edém mozku u cerebrálních metastáz</a:t>
            </a: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Ostatní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horská nemoc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maligní exoftalmus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indikace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390366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Substituční terapie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nejmenší nutné dávky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hydrokortizon 30 mg a fludrokortizon 0,05-0,3 mg/den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při zátěži a stresu nutno dávku zvýšit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Diagnostika – dexametazonový supresní test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testování schopnosti suprese H-H osy u pacientů se ↑ koncentrací kortizolu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dif. diagnostika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dávka 1-2 mg / 8-16 mg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typy </a:t>
            </a:r>
            <a:r>
              <a:rPr lang="cs-CZ" sz="4400" dirty="0" err="1">
                <a:solidFill>
                  <a:schemeClr val="tx1"/>
                </a:solidFill>
                <a:latin typeface="Candara" pitchFamily="34" charset="0"/>
              </a:rPr>
              <a:t>ter</a:t>
            </a: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. režimů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484028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Krátkodobá aplikace vysokých dávek</a:t>
            </a:r>
          </a:p>
          <a:p>
            <a:pPr>
              <a:defRPr/>
            </a:pPr>
            <a:endParaRPr lang="cs-CZ" sz="2400" b="1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A) jednorázová (</a:t>
            </a:r>
            <a:r>
              <a:rPr lang="cs-CZ" sz="2400" b="1" dirty="0" smtClean="0">
                <a:solidFill>
                  <a:schemeClr val="tx1"/>
                </a:solidFill>
                <a:latin typeface="Candara" pitchFamily="34" charset="0"/>
              </a:rPr>
              <a:t>2-4 g 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</a:rPr>
              <a:t>methylprednizolonu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)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polytraumata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, septický, toxický šok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hydrokortizon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30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mg/kg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B) opakovaná (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methylprednizolon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, 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hydrokortizon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, 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dexametazon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)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anafyl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. šok, status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asthmaticus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, hypoglykemické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koma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…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délka trvání max. 48 h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výjimečně až 7 dní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typy </a:t>
            </a:r>
            <a:r>
              <a:rPr lang="cs-CZ" sz="4400" dirty="0" err="1">
                <a:solidFill>
                  <a:schemeClr val="tx1"/>
                </a:solidFill>
                <a:latin typeface="Candara" pitchFamily="34" charset="0"/>
              </a:rPr>
              <a:t>ter</a:t>
            </a: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. režimů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484028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Pulzní terapie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krátkodobé infuze několik dnů za sebou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původně u rejekce transplantátů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dnes převážně u imunitně podmíněných onemocnění rezistentních ke standardní terapii</a:t>
            </a:r>
          </a:p>
          <a:p>
            <a:pPr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Prolongovaná terapie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ve většině oborů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především pro antiflogistické a imunosupresivní účinky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dávkování a délka závisí na aktuálním stavu pacienta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rozdíly v síle, délce trvání a četnosti než. účinků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ne hydrokortizon vzhledem k mineralokort. aktivitě.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354330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Před zahájením terapie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vyléčení všech infekcí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vyšetření glykémie nalačno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kompenzace diabetu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preventivní aplikace vit. D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antiulceróza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- fyziologie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96975"/>
            <a:ext cx="8642350" cy="554513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Kůra nadledvin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: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zona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glomerulosa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–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mineralokortikoidy</a:t>
            </a: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		   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zona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fasciculata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– glukokortikoidy</a:t>
            </a:r>
          </a:p>
          <a:p>
            <a:pPr>
              <a:lnSpc>
                <a:spcPct val="150000"/>
              </a:lnSpc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		   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zona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i="1" dirty="0" err="1">
                <a:solidFill>
                  <a:schemeClr val="tx1"/>
                </a:solidFill>
                <a:latin typeface="Candara" pitchFamily="34" charset="0"/>
              </a:rPr>
              <a:t>reticularis</a:t>
            </a:r>
            <a:r>
              <a:rPr lang="cs-CZ" sz="2400" i="1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– androgeny, estrogeny, 						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gestageny</a:t>
            </a: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kortizol/</a:t>
            </a:r>
            <a:r>
              <a:rPr lang="cs-CZ" sz="2400" dirty="0" err="1" smtClean="0">
                <a:solidFill>
                  <a:schemeClr val="tx1"/>
                </a:solidFill>
                <a:latin typeface="Candara" pitchFamily="34" charset="0"/>
              </a:rPr>
              <a:t>hydrokortizon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, kortizon,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kortikosteron</a:t>
            </a: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specifické intracelulární receptory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hypotalamo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-hypofyzární zpětnovazebná regulace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gluko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- i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mineralokortikoidní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účinek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účinky : permisivní</a:t>
            </a:r>
          </a:p>
          <a:p>
            <a:pPr lvl="1">
              <a:lnSpc>
                <a:spcPct val="150000"/>
              </a:lnSpc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	    aktivizující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4479925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V průběhu terapie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kontrola kompenzace DM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monitoring steroidních depresí 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prevence myopatie a </a:t>
            </a:r>
            <a:r>
              <a:rPr lang="cs-CZ" sz="2400" dirty="0" err="1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osteporózy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prevence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trombembolií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v pediatrii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konzultace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se střediskem pro terapii růst. hormonem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3832225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Prevence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aplikace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nejmenší účinné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dávky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pokud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možno lokální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aplikace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kombinace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s jinými léčivy </a:t>
            </a:r>
            <a:endParaRPr lang="cs-CZ" sz="2400" dirty="0" smtClean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cirkadiánní terapie/alternující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terapie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minimalizace použití depotních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přípravků</a:t>
            </a: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556101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Imunosuprese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↑ vnímavost k infekcím, aktivace latentních infekcí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zpomalené hojení ran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i u lokálního podání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Útlum endogenní tvorby glukokortikoidů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akutní insuficience při náhlém vysazení vyšších dávek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prevence = ukončovat terapii 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postupným snižováním dávek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Osteoporóza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riziko jen u chronické terapie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denzitometrické vyšetření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Mineralokortikoidní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 účinek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retence vody a Na</a:t>
            </a:r>
            <a:r>
              <a:rPr lang="cs-CZ" sz="2400" baseline="30000" dirty="0">
                <a:solidFill>
                  <a:schemeClr val="tx1"/>
                </a:solidFill>
                <a:latin typeface="Candara" pitchFamily="34" charset="0"/>
                <a:cs typeface="Arial"/>
              </a:rPr>
              <a:t>+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↑</a:t>
            </a:r>
            <a:r>
              <a:rPr lang="cs-CZ" sz="24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TK, ztráta K</a:t>
            </a:r>
            <a:r>
              <a:rPr lang="cs-CZ" sz="2400" baseline="30000" dirty="0">
                <a:solidFill>
                  <a:schemeClr val="tx1"/>
                </a:solidFill>
                <a:latin typeface="Candara" pitchFamily="34" charset="0"/>
                <a:cs typeface="Arial"/>
              </a:rPr>
              <a:t>+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556101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Hyperglykémie, steroidní diabetes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solidFill>
                <a:schemeClr val="tx1"/>
              </a:solidFill>
              <a:latin typeface="Candar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Svalová slabost, myopatie, atrofie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Psychotropní účinky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nespavost, motorický neklid,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vertigo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, euforie, deprese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psychický návyk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GIT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exacerbace gastrických vředů</a:t>
            </a:r>
            <a:endParaRPr lang="cs-CZ" sz="2400" baseline="300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střevní perforace, akutní pankreatitida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aseline="300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KVS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- HT, ateroskleróza, kardiomyopatie, </a:t>
            </a:r>
            <a:r>
              <a:rPr lang="cs-CZ" sz="2400" dirty="0">
                <a:solidFill>
                  <a:schemeClr val="tx1"/>
                </a:solidFill>
                <a:latin typeface="Arial"/>
                <a:cs typeface="Arial"/>
              </a:rPr>
              <a:t>↑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koagulopatie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, arytmie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nežádoucí úč.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556101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Oko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indukce glaukomu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korneální ulcerace u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herp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. keratitid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cs-CZ" sz="2400" b="1" dirty="0">
              <a:solidFill>
                <a:schemeClr val="tx1"/>
              </a:solidFill>
              <a:latin typeface="Candara" pitchFamily="34" charset="0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Endokrinní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útlum růstu u dětí (terapie delší než 6 měsíců)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amenorea, pokles potence a libida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Kůže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atrofie</a:t>
            </a:r>
            <a:endParaRPr lang="cs-CZ" sz="2400" baseline="300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intradermální krvácení</a:t>
            </a: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/>
              </a:rPr>
              <a:t>akné, hirsutismus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interakce</a:t>
            </a:r>
          </a:p>
        </p:txBody>
      </p:sp>
      <p:sp>
        <p:nvSpPr>
          <p:cNvPr id="15" name="Zaoblený obdélník 14"/>
          <p:cNvSpPr/>
          <p:nvPr/>
        </p:nvSpPr>
        <p:spPr>
          <a:xfrm>
            <a:off x="250825" y="1181100"/>
            <a:ext cx="8642350" cy="5561013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Zvýšení účinnosti:  </a:t>
            </a:r>
            <a:r>
              <a:rPr lang="cs-CZ" sz="2800" dirty="0">
                <a:solidFill>
                  <a:schemeClr val="tx1"/>
                </a:solidFill>
                <a:latin typeface="Arial"/>
                <a:cs typeface="Arial"/>
              </a:rPr>
              <a:t>↑↑</a:t>
            </a:r>
            <a:r>
              <a:rPr lang="cs-CZ" sz="2800" dirty="0">
                <a:solidFill>
                  <a:schemeClr val="tx1"/>
                </a:solidFill>
                <a:latin typeface="Candara" pitchFamily="34" charset="0"/>
                <a:cs typeface="Arial"/>
              </a:rPr>
              <a:t> vysoké dávky salicylátů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  <a:latin typeface="Candara" pitchFamily="34" charset="0"/>
                <a:cs typeface="Arial"/>
              </a:rPr>
              <a:t>			  </a:t>
            </a:r>
            <a:r>
              <a:rPr lang="cs-CZ" sz="2800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hypoalbuminémie</a:t>
            </a:r>
            <a:endParaRPr lang="cs-CZ" sz="2800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dirty="0">
                <a:solidFill>
                  <a:schemeClr val="tx1"/>
                </a:solidFill>
                <a:latin typeface="Candara" pitchFamily="34" charset="0"/>
                <a:cs typeface="Arial"/>
              </a:rPr>
              <a:t>			  jaterní nedostatečnost</a:t>
            </a: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800" b="1" dirty="0">
              <a:solidFill>
                <a:schemeClr val="tx1"/>
              </a:solidFill>
              <a:latin typeface="Candara" pitchFamily="34" charset="0"/>
              <a:cs typeface="Arial"/>
            </a:endParaRPr>
          </a:p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cs-CZ" sz="2800" b="1" dirty="0">
                <a:solidFill>
                  <a:schemeClr val="tx1"/>
                </a:solidFill>
                <a:latin typeface="Candara" pitchFamily="34" charset="0"/>
                <a:cs typeface="Arial"/>
              </a:rPr>
              <a:t>Snížení účinnosti: </a:t>
            </a:r>
            <a:r>
              <a:rPr lang="cs-CZ" sz="2800" dirty="0">
                <a:solidFill>
                  <a:schemeClr val="tx1"/>
                </a:solidFill>
                <a:latin typeface="Candara" pitchFamily="34" charset="0"/>
                <a:cs typeface="Arial"/>
              </a:rPr>
              <a:t>BZD, barbituráty, </a:t>
            </a:r>
            <a:r>
              <a:rPr lang="cs-CZ" sz="2800" dirty="0" err="1">
                <a:solidFill>
                  <a:schemeClr val="tx1"/>
                </a:solidFill>
                <a:latin typeface="Candara" pitchFamily="34" charset="0"/>
                <a:cs typeface="Arial"/>
              </a:rPr>
              <a:t>rifampicin</a:t>
            </a:r>
            <a:r>
              <a:rPr lang="cs-CZ" sz="2800">
                <a:solidFill>
                  <a:schemeClr val="tx1"/>
                </a:solidFill>
                <a:latin typeface="Candara" pitchFamily="34" charset="0"/>
                <a:cs typeface="Arial"/>
              </a:rPr>
              <a:t>, 				hydantoiny</a:t>
            </a:r>
            <a:endParaRPr lang="cs-CZ" sz="2800" dirty="0">
              <a:solidFill>
                <a:schemeClr val="tx1"/>
              </a:solidFill>
              <a:latin typeface="Candara" pitchFamily="34" charset="0"/>
              <a:cs typeface="Arial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- regulace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306388" y="1201738"/>
            <a:ext cx="8640762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53" name="AutoShape 24"/>
          <p:cNvSpPr>
            <a:spLocks noChangeArrowheads="1"/>
          </p:cNvSpPr>
          <p:nvPr/>
        </p:nvSpPr>
        <p:spPr bwMode="auto">
          <a:xfrm rot="-5400000">
            <a:off x="5957888" y="3035300"/>
            <a:ext cx="287338" cy="1760537"/>
          </a:xfrm>
          <a:prstGeom prst="downArrow">
            <a:avLst>
              <a:gd name="adj1" fmla="val 50000"/>
              <a:gd name="adj2" fmla="val 37500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56" name="AutoShape 24"/>
          <p:cNvSpPr>
            <a:spLocks noChangeArrowheads="1"/>
          </p:cNvSpPr>
          <p:nvPr/>
        </p:nvSpPr>
        <p:spPr bwMode="auto">
          <a:xfrm rot="-5400000">
            <a:off x="3587750" y="3071813"/>
            <a:ext cx="284163" cy="1684337"/>
          </a:xfrm>
          <a:prstGeom prst="downArrow">
            <a:avLst>
              <a:gd name="adj1" fmla="val 50000"/>
              <a:gd name="adj2" fmla="val 37458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6" name="AutoShape 2"/>
          <p:cNvSpPr>
            <a:spLocks noChangeArrowheads="1"/>
          </p:cNvSpPr>
          <p:nvPr/>
        </p:nvSpPr>
        <p:spPr bwMode="auto">
          <a:xfrm rot="16200000">
            <a:off x="1791494" y="3590132"/>
            <a:ext cx="1511300" cy="576262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/>
              <a:t>hypotalamus</a:t>
            </a:r>
          </a:p>
        </p:txBody>
      </p:sp>
      <p:sp>
        <p:nvSpPr>
          <p:cNvPr id="7" name="AutoShape 3"/>
          <p:cNvSpPr>
            <a:spLocks noChangeArrowheads="1"/>
          </p:cNvSpPr>
          <p:nvPr/>
        </p:nvSpPr>
        <p:spPr bwMode="auto">
          <a:xfrm rot="16200000">
            <a:off x="4199731" y="3626645"/>
            <a:ext cx="1368425" cy="576262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/>
              <a:t>hypofýza</a:t>
            </a:r>
          </a:p>
        </p:txBody>
      </p:sp>
      <p:sp>
        <p:nvSpPr>
          <p:cNvPr id="8" name="AutoShape 4"/>
          <p:cNvSpPr>
            <a:spLocks noChangeArrowheads="1"/>
          </p:cNvSpPr>
          <p:nvPr/>
        </p:nvSpPr>
        <p:spPr bwMode="auto">
          <a:xfrm rot="16200000">
            <a:off x="6585744" y="3588544"/>
            <a:ext cx="1439862" cy="647700"/>
          </a:xfrm>
          <a:prstGeom prst="roundRect">
            <a:avLst>
              <a:gd name="adj" fmla="val 16667"/>
            </a:avLst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/>
              <a:t>nadledvina</a:t>
            </a:r>
          </a:p>
        </p:txBody>
      </p:sp>
      <p:sp>
        <p:nvSpPr>
          <p:cNvPr id="9" name="Oval 5"/>
          <p:cNvSpPr>
            <a:spLocks noChangeArrowheads="1"/>
          </p:cNvSpPr>
          <p:nvPr/>
        </p:nvSpPr>
        <p:spPr bwMode="auto">
          <a:xfrm rot="16200000">
            <a:off x="3028950" y="3487738"/>
            <a:ext cx="1441450" cy="781050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/>
              <a:t>CRH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 dirty="0" err="1"/>
              <a:t>kortikoliberin</a:t>
            </a:r>
            <a:endParaRPr lang="cs-CZ" sz="1600" b="1" dirty="0"/>
          </a:p>
        </p:txBody>
      </p:sp>
      <p:sp>
        <p:nvSpPr>
          <p:cNvPr id="10" name="Oval 6"/>
          <p:cNvSpPr>
            <a:spLocks noChangeArrowheads="1"/>
          </p:cNvSpPr>
          <p:nvPr/>
        </p:nvSpPr>
        <p:spPr bwMode="auto">
          <a:xfrm rot="16200000">
            <a:off x="5342732" y="3520281"/>
            <a:ext cx="1439862" cy="790575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/>
              <a:t>ACTH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/>
              <a:t>kortikotropin</a:t>
            </a:r>
          </a:p>
        </p:txBody>
      </p:sp>
      <p:sp>
        <p:nvSpPr>
          <p:cNvPr id="11" name="Oval 7"/>
          <p:cNvSpPr>
            <a:spLocks noChangeArrowheads="1"/>
          </p:cNvSpPr>
          <p:nvPr/>
        </p:nvSpPr>
        <p:spPr bwMode="auto">
          <a:xfrm rot="16200000">
            <a:off x="7704932" y="3588544"/>
            <a:ext cx="1441450" cy="649287"/>
          </a:xfrm>
          <a:prstGeom prst="ellipse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1600" b="1"/>
              <a:t>kortizol</a:t>
            </a:r>
          </a:p>
        </p:txBody>
      </p:sp>
      <p:grpSp>
        <p:nvGrpSpPr>
          <p:cNvPr id="57" name="Skupina 56"/>
          <p:cNvGrpSpPr>
            <a:grpSpLocks/>
          </p:cNvGrpSpPr>
          <p:nvPr/>
        </p:nvGrpSpPr>
        <p:grpSpPr bwMode="auto">
          <a:xfrm>
            <a:off x="2547938" y="4660900"/>
            <a:ext cx="3536950" cy="771525"/>
            <a:chOff x="3327680" y="4961676"/>
            <a:chExt cx="3537024" cy="771581"/>
          </a:xfrm>
        </p:grpSpPr>
        <p:sp>
          <p:nvSpPr>
            <p:cNvPr id="17440" name="Line 38"/>
            <p:cNvSpPr>
              <a:spLocks noChangeShapeType="1"/>
            </p:cNvSpPr>
            <p:nvPr/>
          </p:nvSpPr>
          <p:spPr bwMode="auto">
            <a:xfrm rot="16200000" flipV="1">
              <a:off x="2989399" y="5346754"/>
              <a:ext cx="720851" cy="17334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  <p:grpSp>
          <p:nvGrpSpPr>
            <p:cNvPr id="17441" name="Skupina 2"/>
            <p:cNvGrpSpPr>
              <a:grpSpLocks/>
            </p:cNvGrpSpPr>
            <p:nvPr/>
          </p:nvGrpSpPr>
          <p:grpSpPr bwMode="auto">
            <a:xfrm>
              <a:off x="3327680" y="4961676"/>
              <a:ext cx="3537024" cy="771581"/>
              <a:chOff x="3166907" y="4961676"/>
              <a:chExt cx="3537024" cy="771581"/>
            </a:xfrm>
          </p:grpSpPr>
          <p:sp>
            <p:nvSpPr>
              <p:cNvPr id="17442" name="Line 42"/>
              <p:cNvSpPr>
                <a:spLocks noChangeShapeType="1"/>
              </p:cNvSpPr>
              <p:nvPr/>
            </p:nvSpPr>
            <p:spPr bwMode="auto">
              <a:xfrm rot="16200000" flipV="1">
                <a:off x="6290040" y="5347465"/>
                <a:ext cx="771579" cy="1"/>
              </a:xfrm>
              <a:prstGeom prst="line">
                <a:avLst/>
              </a:prstGeom>
              <a:noFill/>
              <a:ln w="635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43" name="Line 43"/>
              <p:cNvSpPr>
                <a:spLocks noChangeShapeType="1"/>
              </p:cNvSpPr>
              <p:nvPr/>
            </p:nvSpPr>
            <p:spPr bwMode="auto">
              <a:xfrm rot="16200000" flipV="1">
                <a:off x="4935419" y="3964745"/>
                <a:ext cx="0" cy="3537024"/>
              </a:xfrm>
              <a:prstGeom prst="line">
                <a:avLst/>
              </a:prstGeom>
              <a:noFill/>
              <a:ln w="635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</p:grpSp>
      <p:grpSp>
        <p:nvGrpSpPr>
          <p:cNvPr id="90" name="Skupina 89"/>
          <p:cNvGrpSpPr>
            <a:grpSpLocks/>
          </p:cNvGrpSpPr>
          <p:nvPr/>
        </p:nvGrpSpPr>
        <p:grpSpPr bwMode="auto">
          <a:xfrm>
            <a:off x="2528888" y="2114550"/>
            <a:ext cx="5930900" cy="1008063"/>
            <a:chOff x="2529238" y="2114220"/>
            <a:chExt cx="5931193" cy="1008062"/>
          </a:xfrm>
        </p:grpSpPr>
        <p:grpSp>
          <p:nvGrpSpPr>
            <p:cNvPr id="17436" name="Skupina 1"/>
            <p:cNvGrpSpPr>
              <a:grpSpLocks/>
            </p:cNvGrpSpPr>
            <p:nvPr/>
          </p:nvGrpSpPr>
          <p:grpSpPr bwMode="auto">
            <a:xfrm>
              <a:off x="2529238" y="2114220"/>
              <a:ext cx="5931193" cy="1008062"/>
              <a:chOff x="2529238" y="2061370"/>
              <a:chExt cx="5931193" cy="1008062"/>
            </a:xfrm>
          </p:grpSpPr>
          <p:sp>
            <p:nvSpPr>
              <p:cNvPr id="17438" name="Line 36"/>
              <p:cNvSpPr>
                <a:spLocks noChangeShapeType="1"/>
              </p:cNvSpPr>
              <p:nvPr/>
            </p:nvSpPr>
            <p:spPr bwMode="auto">
              <a:xfrm rot="16200000" flipH="1">
                <a:off x="7921006" y="2565401"/>
                <a:ext cx="1008062" cy="0"/>
              </a:xfrm>
              <a:prstGeom prst="line">
                <a:avLst/>
              </a:prstGeom>
              <a:noFill/>
              <a:ln w="635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17439" name="Line 37"/>
              <p:cNvSpPr>
                <a:spLocks noChangeShapeType="1"/>
              </p:cNvSpPr>
              <p:nvPr/>
            </p:nvSpPr>
            <p:spPr bwMode="auto">
              <a:xfrm rot="-5400000" flipH="1" flipV="1">
                <a:off x="5494402" y="-895684"/>
                <a:ext cx="865" cy="5931193"/>
              </a:xfrm>
              <a:prstGeom prst="line">
                <a:avLst/>
              </a:prstGeom>
              <a:noFill/>
              <a:ln w="63500">
                <a:solidFill>
                  <a:srgbClr val="C00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cs-CZ"/>
              </a:p>
            </p:txBody>
          </p:sp>
        </p:grpSp>
        <p:sp>
          <p:nvSpPr>
            <p:cNvPr id="17437" name="Line 44"/>
            <p:cNvSpPr>
              <a:spLocks noChangeShapeType="1"/>
            </p:cNvSpPr>
            <p:nvPr/>
          </p:nvSpPr>
          <p:spPr bwMode="auto">
            <a:xfrm rot="-5400000" flipH="1" flipV="1">
              <a:off x="2097252" y="2573706"/>
              <a:ext cx="918969" cy="1"/>
            </a:xfrm>
            <a:prstGeom prst="line">
              <a:avLst/>
            </a:prstGeom>
            <a:noFill/>
            <a:ln w="63500">
              <a:solidFill>
                <a:srgbClr val="C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cs-CZ"/>
            </a:p>
          </p:txBody>
        </p:sp>
      </p:grpSp>
      <p:sp>
        <p:nvSpPr>
          <p:cNvPr id="55" name="AutoShape 24"/>
          <p:cNvSpPr>
            <a:spLocks noChangeArrowheads="1"/>
          </p:cNvSpPr>
          <p:nvPr/>
        </p:nvSpPr>
        <p:spPr bwMode="auto">
          <a:xfrm rot="-5400000">
            <a:off x="7742238" y="3700462"/>
            <a:ext cx="287338" cy="430213"/>
          </a:xfrm>
          <a:prstGeom prst="downArrow">
            <a:avLst>
              <a:gd name="adj1" fmla="val 50000"/>
              <a:gd name="adj2" fmla="val 37521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>
              <a:latin typeface="Calibri" pitchFamily="34" charset="0"/>
            </a:endParaRPr>
          </a:p>
        </p:txBody>
      </p:sp>
      <p:sp>
        <p:nvSpPr>
          <p:cNvPr id="58" name="Ovál 57"/>
          <p:cNvSpPr/>
          <p:nvPr/>
        </p:nvSpPr>
        <p:spPr>
          <a:xfrm rot="16200000">
            <a:off x="134144" y="1843882"/>
            <a:ext cx="1512887" cy="558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pyrogeny</a:t>
            </a:r>
          </a:p>
        </p:txBody>
      </p:sp>
      <p:sp>
        <p:nvSpPr>
          <p:cNvPr id="59" name="Ovál 58"/>
          <p:cNvSpPr/>
          <p:nvPr/>
        </p:nvSpPr>
        <p:spPr>
          <a:xfrm rot="16200000">
            <a:off x="981869" y="5752307"/>
            <a:ext cx="933450" cy="5572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  <a:latin typeface="Arial"/>
                <a:cs typeface="Arial"/>
              </a:rPr>
              <a:t>↓</a:t>
            </a:r>
            <a:r>
              <a:rPr lang="cs-CZ" b="1" dirty="0">
                <a:solidFill>
                  <a:schemeClr val="tx1"/>
                </a:solidFill>
              </a:rPr>
              <a:t> TK</a:t>
            </a:r>
          </a:p>
        </p:txBody>
      </p:sp>
      <p:sp>
        <p:nvSpPr>
          <p:cNvPr id="60" name="Ovál 59"/>
          <p:cNvSpPr/>
          <p:nvPr/>
        </p:nvSpPr>
        <p:spPr>
          <a:xfrm rot="16200000">
            <a:off x="-265112" y="4957762"/>
            <a:ext cx="1925638" cy="557213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  <a:latin typeface="Arial"/>
                <a:cs typeface="Arial"/>
              </a:rPr>
              <a:t>↓ glykémie</a:t>
            </a:r>
            <a:endParaRPr lang="cs-CZ" b="1" dirty="0">
              <a:solidFill>
                <a:schemeClr val="tx1"/>
              </a:solidFill>
            </a:endParaRPr>
          </a:p>
        </p:txBody>
      </p:sp>
      <p:sp>
        <p:nvSpPr>
          <p:cNvPr id="61" name="Ovál 60"/>
          <p:cNvSpPr/>
          <p:nvPr/>
        </p:nvSpPr>
        <p:spPr>
          <a:xfrm rot="16200000">
            <a:off x="1702594" y="5918994"/>
            <a:ext cx="931862" cy="558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ADH</a:t>
            </a:r>
          </a:p>
        </p:txBody>
      </p:sp>
      <p:sp>
        <p:nvSpPr>
          <p:cNvPr id="62" name="Ovál 61"/>
          <p:cNvSpPr/>
          <p:nvPr/>
        </p:nvSpPr>
        <p:spPr>
          <a:xfrm rot="16200000">
            <a:off x="824706" y="1835945"/>
            <a:ext cx="1571625" cy="557212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histamin</a:t>
            </a:r>
          </a:p>
        </p:txBody>
      </p:sp>
      <p:sp>
        <p:nvSpPr>
          <p:cNvPr id="63" name="Ovál 62"/>
          <p:cNvSpPr/>
          <p:nvPr/>
        </p:nvSpPr>
        <p:spPr>
          <a:xfrm rot="16200000">
            <a:off x="766763" y="3994150"/>
            <a:ext cx="1130300" cy="558800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bolest</a:t>
            </a:r>
          </a:p>
        </p:txBody>
      </p:sp>
      <p:sp>
        <p:nvSpPr>
          <p:cNvPr id="64" name="Ovál 63"/>
          <p:cNvSpPr/>
          <p:nvPr/>
        </p:nvSpPr>
        <p:spPr>
          <a:xfrm rot="16200000">
            <a:off x="133351" y="3297237"/>
            <a:ext cx="1128712" cy="557213"/>
          </a:xfrm>
          <a:prstGeom prst="ellipse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b="1" dirty="0">
                <a:solidFill>
                  <a:schemeClr val="tx1"/>
                </a:solidFill>
              </a:rPr>
              <a:t>stres</a:t>
            </a:r>
          </a:p>
        </p:txBody>
      </p:sp>
      <p:cxnSp>
        <p:nvCxnSpPr>
          <p:cNvPr id="75" name="Přímá spojnice se šipkou 74"/>
          <p:cNvCxnSpPr/>
          <p:nvPr/>
        </p:nvCxnSpPr>
        <p:spPr>
          <a:xfrm flipV="1">
            <a:off x="1639888" y="4598988"/>
            <a:ext cx="619125" cy="947737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Přímá spojnice se šipkou 76"/>
          <p:cNvCxnSpPr/>
          <p:nvPr/>
        </p:nvCxnSpPr>
        <p:spPr>
          <a:xfrm>
            <a:off x="1035050" y="2768600"/>
            <a:ext cx="1223963" cy="588963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Přímá spojnice se šipkou 77"/>
          <p:cNvCxnSpPr/>
          <p:nvPr/>
        </p:nvCxnSpPr>
        <p:spPr>
          <a:xfrm>
            <a:off x="1901825" y="2230438"/>
            <a:ext cx="357188" cy="892175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Přímá spojnice se šipkou 78"/>
          <p:cNvCxnSpPr/>
          <p:nvPr/>
        </p:nvCxnSpPr>
        <p:spPr>
          <a:xfrm flipV="1">
            <a:off x="1022350" y="4273550"/>
            <a:ext cx="1236663" cy="1030288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Přímá spojnice se šipkou 79"/>
          <p:cNvCxnSpPr/>
          <p:nvPr/>
        </p:nvCxnSpPr>
        <p:spPr>
          <a:xfrm flipV="1">
            <a:off x="2138363" y="4660900"/>
            <a:ext cx="309562" cy="1030288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Přímá spojnice se šipkou 80"/>
          <p:cNvCxnSpPr/>
          <p:nvPr/>
        </p:nvCxnSpPr>
        <p:spPr>
          <a:xfrm>
            <a:off x="1071563" y="3533775"/>
            <a:ext cx="1177925" cy="42863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Přímá spojnice se šipkou 87"/>
          <p:cNvCxnSpPr>
            <a:endCxn id="6" idx="0"/>
          </p:cNvCxnSpPr>
          <p:nvPr/>
        </p:nvCxnSpPr>
        <p:spPr>
          <a:xfrm flipV="1">
            <a:off x="1598613" y="3878263"/>
            <a:ext cx="660400" cy="407987"/>
          </a:xfrm>
          <a:prstGeom prst="straightConnector1">
            <a:avLst/>
          </a:prstGeom>
          <a:ln w="63500">
            <a:solidFill>
              <a:srgbClr val="92D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4" dur="10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7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000"/>
                            </p:stCondLst>
                            <p:childTnLst>
                              <p:par>
                                <p:cTn id="5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0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4000"/>
                            </p:stCondLst>
                            <p:childTnLst>
                              <p:par>
                                <p:cTn id="6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1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0"/>
                            </p:stCondLst>
                            <p:childTnLst>
                              <p:par>
                                <p:cTn id="7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10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6000"/>
                            </p:stCondLst>
                            <p:childTnLst>
                              <p:par>
                                <p:cTn id="7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6" dur="1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7000"/>
                            </p:stCondLst>
                            <p:childTnLst>
                              <p:par>
                                <p:cTn id="7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8000"/>
                            </p:stCondLst>
                            <p:childTnLst>
                              <p:par>
                                <p:cTn id="8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9000"/>
                            </p:stCondLst>
                            <p:childTnLst>
                              <p:par>
                                <p:cTn id="8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1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1000"/>
                            </p:stCondLst>
                            <p:childTnLst>
                              <p:par>
                                <p:cTn id="9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6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2000"/>
                            </p:stCondLst>
                            <p:childTnLst>
                              <p:par>
                                <p:cTn id="9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3000"/>
                            </p:stCondLst>
                            <p:childTnLst>
                              <p:par>
                                <p:cTn id="10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4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500"/>
                                        <p:tgtEl>
                                          <p:spTgt spid="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500"/>
                                        <p:tgtEl>
                                          <p:spTgt spid="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6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55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fyziologie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96975"/>
            <a:ext cx="8642350" cy="554513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Endogenní sekrece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syntéza „</a:t>
            </a:r>
            <a:r>
              <a:rPr lang="cs-CZ" sz="2400" i="1">
                <a:solidFill>
                  <a:schemeClr val="tx1"/>
                </a:solidFill>
                <a:latin typeface="Candara" pitchFamily="34" charset="0"/>
              </a:rPr>
              <a:t>on demand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“, neskladují se syntetizované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v plazmě volný 10% zbytek vázáno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rychlost syntézy kontroluje ACTH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hydroxylace za katalýzy CYP450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klidová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20 -25 mg/den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 b="1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stresová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až 10x více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cirkadiánní charakter uvolňování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- receptory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96975"/>
            <a:ext cx="8642350" cy="554513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lnSpc>
                <a:spcPct val="150000"/>
              </a:lnSpc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Glukokortikoidní receptor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intracelulární receptory přítomné ve všech tkáních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bez přítomnosti hormonu inaktivované </a:t>
            </a:r>
            <a:r>
              <a:rPr lang="cs-CZ" sz="2400" i="1">
                <a:solidFill>
                  <a:schemeClr val="tx1"/>
                </a:solidFill>
                <a:latin typeface="Candara" pitchFamily="34" charset="0"/>
              </a:rPr>
              <a:t>heat-shock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proteiny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dimerizace komplexu receptor-hormon → translokace do jádra → vazba na GRE → zvýšená exprese genů</a:t>
            </a: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lnSpc>
                <a:spcPct val="150000"/>
              </a:lnSpc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</a:t>
            </a:r>
            <a:r>
              <a:rPr lang="cs-CZ" sz="4400" dirty="0" err="1">
                <a:solidFill>
                  <a:schemeClr val="tx1"/>
                </a:solidFill>
                <a:latin typeface="Candara" pitchFamily="34" charset="0"/>
              </a:rPr>
              <a:t>fyziol</a:t>
            </a: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. účinky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96975"/>
            <a:ext cx="8642350" cy="5545138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Metabolické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zasahují do metabolismu tuků, cukrů i bílkovin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i="1">
                <a:solidFill>
                  <a:schemeClr val="tx1"/>
                </a:solidFill>
                <a:latin typeface="Candara" pitchFamily="34" charset="0"/>
              </a:rPr>
              <a:t>Cukry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  <a:cs typeface="Arial" charset="0"/>
              </a:rPr>
              <a:t> ↓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uptake Glu buňkami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  <a:cs typeface="Arial" charset="0"/>
              </a:rPr>
              <a:t> ↑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glukoneogeneze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i="1">
                <a:solidFill>
                  <a:schemeClr val="tx1"/>
                </a:solidFill>
                <a:latin typeface="Candara" pitchFamily="34" charset="0"/>
              </a:rPr>
              <a:t>Bílkoviny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↑ uvolňování AK z bílkovin, ↓ syntézy bílkovin = </a:t>
            </a:r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katabolizmus + atrofie</a:t>
            </a:r>
          </a:p>
          <a:p>
            <a:pPr>
              <a:buFontTx/>
              <a:buChar char="-"/>
              <a:defRPr/>
            </a:pPr>
            <a:endParaRPr lang="cs-CZ" sz="240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i="1">
                <a:solidFill>
                  <a:schemeClr val="tx1"/>
                </a:solidFill>
                <a:latin typeface="Candara" pitchFamily="34" charset="0"/>
              </a:rPr>
              <a:t>Tuky</a:t>
            </a:r>
          </a:p>
          <a:p>
            <a:pPr>
              <a:buFontTx/>
              <a:buChar char="-"/>
              <a:defRPr/>
            </a:pPr>
            <a:r>
              <a:rPr lang="cs-CZ" sz="240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↑ lipolýzy, usnadnění absorpce, </a:t>
            </a:r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redistribuce</a:t>
            </a:r>
            <a:endParaRPr lang="cs-CZ" sz="2400" b="1">
              <a:solidFill>
                <a:schemeClr val="tx1"/>
              </a:solidFill>
              <a:latin typeface="Candara" pitchFamily="34" charset="0"/>
            </a:endParaRPr>
          </a:p>
        </p:txBody>
      </p:sp>
      <p:sp>
        <p:nvSpPr>
          <p:cNvPr id="23555" name="TextovéPole 1"/>
          <p:cNvSpPr txBox="1">
            <a:spLocks noChangeArrowheads="1"/>
          </p:cNvSpPr>
          <p:nvPr/>
        </p:nvSpPr>
        <p:spPr bwMode="auto">
          <a:xfrm>
            <a:off x="4243388" y="2924175"/>
            <a:ext cx="4764087" cy="1201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400" b="1">
                <a:latin typeface="Candara" pitchFamily="34" charset="0"/>
              </a:rPr>
              <a:t>hypeglykémie</a:t>
            </a:r>
            <a:r>
              <a:rPr lang="cs-CZ" sz="2400">
                <a:latin typeface="Candara" pitchFamily="34" charset="0"/>
              </a:rPr>
              <a:t> = </a:t>
            </a:r>
            <a:r>
              <a:rPr lang="cs-CZ" sz="2400">
                <a:latin typeface="Candara" pitchFamily="34" charset="0"/>
                <a:cs typeface="Arial" charset="0"/>
              </a:rPr>
              <a:t>↑ uvolnění inzulínu</a:t>
            </a:r>
          </a:p>
          <a:p>
            <a:r>
              <a:rPr lang="cs-CZ" sz="2400">
                <a:latin typeface="Candara" pitchFamily="34" charset="0"/>
                <a:cs typeface="Arial" charset="0"/>
              </a:rPr>
              <a:t>    → ↑ukládání glykogenu v játrech,</a:t>
            </a:r>
          </a:p>
          <a:p>
            <a:r>
              <a:rPr lang="cs-CZ" sz="2400">
                <a:latin typeface="Candara" pitchFamily="34" charset="0"/>
                <a:cs typeface="Arial" charset="0"/>
              </a:rPr>
              <a:t>          lipogeneze</a:t>
            </a:r>
            <a:endParaRPr lang="cs-CZ" sz="2400">
              <a:latin typeface="Candara" pitchFamily="34" charset="0"/>
            </a:endParaRPr>
          </a:p>
        </p:txBody>
      </p:sp>
      <p:sp>
        <p:nvSpPr>
          <p:cNvPr id="6" name="Pravá složená závorka 5"/>
          <p:cNvSpPr/>
          <p:nvPr/>
        </p:nvSpPr>
        <p:spPr>
          <a:xfrm>
            <a:off x="3862388" y="2779713"/>
            <a:ext cx="288925" cy="935037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35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</a:t>
            </a:r>
            <a:r>
              <a:rPr lang="cs-CZ" sz="4400" dirty="0" err="1">
                <a:solidFill>
                  <a:schemeClr val="tx1"/>
                </a:solidFill>
                <a:latin typeface="Candara" pitchFamily="34" charset="0"/>
              </a:rPr>
              <a:t>fyziol</a:t>
            </a: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. účinky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Metabolické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↓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fce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osteoblastů a ↑ osteoklastů 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↓ resorpce Ca</a:t>
            </a:r>
            <a:r>
              <a:rPr lang="cs-CZ" sz="2400" baseline="300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2+ 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v ledvinách a ze střeva </a:t>
            </a:r>
            <a:endParaRPr lang="cs-CZ" sz="2400" b="1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zásah do metabolismu kolagenu = 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potlačení tvorby vaziva</a:t>
            </a:r>
          </a:p>
          <a:p>
            <a:pPr>
              <a:buFontTx/>
              <a:buChar char="-"/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</a:t>
            </a:r>
            <a:r>
              <a:rPr lang="cs-CZ" sz="2400" b="1" dirty="0" err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mineralokortikoidní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efekt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CNS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podílejí se na </a:t>
            </a: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regulaci nálady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většinou „příjemné“ pocity, pocit „svěžesti“ i díky metabolickým efektům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cirkadiánní rytmy – vyšší aktivita dopoledne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po vysokých dávkách euforie/psychotické poruchy</a:t>
            </a:r>
          </a:p>
        </p:txBody>
      </p:sp>
      <p:sp>
        <p:nvSpPr>
          <p:cNvPr id="25603" name="TextovéPole 6"/>
          <p:cNvSpPr txBox="1">
            <a:spLocks noChangeArrowheads="1"/>
          </p:cNvSpPr>
          <p:nvPr/>
        </p:nvSpPr>
        <p:spPr bwMode="auto">
          <a:xfrm>
            <a:off x="6018709" y="2225675"/>
            <a:ext cx="2592387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2400" b="1" dirty="0">
                <a:latin typeface="Candara" pitchFamily="34" charset="0"/>
              </a:rPr>
              <a:t>osteoporóza</a:t>
            </a:r>
            <a:endParaRPr lang="cs-CZ" sz="2400" dirty="0">
              <a:latin typeface="Candara" pitchFamily="34" charset="0"/>
            </a:endParaRPr>
          </a:p>
        </p:txBody>
      </p:sp>
      <p:sp>
        <p:nvSpPr>
          <p:cNvPr id="8" name="Pravá složená závorka 7"/>
          <p:cNvSpPr/>
          <p:nvPr/>
        </p:nvSpPr>
        <p:spPr>
          <a:xfrm>
            <a:off x="5729784" y="2060996"/>
            <a:ext cx="288925" cy="791319"/>
          </a:xfrm>
          <a:prstGeom prst="rightBrace">
            <a:avLst/>
          </a:prstGeom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256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</a:t>
            </a:r>
            <a:r>
              <a:rPr lang="cs-CZ" sz="4400" dirty="0" err="1">
                <a:solidFill>
                  <a:schemeClr val="tx1"/>
                </a:solidFill>
                <a:latin typeface="Candara" pitchFamily="34" charset="0"/>
              </a:rPr>
              <a:t>fyziol</a:t>
            </a: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. účinky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endParaRPr lang="cs-CZ" sz="2400" b="1">
              <a:solidFill>
                <a:schemeClr val="tx1"/>
              </a:solidFill>
              <a:latin typeface="Candara" pitchFamily="34" charset="0"/>
            </a:endParaRPr>
          </a:p>
          <a:p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Ionty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snížení kalcémie a celkově množství vápníku v těle</a:t>
            </a:r>
          </a:p>
          <a:p>
            <a:endParaRPr lang="cs-CZ" sz="2400" b="1">
              <a:solidFill>
                <a:schemeClr val="tx1"/>
              </a:solidFill>
              <a:latin typeface="Arial" charset="0"/>
            </a:endParaRPr>
          </a:p>
          <a:p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GIT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↑ produkce HCl a pepsinu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  <a:cs typeface="Arial" charset="0"/>
              </a:rPr>
              <a:t> riziko gastrických vředů, obzvlášť při kombinaci s NSPZL</a:t>
            </a:r>
          </a:p>
          <a:p>
            <a:r>
              <a:rPr lang="cs-CZ" sz="2400" b="1">
                <a:solidFill>
                  <a:schemeClr val="tx1"/>
                </a:solidFill>
                <a:latin typeface="Candara" pitchFamily="34" charset="0"/>
                <a:cs typeface="Arial" charset="0"/>
              </a:rPr>
              <a:t>Krev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↑  trombocyty a erytrocyty a hemoglobin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Arial" charset="0"/>
                <a:cs typeface="Arial" charset="0"/>
              </a:rPr>
              <a:t> ↓ </a:t>
            </a: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cirkulující lymfocyty a eozinofily</a:t>
            </a:r>
          </a:p>
          <a:p>
            <a:r>
              <a:rPr lang="cs-CZ" sz="2400" b="1">
                <a:solidFill>
                  <a:schemeClr val="tx1"/>
                </a:solidFill>
                <a:latin typeface="Candara" pitchFamily="34" charset="0"/>
              </a:rPr>
              <a:t>Plod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stimulace tvorby surfaktantu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vývoj orgánů, zrání střevních enzymů</a:t>
            </a:r>
          </a:p>
          <a:p>
            <a:pPr>
              <a:buFontTx/>
              <a:buChar char="-"/>
            </a:pPr>
            <a:r>
              <a:rPr lang="cs-CZ" sz="2400">
                <a:solidFill>
                  <a:schemeClr val="tx1"/>
                </a:solidFill>
                <a:latin typeface="Candara" pitchFamily="34" charset="0"/>
              </a:rPr>
              <a:t> inhibice růstu kostí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aoblený obdélník 3"/>
          <p:cNvSpPr/>
          <p:nvPr/>
        </p:nvSpPr>
        <p:spPr>
          <a:xfrm>
            <a:off x="250825" y="188913"/>
            <a:ext cx="8642350" cy="792162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4400" dirty="0">
                <a:solidFill>
                  <a:schemeClr val="tx1"/>
                </a:solidFill>
                <a:latin typeface="Candara" pitchFamily="34" charset="0"/>
              </a:rPr>
              <a:t>Glukokortikoidy – permisivní úč.</a:t>
            </a:r>
          </a:p>
        </p:txBody>
      </p:sp>
      <p:sp>
        <p:nvSpPr>
          <p:cNvPr id="5" name="Zaoblený obdélník 4"/>
          <p:cNvSpPr/>
          <p:nvPr/>
        </p:nvSpPr>
        <p:spPr>
          <a:xfrm>
            <a:off x="250825" y="1181100"/>
            <a:ext cx="8642350" cy="5543550"/>
          </a:xfrm>
          <a:prstGeom prst="roundRect">
            <a:avLst/>
          </a:prstGeom>
          <a:solidFill>
            <a:schemeClr val="bg1">
              <a:alpha val="80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Katecholaminy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kalorigenní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efekt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 lipolytický efekt</a:t>
            </a:r>
          </a:p>
          <a:p>
            <a:pPr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  <a:cs typeface="Arial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  <a:cs typeface="Arial" charset="0"/>
              </a:rPr>
              <a:t>Srdce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↑  senzitivita ke katecholaminům a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angiotenzinu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II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↑ kontraktility a tonu </a:t>
            </a:r>
            <a:r>
              <a:rPr lang="cs-CZ" sz="2400" dirty="0" smtClean="0">
                <a:solidFill>
                  <a:schemeClr val="tx1"/>
                </a:solidFill>
                <a:latin typeface="Candara" pitchFamily="34" charset="0"/>
              </a:rPr>
              <a:t>myokardu</a:t>
            </a:r>
          </a:p>
          <a:p>
            <a:pPr>
              <a:buFontTx/>
              <a:buChar char="-"/>
              <a:defRPr/>
            </a:pPr>
            <a:endParaRPr lang="cs-CZ" sz="2400" dirty="0">
              <a:solidFill>
                <a:schemeClr val="tx1"/>
              </a:solidFill>
              <a:latin typeface="Candara" pitchFamily="34" charset="0"/>
            </a:endParaRPr>
          </a:p>
          <a:p>
            <a:pPr>
              <a:defRPr/>
            </a:pPr>
            <a:r>
              <a:rPr lang="cs-CZ" sz="2400" b="1" dirty="0">
                <a:solidFill>
                  <a:schemeClr val="tx1"/>
                </a:solidFill>
                <a:latin typeface="Candara" pitchFamily="34" charset="0"/>
              </a:rPr>
              <a:t>Ledviny</a:t>
            </a:r>
          </a:p>
          <a:p>
            <a:pPr>
              <a:buFontTx/>
              <a:buChar char="-"/>
              <a:defRPr/>
            </a:pP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 nutné pro správnou glomerulární filtraci a tubulární </a:t>
            </a:r>
            <a:r>
              <a:rPr lang="cs-CZ" sz="2400" dirty="0" err="1">
                <a:solidFill>
                  <a:schemeClr val="tx1"/>
                </a:solidFill>
                <a:latin typeface="Candara" pitchFamily="34" charset="0"/>
              </a:rPr>
              <a:t>clearence</a:t>
            </a:r>
            <a:r>
              <a:rPr lang="cs-CZ" sz="2400" dirty="0">
                <a:solidFill>
                  <a:schemeClr val="tx1"/>
                </a:solidFill>
                <a:latin typeface="Candara" pitchFamily="34" charset="0"/>
              </a:rPr>
              <a:t>, zabraňují přestupu vody do buněk, udržují objem extracelulární tekutiny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_PERSONNUM" val="30"/>
  <p:tag name="ARS_PPT_DBNAME" val="f2d3768a-0543-4552-ba12-8a41b26d61b4.md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SLIDE_DUENO" val="30"/>
  <p:tag name="ARS_SLIDE_PARTICIPANTNUM" val="30"/>
  <p:tag name="ARS_SLIDE_SUBMITNUM" val="0"/>
  <p:tag name="ARS_SLIDE_CORRECTNUM" val="0"/>
  <p:tag name="ARS_SLIDE_VOTEMEAN" val="0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PICTRUE_SHOWBYHAND" val="0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ISEXISTCHART" val="False"/>
  <p:tag name="ARS_RESPONSED" val="0"/>
  <p:tag name="ARS_SLIDE_ISRESPONSED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PICTRUE_SHOWBYHAND" val="0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RESPONSETYPE" val="None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TYPE" val="ctColumn"/>
  <p:tag name="ARS_ISEXISTCHART" val="False"/>
  <p:tag name="ARS_RESPONSED" val="0"/>
  <p:tag name="ARS_SLIDE_ISRESPONSED" val="0"/>
  <p:tag name="ARS_PICTRUE_SHOWBYHAND" val="0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S_CHARTCOLOR_0" val="-12481296"/>
  <p:tag name="ARS_CHARTCOLOR_1" val="-2080758"/>
  <p:tag name="ARS_CHARTCOLOR_2" val="-215999"/>
  <p:tag name="ARS_CHARTCOLOR_3" val="-16423790"/>
  <p:tag name="ARS_CHARTCOLOR_4" val="-4210753"/>
  <p:tag name="ARS_CHARTCOLOR_5" val="-15058071"/>
  <p:tag name="ARS_CHARTCOLOR_6" val="-7294"/>
  <p:tag name="ARS_CHARTCOLOR_7" val="-15557411"/>
  <p:tag name="ARS_CHARTCOLOR_8" val="-3511477"/>
  <p:tag name="ARS_CHARTCOLOR_9" val="-16753445"/>
  <p:tag name="ARS_CHARTPARA_ITEMLABELFONTNAME" val="Arial"/>
  <p:tag name="ARS_CHARTPARA_ITEMLABELFONTSIZE" val="16"/>
  <p:tag name="ARS_CHARTPARA_ITEMLABELFONTBOLD" val="False"/>
  <p:tag name="ARS_CHARTPARA_ITEMLABELFONTITALIC" val="False"/>
  <p:tag name="ARS_CHARTPARA_ITEMLABELFONTCOLOR" val="-16777216"/>
  <p:tag name="ARS_CHARTPARA_DATALABELFONTNAME" val="Arial"/>
  <p:tag name="ARS_CHARTPARA_DATALABELFONTSIZE" val="14"/>
  <p:tag name="ARS_CHARTPARA_DATALABELFONTBOLD" val="False"/>
  <p:tag name="ARS_CHARTPARA_DATALABELFONTITALIC" val="False"/>
  <p:tag name="ARS_CHARTPARA_DATALABELFONTCOLOR" val="-16777216"/>
  <p:tag name="ARS_RESPONSETYPE" val="Slide"/>
  <p:tag name="ARS_CHARTPARA_DATAFORMAT" val="ltNumberValue"/>
  <p:tag name="ARS_CHARTPARA_SHOWTIME" val="csStop"/>
  <p:tag name="ARS_CHARTPARA_DATAPERCENTBASE" val="crParticipant"/>
  <p:tag name="ARS_CHARTPARA_NUMBERDEC" val="0"/>
  <p:tag name="ARS_CHARTPARA_PERCENTDEC" val="1"/>
  <p:tag name="ARS_CHARTPARA_SHOW3D" val="0"/>
  <p:tag name="ARS_CHARTPOINTWIDTH" val="0.5"/>
  <p:tag name="ARS_SLIDE_DUENO" val="30"/>
  <p:tag name="ARS_SLIDE_PARTICIPANTNUM" val="30"/>
  <p:tag name="ARS_SLIDE_SUBMITNUM" val="0"/>
  <p:tag name="ARS_SLIDE_CORRECTNUM" val="0"/>
  <p:tag name="ARS_SLIDE_VOTEMEAN" val="0"/>
  <p:tag name="ARS_ISEXISTCHART" val="False"/>
  <p:tag name="ARS_RESPONSED" val="0"/>
  <p:tag name="ARS_SLIDE_ISRESPONSED" val="0"/>
  <p:tag name="ARS_PICTRUE_SHOWBYHAND" val="0"/>
</p:tagLst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1270</TotalTime>
  <Words>1119</Words>
  <Application>Microsoft Office PowerPoint</Application>
  <PresentationFormat>Předvádění na obrazovce (4:3)</PresentationFormat>
  <Paragraphs>344</Paragraphs>
  <Slides>25</Slides>
  <Notes>24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25</vt:i4>
      </vt:variant>
    </vt:vector>
  </HeadingPairs>
  <TitlesOfParts>
    <vt:vector size="29" baseType="lpstr">
      <vt:lpstr>Arial</vt:lpstr>
      <vt:lpstr>Calibri</vt:lpstr>
      <vt:lpstr>Candara</vt:lpstr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MU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zendulka</dc:creator>
  <cp:lastModifiedBy>x</cp:lastModifiedBy>
  <cp:revision>80</cp:revision>
  <dcterms:created xsi:type="dcterms:W3CDTF">2013-05-07T04:56:02Z</dcterms:created>
  <dcterms:modified xsi:type="dcterms:W3CDTF">2017-11-12T14:16:26Z</dcterms:modified>
</cp:coreProperties>
</file>