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5529B-9A7E-44A0-93C9-74C642428FBD}" type="datetimeFigureOut">
              <a:rPr lang="cs-CZ" smtClean="0"/>
              <a:t>11. 10. 2017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861D-643A-44CF-8E64-B33EED402D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Naturalismus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člověk? Naturalistická odpověď V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  <a:p>
            <a:pPr algn="ctr" eaLnBrk="1" hangingPunct="1">
              <a:buFontTx/>
              <a:buNone/>
            </a:pPr>
            <a:r>
              <a:rPr lang="cs-CZ" smtClean="0"/>
              <a:t>Váš názor?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Co je člověk? Naturalistická odpověď 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Po Kantových otázkách ideální podnět k dalšímu rozvoji vlastní odpovědi – jde o dnešní nejvlivnější stanovisko k otázce člověka (alespoň v intelektuálním světě)</a:t>
            </a:r>
          </a:p>
          <a:p>
            <a:pPr eaLnBrk="1" hangingPunct="1"/>
            <a:r>
              <a:rPr lang="cs-CZ" sz="2800" dirty="0" smtClean="0"/>
              <a:t>Naturalismus se snaží co nejvíce opírat výhradně o </a:t>
            </a:r>
            <a:r>
              <a:rPr lang="cs-CZ" sz="2800" b="1" dirty="0" smtClean="0"/>
              <a:t>vědecké poznatky</a:t>
            </a:r>
          </a:p>
          <a:p>
            <a:pPr eaLnBrk="1" hangingPunct="1"/>
            <a:r>
              <a:rPr lang="cs-CZ" sz="2800" dirty="0" smtClean="0"/>
              <a:t>V podstatě moderní název pro </a:t>
            </a:r>
            <a:r>
              <a:rPr lang="cs-CZ" sz="2800" b="1" dirty="0" smtClean="0"/>
              <a:t>materialismus</a:t>
            </a:r>
          </a:p>
          <a:p>
            <a:pPr eaLnBrk="1" hangingPunct="1"/>
            <a:r>
              <a:rPr lang="cs-CZ" sz="2800" dirty="0" smtClean="0"/>
              <a:t>Zvažte svůj souhlas či nesouhlas, vlastní názor na naturalismus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Co je člověk? Naturalistická odpověď II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Jsme</a:t>
            </a:r>
          </a:p>
          <a:p>
            <a:pPr lvl="1" eaLnBrk="1" hangingPunct="1"/>
            <a:r>
              <a:rPr lang="cs-CZ" sz="2400" smtClean="0"/>
              <a:t>ohromně složité komplexy skládající se z obrovského počtu atomů.</a:t>
            </a:r>
          </a:p>
          <a:p>
            <a:pPr lvl="1" eaLnBrk="1" hangingPunct="1"/>
            <a:r>
              <a:rPr lang="cs-CZ" sz="2400" smtClean="0"/>
              <a:t>jako obrovská stavebnice se stále stejnými opakujícími se dílky – atomů je málo druhů</a:t>
            </a:r>
          </a:p>
          <a:p>
            <a:pPr lvl="1" eaLnBrk="1" hangingPunct="1"/>
            <a:r>
              <a:rPr lang="cs-CZ" sz="2400" smtClean="0"/>
              <a:t>komplexy, které  neustále reagují, pohybují se a vyvíjejí se skrze extrémně velké množství velmi složitých a navzájem provázaných biochemických reakcí</a:t>
            </a:r>
          </a:p>
          <a:p>
            <a:pPr eaLnBrk="1" hangingPunct="1">
              <a:buFontTx/>
              <a:buNone/>
            </a:pPr>
            <a:r>
              <a:rPr lang="cs-CZ" smtClean="0"/>
              <a:t>Není důvod si myslet, že jsme něco víc: jsme jen to…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Co je člověk? Naturalistická odpověď III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sz="2800" smtClean="0"/>
              <a:t>Jsme výsledkem evolučního vývoje, to znamená:</a:t>
            </a:r>
          </a:p>
          <a:p>
            <a:pPr lvl="1" eaLnBrk="1" hangingPunct="1"/>
            <a:r>
              <a:rPr lang="cs-CZ" sz="2400" smtClean="0"/>
              <a:t>jsme výsledkem neplánovaného a neřízeného vývoje</a:t>
            </a:r>
          </a:p>
          <a:p>
            <a:pPr lvl="1" eaLnBrk="1" hangingPunct="1"/>
            <a:r>
              <a:rPr lang="cs-CZ" sz="2400" smtClean="0"/>
              <a:t>jsme výsledkem pozvolného růstu složitosti z jednoduchých organismů</a:t>
            </a:r>
          </a:p>
          <a:p>
            <a:pPr lvl="1" eaLnBrk="1" hangingPunct="1"/>
            <a:r>
              <a:rPr lang="cs-CZ" sz="2400" smtClean="0"/>
              <a:t>jsme součástí živočišné říše, mezi námi a zvířaty není ostrá hranice</a:t>
            </a:r>
          </a:p>
          <a:p>
            <a:pPr lvl="1" eaLnBrk="1" hangingPunct="1"/>
            <a:r>
              <a:rPr lang="cs-CZ" sz="2400" smtClean="0"/>
              <a:t>jsme výsledkem dlouhé série genetických mutací a změn v kombinaci s dědičností a přírodním výběrem (viz </a:t>
            </a:r>
            <a:r>
              <a:rPr lang="cs-CZ" sz="2400" i="1" smtClean="0"/>
              <a:t>Vysvětlení člověka popisem jeho vzniku</a:t>
            </a:r>
            <a:r>
              <a:rPr lang="cs-CZ" sz="2400" smtClean="0"/>
              <a:t>)</a:t>
            </a:r>
          </a:p>
          <a:p>
            <a:pPr eaLnBrk="1" hangingPunct="1"/>
            <a:r>
              <a:rPr lang="cs-CZ" smtClean="0"/>
              <a:t>Není důvod si myslet, že jsme něco víc: vznikli jsme jen takto…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Co je člověk? Naturalistická odpověď IV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Richard Dawkins </a:t>
            </a:r>
            <a:r>
              <a:rPr lang="cs-CZ" smtClean="0"/>
              <a:t>(biolog, nejslavnější intelektuál dneška, kniha </a:t>
            </a:r>
            <a:r>
              <a:rPr lang="cs-CZ" i="1" smtClean="0"/>
              <a:t>Sobecký gen</a:t>
            </a:r>
            <a:r>
              <a:rPr lang="cs-CZ" smtClean="0"/>
              <a:t>):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z="2800" smtClean="0"/>
              <a:t>všechny před-darwinovské pokusy zodpovědět otázku, co je člověk, </a:t>
            </a:r>
            <a:r>
              <a:rPr lang="cs-CZ" sz="2800" i="1" smtClean="0"/>
              <a:t>"jsou bezcenné a uděláme nejlépe, když je zcela pomineme„</a:t>
            </a:r>
          </a:p>
          <a:p>
            <a:pPr eaLnBrk="1" hangingPunct="1"/>
            <a:r>
              <a:rPr lang="cs-CZ" sz="2800" i="1" smtClean="0"/>
              <a:t>jsme stroje, vehikly našich genů, nástroje vytvořené k jejich přežití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Co je člověk? Naturalistická odpověď V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Francis Crick</a:t>
            </a:r>
            <a:r>
              <a:rPr lang="cs-CZ" smtClean="0"/>
              <a:t>(biolog, objevitel DNA, kniha </a:t>
            </a:r>
            <a:r>
              <a:rPr lang="cs-CZ" i="1" smtClean="0"/>
              <a:t>Věda hledá duši</a:t>
            </a:r>
            <a:r>
              <a:rPr lang="cs-CZ" smtClean="0"/>
              <a:t>):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z="2400" smtClean="0"/>
              <a:t>naše city, myšlení, pocit svobodné vůle „</a:t>
            </a:r>
            <a:r>
              <a:rPr lang="cs-CZ" sz="2400" i="1" smtClean="0"/>
              <a:t>nejsou ve skutečnosti nic jiného než chování obrovského souboru nervových buněk a přidružených molekul“</a:t>
            </a:r>
            <a:endParaRPr lang="cs-CZ" sz="2400" smtClean="0"/>
          </a:p>
          <a:p>
            <a:pPr eaLnBrk="1" hangingPunct="1"/>
            <a:r>
              <a:rPr lang="cs-CZ" sz="2400" smtClean="0"/>
              <a:t>lidé si neuvědomují revolučnost těchto vědeckých zjištění – nic jako duše není</a:t>
            </a:r>
          </a:p>
          <a:p>
            <a:pPr eaLnBrk="1" hangingPunct="1"/>
            <a:r>
              <a:rPr lang="cs-CZ" sz="2400" smtClean="0"/>
              <a:t>uznává, že zatím není vyřešen tzv. problém qualií (jak vysvětlit to, jak subjektivně vnímáme prožitky)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člověk? Naturalistická odpověď VI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podle vědců není v našem těle či v naší povaze nic, co by nebylo vědecky vysvětlitelné a nevzniklo známými evolučními mechanismy</a:t>
            </a:r>
          </a:p>
          <a:p>
            <a:pPr eaLnBrk="1" hangingPunct="1"/>
            <a:r>
              <a:rPr lang="cs-CZ" smtClean="0"/>
              <a:t>opačný názor menšinový (např. Michael Behe: </a:t>
            </a:r>
            <a:r>
              <a:rPr lang="cs-CZ" i="1" smtClean="0"/>
              <a:t>Darwinova černá skříňka</a:t>
            </a:r>
            <a:r>
              <a:rPr lang="cs-CZ" smtClean="0"/>
              <a:t>)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člověk? Naturalistická odpověď VII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sz="2400" b="1" smtClean="0"/>
              <a:t>Implikace naturalismu pro Kantovy otázky</a:t>
            </a:r>
          </a:p>
          <a:p>
            <a:pPr eaLnBrk="1" hangingPunct="1">
              <a:buFontTx/>
              <a:buNone/>
            </a:pPr>
            <a:r>
              <a:rPr lang="cs-CZ" sz="2000" b="1" smtClean="0"/>
              <a:t>Co je člověk? </a:t>
            </a:r>
          </a:p>
          <a:p>
            <a:pPr lvl="1" eaLnBrk="1" hangingPunct="1"/>
            <a:r>
              <a:rPr lang="cs-CZ" sz="2000" smtClean="0"/>
              <a:t>Viz předchozí slidy; není duše, svoboda, posmrtná existence</a:t>
            </a:r>
          </a:p>
          <a:p>
            <a:pPr eaLnBrk="1" hangingPunct="1">
              <a:buFontTx/>
              <a:buNone/>
            </a:pPr>
            <a:r>
              <a:rPr lang="cs-CZ" sz="2000" b="1" smtClean="0"/>
              <a:t>V co mohu doufat?</a:t>
            </a:r>
          </a:p>
          <a:p>
            <a:pPr lvl="1" eaLnBrk="1" hangingPunct="1"/>
            <a:r>
              <a:rPr lang="cs-CZ" sz="2000" smtClean="0"/>
              <a:t>V nic z toho v co doufal Kant, smrt „je konečná“</a:t>
            </a:r>
          </a:p>
          <a:p>
            <a:pPr eaLnBrk="1" hangingPunct="1">
              <a:buFontTx/>
              <a:buNone/>
            </a:pPr>
            <a:r>
              <a:rPr lang="cs-CZ" sz="2000" b="1" smtClean="0"/>
              <a:t>Co mohu vědět?</a:t>
            </a:r>
          </a:p>
          <a:p>
            <a:pPr lvl="1" eaLnBrk="1" hangingPunct="1"/>
            <a:r>
              <a:rPr lang="cs-CZ" sz="2000" smtClean="0"/>
              <a:t>To, co bylo z evolučního hlediska užitečné, abychom věděli</a:t>
            </a:r>
          </a:p>
          <a:p>
            <a:pPr eaLnBrk="1" hangingPunct="1">
              <a:buFontTx/>
              <a:buNone/>
            </a:pPr>
            <a:r>
              <a:rPr lang="cs-CZ" sz="2000" b="1" smtClean="0"/>
              <a:t>Co mám dělat?</a:t>
            </a:r>
          </a:p>
          <a:p>
            <a:pPr lvl="1" eaLnBrk="1" hangingPunct="1"/>
            <a:r>
              <a:rPr lang="cs-CZ" sz="2000" smtClean="0"/>
              <a:t>1. možnost: To, co po nás "chce" evoluce (rozmnožit se, starat se o děti)</a:t>
            </a:r>
          </a:p>
          <a:p>
            <a:pPr lvl="1" eaLnBrk="1" hangingPunct="1"/>
            <a:r>
              <a:rPr lang="cs-CZ" sz="2000" smtClean="0"/>
              <a:t>2. možnost: Z toho, jak jsme vznikli, nevyplývá, že to musíme následovat, můžeme dokonce i jít proti tomu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Protiváha naturalismu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Duchovní/spirituální/náboženské/idealistické pojetí světa a člověka</a:t>
            </a:r>
          </a:p>
          <a:p>
            <a:pPr eaLnBrk="1" hangingPunct="1"/>
            <a:r>
              <a:rPr lang="cs-CZ" smtClean="0"/>
              <a:t>Člověk má duši, o které se často soudí, že překonává smrt – tzv. přirozený dualismus duše a těla</a:t>
            </a:r>
          </a:p>
          <a:p>
            <a:pPr lvl="1" eaLnBrk="1" hangingPunct="1"/>
            <a:r>
              <a:rPr lang="cs-CZ" smtClean="0"/>
              <a:t>Toto pojetí pro člověka přirozené, vyskytuje se ve všech kulturách a časech (od přírodních národů přes starověký Egypt až po myšlení současného člověka)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Naturalismus</vt:lpstr>
      <vt:lpstr>Co je člověk? Naturalistická odpověď I</vt:lpstr>
      <vt:lpstr>Co je člověk? Naturalistická odpověď II</vt:lpstr>
      <vt:lpstr>Co je člověk? Naturalistická odpověď III</vt:lpstr>
      <vt:lpstr>Co je člověk? Naturalistická odpověď IV</vt:lpstr>
      <vt:lpstr>Co je člověk? Naturalistická odpověď V</vt:lpstr>
      <vt:lpstr>Co je člověk? Naturalistická odpověď VI</vt:lpstr>
      <vt:lpstr>Co je člověk? Naturalistická odpověď VII</vt:lpstr>
      <vt:lpstr>Protiváha naturalismu</vt:lpstr>
      <vt:lpstr>Co je člověk? Naturalistická odpověď 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Naturalismus</dc:title>
  <dc:creator>Jan Votava</dc:creator>
  <cp:lastModifiedBy>Jan Votava</cp:lastModifiedBy>
  <cp:revision>1</cp:revision>
  <dcterms:created xsi:type="dcterms:W3CDTF">2017-10-11T07:33:27Z</dcterms:created>
  <dcterms:modified xsi:type="dcterms:W3CDTF">2017-10-11T07:34:13Z</dcterms:modified>
</cp:coreProperties>
</file>