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332" r:id="rId6"/>
    <p:sldId id="333" r:id="rId7"/>
    <p:sldId id="259" r:id="rId8"/>
    <p:sldId id="262" r:id="rId9"/>
    <p:sldId id="279" r:id="rId10"/>
    <p:sldId id="260" r:id="rId11"/>
    <p:sldId id="367" r:id="rId12"/>
    <p:sldId id="261" r:id="rId13"/>
    <p:sldId id="278" r:id="rId14"/>
    <p:sldId id="366" r:id="rId15"/>
    <p:sldId id="334" r:id="rId16"/>
    <p:sldId id="365" r:id="rId17"/>
    <p:sldId id="368" r:id="rId18"/>
    <p:sldId id="336" r:id="rId19"/>
    <p:sldId id="337" r:id="rId20"/>
    <p:sldId id="363" r:id="rId21"/>
    <p:sldId id="364" r:id="rId22"/>
    <p:sldId id="340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60" r:id="rId40"/>
    <p:sldId id="361" r:id="rId41"/>
    <p:sldId id="362" r:id="rId42"/>
    <p:sldId id="369" r:id="rId43"/>
    <p:sldId id="393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94" r:id="rId54"/>
    <p:sldId id="379" r:id="rId55"/>
    <p:sldId id="380" r:id="rId56"/>
    <p:sldId id="381" r:id="rId57"/>
    <p:sldId id="382" r:id="rId58"/>
    <p:sldId id="383" r:id="rId59"/>
    <p:sldId id="395" r:id="rId60"/>
    <p:sldId id="384" r:id="rId61"/>
    <p:sldId id="385" r:id="rId62"/>
    <p:sldId id="386" r:id="rId63"/>
    <p:sldId id="389" r:id="rId64"/>
    <p:sldId id="390" r:id="rId65"/>
    <p:sldId id="396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89C49-4A10-44D8-825D-82D343361178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04667B66-78EA-4232-9BC0-79924E3CF026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 smtClean="0"/>
            <a:t>ZDROJ</a:t>
          </a:r>
        </a:p>
      </dgm:t>
    </dgm:pt>
    <dgm:pt modelId="{8EC908F3-4BB6-469B-86F3-1FCE2D8EAAE7}" type="parTrans" cxnId="{BF815DAA-E700-4503-B462-6763CE5B3FDD}">
      <dgm:prSet/>
      <dgm:spPr/>
      <dgm:t>
        <a:bodyPr/>
        <a:lstStyle/>
        <a:p>
          <a:endParaRPr lang="cs-CZ"/>
        </a:p>
      </dgm:t>
    </dgm:pt>
    <dgm:pt modelId="{9BA7B034-229E-434D-9FCF-E9D0C2C4DE5A}" type="sibTrans" cxnId="{BF815DAA-E700-4503-B462-6763CE5B3FDD}">
      <dgm:prSet/>
      <dgm:spPr/>
      <dgm:t>
        <a:bodyPr/>
        <a:lstStyle/>
        <a:p>
          <a:endParaRPr lang="cs-CZ"/>
        </a:p>
      </dgm:t>
    </dgm:pt>
    <dgm:pt modelId="{4BBE673E-B1D4-4F1C-951D-AE11DF8B0BA5}">
      <dgm:prSet phldrT="[Text]"/>
      <dgm:spPr/>
      <dgm:t>
        <a:bodyPr/>
        <a:lstStyle/>
        <a:p>
          <a:r>
            <a:rPr lang="cs-CZ" dirty="0" smtClean="0"/>
            <a:t>PŘENOS</a:t>
          </a:r>
        </a:p>
      </dgm:t>
    </dgm:pt>
    <dgm:pt modelId="{9E97FCA1-A819-4D3F-95B2-6DCCDE242667}" type="parTrans" cxnId="{5AA011C7-5F8F-4563-844F-90AB298646AC}">
      <dgm:prSet/>
      <dgm:spPr/>
      <dgm:t>
        <a:bodyPr/>
        <a:lstStyle/>
        <a:p>
          <a:endParaRPr lang="cs-CZ"/>
        </a:p>
      </dgm:t>
    </dgm:pt>
    <dgm:pt modelId="{F507FF9A-1873-4308-A907-8F6F4E8FAA7F}" type="sibTrans" cxnId="{5AA011C7-5F8F-4563-844F-90AB298646AC}">
      <dgm:prSet/>
      <dgm:spPr/>
      <dgm:t>
        <a:bodyPr/>
        <a:lstStyle/>
        <a:p>
          <a:endParaRPr lang="cs-CZ"/>
        </a:p>
      </dgm:t>
    </dgm:pt>
    <dgm:pt modelId="{4BFA973D-A974-42E9-BDE9-AEFBBB89FF0E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cs-CZ" dirty="0" smtClean="0"/>
            <a:t>VNÍMAVÝ JEDINEC</a:t>
          </a:r>
        </a:p>
      </dgm:t>
    </dgm:pt>
    <dgm:pt modelId="{28159729-29F4-4B89-858C-363210B460F6}" type="parTrans" cxnId="{9BA4EF66-5C55-4BB1-900E-BF2C24F9641A}">
      <dgm:prSet/>
      <dgm:spPr/>
      <dgm:t>
        <a:bodyPr/>
        <a:lstStyle/>
        <a:p>
          <a:endParaRPr lang="cs-CZ"/>
        </a:p>
      </dgm:t>
    </dgm:pt>
    <dgm:pt modelId="{3F0C7D83-222A-4299-918F-FD8BE1269993}" type="sibTrans" cxnId="{9BA4EF66-5C55-4BB1-900E-BF2C24F9641A}">
      <dgm:prSet/>
      <dgm:spPr/>
      <dgm:t>
        <a:bodyPr/>
        <a:lstStyle/>
        <a:p>
          <a:endParaRPr lang="cs-CZ"/>
        </a:p>
      </dgm:t>
    </dgm:pt>
    <dgm:pt modelId="{32123403-4479-4F0A-A8E1-A0D703308D53}" type="pres">
      <dgm:prSet presAssocID="{A4E89C49-4A10-44D8-825D-82D343361178}" presName="CompostProcess" presStyleCnt="0">
        <dgm:presLayoutVars>
          <dgm:dir/>
          <dgm:resizeHandles val="exact"/>
        </dgm:presLayoutVars>
      </dgm:prSet>
      <dgm:spPr/>
    </dgm:pt>
    <dgm:pt modelId="{E9CC8670-B53C-4217-B24A-C184C3265CC1}" type="pres">
      <dgm:prSet presAssocID="{A4E89C49-4A10-44D8-825D-82D343361178}" presName="arrow" presStyleLbl="bgShp" presStyleIdx="0" presStyleCnt="1"/>
      <dgm:spPr/>
    </dgm:pt>
    <dgm:pt modelId="{26D6CDAB-338D-490B-A496-3410C1C4317F}" type="pres">
      <dgm:prSet presAssocID="{A4E89C49-4A10-44D8-825D-82D343361178}" presName="linearProcess" presStyleCnt="0"/>
      <dgm:spPr/>
    </dgm:pt>
    <dgm:pt modelId="{1C54CDE5-C40C-4AD1-8444-DC3BD0C55013}" type="pres">
      <dgm:prSet presAssocID="{04667B66-78EA-4232-9BC0-79924E3CF026}" presName="textNode" presStyleLbl="node1" presStyleIdx="0" presStyleCnt="3" custLinFactNeighborX="78880" custLinFactNeighborY="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A332969-8B43-4499-950F-D5946A8EB07D}" type="pres">
      <dgm:prSet presAssocID="{9BA7B034-229E-434D-9FCF-E9D0C2C4DE5A}" presName="sibTrans" presStyleCnt="0"/>
      <dgm:spPr/>
    </dgm:pt>
    <dgm:pt modelId="{C8DFC46D-0EDA-4FB7-91D9-BDA47843E1A2}" type="pres">
      <dgm:prSet presAssocID="{4BBE673E-B1D4-4F1C-951D-AE11DF8B0BA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DF0FB4-1FF9-4E2B-AEE1-51021BEEAAB0}" type="pres">
      <dgm:prSet presAssocID="{F507FF9A-1873-4308-A907-8F6F4E8FAA7F}" presName="sibTrans" presStyleCnt="0"/>
      <dgm:spPr/>
    </dgm:pt>
    <dgm:pt modelId="{A417A5B5-B087-40A8-968B-C77AF01780F2}" type="pres">
      <dgm:prSet presAssocID="{4BFA973D-A974-42E9-BDE9-AEFBBB89FF0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F815DAA-E700-4503-B462-6763CE5B3FDD}" srcId="{A4E89C49-4A10-44D8-825D-82D343361178}" destId="{04667B66-78EA-4232-9BC0-79924E3CF026}" srcOrd="0" destOrd="0" parTransId="{8EC908F3-4BB6-469B-86F3-1FCE2D8EAAE7}" sibTransId="{9BA7B034-229E-434D-9FCF-E9D0C2C4DE5A}"/>
    <dgm:cxn modelId="{8464F601-BC51-4C57-85C1-F7D4AD1BE4C2}" type="presOf" srcId="{04667B66-78EA-4232-9BC0-79924E3CF026}" destId="{1C54CDE5-C40C-4AD1-8444-DC3BD0C55013}" srcOrd="0" destOrd="0" presId="urn:microsoft.com/office/officeart/2005/8/layout/hProcess9"/>
    <dgm:cxn modelId="{CBD7DE9C-018B-4705-869C-D1DDFDC5999D}" type="presOf" srcId="{A4E89C49-4A10-44D8-825D-82D343361178}" destId="{32123403-4479-4F0A-A8E1-A0D703308D53}" srcOrd="0" destOrd="0" presId="urn:microsoft.com/office/officeart/2005/8/layout/hProcess9"/>
    <dgm:cxn modelId="{9BA4EF66-5C55-4BB1-900E-BF2C24F9641A}" srcId="{A4E89C49-4A10-44D8-825D-82D343361178}" destId="{4BFA973D-A974-42E9-BDE9-AEFBBB89FF0E}" srcOrd="2" destOrd="0" parTransId="{28159729-29F4-4B89-858C-363210B460F6}" sibTransId="{3F0C7D83-222A-4299-918F-FD8BE1269993}"/>
    <dgm:cxn modelId="{374928B3-6340-49D1-9351-2C95F8E7C6B1}" type="presOf" srcId="{4BFA973D-A974-42E9-BDE9-AEFBBB89FF0E}" destId="{A417A5B5-B087-40A8-968B-C77AF01780F2}" srcOrd="0" destOrd="0" presId="urn:microsoft.com/office/officeart/2005/8/layout/hProcess9"/>
    <dgm:cxn modelId="{553404AE-70F1-4A1D-824C-D44F94E95A00}" type="presOf" srcId="{4BBE673E-B1D4-4F1C-951D-AE11DF8B0BA5}" destId="{C8DFC46D-0EDA-4FB7-91D9-BDA47843E1A2}" srcOrd="0" destOrd="0" presId="urn:microsoft.com/office/officeart/2005/8/layout/hProcess9"/>
    <dgm:cxn modelId="{5AA011C7-5F8F-4563-844F-90AB298646AC}" srcId="{A4E89C49-4A10-44D8-825D-82D343361178}" destId="{4BBE673E-B1D4-4F1C-951D-AE11DF8B0BA5}" srcOrd="1" destOrd="0" parTransId="{9E97FCA1-A819-4D3F-95B2-6DCCDE242667}" sibTransId="{F507FF9A-1873-4308-A907-8F6F4E8FAA7F}"/>
    <dgm:cxn modelId="{82A0C29A-99EF-4807-81A2-E03B798F1C92}" type="presParOf" srcId="{32123403-4479-4F0A-A8E1-A0D703308D53}" destId="{E9CC8670-B53C-4217-B24A-C184C3265CC1}" srcOrd="0" destOrd="0" presId="urn:microsoft.com/office/officeart/2005/8/layout/hProcess9"/>
    <dgm:cxn modelId="{13955B0D-1390-4AD1-AA16-8961A7FBBD44}" type="presParOf" srcId="{32123403-4479-4F0A-A8E1-A0D703308D53}" destId="{26D6CDAB-338D-490B-A496-3410C1C4317F}" srcOrd="1" destOrd="0" presId="urn:microsoft.com/office/officeart/2005/8/layout/hProcess9"/>
    <dgm:cxn modelId="{ED9086A5-C925-4288-BEEC-DE79F7932712}" type="presParOf" srcId="{26D6CDAB-338D-490B-A496-3410C1C4317F}" destId="{1C54CDE5-C40C-4AD1-8444-DC3BD0C55013}" srcOrd="0" destOrd="0" presId="urn:microsoft.com/office/officeart/2005/8/layout/hProcess9"/>
    <dgm:cxn modelId="{218121F2-930A-42E6-BDAB-82F7AE8F4B76}" type="presParOf" srcId="{26D6CDAB-338D-490B-A496-3410C1C4317F}" destId="{4A332969-8B43-4499-950F-D5946A8EB07D}" srcOrd="1" destOrd="0" presId="urn:microsoft.com/office/officeart/2005/8/layout/hProcess9"/>
    <dgm:cxn modelId="{C0E5049E-5BE1-4050-AD2C-32B29B9CDFEC}" type="presParOf" srcId="{26D6CDAB-338D-490B-A496-3410C1C4317F}" destId="{C8DFC46D-0EDA-4FB7-91D9-BDA47843E1A2}" srcOrd="2" destOrd="0" presId="urn:microsoft.com/office/officeart/2005/8/layout/hProcess9"/>
    <dgm:cxn modelId="{E5EE9CBC-C779-443F-9111-CAAD85E61211}" type="presParOf" srcId="{26D6CDAB-338D-490B-A496-3410C1C4317F}" destId="{3CDF0FB4-1FF9-4E2B-AEE1-51021BEEAAB0}" srcOrd="3" destOrd="0" presId="urn:microsoft.com/office/officeart/2005/8/layout/hProcess9"/>
    <dgm:cxn modelId="{EB999E73-DA1B-4F1E-9CA0-9C91C19EF45B}" type="presParOf" srcId="{26D6CDAB-338D-490B-A496-3410C1C4317F}" destId="{A417A5B5-B087-40A8-968B-C77AF01780F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43A29-61DE-4286-B34C-E212961748D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C5D018F0-C050-4822-BA41-556A7E243E84}">
      <dgm:prSet phldrT="[Text]"/>
      <dgm:spPr/>
      <dgm:t>
        <a:bodyPr/>
        <a:lstStyle/>
        <a:p>
          <a:r>
            <a:rPr lang="cs-CZ" dirty="0" smtClean="0"/>
            <a:t>Jiná osoba</a:t>
          </a:r>
          <a:endParaRPr lang="cs-CZ" dirty="0"/>
        </a:p>
      </dgm:t>
    </dgm:pt>
    <dgm:pt modelId="{EC2A59E4-DDD4-4262-95A3-5701506D4C9D}" type="parTrans" cxnId="{A002ABAA-2202-44DB-800B-4897EAF8AA5E}">
      <dgm:prSet/>
      <dgm:spPr/>
      <dgm:t>
        <a:bodyPr/>
        <a:lstStyle/>
        <a:p>
          <a:endParaRPr lang="cs-CZ"/>
        </a:p>
      </dgm:t>
    </dgm:pt>
    <dgm:pt modelId="{98A46021-35AE-4A57-B342-40ECA5A0EBD0}" type="sibTrans" cxnId="{A002ABAA-2202-44DB-800B-4897EAF8AA5E}">
      <dgm:prSet/>
      <dgm:spPr/>
      <dgm:t>
        <a:bodyPr/>
        <a:lstStyle/>
        <a:p>
          <a:endParaRPr lang="cs-CZ"/>
        </a:p>
      </dgm:t>
    </dgm:pt>
    <dgm:pt modelId="{89171417-60D6-4F0D-9B4A-4C5E01CC1567}">
      <dgm:prSet phldrT="[Text]"/>
      <dgm:spPr/>
      <dgm:t>
        <a:bodyPr/>
        <a:lstStyle/>
        <a:p>
          <a:r>
            <a:rPr lang="cs-CZ" dirty="0" smtClean="0"/>
            <a:t>Zdravotník- </a:t>
          </a:r>
          <a:endParaRPr lang="cs-CZ" dirty="0"/>
        </a:p>
      </dgm:t>
    </dgm:pt>
    <dgm:pt modelId="{ECE5AF72-4F6C-4C74-90B3-EAA807F1F5E8}" type="parTrans" cxnId="{860D3810-B893-4FC5-B120-05FB2678A894}">
      <dgm:prSet/>
      <dgm:spPr/>
      <dgm:t>
        <a:bodyPr/>
        <a:lstStyle/>
        <a:p>
          <a:endParaRPr lang="cs-CZ"/>
        </a:p>
      </dgm:t>
    </dgm:pt>
    <dgm:pt modelId="{96D2D4D1-1CC3-4508-996E-48A3AFB7F8AE}" type="sibTrans" cxnId="{860D3810-B893-4FC5-B120-05FB2678A894}">
      <dgm:prSet/>
      <dgm:spPr/>
      <dgm:t>
        <a:bodyPr/>
        <a:lstStyle/>
        <a:p>
          <a:endParaRPr lang="cs-CZ"/>
        </a:p>
      </dgm:t>
    </dgm:pt>
    <dgm:pt modelId="{5D76D575-85D6-420F-831A-BD3083DC92FB}">
      <dgm:prSet phldrT="[Text]"/>
      <dgm:spPr/>
      <dgm:t>
        <a:bodyPr/>
        <a:lstStyle/>
        <a:p>
          <a:r>
            <a:rPr lang="cs-CZ" dirty="0" smtClean="0"/>
            <a:t>Pacient</a:t>
          </a:r>
          <a:endParaRPr lang="cs-CZ" dirty="0"/>
        </a:p>
      </dgm:t>
    </dgm:pt>
    <dgm:pt modelId="{21F21476-D7BE-4A28-984C-AF1D79AE8CD8}" type="parTrans" cxnId="{F1BAA1F1-446F-4FEA-877F-11F2D6FBE659}">
      <dgm:prSet/>
      <dgm:spPr/>
      <dgm:t>
        <a:bodyPr/>
        <a:lstStyle/>
        <a:p>
          <a:endParaRPr lang="cs-CZ"/>
        </a:p>
      </dgm:t>
    </dgm:pt>
    <dgm:pt modelId="{8CB45E70-9106-4997-92D5-8AE62975EFA4}" type="sibTrans" cxnId="{F1BAA1F1-446F-4FEA-877F-11F2D6FBE659}">
      <dgm:prSet/>
      <dgm:spPr/>
      <dgm:t>
        <a:bodyPr/>
        <a:lstStyle/>
        <a:p>
          <a:endParaRPr lang="cs-CZ"/>
        </a:p>
      </dgm:t>
    </dgm:pt>
    <dgm:pt modelId="{925F657D-8E52-47A3-AD67-0C3A2FEA5166}" type="pres">
      <dgm:prSet presAssocID="{96243A29-61DE-4286-B34C-E212961748DC}" presName="compositeShape" presStyleCnt="0">
        <dgm:presLayoutVars>
          <dgm:dir/>
          <dgm:resizeHandles/>
        </dgm:presLayoutVars>
      </dgm:prSet>
      <dgm:spPr/>
    </dgm:pt>
    <dgm:pt modelId="{4B663740-C4F1-4400-8F00-D6289C6BAD4D}" type="pres">
      <dgm:prSet presAssocID="{96243A29-61DE-4286-B34C-E212961748DC}" presName="pyramid" presStyleLbl="node1" presStyleIdx="0" presStyleCnt="1"/>
      <dgm:spPr>
        <a:solidFill>
          <a:schemeClr val="tx2">
            <a:lumMod val="40000"/>
            <a:lumOff val="60000"/>
          </a:schemeClr>
        </a:solidFill>
      </dgm:spPr>
    </dgm:pt>
    <dgm:pt modelId="{B9B36860-3C9E-48D7-B5FE-530166BAE0F3}" type="pres">
      <dgm:prSet presAssocID="{96243A29-61DE-4286-B34C-E212961748DC}" presName="theList" presStyleCnt="0"/>
      <dgm:spPr/>
    </dgm:pt>
    <dgm:pt modelId="{B5CBFFD9-78CB-4179-A569-CA16FDBEE0E2}" type="pres">
      <dgm:prSet presAssocID="{C5D018F0-C050-4822-BA41-556A7E243E84}" presName="aNode" presStyleLbl="fgAcc1" presStyleIdx="0" presStyleCnt="3" custScaleX="995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78894A-36A1-4A76-BF6E-33CC3CF7D20D}" type="pres">
      <dgm:prSet presAssocID="{C5D018F0-C050-4822-BA41-556A7E243E84}" presName="aSpace" presStyleCnt="0"/>
      <dgm:spPr/>
    </dgm:pt>
    <dgm:pt modelId="{0E102E4D-5F19-4E94-B8D6-71E9441D1800}" type="pres">
      <dgm:prSet presAssocID="{89171417-60D6-4F0D-9B4A-4C5E01CC1567}" presName="aNode" presStyleLbl="fgAcc1" presStyleIdx="1" presStyleCnt="3" custScaleX="129784" custLinFactNeighborX="482" custLinFactNeighborY="2117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0AD139-C4E2-48D9-8175-FCB9A601A2FD}" type="pres">
      <dgm:prSet presAssocID="{89171417-60D6-4F0D-9B4A-4C5E01CC1567}" presName="aSpace" presStyleCnt="0"/>
      <dgm:spPr/>
    </dgm:pt>
    <dgm:pt modelId="{B0CB447A-39AE-4328-8A82-364A32CEE312}" type="pres">
      <dgm:prSet presAssocID="{5D76D575-85D6-420F-831A-BD3083DC92FB}" presName="aNode" presStyleLbl="fgAcc1" presStyleIdx="2" presStyleCnt="3" custScaleX="159360" custLinFactNeighborX="-394" custLinFactNeighborY="2550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AD1857-7EEC-45CA-8CFB-A1372A6CFBAB}" type="pres">
      <dgm:prSet presAssocID="{5D76D575-85D6-420F-831A-BD3083DC92FB}" presName="aSpace" presStyleCnt="0"/>
      <dgm:spPr/>
    </dgm:pt>
  </dgm:ptLst>
  <dgm:cxnLst>
    <dgm:cxn modelId="{9179DE3A-968A-47DF-A994-7618D2AB1BA2}" type="presOf" srcId="{96243A29-61DE-4286-B34C-E212961748DC}" destId="{925F657D-8E52-47A3-AD67-0C3A2FEA5166}" srcOrd="0" destOrd="0" presId="urn:microsoft.com/office/officeart/2005/8/layout/pyramid2"/>
    <dgm:cxn modelId="{F1BAA1F1-446F-4FEA-877F-11F2D6FBE659}" srcId="{96243A29-61DE-4286-B34C-E212961748DC}" destId="{5D76D575-85D6-420F-831A-BD3083DC92FB}" srcOrd="2" destOrd="0" parTransId="{21F21476-D7BE-4A28-984C-AF1D79AE8CD8}" sibTransId="{8CB45E70-9106-4997-92D5-8AE62975EFA4}"/>
    <dgm:cxn modelId="{A002ABAA-2202-44DB-800B-4897EAF8AA5E}" srcId="{96243A29-61DE-4286-B34C-E212961748DC}" destId="{C5D018F0-C050-4822-BA41-556A7E243E84}" srcOrd="0" destOrd="0" parTransId="{EC2A59E4-DDD4-4262-95A3-5701506D4C9D}" sibTransId="{98A46021-35AE-4A57-B342-40ECA5A0EBD0}"/>
    <dgm:cxn modelId="{860D3810-B893-4FC5-B120-05FB2678A894}" srcId="{96243A29-61DE-4286-B34C-E212961748DC}" destId="{89171417-60D6-4F0D-9B4A-4C5E01CC1567}" srcOrd="1" destOrd="0" parTransId="{ECE5AF72-4F6C-4C74-90B3-EAA807F1F5E8}" sibTransId="{96D2D4D1-1CC3-4508-996E-48A3AFB7F8AE}"/>
    <dgm:cxn modelId="{E3B6434E-E1B8-43EE-BA95-894716B43C3F}" type="presOf" srcId="{5D76D575-85D6-420F-831A-BD3083DC92FB}" destId="{B0CB447A-39AE-4328-8A82-364A32CEE312}" srcOrd="0" destOrd="0" presId="urn:microsoft.com/office/officeart/2005/8/layout/pyramid2"/>
    <dgm:cxn modelId="{BB096DC6-5E66-47F7-B6C6-DFDAD82BBB2A}" type="presOf" srcId="{C5D018F0-C050-4822-BA41-556A7E243E84}" destId="{B5CBFFD9-78CB-4179-A569-CA16FDBEE0E2}" srcOrd="0" destOrd="0" presId="urn:microsoft.com/office/officeart/2005/8/layout/pyramid2"/>
    <dgm:cxn modelId="{6274ED3D-5446-4252-A799-1F004BCCA60F}" type="presOf" srcId="{89171417-60D6-4F0D-9B4A-4C5E01CC1567}" destId="{0E102E4D-5F19-4E94-B8D6-71E9441D1800}" srcOrd="0" destOrd="0" presId="urn:microsoft.com/office/officeart/2005/8/layout/pyramid2"/>
    <dgm:cxn modelId="{0502037B-FF5E-4C20-993F-E139EB4A81FD}" type="presParOf" srcId="{925F657D-8E52-47A3-AD67-0C3A2FEA5166}" destId="{4B663740-C4F1-4400-8F00-D6289C6BAD4D}" srcOrd="0" destOrd="0" presId="urn:microsoft.com/office/officeart/2005/8/layout/pyramid2"/>
    <dgm:cxn modelId="{DCF540B2-CB15-4B90-82D3-F921F6DD5063}" type="presParOf" srcId="{925F657D-8E52-47A3-AD67-0C3A2FEA5166}" destId="{B9B36860-3C9E-48D7-B5FE-530166BAE0F3}" srcOrd="1" destOrd="0" presId="urn:microsoft.com/office/officeart/2005/8/layout/pyramid2"/>
    <dgm:cxn modelId="{E1B4F488-7826-47F0-AEB1-D3E614B5EDDB}" type="presParOf" srcId="{B9B36860-3C9E-48D7-B5FE-530166BAE0F3}" destId="{B5CBFFD9-78CB-4179-A569-CA16FDBEE0E2}" srcOrd="0" destOrd="0" presId="urn:microsoft.com/office/officeart/2005/8/layout/pyramid2"/>
    <dgm:cxn modelId="{740164B4-C755-479D-992C-A58655795725}" type="presParOf" srcId="{B9B36860-3C9E-48D7-B5FE-530166BAE0F3}" destId="{7C78894A-36A1-4A76-BF6E-33CC3CF7D20D}" srcOrd="1" destOrd="0" presId="urn:microsoft.com/office/officeart/2005/8/layout/pyramid2"/>
    <dgm:cxn modelId="{A58CA4AF-3EE5-454D-A59D-3AE29A8BFABF}" type="presParOf" srcId="{B9B36860-3C9E-48D7-B5FE-530166BAE0F3}" destId="{0E102E4D-5F19-4E94-B8D6-71E9441D1800}" srcOrd="2" destOrd="0" presId="urn:microsoft.com/office/officeart/2005/8/layout/pyramid2"/>
    <dgm:cxn modelId="{783FD8A8-E8D3-424C-91C3-5E5612DA29C9}" type="presParOf" srcId="{B9B36860-3C9E-48D7-B5FE-530166BAE0F3}" destId="{970AD139-C4E2-48D9-8175-FCB9A601A2FD}" srcOrd="3" destOrd="0" presId="urn:microsoft.com/office/officeart/2005/8/layout/pyramid2"/>
    <dgm:cxn modelId="{CDD269F7-92E6-49DE-8516-9762D946144E}" type="presParOf" srcId="{B9B36860-3C9E-48D7-B5FE-530166BAE0F3}" destId="{B0CB447A-39AE-4328-8A82-364A32CEE312}" srcOrd="4" destOrd="0" presId="urn:microsoft.com/office/officeart/2005/8/layout/pyramid2"/>
    <dgm:cxn modelId="{3B5F7CF7-6639-4628-9EF7-539EB7AC6CE9}" type="presParOf" srcId="{B9B36860-3C9E-48D7-B5FE-530166BAE0F3}" destId="{E2AD1857-7EEC-45CA-8CFB-A1372A6CFBA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7DE531-6841-45AB-BEF2-9045DD7ABE2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21B0A21-7E67-4446-AD85-3A84A54310E2}">
      <dgm:prSet phldrT="[Text]"/>
      <dgm:spPr/>
      <dgm:t>
        <a:bodyPr/>
        <a:lstStyle/>
        <a:p>
          <a:r>
            <a:rPr lang="cs-CZ" dirty="0" smtClean="0"/>
            <a:t>Standardní</a:t>
          </a:r>
        </a:p>
        <a:p>
          <a:r>
            <a:rPr lang="cs-CZ" dirty="0" smtClean="0"/>
            <a:t>(preventivní) opatření</a:t>
          </a:r>
          <a:endParaRPr lang="cs-CZ" dirty="0"/>
        </a:p>
      </dgm:t>
    </dgm:pt>
    <dgm:pt modelId="{FFFBC84C-2DA4-4F55-936D-7EE38054AE13}" type="parTrans" cxnId="{F29C31E6-AA18-451F-A061-7EBCAB25934E}">
      <dgm:prSet/>
      <dgm:spPr/>
      <dgm:t>
        <a:bodyPr/>
        <a:lstStyle/>
        <a:p>
          <a:endParaRPr lang="cs-CZ"/>
        </a:p>
      </dgm:t>
    </dgm:pt>
    <dgm:pt modelId="{3861A52A-4C19-4884-972C-5407B19773B6}" type="sibTrans" cxnId="{F29C31E6-AA18-451F-A061-7EBCAB25934E}">
      <dgm:prSet/>
      <dgm:spPr/>
      <dgm:t>
        <a:bodyPr/>
        <a:lstStyle/>
        <a:p>
          <a:endParaRPr lang="cs-CZ"/>
        </a:p>
      </dgm:t>
    </dgm:pt>
    <dgm:pt modelId="{412964D8-9D03-4EFF-9520-6D0FC4FCB39E}">
      <dgm:prSet phldrT="[Text]"/>
      <dgm:spPr/>
      <dgm:t>
        <a:bodyPr/>
        <a:lstStyle/>
        <a:p>
          <a:r>
            <a:rPr lang="cs-CZ" dirty="0" smtClean="0"/>
            <a:t>základní úroveň prevence a kontroly infekcí</a:t>
          </a:r>
          <a:endParaRPr lang="cs-CZ" dirty="0"/>
        </a:p>
      </dgm:t>
    </dgm:pt>
    <dgm:pt modelId="{76699FAE-D81C-46AF-8F72-4D406DE728F6}" type="parTrans" cxnId="{ED38A50E-92A6-4DFE-A6B1-48F61CA9B1EB}">
      <dgm:prSet/>
      <dgm:spPr/>
      <dgm:t>
        <a:bodyPr/>
        <a:lstStyle/>
        <a:p>
          <a:endParaRPr lang="cs-CZ"/>
        </a:p>
      </dgm:t>
    </dgm:pt>
    <dgm:pt modelId="{211F1A29-0CD7-4853-9AFE-14C94986C731}" type="sibTrans" cxnId="{ED38A50E-92A6-4DFE-A6B1-48F61CA9B1EB}">
      <dgm:prSet/>
      <dgm:spPr/>
      <dgm:t>
        <a:bodyPr/>
        <a:lstStyle/>
        <a:p>
          <a:endParaRPr lang="cs-CZ"/>
        </a:p>
      </dgm:t>
    </dgm:pt>
    <dgm:pt modelId="{6E3E26B6-1CC8-4E9E-9FFE-E158BDBB6D66}">
      <dgm:prSet phldrT="[Text]"/>
      <dgm:spPr/>
      <dgm:t>
        <a:bodyPr/>
        <a:lstStyle/>
        <a:p>
          <a:r>
            <a:rPr lang="cs-CZ" dirty="0" smtClean="0"/>
            <a:t>používána </a:t>
          </a:r>
          <a:r>
            <a:rPr lang="cs-CZ" dirty="0" smtClean="0">
              <a:solidFill>
                <a:srgbClr val="FF0000"/>
              </a:solidFill>
            </a:rPr>
            <a:t>u všech </a:t>
          </a:r>
          <a:r>
            <a:rPr lang="cs-CZ" dirty="0" smtClean="0"/>
            <a:t>pacientů i zdravotníků</a:t>
          </a:r>
          <a:endParaRPr lang="cs-CZ" dirty="0"/>
        </a:p>
      </dgm:t>
    </dgm:pt>
    <dgm:pt modelId="{6CAE0952-5A14-4404-9C35-9B1CB1D3CA9A}" type="parTrans" cxnId="{F2EE0BDE-C119-4572-9AF0-FF012B252F21}">
      <dgm:prSet/>
      <dgm:spPr/>
      <dgm:t>
        <a:bodyPr/>
        <a:lstStyle/>
        <a:p>
          <a:endParaRPr lang="cs-CZ"/>
        </a:p>
      </dgm:t>
    </dgm:pt>
    <dgm:pt modelId="{63A92F9F-2A61-479A-BA81-1B7E83765980}" type="sibTrans" cxnId="{F2EE0BDE-C119-4572-9AF0-FF012B252F21}">
      <dgm:prSet/>
      <dgm:spPr/>
      <dgm:t>
        <a:bodyPr/>
        <a:lstStyle/>
        <a:p>
          <a:endParaRPr lang="cs-CZ"/>
        </a:p>
      </dgm:t>
    </dgm:pt>
    <dgm:pt modelId="{F5909D99-743B-43AD-9D16-B0E83489FB26}">
      <dgm:prSet phldrT="[Text]"/>
      <dgm:spPr/>
      <dgm:t>
        <a:bodyPr/>
        <a:lstStyle/>
        <a:p>
          <a:r>
            <a:rPr lang="cs-CZ" dirty="0" smtClean="0"/>
            <a:t>Isolační</a:t>
          </a:r>
        </a:p>
        <a:p>
          <a:r>
            <a:rPr lang="cs-CZ" dirty="0" smtClean="0"/>
            <a:t>(represivní) opatření</a:t>
          </a:r>
          <a:endParaRPr lang="cs-CZ" dirty="0"/>
        </a:p>
      </dgm:t>
    </dgm:pt>
    <dgm:pt modelId="{1D2F24A7-877A-4FF1-82CE-A6B43BFDDCBE}" type="parTrans" cxnId="{EAE1C453-E2BF-47C6-9425-29CB66DB1A65}">
      <dgm:prSet/>
      <dgm:spPr/>
      <dgm:t>
        <a:bodyPr/>
        <a:lstStyle/>
        <a:p>
          <a:endParaRPr lang="cs-CZ"/>
        </a:p>
      </dgm:t>
    </dgm:pt>
    <dgm:pt modelId="{59CF6AC3-8C31-4CB6-85C8-6610D6C9C9AB}" type="sibTrans" cxnId="{EAE1C453-E2BF-47C6-9425-29CB66DB1A65}">
      <dgm:prSet/>
      <dgm:spPr/>
      <dgm:t>
        <a:bodyPr/>
        <a:lstStyle/>
        <a:p>
          <a:endParaRPr lang="cs-CZ"/>
        </a:p>
      </dgm:t>
    </dgm:pt>
    <dgm:pt modelId="{4E9D07CB-FB9E-4D0B-8386-F7000694A553}">
      <dgm:prSet phldrT="[Text]"/>
      <dgm:spPr/>
      <dgm:t>
        <a:bodyPr/>
        <a:lstStyle/>
        <a:p>
          <a:r>
            <a:rPr lang="cs-CZ" dirty="0" smtClean="0"/>
            <a:t>při specifických situacích</a:t>
          </a:r>
          <a:endParaRPr lang="cs-CZ" dirty="0"/>
        </a:p>
      </dgm:t>
    </dgm:pt>
    <dgm:pt modelId="{24D8D84E-C73B-4C33-8CC1-113E1BADDEE3}" type="parTrans" cxnId="{7262B93B-0638-4A2C-BBA5-C40B9FAC65EE}">
      <dgm:prSet/>
      <dgm:spPr/>
      <dgm:t>
        <a:bodyPr/>
        <a:lstStyle/>
        <a:p>
          <a:endParaRPr lang="cs-CZ"/>
        </a:p>
      </dgm:t>
    </dgm:pt>
    <dgm:pt modelId="{C0E10BF5-D7BB-4B78-B250-7E5F6B88E8A8}" type="sibTrans" cxnId="{7262B93B-0638-4A2C-BBA5-C40B9FAC65EE}">
      <dgm:prSet/>
      <dgm:spPr/>
      <dgm:t>
        <a:bodyPr/>
        <a:lstStyle/>
        <a:p>
          <a:endParaRPr lang="cs-CZ"/>
        </a:p>
      </dgm:t>
    </dgm:pt>
    <dgm:pt modelId="{F4138677-81B4-4D68-82C4-D52B7BCB234F}">
      <dgm:prSet phldrT="[Text]"/>
      <dgm:spPr/>
      <dgm:t>
        <a:bodyPr/>
        <a:lstStyle/>
        <a:p>
          <a:r>
            <a:rPr lang="cs-CZ" dirty="0" smtClean="0">
              <a:solidFill>
                <a:srgbClr val="FF0000"/>
              </a:solidFill>
            </a:rPr>
            <a:t>cílená</a:t>
          </a:r>
          <a:r>
            <a:rPr lang="cs-CZ" dirty="0" smtClean="0"/>
            <a:t> opatření při infekci nebo kolonizaci</a:t>
          </a:r>
          <a:endParaRPr lang="cs-CZ" dirty="0"/>
        </a:p>
      </dgm:t>
    </dgm:pt>
    <dgm:pt modelId="{14B2162E-A012-43D4-8D12-5BE96A342C4A}" type="parTrans" cxnId="{F7716ADE-F275-4190-99F6-2161C5EA1B93}">
      <dgm:prSet/>
      <dgm:spPr/>
      <dgm:t>
        <a:bodyPr/>
        <a:lstStyle/>
        <a:p>
          <a:endParaRPr lang="cs-CZ"/>
        </a:p>
      </dgm:t>
    </dgm:pt>
    <dgm:pt modelId="{FD6CA741-EA2D-4230-B6AD-2995EDE07EAC}" type="sibTrans" cxnId="{F7716ADE-F275-4190-99F6-2161C5EA1B93}">
      <dgm:prSet/>
      <dgm:spPr/>
      <dgm:t>
        <a:bodyPr/>
        <a:lstStyle/>
        <a:p>
          <a:endParaRPr lang="cs-CZ"/>
        </a:p>
      </dgm:t>
    </dgm:pt>
    <dgm:pt modelId="{714A4C04-D2A5-4679-A8FB-DF0E5CEC3892}">
      <dgm:prSet/>
      <dgm:spPr/>
      <dgm:t>
        <a:bodyPr/>
        <a:lstStyle/>
        <a:p>
          <a:r>
            <a:rPr lang="cs-CZ" dirty="0" smtClean="0">
              <a:solidFill>
                <a:srgbClr val="FF0000"/>
              </a:solidFill>
            </a:rPr>
            <a:t>z principu potenciální infekčnosti každého pacienta </a:t>
          </a:r>
          <a:endParaRPr lang="cs-CZ" dirty="0">
            <a:solidFill>
              <a:srgbClr val="FF0000"/>
            </a:solidFill>
          </a:endParaRPr>
        </a:p>
      </dgm:t>
    </dgm:pt>
    <dgm:pt modelId="{597F11DE-575E-45A4-9DCE-84C1CE862AB2}" type="parTrans" cxnId="{D0886A8F-8E8F-47C7-B0DF-8EC08FC67538}">
      <dgm:prSet/>
      <dgm:spPr/>
      <dgm:t>
        <a:bodyPr/>
        <a:lstStyle/>
        <a:p>
          <a:endParaRPr lang="cs-CZ"/>
        </a:p>
      </dgm:t>
    </dgm:pt>
    <dgm:pt modelId="{65003938-151C-4447-8CD1-1501A2670D31}" type="sibTrans" cxnId="{D0886A8F-8E8F-47C7-B0DF-8EC08FC67538}">
      <dgm:prSet/>
      <dgm:spPr/>
      <dgm:t>
        <a:bodyPr/>
        <a:lstStyle/>
        <a:p>
          <a:endParaRPr lang="cs-CZ"/>
        </a:p>
      </dgm:t>
    </dgm:pt>
    <dgm:pt modelId="{43A44B44-E377-45B7-A5B5-BC79D78EB02A}">
      <dgm:prSet/>
      <dgm:spPr/>
      <dgm:t>
        <a:bodyPr/>
        <a:lstStyle/>
        <a:p>
          <a:r>
            <a:rPr lang="cs-CZ" dirty="0" smtClean="0"/>
            <a:t>pro přenos kontaktní, vzduchem, kapénkami, smíšený</a:t>
          </a:r>
          <a:endParaRPr lang="cs-CZ" dirty="0"/>
        </a:p>
      </dgm:t>
    </dgm:pt>
    <dgm:pt modelId="{72F6027C-7913-4782-B868-57B48A7860E6}" type="parTrans" cxnId="{35B4FC10-B31D-4F61-9358-D0BC9CDF7F44}">
      <dgm:prSet/>
      <dgm:spPr/>
      <dgm:t>
        <a:bodyPr/>
        <a:lstStyle/>
        <a:p>
          <a:endParaRPr lang="cs-CZ"/>
        </a:p>
      </dgm:t>
    </dgm:pt>
    <dgm:pt modelId="{F2DFBE78-0FFB-4382-A7DD-287BD1717946}" type="sibTrans" cxnId="{35B4FC10-B31D-4F61-9358-D0BC9CDF7F44}">
      <dgm:prSet/>
      <dgm:spPr/>
      <dgm:t>
        <a:bodyPr/>
        <a:lstStyle/>
        <a:p>
          <a:endParaRPr lang="cs-CZ"/>
        </a:p>
      </dgm:t>
    </dgm:pt>
    <dgm:pt modelId="{34C945C1-89FD-49DE-9FDC-9964FF74968F}" type="pres">
      <dgm:prSet presAssocID="{C27DE531-6841-45AB-BEF2-9045DD7ABE2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9946A308-B1EF-4AAE-99AA-3A0619BCE1F1}" type="pres">
      <dgm:prSet presAssocID="{C21B0A21-7E67-4446-AD85-3A84A54310E2}" presName="root" presStyleCnt="0"/>
      <dgm:spPr/>
    </dgm:pt>
    <dgm:pt modelId="{53774DA4-7E17-4D12-9A37-A94AC442CE74}" type="pres">
      <dgm:prSet presAssocID="{C21B0A21-7E67-4446-AD85-3A84A54310E2}" presName="rootComposite" presStyleCnt="0"/>
      <dgm:spPr/>
    </dgm:pt>
    <dgm:pt modelId="{4D46FF44-1B92-48C9-AF7C-09958950E64C}" type="pres">
      <dgm:prSet presAssocID="{C21B0A21-7E67-4446-AD85-3A84A54310E2}" presName="rootText" presStyleLbl="node1" presStyleIdx="0" presStyleCnt="2" custScaleY="138463"/>
      <dgm:spPr/>
      <dgm:t>
        <a:bodyPr/>
        <a:lstStyle/>
        <a:p>
          <a:endParaRPr lang="cs-CZ"/>
        </a:p>
      </dgm:t>
    </dgm:pt>
    <dgm:pt modelId="{75F135BC-6F6F-4688-860E-6143EB269296}" type="pres">
      <dgm:prSet presAssocID="{C21B0A21-7E67-4446-AD85-3A84A54310E2}" presName="rootConnector" presStyleLbl="node1" presStyleIdx="0" presStyleCnt="2"/>
      <dgm:spPr/>
      <dgm:t>
        <a:bodyPr/>
        <a:lstStyle/>
        <a:p>
          <a:endParaRPr lang="cs-CZ"/>
        </a:p>
      </dgm:t>
    </dgm:pt>
    <dgm:pt modelId="{0CA6424E-F60C-47A7-95F4-2D3E41524BCE}" type="pres">
      <dgm:prSet presAssocID="{C21B0A21-7E67-4446-AD85-3A84A54310E2}" presName="childShape" presStyleCnt="0"/>
      <dgm:spPr/>
    </dgm:pt>
    <dgm:pt modelId="{FDE5BEDE-3587-454E-BEB1-38CA1E7A417F}" type="pres">
      <dgm:prSet presAssocID="{76699FAE-D81C-46AF-8F72-4D406DE728F6}" presName="Name13" presStyleLbl="parChTrans1D2" presStyleIdx="0" presStyleCnt="6"/>
      <dgm:spPr/>
      <dgm:t>
        <a:bodyPr/>
        <a:lstStyle/>
        <a:p>
          <a:endParaRPr lang="cs-CZ"/>
        </a:p>
      </dgm:t>
    </dgm:pt>
    <dgm:pt modelId="{13E552AD-9489-409A-84AE-95C70D67874B}" type="pres">
      <dgm:prSet presAssocID="{412964D8-9D03-4EFF-9520-6D0FC4FCB39E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B0512A-2C53-461E-BEE3-7951E39B7AEC}" type="pres">
      <dgm:prSet presAssocID="{6CAE0952-5A14-4404-9C35-9B1CB1D3CA9A}" presName="Name13" presStyleLbl="parChTrans1D2" presStyleIdx="1" presStyleCnt="6"/>
      <dgm:spPr/>
      <dgm:t>
        <a:bodyPr/>
        <a:lstStyle/>
        <a:p>
          <a:endParaRPr lang="cs-CZ"/>
        </a:p>
      </dgm:t>
    </dgm:pt>
    <dgm:pt modelId="{2858CB73-C83D-4F67-9172-AB83B4392CF0}" type="pres">
      <dgm:prSet presAssocID="{6E3E26B6-1CC8-4E9E-9FFE-E158BDBB6D66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0F96A95-A4D2-453C-AB29-4D1DBDFC87ED}" type="pres">
      <dgm:prSet presAssocID="{597F11DE-575E-45A4-9DCE-84C1CE862AB2}" presName="Name13" presStyleLbl="parChTrans1D2" presStyleIdx="2" presStyleCnt="6"/>
      <dgm:spPr/>
      <dgm:t>
        <a:bodyPr/>
        <a:lstStyle/>
        <a:p>
          <a:endParaRPr lang="cs-CZ"/>
        </a:p>
      </dgm:t>
    </dgm:pt>
    <dgm:pt modelId="{0CC49734-EAF7-4813-AB75-7805C3FBF08E}" type="pres">
      <dgm:prSet presAssocID="{714A4C04-D2A5-4679-A8FB-DF0E5CEC3892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EF1F55B-307F-42C3-8001-E86E11FD863C}" type="pres">
      <dgm:prSet presAssocID="{F5909D99-743B-43AD-9D16-B0E83489FB26}" presName="root" presStyleCnt="0"/>
      <dgm:spPr/>
    </dgm:pt>
    <dgm:pt modelId="{CFFF6D39-8C79-41BE-A9A9-15180D3BA4A8}" type="pres">
      <dgm:prSet presAssocID="{F5909D99-743B-43AD-9D16-B0E83489FB26}" presName="rootComposite" presStyleCnt="0"/>
      <dgm:spPr/>
    </dgm:pt>
    <dgm:pt modelId="{FDD8C2ED-7E8A-495A-8BC1-CC9797E1E9F2}" type="pres">
      <dgm:prSet presAssocID="{F5909D99-743B-43AD-9D16-B0E83489FB26}" presName="rootText" presStyleLbl="node1" presStyleIdx="1" presStyleCnt="2" custScaleY="139270"/>
      <dgm:spPr/>
      <dgm:t>
        <a:bodyPr/>
        <a:lstStyle/>
        <a:p>
          <a:endParaRPr lang="cs-CZ"/>
        </a:p>
      </dgm:t>
    </dgm:pt>
    <dgm:pt modelId="{73FE6589-985E-42A5-B8FB-EA258E548895}" type="pres">
      <dgm:prSet presAssocID="{F5909D99-743B-43AD-9D16-B0E83489FB26}" presName="rootConnector" presStyleLbl="node1" presStyleIdx="1" presStyleCnt="2"/>
      <dgm:spPr/>
      <dgm:t>
        <a:bodyPr/>
        <a:lstStyle/>
        <a:p>
          <a:endParaRPr lang="cs-CZ"/>
        </a:p>
      </dgm:t>
    </dgm:pt>
    <dgm:pt modelId="{FC708793-E51A-4683-AA64-600707F3875E}" type="pres">
      <dgm:prSet presAssocID="{F5909D99-743B-43AD-9D16-B0E83489FB26}" presName="childShape" presStyleCnt="0"/>
      <dgm:spPr/>
    </dgm:pt>
    <dgm:pt modelId="{515973BF-66E0-4E6F-8348-1A070E839769}" type="pres">
      <dgm:prSet presAssocID="{24D8D84E-C73B-4C33-8CC1-113E1BADDEE3}" presName="Name13" presStyleLbl="parChTrans1D2" presStyleIdx="3" presStyleCnt="6"/>
      <dgm:spPr/>
      <dgm:t>
        <a:bodyPr/>
        <a:lstStyle/>
        <a:p>
          <a:endParaRPr lang="cs-CZ"/>
        </a:p>
      </dgm:t>
    </dgm:pt>
    <dgm:pt modelId="{62D83E73-2E17-4065-89D9-04741C4C2FB7}" type="pres">
      <dgm:prSet presAssocID="{4E9D07CB-FB9E-4D0B-8386-F7000694A553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A380F0A-D8A5-4C61-B859-9DECD07B574F}" type="pres">
      <dgm:prSet presAssocID="{14B2162E-A012-43D4-8D12-5BE96A342C4A}" presName="Name13" presStyleLbl="parChTrans1D2" presStyleIdx="4" presStyleCnt="6"/>
      <dgm:spPr/>
      <dgm:t>
        <a:bodyPr/>
        <a:lstStyle/>
        <a:p>
          <a:endParaRPr lang="cs-CZ"/>
        </a:p>
      </dgm:t>
    </dgm:pt>
    <dgm:pt modelId="{B4C4F2C0-980A-4CE6-AEE5-06E007D68D46}" type="pres">
      <dgm:prSet presAssocID="{F4138677-81B4-4D68-82C4-D52B7BCB234F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0D2D722-9547-47AD-94B2-7E2D426FE0D7}" type="pres">
      <dgm:prSet presAssocID="{72F6027C-7913-4782-B868-57B48A7860E6}" presName="Name13" presStyleLbl="parChTrans1D2" presStyleIdx="5" presStyleCnt="6"/>
      <dgm:spPr/>
      <dgm:t>
        <a:bodyPr/>
        <a:lstStyle/>
        <a:p>
          <a:endParaRPr lang="cs-CZ"/>
        </a:p>
      </dgm:t>
    </dgm:pt>
    <dgm:pt modelId="{1DEB6C69-034F-4953-BA9A-50B2748AA233}" type="pres">
      <dgm:prSet presAssocID="{43A44B44-E377-45B7-A5B5-BC79D78EB02A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D414DC2-9B78-4931-9BA0-22CF43A7D822}" type="presOf" srcId="{597F11DE-575E-45A4-9DCE-84C1CE862AB2}" destId="{60F96A95-A4D2-453C-AB29-4D1DBDFC87ED}" srcOrd="0" destOrd="0" presId="urn:microsoft.com/office/officeart/2005/8/layout/hierarchy3"/>
    <dgm:cxn modelId="{18431EE8-BDE2-4EF4-B4C1-FC886C5B158E}" type="presOf" srcId="{C21B0A21-7E67-4446-AD85-3A84A54310E2}" destId="{75F135BC-6F6F-4688-860E-6143EB269296}" srcOrd="1" destOrd="0" presId="urn:microsoft.com/office/officeart/2005/8/layout/hierarchy3"/>
    <dgm:cxn modelId="{F2EE0BDE-C119-4572-9AF0-FF012B252F21}" srcId="{C21B0A21-7E67-4446-AD85-3A84A54310E2}" destId="{6E3E26B6-1CC8-4E9E-9FFE-E158BDBB6D66}" srcOrd="1" destOrd="0" parTransId="{6CAE0952-5A14-4404-9C35-9B1CB1D3CA9A}" sibTransId="{63A92F9F-2A61-479A-BA81-1B7E83765980}"/>
    <dgm:cxn modelId="{0A42FB4C-6040-417A-A9E9-D47812A0E168}" type="presOf" srcId="{14B2162E-A012-43D4-8D12-5BE96A342C4A}" destId="{3A380F0A-D8A5-4C61-B859-9DECD07B574F}" srcOrd="0" destOrd="0" presId="urn:microsoft.com/office/officeart/2005/8/layout/hierarchy3"/>
    <dgm:cxn modelId="{F0C890AB-107E-4BD7-818A-908C1479B710}" type="presOf" srcId="{C27DE531-6841-45AB-BEF2-9045DD7ABE24}" destId="{34C945C1-89FD-49DE-9FDC-9964FF74968F}" srcOrd="0" destOrd="0" presId="urn:microsoft.com/office/officeart/2005/8/layout/hierarchy3"/>
    <dgm:cxn modelId="{E4B08178-6F72-44D2-95E9-4DB41FB185F3}" type="presOf" srcId="{F5909D99-743B-43AD-9D16-B0E83489FB26}" destId="{FDD8C2ED-7E8A-495A-8BC1-CC9797E1E9F2}" srcOrd="0" destOrd="0" presId="urn:microsoft.com/office/officeart/2005/8/layout/hierarchy3"/>
    <dgm:cxn modelId="{EA404545-AEC4-4E13-A52C-EF1DA4A09651}" type="presOf" srcId="{C21B0A21-7E67-4446-AD85-3A84A54310E2}" destId="{4D46FF44-1B92-48C9-AF7C-09958950E64C}" srcOrd="0" destOrd="0" presId="urn:microsoft.com/office/officeart/2005/8/layout/hierarchy3"/>
    <dgm:cxn modelId="{522154A0-0CC0-4F4E-B9AB-5C0A51020D17}" type="presOf" srcId="{6E3E26B6-1CC8-4E9E-9FFE-E158BDBB6D66}" destId="{2858CB73-C83D-4F67-9172-AB83B4392CF0}" srcOrd="0" destOrd="0" presId="urn:microsoft.com/office/officeart/2005/8/layout/hierarchy3"/>
    <dgm:cxn modelId="{6E6A7A19-0301-471C-AC64-77F775ED8EE1}" type="presOf" srcId="{6CAE0952-5A14-4404-9C35-9B1CB1D3CA9A}" destId="{20B0512A-2C53-461E-BEE3-7951E39B7AEC}" srcOrd="0" destOrd="0" presId="urn:microsoft.com/office/officeart/2005/8/layout/hierarchy3"/>
    <dgm:cxn modelId="{DF9D660D-39CC-447B-93AC-4014D055B6E8}" type="presOf" srcId="{43A44B44-E377-45B7-A5B5-BC79D78EB02A}" destId="{1DEB6C69-034F-4953-BA9A-50B2748AA233}" srcOrd="0" destOrd="0" presId="urn:microsoft.com/office/officeart/2005/8/layout/hierarchy3"/>
    <dgm:cxn modelId="{F29C31E6-AA18-451F-A061-7EBCAB25934E}" srcId="{C27DE531-6841-45AB-BEF2-9045DD7ABE24}" destId="{C21B0A21-7E67-4446-AD85-3A84A54310E2}" srcOrd="0" destOrd="0" parTransId="{FFFBC84C-2DA4-4F55-936D-7EE38054AE13}" sibTransId="{3861A52A-4C19-4884-972C-5407B19773B6}"/>
    <dgm:cxn modelId="{3BA8DAEE-9722-4B3F-B2F2-1B9A3791874E}" type="presOf" srcId="{76699FAE-D81C-46AF-8F72-4D406DE728F6}" destId="{FDE5BEDE-3587-454E-BEB1-38CA1E7A417F}" srcOrd="0" destOrd="0" presId="urn:microsoft.com/office/officeart/2005/8/layout/hierarchy3"/>
    <dgm:cxn modelId="{7AED1E0B-1039-4732-9338-09815578BF40}" type="presOf" srcId="{4E9D07CB-FB9E-4D0B-8386-F7000694A553}" destId="{62D83E73-2E17-4065-89D9-04741C4C2FB7}" srcOrd="0" destOrd="0" presId="urn:microsoft.com/office/officeart/2005/8/layout/hierarchy3"/>
    <dgm:cxn modelId="{ED38A50E-92A6-4DFE-A6B1-48F61CA9B1EB}" srcId="{C21B0A21-7E67-4446-AD85-3A84A54310E2}" destId="{412964D8-9D03-4EFF-9520-6D0FC4FCB39E}" srcOrd="0" destOrd="0" parTransId="{76699FAE-D81C-46AF-8F72-4D406DE728F6}" sibTransId="{211F1A29-0CD7-4853-9AFE-14C94986C731}"/>
    <dgm:cxn modelId="{6E334A23-9C87-4E5B-BDAF-2CD3A0B8D54E}" type="presOf" srcId="{72F6027C-7913-4782-B868-57B48A7860E6}" destId="{40D2D722-9547-47AD-94B2-7E2D426FE0D7}" srcOrd="0" destOrd="0" presId="urn:microsoft.com/office/officeart/2005/8/layout/hierarchy3"/>
    <dgm:cxn modelId="{F49DF8ED-3CB0-4C07-8E8B-92CECA84ED2F}" type="presOf" srcId="{F5909D99-743B-43AD-9D16-B0E83489FB26}" destId="{73FE6589-985E-42A5-B8FB-EA258E548895}" srcOrd="1" destOrd="0" presId="urn:microsoft.com/office/officeart/2005/8/layout/hierarchy3"/>
    <dgm:cxn modelId="{7262B93B-0638-4A2C-BBA5-C40B9FAC65EE}" srcId="{F5909D99-743B-43AD-9D16-B0E83489FB26}" destId="{4E9D07CB-FB9E-4D0B-8386-F7000694A553}" srcOrd="0" destOrd="0" parTransId="{24D8D84E-C73B-4C33-8CC1-113E1BADDEE3}" sibTransId="{C0E10BF5-D7BB-4B78-B250-7E5F6B88E8A8}"/>
    <dgm:cxn modelId="{94BDDEA2-590C-4A9F-BD35-6D5B35EC3D3D}" type="presOf" srcId="{714A4C04-D2A5-4679-A8FB-DF0E5CEC3892}" destId="{0CC49734-EAF7-4813-AB75-7805C3FBF08E}" srcOrd="0" destOrd="0" presId="urn:microsoft.com/office/officeart/2005/8/layout/hierarchy3"/>
    <dgm:cxn modelId="{EAE1C453-E2BF-47C6-9425-29CB66DB1A65}" srcId="{C27DE531-6841-45AB-BEF2-9045DD7ABE24}" destId="{F5909D99-743B-43AD-9D16-B0E83489FB26}" srcOrd="1" destOrd="0" parTransId="{1D2F24A7-877A-4FF1-82CE-A6B43BFDDCBE}" sibTransId="{59CF6AC3-8C31-4CB6-85C8-6610D6C9C9AB}"/>
    <dgm:cxn modelId="{3C840B36-8748-4924-8559-229A6BCD8281}" type="presOf" srcId="{24D8D84E-C73B-4C33-8CC1-113E1BADDEE3}" destId="{515973BF-66E0-4E6F-8348-1A070E839769}" srcOrd="0" destOrd="0" presId="urn:microsoft.com/office/officeart/2005/8/layout/hierarchy3"/>
    <dgm:cxn modelId="{F7716ADE-F275-4190-99F6-2161C5EA1B93}" srcId="{F5909D99-743B-43AD-9D16-B0E83489FB26}" destId="{F4138677-81B4-4D68-82C4-D52B7BCB234F}" srcOrd="1" destOrd="0" parTransId="{14B2162E-A012-43D4-8D12-5BE96A342C4A}" sibTransId="{FD6CA741-EA2D-4230-B6AD-2995EDE07EAC}"/>
    <dgm:cxn modelId="{D0886A8F-8E8F-47C7-B0DF-8EC08FC67538}" srcId="{C21B0A21-7E67-4446-AD85-3A84A54310E2}" destId="{714A4C04-D2A5-4679-A8FB-DF0E5CEC3892}" srcOrd="2" destOrd="0" parTransId="{597F11DE-575E-45A4-9DCE-84C1CE862AB2}" sibTransId="{65003938-151C-4447-8CD1-1501A2670D31}"/>
    <dgm:cxn modelId="{1F2358B6-5038-471B-BAF2-8474C46F3469}" type="presOf" srcId="{F4138677-81B4-4D68-82C4-D52B7BCB234F}" destId="{B4C4F2C0-980A-4CE6-AEE5-06E007D68D46}" srcOrd="0" destOrd="0" presId="urn:microsoft.com/office/officeart/2005/8/layout/hierarchy3"/>
    <dgm:cxn modelId="{61335983-B362-403D-8FB2-C29D3C586643}" type="presOf" srcId="{412964D8-9D03-4EFF-9520-6D0FC4FCB39E}" destId="{13E552AD-9489-409A-84AE-95C70D67874B}" srcOrd="0" destOrd="0" presId="urn:microsoft.com/office/officeart/2005/8/layout/hierarchy3"/>
    <dgm:cxn modelId="{35B4FC10-B31D-4F61-9358-D0BC9CDF7F44}" srcId="{F5909D99-743B-43AD-9D16-B0E83489FB26}" destId="{43A44B44-E377-45B7-A5B5-BC79D78EB02A}" srcOrd="2" destOrd="0" parTransId="{72F6027C-7913-4782-B868-57B48A7860E6}" sibTransId="{F2DFBE78-0FFB-4382-A7DD-287BD1717946}"/>
    <dgm:cxn modelId="{F04E7E29-9B88-4FAC-8BEC-34D887A3AE64}" type="presParOf" srcId="{34C945C1-89FD-49DE-9FDC-9964FF74968F}" destId="{9946A308-B1EF-4AAE-99AA-3A0619BCE1F1}" srcOrd="0" destOrd="0" presId="urn:microsoft.com/office/officeart/2005/8/layout/hierarchy3"/>
    <dgm:cxn modelId="{6EEFA153-E2CD-45C2-BAE4-A15B1EA2618F}" type="presParOf" srcId="{9946A308-B1EF-4AAE-99AA-3A0619BCE1F1}" destId="{53774DA4-7E17-4D12-9A37-A94AC442CE74}" srcOrd="0" destOrd="0" presId="urn:microsoft.com/office/officeart/2005/8/layout/hierarchy3"/>
    <dgm:cxn modelId="{CB0F0423-893D-43C8-862B-AD04A89AF8B8}" type="presParOf" srcId="{53774DA4-7E17-4D12-9A37-A94AC442CE74}" destId="{4D46FF44-1B92-48C9-AF7C-09958950E64C}" srcOrd="0" destOrd="0" presId="urn:microsoft.com/office/officeart/2005/8/layout/hierarchy3"/>
    <dgm:cxn modelId="{909D4169-B99F-445F-80B7-351C154B874D}" type="presParOf" srcId="{53774DA4-7E17-4D12-9A37-A94AC442CE74}" destId="{75F135BC-6F6F-4688-860E-6143EB269296}" srcOrd="1" destOrd="0" presId="urn:microsoft.com/office/officeart/2005/8/layout/hierarchy3"/>
    <dgm:cxn modelId="{161799E0-643E-412A-9AEA-5858D40B3B4E}" type="presParOf" srcId="{9946A308-B1EF-4AAE-99AA-3A0619BCE1F1}" destId="{0CA6424E-F60C-47A7-95F4-2D3E41524BCE}" srcOrd="1" destOrd="0" presId="urn:microsoft.com/office/officeart/2005/8/layout/hierarchy3"/>
    <dgm:cxn modelId="{01E565F3-8C03-4B3B-9611-A053DED90A3B}" type="presParOf" srcId="{0CA6424E-F60C-47A7-95F4-2D3E41524BCE}" destId="{FDE5BEDE-3587-454E-BEB1-38CA1E7A417F}" srcOrd="0" destOrd="0" presId="urn:microsoft.com/office/officeart/2005/8/layout/hierarchy3"/>
    <dgm:cxn modelId="{07964F3F-2F61-4B24-9725-D25AD93292CF}" type="presParOf" srcId="{0CA6424E-F60C-47A7-95F4-2D3E41524BCE}" destId="{13E552AD-9489-409A-84AE-95C70D67874B}" srcOrd="1" destOrd="0" presId="urn:microsoft.com/office/officeart/2005/8/layout/hierarchy3"/>
    <dgm:cxn modelId="{90D9C94D-7F86-4AC9-B198-7CD8E89B006D}" type="presParOf" srcId="{0CA6424E-F60C-47A7-95F4-2D3E41524BCE}" destId="{20B0512A-2C53-461E-BEE3-7951E39B7AEC}" srcOrd="2" destOrd="0" presId="urn:microsoft.com/office/officeart/2005/8/layout/hierarchy3"/>
    <dgm:cxn modelId="{509D3F6A-55DC-4A73-944F-6D03B41F56EC}" type="presParOf" srcId="{0CA6424E-F60C-47A7-95F4-2D3E41524BCE}" destId="{2858CB73-C83D-4F67-9172-AB83B4392CF0}" srcOrd="3" destOrd="0" presId="urn:microsoft.com/office/officeart/2005/8/layout/hierarchy3"/>
    <dgm:cxn modelId="{AE42C0AF-AB49-443B-A0AB-4E23AB675BFB}" type="presParOf" srcId="{0CA6424E-F60C-47A7-95F4-2D3E41524BCE}" destId="{60F96A95-A4D2-453C-AB29-4D1DBDFC87ED}" srcOrd="4" destOrd="0" presId="urn:microsoft.com/office/officeart/2005/8/layout/hierarchy3"/>
    <dgm:cxn modelId="{713CA122-49FB-49CB-B11F-9CC32382E6F7}" type="presParOf" srcId="{0CA6424E-F60C-47A7-95F4-2D3E41524BCE}" destId="{0CC49734-EAF7-4813-AB75-7805C3FBF08E}" srcOrd="5" destOrd="0" presId="urn:microsoft.com/office/officeart/2005/8/layout/hierarchy3"/>
    <dgm:cxn modelId="{3A68EFD2-B6AD-4427-856E-C6571F007015}" type="presParOf" srcId="{34C945C1-89FD-49DE-9FDC-9964FF74968F}" destId="{9EF1F55B-307F-42C3-8001-E86E11FD863C}" srcOrd="1" destOrd="0" presId="urn:microsoft.com/office/officeart/2005/8/layout/hierarchy3"/>
    <dgm:cxn modelId="{1989AE54-1FBB-472E-8C4A-FB53B2640EED}" type="presParOf" srcId="{9EF1F55B-307F-42C3-8001-E86E11FD863C}" destId="{CFFF6D39-8C79-41BE-A9A9-15180D3BA4A8}" srcOrd="0" destOrd="0" presId="urn:microsoft.com/office/officeart/2005/8/layout/hierarchy3"/>
    <dgm:cxn modelId="{C8E22E6B-07CE-4405-81C5-E09ACFD7A837}" type="presParOf" srcId="{CFFF6D39-8C79-41BE-A9A9-15180D3BA4A8}" destId="{FDD8C2ED-7E8A-495A-8BC1-CC9797E1E9F2}" srcOrd="0" destOrd="0" presId="urn:microsoft.com/office/officeart/2005/8/layout/hierarchy3"/>
    <dgm:cxn modelId="{C75DABE7-3542-4648-9BB1-D293020513CF}" type="presParOf" srcId="{CFFF6D39-8C79-41BE-A9A9-15180D3BA4A8}" destId="{73FE6589-985E-42A5-B8FB-EA258E548895}" srcOrd="1" destOrd="0" presId="urn:microsoft.com/office/officeart/2005/8/layout/hierarchy3"/>
    <dgm:cxn modelId="{CF8AEA11-D3C1-4CF3-A4DA-9386CF289BA8}" type="presParOf" srcId="{9EF1F55B-307F-42C3-8001-E86E11FD863C}" destId="{FC708793-E51A-4683-AA64-600707F3875E}" srcOrd="1" destOrd="0" presId="urn:microsoft.com/office/officeart/2005/8/layout/hierarchy3"/>
    <dgm:cxn modelId="{5AAC237C-10EF-458F-9D91-877FB1196FDB}" type="presParOf" srcId="{FC708793-E51A-4683-AA64-600707F3875E}" destId="{515973BF-66E0-4E6F-8348-1A070E839769}" srcOrd="0" destOrd="0" presId="urn:microsoft.com/office/officeart/2005/8/layout/hierarchy3"/>
    <dgm:cxn modelId="{F8372B15-0CF2-4879-9624-DBC8B351BA1E}" type="presParOf" srcId="{FC708793-E51A-4683-AA64-600707F3875E}" destId="{62D83E73-2E17-4065-89D9-04741C4C2FB7}" srcOrd="1" destOrd="0" presId="urn:microsoft.com/office/officeart/2005/8/layout/hierarchy3"/>
    <dgm:cxn modelId="{53A88F49-ACBE-43A4-AEB1-043587E9A7B2}" type="presParOf" srcId="{FC708793-E51A-4683-AA64-600707F3875E}" destId="{3A380F0A-D8A5-4C61-B859-9DECD07B574F}" srcOrd="2" destOrd="0" presId="urn:microsoft.com/office/officeart/2005/8/layout/hierarchy3"/>
    <dgm:cxn modelId="{DEA8A309-A88D-4A11-8E43-0AAC67F01ACE}" type="presParOf" srcId="{FC708793-E51A-4683-AA64-600707F3875E}" destId="{B4C4F2C0-980A-4CE6-AEE5-06E007D68D46}" srcOrd="3" destOrd="0" presId="urn:microsoft.com/office/officeart/2005/8/layout/hierarchy3"/>
    <dgm:cxn modelId="{5E81FF9E-E946-46AC-B54D-B334265C74EA}" type="presParOf" srcId="{FC708793-E51A-4683-AA64-600707F3875E}" destId="{40D2D722-9547-47AD-94B2-7E2D426FE0D7}" srcOrd="4" destOrd="0" presId="urn:microsoft.com/office/officeart/2005/8/layout/hierarchy3"/>
    <dgm:cxn modelId="{AF981DBD-D870-4F60-8093-050682235D42}" type="presParOf" srcId="{FC708793-E51A-4683-AA64-600707F3875E}" destId="{1DEB6C69-034F-4953-BA9A-50B2748AA23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C8670-B53C-4217-B24A-C184C3265CC1}">
      <dsp:nvSpPr>
        <dsp:cNvPr id="0" name=""/>
        <dsp:cNvSpPr/>
      </dsp:nvSpPr>
      <dsp:spPr>
        <a:xfrm>
          <a:off x="548639" y="0"/>
          <a:ext cx="6217920" cy="5121275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CDE5-C40C-4AD1-8444-DC3BD0C55013}">
      <dsp:nvSpPr>
        <dsp:cNvPr id="0" name=""/>
        <dsp:cNvSpPr/>
      </dsp:nvSpPr>
      <dsp:spPr>
        <a:xfrm>
          <a:off x="100835" y="1536566"/>
          <a:ext cx="2354580" cy="2048510"/>
        </a:xfrm>
        <a:prstGeom prst="roundRect">
          <a:avLst/>
        </a:prstGeom>
        <a:solidFill>
          <a:srgbClr val="C00000"/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ZDROJ</a:t>
          </a:r>
        </a:p>
      </dsp:txBody>
      <dsp:txXfrm>
        <a:off x="200835" y="1636566"/>
        <a:ext cx="2154580" cy="1848510"/>
      </dsp:txXfrm>
    </dsp:sp>
    <dsp:sp modelId="{C8DFC46D-0EDA-4FB7-91D9-BDA47843E1A2}">
      <dsp:nvSpPr>
        <dsp:cNvPr id="0" name=""/>
        <dsp:cNvSpPr/>
      </dsp:nvSpPr>
      <dsp:spPr>
        <a:xfrm>
          <a:off x="2480309" y="1536382"/>
          <a:ext cx="2354580" cy="20485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PŘENOS</a:t>
          </a:r>
        </a:p>
      </dsp:txBody>
      <dsp:txXfrm>
        <a:off x="2580309" y="1636382"/>
        <a:ext cx="2154580" cy="1848510"/>
      </dsp:txXfrm>
    </dsp:sp>
    <dsp:sp modelId="{A417A5B5-B087-40A8-968B-C77AF01780F2}">
      <dsp:nvSpPr>
        <dsp:cNvPr id="0" name=""/>
        <dsp:cNvSpPr/>
      </dsp:nvSpPr>
      <dsp:spPr>
        <a:xfrm>
          <a:off x="4952761" y="1536382"/>
          <a:ext cx="2354580" cy="2048510"/>
        </a:xfrm>
        <a:prstGeom prst="roundRect">
          <a:avLst/>
        </a:prstGeom>
        <a:solidFill>
          <a:schemeClr val="accent1">
            <a:lumMod val="5000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VNÍMAVÝ JEDINEC</a:t>
          </a:r>
        </a:p>
      </dsp:txBody>
      <dsp:txXfrm>
        <a:off x="5052761" y="1636382"/>
        <a:ext cx="2154580" cy="1848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63740-C4F1-4400-8F00-D6289C6BAD4D}">
      <dsp:nvSpPr>
        <dsp:cNvPr id="0" name=""/>
        <dsp:cNvSpPr/>
      </dsp:nvSpPr>
      <dsp:spPr>
        <a:xfrm>
          <a:off x="219295" y="0"/>
          <a:ext cx="5120640" cy="5120640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BFFD9-78CB-4179-A569-CA16FDBEE0E2}">
      <dsp:nvSpPr>
        <dsp:cNvPr id="0" name=""/>
        <dsp:cNvSpPr/>
      </dsp:nvSpPr>
      <dsp:spPr>
        <a:xfrm>
          <a:off x="2786904" y="514814"/>
          <a:ext cx="3313837" cy="1212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900" kern="1200" dirty="0" smtClean="0"/>
            <a:t>Jiná osoba</a:t>
          </a:r>
          <a:endParaRPr lang="cs-CZ" sz="4900" kern="1200" dirty="0"/>
        </a:p>
      </dsp:txBody>
      <dsp:txXfrm>
        <a:off x="2846076" y="573986"/>
        <a:ext cx="3195493" cy="1093807"/>
      </dsp:txXfrm>
    </dsp:sp>
    <dsp:sp modelId="{0E102E4D-5F19-4E94-B8D6-71E9441D1800}">
      <dsp:nvSpPr>
        <dsp:cNvPr id="0" name=""/>
        <dsp:cNvSpPr/>
      </dsp:nvSpPr>
      <dsp:spPr>
        <a:xfrm>
          <a:off x="2299990" y="1910568"/>
          <a:ext cx="4319751" cy="1212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900" kern="1200" dirty="0" smtClean="0"/>
            <a:t>Zdravotník- </a:t>
          </a:r>
          <a:endParaRPr lang="cs-CZ" sz="4900" kern="1200" dirty="0"/>
        </a:p>
      </dsp:txBody>
      <dsp:txXfrm>
        <a:off x="2359162" y="1969740"/>
        <a:ext cx="4201407" cy="1093807"/>
      </dsp:txXfrm>
    </dsp:sp>
    <dsp:sp modelId="{B0CB447A-39AE-4328-8A82-364A32CEE312}">
      <dsp:nvSpPr>
        <dsp:cNvPr id="0" name=""/>
        <dsp:cNvSpPr/>
      </dsp:nvSpPr>
      <dsp:spPr>
        <a:xfrm>
          <a:off x="1778627" y="3280801"/>
          <a:ext cx="5304163" cy="1212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900" kern="1200" dirty="0" smtClean="0"/>
            <a:t>Pacient</a:t>
          </a:r>
          <a:endParaRPr lang="cs-CZ" sz="4900" kern="1200" dirty="0"/>
        </a:p>
      </dsp:txBody>
      <dsp:txXfrm>
        <a:off x="1837799" y="3339973"/>
        <a:ext cx="5185819" cy="1093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6FF44-1B92-48C9-AF7C-09958950E64C}">
      <dsp:nvSpPr>
        <dsp:cNvPr id="0" name=""/>
        <dsp:cNvSpPr/>
      </dsp:nvSpPr>
      <dsp:spPr>
        <a:xfrm>
          <a:off x="1218455" y="156"/>
          <a:ext cx="2168128" cy="150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Standardní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(preventivní) opatření</a:t>
          </a:r>
          <a:endParaRPr lang="cs-CZ" sz="2800" kern="1200" dirty="0"/>
        </a:p>
      </dsp:txBody>
      <dsp:txXfrm>
        <a:off x="1262419" y="44120"/>
        <a:ext cx="2080200" cy="1413099"/>
      </dsp:txXfrm>
    </dsp:sp>
    <dsp:sp modelId="{FDE5BEDE-3587-454E-BEB1-38CA1E7A417F}">
      <dsp:nvSpPr>
        <dsp:cNvPr id="0" name=""/>
        <dsp:cNvSpPr/>
      </dsp:nvSpPr>
      <dsp:spPr>
        <a:xfrm>
          <a:off x="1435268" y="1501183"/>
          <a:ext cx="216812" cy="813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048"/>
              </a:lnTo>
              <a:lnTo>
                <a:pt x="216812" y="813048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E552AD-9489-409A-84AE-95C70D67874B}">
      <dsp:nvSpPr>
        <dsp:cNvPr id="0" name=""/>
        <dsp:cNvSpPr/>
      </dsp:nvSpPr>
      <dsp:spPr>
        <a:xfrm>
          <a:off x="1652081" y="1772200"/>
          <a:ext cx="1734502" cy="1084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základní úroveň prevence a kontroly infekcí</a:t>
          </a:r>
          <a:endParaRPr lang="cs-CZ" sz="1500" kern="1200" dirty="0"/>
        </a:p>
      </dsp:txBody>
      <dsp:txXfrm>
        <a:off x="1683832" y="1803951"/>
        <a:ext cx="1671000" cy="1020562"/>
      </dsp:txXfrm>
    </dsp:sp>
    <dsp:sp modelId="{20B0512A-2C53-461E-BEE3-7951E39B7AEC}">
      <dsp:nvSpPr>
        <dsp:cNvPr id="0" name=""/>
        <dsp:cNvSpPr/>
      </dsp:nvSpPr>
      <dsp:spPr>
        <a:xfrm>
          <a:off x="1435268" y="1501183"/>
          <a:ext cx="216812" cy="2168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128"/>
              </a:lnTo>
              <a:lnTo>
                <a:pt x="216812" y="2168128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58CB73-C83D-4F67-9172-AB83B4392CF0}">
      <dsp:nvSpPr>
        <dsp:cNvPr id="0" name=""/>
        <dsp:cNvSpPr/>
      </dsp:nvSpPr>
      <dsp:spPr>
        <a:xfrm>
          <a:off x="1652081" y="3127280"/>
          <a:ext cx="1734502" cy="1084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používána </a:t>
          </a:r>
          <a:r>
            <a:rPr lang="cs-CZ" sz="1500" kern="1200" dirty="0" smtClean="0">
              <a:solidFill>
                <a:srgbClr val="FF0000"/>
              </a:solidFill>
            </a:rPr>
            <a:t>u všech </a:t>
          </a:r>
          <a:r>
            <a:rPr lang="cs-CZ" sz="1500" kern="1200" dirty="0" smtClean="0"/>
            <a:t>pacientů i zdravotníků</a:t>
          </a:r>
          <a:endParaRPr lang="cs-CZ" sz="1500" kern="1200" dirty="0"/>
        </a:p>
      </dsp:txBody>
      <dsp:txXfrm>
        <a:off x="1683832" y="3159031"/>
        <a:ext cx="1671000" cy="1020562"/>
      </dsp:txXfrm>
    </dsp:sp>
    <dsp:sp modelId="{60F96A95-A4D2-453C-AB29-4D1DBDFC87ED}">
      <dsp:nvSpPr>
        <dsp:cNvPr id="0" name=""/>
        <dsp:cNvSpPr/>
      </dsp:nvSpPr>
      <dsp:spPr>
        <a:xfrm>
          <a:off x="1435268" y="1501183"/>
          <a:ext cx="216812" cy="3523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3208"/>
              </a:lnTo>
              <a:lnTo>
                <a:pt x="216812" y="3523208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49734-EAF7-4813-AB75-7805C3FBF08E}">
      <dsp:nvSpPr>
        <dsp:cNvPr id="0" name=""/>
        <dsp:cNvSpPr/>
      </dsp:nvSpPr>
      <dsp:spPr>
        <a:xfrm>
          <a:off x="1652081" y="4482360"/>
          <a:ext cx="1734502" cy="1084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FF0000"/>
              </a:solidFill>
            </a:rPr>
            <a:t>z principu potenciální infekčnosti každého pacienta </a:t>
          </a:r>
          <a:endParaRPr lang="cs-CZ" sz="1500" kern="1200" dirty="0">
            <a:solidFill>
              <a:srgbClr val="FF0000"/>
            </a:solidFill>
          </a:endParaRPr>
        </a:p>
      </dsp:txBody>
      <dsp:txXfrm>
        <a:off x="1683832" y="4514111"/>
        <a:ext cx="1671000" cy="1020562"/>
      </dsp:txXfrm>
    </dsp:sp>
    <dsp:sp modelId="{FDD8C2ED-7E8A-495A-8BC1-CC9797E1E9F2}">
      <dsp:nvSpPr>
        <dsp:cNvPr id="0" name=""/>
        <dsp:cNvSpPr/>
      </dsp:nvSpPr>
      <dsp:spPr>
        <a:xfrm>
          <a:off x="3928616" y="156"/>
          <a:ext cx="2168128" cy="1509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Isolační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(represivní) opatření</a:t>
          </a:r>
          <a:endParaRPr lang="cs-CZ" sz="2800" kern="1200" dirty="0"/>
        </a:p>
      </dsp:txBody>
      <dsp:txXfrm>
        <a:off x="3972836" y="44376"/>
        <a:ext cx="2079688" cy="1421336"/>
      </dsp:txXfrm>
    </dsp:sp>
    <dsp:sp modelId="{515973BF-66E0-4E6F-8348-1A070E839769}">
      <dsp:nvSpPr>
        <dsp:cNvPr id="0" name=""/>
        <dsp:cNvSpPr/>
      </dsp:nvSpPr>
      <dsp:spPr>
        <a:xfrm>
          <a:off x="4145428" y="1509932"/>
          <a:ext cx="216812" cy="813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048"/>
              </a:lnTo>
              <a:lnTo>
                <a:pt x="216812" y="813048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83E73-2E17-4065-89D9-04741C4C2FB7}">
      <dsp:nvSpPr>
        <dsp:cNvPr id="0" name=""/>
        <dsp:cNvSpPr/>
      </dsp:nvSpPr>
      <dsp:spPr>
        <a:xfrm>
          <a:off x="4362241" y="1780948"/>
          <a:ext cx="1734502" cy="1084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při specifických situacích</a:t>
          </a:r>
          <a:endParaRPr lang="cs-CZ" sz="1500" kern="1200" dirty="0"/>
        </a:p>
      </dsp:txBody>
      <dsp:txXfrm>
        <a:off x="4393992" y="1812699"/>
        <a:ext cx="1671000" cy="1020562"/>
      </dsp:txXfrm>
    </dsp:sp>
    <dsp:sp modelId="{3A380F0A-D8A5-4C61-B859-9DECD07B574F}">
      <dsp:nvSpPr>
        <dsp:cNvPr id="0" name=""/>
        <dsp:cNvSpPr/>
      </dsp:nvSpPr>
      <dsp:spPr>
        <a:xfrm>
          <a:off x="4145428" y="1509932"/>
          <a:ext cx="216812" cy="2168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128"/>
              </a:lnTo>
              <a:lnTo>
                <a:pt x="216812" y="2168128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4F2C0-980A-4CE6-AEE5-06E007D68D46}">
      <dsp:nvSpPr>
        <dsp:cNvPr id="0" name=""/>
        <dsp:cNvSpPr/>
      </dsp:nvSpPr>
      <dsp:spPr>
        <a:xfrm>
          <a:off x="4362241" y="3136028"/>
          <a:ext cx="1734502" cy="1084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FF0000"/>
              </a:solidFill>
            </a:rPr>
            <a:t>cílená</a:t>
          </a:r>
          <a:r>
            <a:rPr lang="cs-CZ" sz="1500" kern="1200" dirty="0" smtClean="0"/>
            <a:t> opatření při infekci nebo kolonizaci</a:t>
          </a:r>
          <a:endParaRPr lang="cs-CZ" sz="1500" kern="1200" dirty="0"/>
        </a:p>
      </dsp:txBody>
      <dsp:txXfrm>
        <a:off x="4393992" y="3167779"/>
        <a:ext cx="1671000" cy="1020562"/>
      </dsp:txXfrm>
    </dsp:sp>
    <dsp:sp modelId="{40D2D722-9547-47AD-94B2-7E2D426FE0D7}">
      <dsp:nvSpPr>
        <dsp:cNvPr id="0" name=""/>
        <dsp:cNvSpPr/>
      </dsp:nvSpPr>
      <dsp:spPr>
        <a:xfrm>
          <a:off x="4145428" y="1509932"/>
          <a:ext cx="216812" cy="3523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3208"/>
              </a:lnTo>
              <a:lnTo>
                <a:pt x="216812" y="3523208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B6C69-034F-4953-BA9A-50B2748AA233}">
      <dsp:nvSpPr>
        <dsp:cNvPr id="0" name=""/>
        <dsp:cNvSpPr/>
      </dsp:nvSpPr>
      <dsp:spPr>
        <a:xfrm>
          <a:off x="4362241" y="4491108"/>
          <a:ext cx="1734502" cy="1084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pro přenos kontaktní, vzduchem, kapénkami, smíšený</a:t>
          </a:r>
          <a:endParaRPr lang="cs-CZ" sz="1500" kern="1200" dirty="0"/>
        </a:p>
      </dsp:txBody>
      <dsp:txXfrm>
        <a:off x="4393992" y="4522859"/>
        <a:ext cx="1671000" cy="1020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06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54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9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59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92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87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80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82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75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18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7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DA3A6C-52A7-45CE-9C96-C9BD6EB257B3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E98E47C-87B7-4174-B33C-9D149EC39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77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www.zakonyprolidi.cz/cs/2000-258#f206892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Hygiena zdravotnických </a:t>
            </a:r>
            <a:r>
              <a:rPr lang="cs-CZ" dirty="0" smtClean="0"/>
              <a:t>zařízení</a:t>
            </a:r>
            <a:br>
              <a:rPr lang="cs-CZ" dirty="0" smtClean="0"/>
            </a:br>
            <a:r>
              <a:rPr lang="cs-CZ" sz="4000" dirty="0" smtClean="0">
                <a:solidFill>
                  <a:srgbClr val="FF0000"/>
                </a:solidFill>
              </a:rPr>
              <a:t>Specifika provozu, </a:t>
            </a:r>
            <a:br>
              <a:rPr lang="cs-CZ" sz="4000" dirty="0" smtClean="0">
                <a:solidFill>
                  <a:srgbClr val="FF0000"/>
                </a:solidFill>
              </a:rPr>
            </a:br>
            <a:r>
              <a:rPr lang="cs-CZ" sz="4000" dirty="0" smtClean="0">
                <a:solidFill>
                  <a:srgbClr val="FF0000"/>
                </a:solidFill>
              </a:rPr>
              <a:t>provozní dokumentace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MUDr. Bohdana Rezková, Ph.D.</a:t>
            </a:r>
          </a:p>
          <a:p>
            <a:pPr algn="ctr"/>
            <a:r>
              <a:rPr lang="cs-CZ" dirty="0" smtClean="0"/>
              <a:t>Ústav ochrany </a:t>
            </a:r>
            <a:r>
              <a:rPr lang="cs-CZ" dirty="0"/>
              <a:t>a </a:t>
            </a:r>
            <a:r>
              <a:rPr lang="cs-CZ" dirty="0" smtClean="0"/>
              <a:t>podpory zdraví LF MU</a:t>
            </a:r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63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Proces šíření nákazy ve zdravotnickém </a:t>
            </a:r>
            <a:r>
              <a:rPr lang="cs-CZ" dirty="0" smtClean="0"/>
              <a:t>zařízení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Vehikula nepřímého přenosu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>
                <a:solidFill>
                  <a:srgbClr val="0070C0"/>
                </a:solidFill>
              </a:rPr>
              <a:t>NESPECIFICKÉ prostředky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3867912" y="2213810"/>
            <a:ext cx="3474720" cy="3740485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Ovzduší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Voda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Strava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Prádlo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Plochy, předměty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Odpady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Hmyz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SPECIFICKÉ </a:t>
            </a:r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prostředky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Invazivní zákroky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Nefyziologické vstupy (cévní, močové katetry,…) 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Diagnostické přístroje (endoskopy)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Léčiva (infuzní roztoky)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Instalace cizích těles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Lékařské nástroje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Hygienické požadavky na výstavbu a provoz zdravotnických zařízení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Cíle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solidFill>
                  <a:srgbClr val="FF0000"/>
                </a:solidFill>
              </a:rPr>
              <a:t>Ochrana pacienta před vznikem a šířením infekcí.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solidFill>
                  <a:srgbClr val="FF0000"/>
                </a:solidFill>
              </a:rPr>
              <a:t>Ochrana pacienta před nežádoucími událostmi a vlivy (např. pády, poranění,..) včetně vhodné světelné a hlukové pohody a vhodných mikroklimatických podmínek.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smtClean="0">
                <a:solidFill>
                  <a:srgbClr val="FF0000"/>
                </a:solidFill>
              </a:rPr>
              <a:t>Ochrana zdraví pracovníků i dalších vstupujících osob.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Provozní řád</a:t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Účelem je stanovení hygienických a protiepidemických požadavků jejichž dodržování tvoří základ bezpečného provozu zdravotnického zařízení (pacientů, </a:t>
            </a:r>
            <a:r>
              <a:rPr lang="cs-CZ" dirty="0" smtClean="0">
                <a:solidFill>
                  <a:srgbClr val="FF0000"/>
                </a:solidFill>
              </a:rPr>
              <a:t>zaměstnanců</a:t>
            </a:r>
            <a:r>
              <a:rPr lang="cs-CZ" dirty="0" smtClean="0"/>
              <a:t> i dalších přítomných osob). </a:t>
            </a:r>
          </a:p>
          <a:p>
            <a:r>
              <a:rPr lang="cs-CZ" dirty="0" smtClean="0"/>
              <a:t>Schválený provozní řád orgánem ochrany veřejného zdraví je </a:t>
            </a:r>
            <a:r>
              <a:rPr lang="cs-CZ" dirty="0" smtClean="0">
                <a:solidFill>
                  <a:srgbClr val="FF0000"/>
                </a:solidFill>
              </a:rPr>
              <a:t>podmínkou zahájení provozu.</a:t>
            </a:r>
          </a:p>
          <a:p>
            <a:r>
              <a:rPr lang="cs-CZ" dirty="0" smtClean="0"/>
              <a:t>Základní interní dokument pro všechny zaměstnance. Každý </a:t>
            </a:r>
            <a:r>
              <a:rPr lang="cs-CZ" dirty="0" smtClean="0">
                <a:solidFill>
                  <a:srgbClr val="FF0000"/>
                </a:solidFill>
              </a:rPr>
              <a:t>musí být prokazatelně seznámen!</a:t>
            </a:r>
          </a:p>
          <a:p>
            <a:r>
              <a:rPr lang="cs-CZ" dirty="0" smtClean="0"/>
              <a:t>Jednotlivá pracoviště často zapracovávají vlastní specifické postupy a vytváří provozní řády pro vlastní účely (operační sály, JIP, ….)</a:t>
            </a:r>
          </a:p>
          <a:p>
            <a:r>
              <a:rPr lang="cs-CZ" dirty="0" smtClean="0"/>
              <a:t>Pro některé oblasti </a:t>
            </a:r>
            <a:r>
              <a:rPr lang="cs-CZ" dirty="0" smtClean="0">
                <a:solidFill>
                  <a:srgbClr val="FF0000"/>
                </a:solidFill>
              </a:rPr>
              <a:t>může být zpracován zvláštní dokument</a:t>
            </a:r>
            <a:r>
              <a:rPr lang="cs-CZ" dirty="0" smtClean="0"/>
              <a:t>, stává se tak součástí provozního řádu (např. manipulace s odpady, s prádlem, klimatizace, izolační opatření…)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17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10" y="1299982"/>
            <a:ext cx="5302977" cy="307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Provozní řád</a:t>
            </a:r>
            <a:br>
              <a:rPr lang="cs-CZ" dirty="0"/>
            </a:br>
            <a:r>
              <a:rPr lang="cs-CZ" sz="3200" dirty="0"/>
              <a:t>(</a:t>
            </a:r>
            <a:r>
              <a:rPr lang="cs-CZ" sz="3200" dirty="0" err="1"/>
              <a:t>hygienicko</a:t>
            </a:r>
            <a:r>
              <a:rPr lang="cs-CZ" sz="3200" dirty="0"/>
              <a:t> – epidemiologický řád)</a:t>
            </a:r>
            <a:br>
              <a:rPr lang="cs-CZ" sz="3200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bsah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9268" y="864108"/>
            <a:ext cx="7515424" cy="512064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popis organizace provozu zařízení a spektrum poskytovaných služeb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provozně – technické podmínky provozu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dezinfekce a sterilizace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manipulace s prádlem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stravování pacientů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úklid a malování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likvidace odpadů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</a:rPr>
              <a:t>vodní hospodářství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obecné zásady minimalizace rizika infekce, příjem pacientů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režim zaměstnanců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ošetřovací režim</a:t>
            </a:r>
            <a:endParaRPr lang="cs-CZ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zajištění Programu prevence a kontroly infekcí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3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800" b="1" dirty="0">
                <a:solidFill>
                  <a:srgbClr val="FF0000"/>
                </a:solidFill>
              </a:rPr>
              <a:t>P</a:t>
            </a:r>
            <a:r>
              <a:rPr lang="cs-CZ" sz="2800" b="1" dirty="0" smtClean="0">
                <a:solidFill>
                  <a:srgbClr val="FF0000"/>
                </a:solidFill>
              </a:rPr>
              <a:t>rovozně </a:t>
            </a:r>
            <a:r>
              <a:rPr lang="cs-CZ" sz="2800" b="1" dirty="0">
                <a:solidFill>
                  <a:srgbClr val="FF0000"/>
                </a:solidFill>
              </a:rPr>
              <a:t>– technické podmínky </a:t>
            </a:r>
            <a:r>
              <a:rPr lang="cs-CZ" sz="2800" b="1" dirty="0" smtClean="0">
                <a:solidFill>
                  <a:srgbClr val="FF0000"/>
                </a:solidFill>
              </a:rPr>
              <a:t>provozu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/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Výstavba </a:t>
            </a:r>
            <a:r>
              <a:rPr lang="cs-CZ" dirty="0"/>
              <a:t>a rekonstrukce objektů, při které došlo ke změně účelu užívání místností pracovišť, vychází z projektové dokumentace, která musí být předem dle platné legislativy posouzena podle předpokládaného účelu užívání a </a:t>
            </a:r>
            <a:r>
              <a:rPr lang="cs-CZ" dirty="0">
                <a:solidFill>
                  <a:srgbClr val="FF0000"/>
                </a:solidFill>
              </a:rPr>
              <a:t>schválena </a:t>
            </a:r>
            <a:r>
              <a:rPr lang="cs-CZ" dirty="0" smtClean="0">
                <a:solidFill>
                  <a:srgbClr val="FF0000"/>
                </a:solidFill>
              </a:rPr>
              <a:t>KHS.  </a:t>
            </a:r>
          </a:p>
          <a:p>
            <a:r>
              <a:rPr lang="cs-CZ" dirty="0">
                <a:solidFill>
                  <a:srgbClr val="FF0000"/>
                </a:solidFill>
              </a:rPr>
              <a:t>Uvolnění prostor </a:t>
            </a:r>
            <a:r>
              <a:rPr lang="cs-CZ" dirty="0"/>
              <a:t>k provozování je podmíněno souhlasným </a:t>
            </a:r>
            <a:r>
              <a:rPr lang="cs-CZ" dirty="0" smtClean="0"/>
              <a:t>rozhodnutím KHS (vyžaduje měření hlučnosti, odběry vody, měření prašnosti atd.)  </a:t>
            </a:r>
          </a:p>
          <a:p>
            <a:r>
              <a:rPr lang="cs-CZ" dirty="0" smtClean="0"/>
              <a:t>Provoz musí splňovat vyhlášku č. 92/2012 Sb. o </a:t>
            </a:r>
            <a:r>
              <a:rPr lang="cs-CZ" dirty="0"/>
              <a:t>požadavcích na </a:t>
            </a:r>
            <a:r>
              <a:rPr lang="cs-CZ" dirty="0">
                <a:solidFill>
                  <a:srgbClr val="FF0000"/>
                </a:solidFill>
              </a:rPr>
              <a:t>minimální technické a věcné vybavení </a:t>
            </a:r>
            <a:r>
              <a:rPr lang="cs-CZ" dirty="0"/>
              <a:t>zdravotnických zařízení a kontaktních pracovišť domácí </a:t>
            </a:r>
            <a:r>
              <a:rPr lang="cs-CZ" dirty="0" smtClean="0"/>
              <a:t>péče.</a:t>
            </a:r>
            <a:endParaRPr lang="cs-CZ" dirty="0"/>
          </a:p>
          <a:p>
            <a:r>
              <a:rPr lang="cs-CZ" dirty="0" smtClean="0"/>
              <a:t>Při přípravě stavby nebo rekonstrukce a v jejich průběhu je nutné uplatňovat protiepidemická opatření v souvislosti s rizikem kontaminace provozu (protiprašné zábrany, určení komunikačních cest, navýšení úklidu,…).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2012 </a:t>
            </a:r>
            <a:r>
              <a:rPr lang="cs-CZ" dirty="0">
                <a:solidFill>
                  <a:schemeClr val="bg1"/>
                </a:solidFill>
              </a:rPr>
              <a:t>Sb.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906" y="4713231"/>
            <a:ext cx="2743212" cy="18297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18" y="4713231"/>
            <a:ext cx="2466256" cy="18496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46" y="5116222"/>
            <a:ext cx="3043989" cy="12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800" dirty="0" smtClean="0">
                <a:solidFill>
                  <a:schemeClr val="bg1"/>
                </a:solidFill>
              </a:rPr>
              <a:t>Základní hygienické požadavky</a:t>
            </a:r>
            <a:br>
              <a:rPr lang="cs-CZ" sz="4800" dirty="0" smtClean="0">
                <a:solidFill>
                  <a:schemeClr val="bg1"/>
                </a:solidFill>
              </a:rPr>
            </a:br>
            <a:r>
              <a:rPr lang="cs-CZ" sz="4800" dirty="0">
                <a:solidFill>
                  <a:schemeClr val="bg1"/>
                </a:solidFill>
              </a:rPr>
              <a:t>a</a:t>
            </a:r>
            <a:r>
              <a:rPr lang="cs-CZ" sz="4800" dirty="0" smtClean="0">
                <a:solidFill>
                  <a:schemeClr val="bg1"/>
                </a:solidFill>
              </a:rPr>
              <a:t/>
            </a:r>
            <a:br>
              <a:rPr lang="cs-CZ" sz="4800" dirty="0" smtClean="0">
                <a:solidFill>
                  <a:schemeClr val="bg1"/>
                </a:solidFill>
              </a:rPr>
            </a:br>
            <a:r>
              <a:rPr lang="cs-CZ" sz="4800" dirty="0">
                <a:solidFill>
                  <a:srgbClr val="FF0000"/>
                </a:solidFill>
              </a:rPr>
              <a:t>Nespecifické prostředky přenosu</a:t>
            </a:r>
            <a:br>
              <a:rPr lang="cs-CZ" sz="48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cs-C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7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Nespecifické prostředky přenosu infekcí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</a:rPr>
              <a:t>Ovzduší</a:t>
            </a:r>
          </a:p>
          <a:p>
            <a:r>
              <a:rPr lang="cs-CZ" sz="2800" dirty="0">
                <a:solidFill>
                  <a:srgbClr val="FF0000"/>
                </a:solidFill>
              </a:rPr>
              <a:t>Voda</a:t>
            </a:r>
          </a:p>
          <a:p>
            <a:r>
              <a:rPr lang="cs-CZ" sz="2800" dirty="0">
                <a:solidFill>
                  <a:srgbClr val="FF0000"/>
                </a:solidFill>
              </a:rPr>
              <a:t>Strava</a:t>
            </a:r>
          </a:p>
          <a:p>
            <a:r>
              <a:rPr lang="cs-CZ" sz="2800" dirty="0">
                <a:solidFill>
                  <a:srgbClr val="FF0000"/>
                </a:solidFill>
              </a:rPr>
              <a:t>Prádlo</a:t>
            </a:r>
          </a:p>
          <a:p>
            <a:r>
              <a:rPr lang="cs-CZ" sz="2800" dirty="0">
                <a:solidFill>
                  <a:srgbClr val="FF0000"/>
                </a:solidFill>
              </a:rPr>
              <a:t>Plochy, </a:t>
            </a:r>
            <a:r>
              <a:rPr lang="cs-CZ" sz="2800" dirty="0" smtClean="0">
                <a:solidFill>
                  <a:srgbClr val="FF0000"/>
                </a:solidFill>
              </a:rPr>
              <a:t>předměty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+ problematika dezinfekce a sterilizace</a:t>
            </a: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sz="2800" dirty="0" smtClean="0">
                <a:solidFill>
                  <a:srgbClr val="FF0000"/>
                </a:solidFill>
              </a:rPr>
              <a:t>Odpady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0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OVZDUŠÍ</a:t>
            </a:r>
            <a:br>
              <a:rPr lang="cs-CZ" dirty="0" smtClean="0"/>
            </a:br>
            <a:r>
              <a:rPr lang="cs-CZ" dirty="0" smtClean="0"/>
              <a:t>a </a:t>
            </a:r>
            <a:br>
              <a:rPr lang="cs-CZ" dirty="0" smtClean="0"/>
            </a:br>
            <a:r>
              <a:rPr lang="cs-CZ" sz="3200" dirty="0" smtClean="0">
                <a:solidFill>
                  <a:srgbClr val="FF0000"/>
                </a:solidFill>
              </a:rPr>
              <a:t>mikroklimatické podmínky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Pobytové místnosti musí mít zajištěno přímé (přirozené) nebo nucené větrání (klimatizace).</a:t>
            </a:r>
          </a:p>
          <a:p>
            <a:r>
              <a:rPr lang="cs-CZ" dirty="0" smtClean="0"/>
              <a:t>Nucené větrání </a:t>
            </a:r>
            <a:r>
              <a:rPr lang="cs-CZ" dirty="0"/>
              <a:t>se použije tam, kde přímé větrání je nedostačující k odvodu vznikajících škodlivin a tepelně-vlhkostní zátěže </a:t>
            </a:r>
            <a:r>
              <a:rPr lang="cs-CZ" dirty="0" smtClean="0"/>
              <a:t>prostoru a v prostorách s řízenou kvalitou ovzduší (čisté prostory).</a:t>
            </a:r>
          </a:p>
          <a:p>
            <a:r>
              <a:rPr lang="cs-CZ" dirty="0" smtClean="0"/>
              <a:t>Kvalitu ovzduší a mikroklimatické podmínky řeší </a:t>
            </a:r>
            <a:r>
              <a:rPr lang="cs-CZ" dirty="0" smtClean="0">
                <a:solidFill>
                  <a:srgbClr val="FF0000"/>
                </a:solidFill>
              </a:rPr>
              <a:t>Vyhláška č. 6/2003 Sb. , </a:t>
            </a:r>
            <a:r>
              <a:rPr lang="cs-CZ" dirty="0">
                <a:solidFill>
                  <a:srgbClr val="FF0000"/>
                </a:solidFill>
              </a:rPr>
              <a:t>kterou se stanoví hygienické limity chemických, fyzikálních a biologických ukazatelů pro vnitřní prostředí pobytových místností některých </a:t>
            </a:r>
            <a:r>
              <a:rPr lang="cs-CZ" dirty="0" smtClean="0">
                <a:solidFill>
                  <a:srgbClr val="FF0000"/>
                </a:solidFill>
              </a:rPr>
              <a:t>staveb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cs-CZ" dirty="0"/>
              <a:t>netýká se operačních sálů a dalších prostor </a:t>
            </a:r>
            <a:r>
              <a:rPr lang="cs-CZ" dirty="0" smtClean="0"/>
              <a:t>vyžadujících </a:t>
            </a:r>
            <a:r>
              <a:rPr lang="cs-CZ" dirty="0"/>
              <a:t>zvýšené nároky na </a:t>
            </a:r>
            <a:r>
              <a:rPr lang="cs-CZ" dirty="0" smtClean="0"/>
              <a:t>čistotu).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- </a:t>
            </a:r>
            <a:r>
              <a:rPr lang="cs-CZ" b="1" dirty="0"/>
              <a:t>čistota prostředí</a:t>
            </a:r>
            <a:r>
              <a:rPr lang="cs-CZ" dirty="0"/>
              <a:t>: limit bakterií - 500 KTJ/m</a:t>
            </a:r>
            <a:r>
              <a:rPr lang="cs-CZ" dirty="0">
                <a:latin typeface="Times New Roman"/>
                <a:cs typeface="Times New Roman"/>
              </a:rPr>
              <a:t>³</a:t>
            </a:r>
          </a:p>
          <a:p>
            <a:pPr marL="0" indent="0">
              <a:buNone/>
            </a:pPr>
            <a:r>
              <a:rPr lang="cs-CZ" dirty="0">
                <a:latin typeface="Times New Roman"/>
                <a:cs typeface="Times New Roman"/>
              </a:rPr>
              <a:t>                                   </a:t>
            </a:r>
            <a:r>
              <a:rPr lang="cs-CZ" dirty="0" smtClean="0"/>
              <a:t>limit </a:t>
            </a:r>
            <a:r>
              <a:rPr lang="cs-CZ" dirty="0"/>
              <a:t>plísní – 500 </a:t>
            </a:r>
            <a:r>
              <a:rPr lang="cs-CZ" dirty="0" smtClean="0"/>
              <a:t>KTJ/m</a:t>
            </a:r>
            <a:r>
              <a:rPr lang="cs-CZ" dirty="0" smtClean="0">
                <a:latin typeface="Times New Roman"/>
                <a:cs typeface="Times New Roman"/>
              </a:rPr>
              <a:t>³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- </a:t>
            </a:r>
            <a:r>
              <a:rPr lang="cs-CZ" b="1" dirty="0"/>
              <a:t>teplotní </a:t>
            </a:r>
            <a:r>
              <a:rPr lang="cs-CZ" b="1" dirty="0" smtClean="0"/>
              <a:t>limity - </a:t>
            </a:r>
            <a:r>
              <a:rPr lang="cs-CZ" altLang="cs-CZ" sz="2400" dirty="0" smtClean="0"/>
              <a:t>léto</a:t>
            </a:r>
            <a:r>
              <a:rPr lang="cs-CZ" altLang="cs-CZ" sz="2400" dirty="0"/>
              <a:t>:    24°C ± 2°C</a:t>
            </a:r>
          </a:p>
          <a:p>
            <a:pPr marL="457200" lvl="1" indent="0">
              <a:buNone/>
            </a:pPr>
            <a:r>
              <a:rPr lang="cs-CZ" altLang="cs-CZ" sz="2400" dirty="0"/>
              <a:t>                        - zima:  22°C ± </a:t>
            </a:r>
            <a:r>
              <a:rPr lang="cs-CZ" altLang="cs-CZ" sz="2400" dirty="0" smtClean="0"/>
              <a:t>2°C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26773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OVZDUŠÍ</a:t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/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Vzduchotechnika ve zdravotnictví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Z</a:t>
            </a:r>
            <a:r>
              <a:rPr lang="cs-CZ" dirty="0" smtClean="0">
                <a:solidFill>
                  <a:srgbClr val="FF0000"/>
                </a:solidFill>
              </a:rPr>
              <a:t>ajišťuje</a:t>
            </a:r>
            <a:r>
              <a:rPr lang="cs-CZ" dirty="0" smtClean="0"/>
              <a:t> </a:t>
            </a:r>
            <a:r>
              <a:rPr lang="cs-CZ" dirty="0"/>
              <a:t>dodržení </a:t>
            </a:r>
            <a:r>
              <a:rPr lang="cs-CZ" dirty="0">
                <a:solidFill>
                  <a:srgbClr val="FF0000"/>
                </a:solidFill>
              </a:rPr>
              <a:t>předepsaných parametrů </a:t>
            </a:r>
            <a:r>
              <a:rPr lang="cs-CZ" dirty="0" smtClean="0">
                <a:solidFill>
                  <a:srgbClr val="FF0000"/>
                </a:solidFill>
              </a:rPr>
              <a:t>vzduchu (koncentraci mikroorganismů, prašnost, teplotu, vlhkost) </a:t>
            </a:r>
          </a:p>
          <a:p>
            <a:r>
              <a:rPr lang="cs-CZ" dirty="0" smtClean="0"/>
              <a:t>např. ochranu </a:t>
            </a:r>
            <a:r>
              <a:rPr lang="cs-CZ" dirty="0"/>
              <a:t>otevřené </a:t>
            </a:r>
            <a:r>
              <a:rPr lang="cs-CZ" dirty="0" smtClean="0"/>
              <a:t>operační rány </a:t>
            </a:r>
            <a:r>
              <a:rPr lang="cs-CZ" dirty="0"/>
              <a:t>proudem filtrovaného vzduchu </a:t>
            </a:r>
            <a:r>
              <a:rPr lang="cs-CZ" dirty="0" smtClean="0"/>
              <a:t>a ochranu </a:t>
            </a:r>
            <a:r>
              <a:rPr lang="cs-CZ" dirty="0"/>
              <a:t>operačního týmu před narkotizačními </a:t>
            </a:r>
            <a:r>
              <a:rPr lang="cs-CZ" dirty="0" smtClean="0"/>
              <a:t>plyny.</a:t>
            </a:r>
          </a:p>
          <a:p>
            <a:r>
              <a:rPr lang="cs-CZ" dirty="0" smtClean="0"/>
              <a:t>Nežádoucí </a:t>
            </a:r>
            <a:r>
              <a:rPr lang="cs-CZ" dirty="0"/>
              <a:t>částice z rozváděného vzduchu se odstraňují </a:t>
            </a:r>
            <a:r>
              <a:rPr lang="cs-CZ" dirty="0">
                <a:solidFill>
                  <a:srgbClr val="FF0000"/>
                </a:solidFill>
              </a:rPr>
              <a:t>filtrací.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Pro tzv. „</a:t>
            </a:r>
            <a:r>
              <a:rPr lang="cs-CZ" b="1" dirty="0" smtClean="0">
                <a:solidFill>
                  <a:srgbClr val="FF0000"/>
                </a:solidFill>
              </a:rPr>
              <a:t>čisté prostory“ </a:t>
            </a:r>
            <a:r>
              <a:rPr lang="cs-CZ" dirty="0"/>
              <a:t>se volí </a:t>
            </a:r>
            <a:r>
              <a:rPr lang="cs-CZ" dirty="0">
                <a:solidFill>
                  <a:srgbClr val="FF0000"/>
                </a:solidFill>
              </a:rPr>
              <a:t>třístupňová filtrace</a:t>
            </a:r>
            <a:r>
              <a:rPr lang="cs-CZ"/>
              <a:t>. </a:t>
            </a:r>
            <a:r>
              <a:rPr lang="cs-CZ" smtClean="0"/>
              <a:t>níží </a:t>
            </a:r>
            <a:r>
              <a:rPr lang="cs-CZ" dirty="0"/>
              <a:t>se tím zanášení následujících, dražších filtračních vložek a současně se dosáhne jistoty v zamezení průniku částic do čistého prostoru</a:t>
            </a:r>
            <a:r>
              <a:rPr lang="cs-CZ" dirty="0" smtClean="0"/>
              <a:t>.</a:t>
            </a:r>
          </a:p>
          <a:p>
            <a:r>
              <a:rPr lang="cs-CZ" dirty="0"/>
              <a:t>Zvlhčování vzduchu ve farmacii a zdravotnictví se uskutečňuje výhradně </a:t>
            </a:r>
            <a:r>
              <a:rPr lang="cs-CZ" dirty="0">
                <a:solidFill>
                  <a:srgbClr val="FF0000"/>
                </a:solidFill>
              </a:rPr>
              <a:t>parou.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479" y="4997002"/>
            <a:ext cx="1838933" cy="13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50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OVZDUŠÍ 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Čisté prostory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ohraničený prostor, v němž je </a:t>
            </a:r>
            <a:r>
              <a:rPr lang="cs-CZ" dirty="0">
                <a:solidFill>
                  <a:srgbClr val="FF0000"/>
                </a:solidFill>
              </a:rPr>
              <a:t>koncentrace prachových částic a mikroorganismů řízena</a:t>
            </a:r>
            <a:r>
              <a:rPr lang="cs-CZ" dirty="0"/>
              <a:t>. Je konstruován a využíván takovým způsobem, </a:t>
            </a:r>
            <a:r>
              <a:rPr lang="cs-CZ" dirty="0">
                <a:solidFill>
                  <a:srgbClr val="FF0000"/>
                </a:solidFill>
              </a:rPr>
              <a:t>aby se minimalizoval vstup, vytváření a usazování částic uvnitř prostoru</a:t>
            </a:r>
            <a:r>
              <a:rPr lang="cs-CZ" dirty="0"/>
              <a:t> a v němž jsou řízeny i ostatní relevantní parametry, např. teplota, vlhkost a </a:t>
            </a:r>
            <a:r>
              <a:rPr lang="cs-CZ" dirty="0" smtClean="0"/>
              <a:t>tlak,</a:t>
            </a: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Picture 6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44" y="2951326"/>
            <a:ext cx="4524002" cy="342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3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Proces šíření nákazy ve zdravotnickém zařízení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675509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28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11" y="1123837"/>
            <a:ext cx="2947482" cy="4601183"/>
          </a:xfrm>
        </p:spPr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chemeClr val="bg1"/>
                </a:solidFill>
              </a:rPr>
              <a:t>OVZDUŠÍ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 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Čisté </a:t>
            </a:r>
            <a:r>
              <a:rPr lang="cs-CZ" dirty="0">
                <a:solidFill>
                  <a:srgbClr val="FF0000"/>
                </a:solidFill>
              </a:rPr>
              <a:t>prostory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ve zdravotnictví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I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40" y="2457040"/>
            <a:ext cx="8041615" cy="299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665622" y="1123837"/>
            <a:ext cx="7868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Stanoveny </a:t>
            </a:r>
            <a:r>
              <a:rPr lang="cs-CZ" sz="2400" dirty="0" smtClean="0">
                <a:solidFill>
                  <a:srgbClr val="FF0000"/>
                </a:solidFill>
                <a:latin typeface="Corbel" panose="020B0503020204020204"/>
              </a:rPr>
              <a:t>„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dohodou“ mezi OOVZ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projektanty a 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uživateli</a:t>
            </a:r>
          </a:p>
          <a:p>
            <a:pPr lvl="0" algn="ctr">
              <a:defRPr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/>
              </a:rPr>
              <a:t>(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legislativa definující požadavky na čisté prostory v ČR je zaměřena pouze na výrobní prostory a zacházení s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léčivy!!!)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rbel" panose="020B0503020204020204"/>
              </a:rPr>
              <a:t>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519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OVZDUŠÍ 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Čisté prostory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ve zdravotnictví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čisté prostory ve zdravotnictví jsou </a:t>
            </a:r>
            <a:r>
              <a:rPr lang="cs-CZ" dirty="0" smtClean="0"/>
              <a:t>dodávány </a:t>
            </a:r>
            <a:r>
              <a:rPr lang="cs-CZ" dirty="0"/>
              <a:t>klimatizační jednotky s </a:t>
            </a:r>
            <a:r>
              <a:rPr lang="cs-CZ" dirty="0" smtClean="0"/>
              <a:t>třístupňovou </a:t>
            </a:r>
            <a:r>
              <a:rPr lang="cs-CZ" dirty="0"/>
              <a:t>filtrací (hrubý filtr, jemný filtr, </a:t>
            </a:r>
            <a:r>
              <a:rPr lang="cs-CZ" dirty="0" smtClean="0"/>
              <a:t>koncový </a:t>
            </a:r>
            <a:r>
              <a:rPr lang="cs-CZ" dirty="0">
                <a:solidFill>
                  <a:srgbClr val="FF0000"/>
                </a:solidFill>
              </a:rPr>
              <a:t>HEPA </a:t>
            </a:r>
            <a:r>
              <a:rPr lang="cs-CZ" dirty="0" smtClean="0">
                <a:solidFill>
                  <a:srgbClr val="FF0000"/>
                </a:solidFill>
              </a:rPr>
              <a:t>filtr </a:t>
            </a:r>
            <a:r>
              <a:rPr lang="cs-CZ" dirty="0" smtClean="0"/>
              <a:t>– „</a:t>
            </a:r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 err="1"/>
              <a:t>efficiency</a:t>
            </a:r>
            <a:r>
              <a:rPr lang="cs-CZ" dirty="0"/>
              <a:t> </a:t>
            </a:r>
            <a:r>
              <a:rPr lang="cs-CZ" dirty="0" err="1"/>
              <a:t>particulate</a:t>
            </a:r>
            <a:r>
              <a:rPr lang="cs-CZ" dirty="0"/>
              <a:t> </a:t>
            </a:r>
            <a:r>
              <a:rPr lang="cs-CZ" dirty="0" err="1" smtClean="0"/>
              <a:t>arrestance</a:t>
            </a:r>
            <a:r>
              <a:rPr lang="cs-CZ" dirty="0" smtClean="0"/>
              <a:t>“).</a:t>
            </a:r>
            <a:endParaRPr lang="cs-CZ" dirty="0"/>
          </a:p>
          <a:p>
            <a:r>
              <a:rPr lang="cs-CZ" dirty="0"/>
              <a:t>Musí být </a:t>
            </a:r>
            <a:r>
              <a:rPr lang="cs-CZ" dirty="0" smtClean="0"/>
              <a:t>zajištěno </a:t>
            </a:r>
            <a:r>
              <a:rPr lang="cs-CZ" dirty="0"/>
              <a:t>jednosměrné </a:t>
            </a:r>
            <a:r>
              <a:rPr lang="cs-CZ" dirty="0" smtClean="0"/>
              <a:t>proudění vzduchu </a:t>
            </a:r>
            <a:r>
              <a:rPr lang="cs-CZ" dirty="0"/>
              <a:t>udržováním trvalého přetlaku (15 </a:t>
            </a:r>
            <a:r>
              <a:rPr lang="cs-CZ" dirty="0" err="1"/>
              <a:t>kPa</a:t>
            </a:r>
            <a:r>
              <a:rPr lang="cs-CZ" dirty="0" smtClean="0"/>
              <a:t>).</a:t>
            </a:r>
            <a:endParaRPr lang="cs-CZ" dirty="0"/>
          </a:p>
          <a:p>
            <a:r>
              <a:rPr lang="cs-CZ" dirty="0"/>
              <a:t>Tlak musí být nejvyšší v prostoru nejvyšší třídy </a:t>
            </a:r>
            <a:r>
              <a:rPr lang="cs-CZ" dirty="0" smtClean="0"/>
              <a:t>čistoty.</a:t>
            </a:r>
          </a:p>
          <a:p>
            <a:r>
              <a:rPr lang="cs-CZ" dirty="0" smtClean="0"/>
              <a:t>Pro ochranu operační rány využívány panely pro laminární proudění: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25" y="3817951"/>
            <a:ext cx="2485616" cy="235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8" y="4164928"/>
            <a:ext cx="2439335" cy="18295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09" y="4164928"/>
            <a:ext cx="2426426" cy="18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7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chemeClr val="bg1"/>
                </a:solidFill>
              </a:rPr>
              <a:t>OVZDUŠÍ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Čisté </a:t>
            </a:r>
            <a:r>
              <a:rPr lang="cs-CZ" dirty="0" smtClean="0">
                <a:solidFill>
                  <a:srgbClr val="FF0000"/>
                </a:solidFill>
              </a:rPr>
              <a:t>prostory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a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Třídy čistoty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15" y="938461"/>
            <a:ext cx="6457014" cy="304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43" y="4138544"/>
            <a:ext cx="2304256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5" y="424141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01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PRÁDLO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800" dirty="0" smtClean="0">
                <a:solidFill>
                  <a:srgbClr val="FF0000"/>
                </a:solidFill>
              </a:rPr>
              <a:t>Manipulace </a:t>
            </a:r>
            <a:r>
              <a:rPr lang="cs-CZ" sz="2800" dirty="0">
                <a:solidFill>
                  <a:srgbClr val="FF0000"/>
                </a:solidFill>
              </a:rPr>
              <a:t>s </a:t>
            </a:r>
            <a:r>
              <a:rPr lang="cs-CZ" sz="2800" dirty="0" smtClean="0">
                <a:solidFill>
                  <a:srgbClr val="FF0000"/>
                </a:solidFill>
              </a:rPr>
              <a:t>prádlem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>I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sz="2800" dirty="0" smtClean="0">
                <a:solidFill>
                  <a:schemeClr val="bg1"/>
                </a:solidFill>
              </a:rPr>
              <a:t>Vyhláška </a:t>
            </a:r>
            <a:r>
              <a:rPr lang="cs-CZ" sz="2800" dirty="0">
                <a:solidFill>
                  <a:schemeClr val="bg1"/>
                </a:solidFill>
              </a:rPr>
              <a:t>č. 306/2012 Sb</a:t>
            </a:r>
            <a:r>
              <a:rPr lang="cs-CZ" sz="2800" dirty="0" smtClean="0">
                <a:solidFill>
                  <a:schemeClr val="bg1"/>
                </a:solidFill>
              </a:rPr>
              <a:t>.)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FF0000"/>
                </a:solidFill>
              </a:rPr>
              <a:t>Prádlo čisté</a:t>
            </a:r>
          </a:p>
          <a:p>
            <a:r>
              <a:rPr lang="cs-CZ" dirty="0" smtClean="0"/>
              <a:t>Prádlo </a:t>
            </a:r>
            <a:r>
              <a:rPr lang="cs-CZ" dirty="0"/>
              <a:t>má obdobný charakter jako zdravotnický materiál určený pro opakované použití. Výsledkem pracího postupu a procesu musí být prádlo </a:t>
            </a:r>
            <a:r>
              <a:rPr lang="cs-CZ" dirty="0">
                <a:solidFill>
                  <a:srgbClr val="FF0000"/>
                </a:solidFill>
              </a:rPr>
              <a:t>prosté chemické a bakteriální kontaminace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Materiály</a:t>
            </a:r>
            <a:r>
              <a:rPr lang="cs-CZ" dirty="0"/>
              <a:t>, které přicházejí do přímého styku s operační ránou, se nesmí klasifikovat jako prádlo. </a:t>
            </a:r>
            <a:endParaRPr lang="cs-CZ" dirty="0" smtClean="0"/>
          </a:p>
          <a:p>
            <a:r>
              <a:rPr lang="cs-CZ" dirty="0" smtClean="0"/>
              <a:t>Čisté </a:t>
            </a:r>
            <a:r>
              <a:rPr lang="cs-CZ" dirty="0"/>
              <a:t>prádlo se při přepravě chrání před znečištěním a druhotnou kontaminací </a:t>
            </a:r>
            <a:r>
              <a:rPr lang="cs-CZ" dirty="0">
                <a:solidFill>
                  <a:srgbClr val="FF0000"/>
                </a:solidFill>
              </a:rPr>
              <a:t>vhodným obalem</a:t>
            </a:r>
            <a:r>
              <a:rPr lang="cs-CZ" dirty="0"/>
              <a:t>. Použít lze obaly vhodné k praní nebo obaly </a:t>
            </a:r>
            <a:r>
              <a:rPr lang="cs-CZ" dirty="0" smtClean="0"/>
              <a:t>na jedno </a:t>
            </a:r>
            <a:r>
              <a:rPr lang="cs-CZ" dirty="0"/>
              <a:t>použití. </a:t>
            </a:r>
            <a:endParaRPr lang="cs-CZ" dirty="0" smtClean="0"/>
          </a:p>
          <a:p>
            <a:r>
              <a:rPr lang="cs-CZ" dirty="0" smtClean="0"/>
              <a:t>Čisté </a:t>
            </a:r>
            <a:r>
              <a:rPr lang="cs-CZ" dirty="0"/>
              <a:t>prádlo se skladuje v čistých a </a:t>
            </a:r>
            <a:r>
              <a:rPr lang="cs-CZ" dirty="0" smtClean="0"/>
              <a:t>           </a:t>
            </a:r>
            <a:r>
              <a:rPr lang="cs-CZ" dirty="0" smtClean="0">
                <a:solidFill>
                  <a:srgbClr val="FF0000"/>
                </a:solidFill>
              </a:rPr>
              <a:t>pravidelně</a:t>
            </a:r>
            <a:r>
              <a:rPr lang="cs-CZ" dirty="0">
                <a:solidFill>
                  <a:srgbClr val="FF0000"/>
                </a:solidFill>
              </a:rPr>
              <a:t> </a:t>
            </a:r>
            <a:r>
              <a:rPr lang="cs-CZ" dirty="0" smtClean="0">
                <a:solidFill>
                  <a:srgbClr val="FF0000"/>
                </a:solidFill>
              </a:rPr>
              <a:t>dezinfikovaných </a:t>
            </a:r>
            <a:r>
              <a:rPr lang="cs-CZ" dirty="0" smtClean="0"/>
              <a:t>skříních </a:t>
            </a:r>
            <a:r>
              <a:rPr lang="cs-CZ" dirty="0"/>
              <a:t>nebo </a:t>
            </a:r>
            <a:r>
              <a:rPr lang="cs-CZ" dirty="0" smtClean="0"/>
              <a:t>                                   regálech </a:t>
            </a:r>
            <a:r>
              <a:rPr lang="cs-CZ" dirty="0"/>
              <a:t>v uzavřených skladech čistého prádla.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63" y="4245645"/>
            <a:ext cx="2216931" cy="1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632" y="1010653"/>
            <a:ext cx="2951747" cy="4454638"/>
          </a:xfrm>
        </p:spPr>
        <p:txBody>
          <a:bodyPr/>
          <a:lstStyle/>
          <a:p>
            <a:pPr algn="ctr"/>
            <a:r>
              <a:rPr lang="cs-CZ" dirty="0"/>
              <a:t>PRÁDLO</a:t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M</a:t>
            </a:r>
            <a:r>
              <a:rPr lang="cs-CZ" sz="2800" dirty="0" smtClean="0">
                <a:solidFill>
                  <a:srgbClr val="FF0000"/>
                </a:solidFill>
              </a:rPr>
              <a:t>anipulace </a:t>
            </a:r>
            <a:r>
              <a:rPr lang="cs-CZ" sz="2800" dirty="0">
                <a:solidFill>
                  <a:srgbClr val="FF0000"/>
                </a:solidFill>
              </a:rPr>
              <a:t>s </a:t>
            </a:r>
            <a:r>
              <a:rPr lang="cs-CZ" sz="2800" dirty="0" smtClean="0">
                <a:solidFill>
                  <a:srgbClr val="FF0000"/>
                </a:solidFill>
              </a:rPr>
              <a:t>prádlem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II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sz="2800" dirty="0" smtClean="0">
                <a:solidFill>
                  <a:schemeClr val="bg1"/>
                </a:solidFill>
              </a:rPr>
              <a:t>Vyhláška </a:t>
            </a:r>
            <a:r>
              <a:rPr lang="cs-CZ" sz="2800" dirty="0">
                <a:solidFill>
                  <a:schemeClr val="bg1"/>
                </a:solidFill>
              </a:rPr>
              <a:t>č. 306/2012 Sb</a:t>
            </a:r>
            <a:r>
              <a:rPr lang="cs-CZ" sz="2800" dirty="0" smtClean="0">
                <a:solidFill>
                  <a:schemeClr val="bg1"/>
                </a:solidFill>
              </a:rPr>
              <a:t>.)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FF0000"/>
                </a:solidFill>
              </a:rPr>
              <a:t>Prádlo použité:</a:t>
            </a:r>
          </a:p>
          <a:p>
            <a:r>
              <a:rPr lang="cs-CZ" dirty="0" smtClean="0"/>
              <a:t>Prádlo </a:t>
            </a:r>
            <a:r>
              <a:rPr lang="cs-CZ" dirty="0"/>
              <a:t>se </a:t>
            </a:r>
            <a:r>
              <a:rPr lang="cs-CZ" dirty="0">
                <a:solidFill>
                  <a:srgbClr val="FF0000"/>
                </a:solidFill>
              </a:rPr>
              <a:t>třídí v místě použití </a:t>
            </a:r>
            <a:r>
              <a:rPr lang="cs-CZ" dirty="0"/>
              <a:t>a nepočítá se. </a:t>
            </a:r>
            <a:endParaRPr lang="cs-CZ" dirty="0" smtClean="0"/>
          </a:p>
          <a:p>
            <a:r>
              <a:rPr lang="cs-CZ" dirty="0" smtClean="0"/>
              <a:t>Před </a:t>
            </a:r>
            <a:r>
              <a:rPr lang="cs-CZ" dirty="0"/>
              <a:t>uložením do obalů na odděleních se prádlo </a:t>
            </a:r>
            <a:r>
              <a:rPr lang="cs-CZ" dirty="0">
                <a:solidFill>
                  <a:srgbClr val="FF0000"/>
                </a:solidFill>
              </a:rPr>
              <a:t>neroztřepává. 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Odkládá </a:t>
            </a:r>
            <a:r>
              <a:rPr lang="cs-CZ" dirty="0"/>
              <a:t>se </a:t>
            </a:r>
            <a:r>
              <a:rPr lang="cs-CZ" dirty="0">
                <a:solidFill>
                  <a:srgbClr val="FF0000"/>
                </a:solidFill>
              </a:rPr>
              <a:t>do pytlů</a:t>
            </a:r>
            <a:r>
              <a:rPr lang="cs-CZ" dirty="0"/>
              <a:t> podle stupně znečištění, druhu prádla a zbarvení. </a:t>
            </a:r>
            <a:r>
              <a:rPr lang="cs-CZ" dirty="0" smtClean="0"/>
              <a:t> </a:t>
            </a:r>
          </a:p>
          <a:p>
            <a:r>
              <a:rPr lang="cs-CZ" dirty="0" smtClean="0"/>
              <a:t>Počítání </a:t>
            </a:r>
            <a:r>
              <a:rPr lang="cs-CZ" dirty="0"/>
              <a:t>prádla je možné ve vyčleněném prostoru za použití osobních ochranných pracovních pomůcek.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822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PRÁDLO</a:t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Manipulace </a:t>
            </a:r>
            <a:r>
              <a:rPr lang="cs-CZ" dirty="0">
                <a:solidFill>
                  <a:srgbClr val="FF0000"/>
                </a:solidFill>
              </a:rPr>
              <a:t>s prádlem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III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>(Vyhláška </a:t>
            </a:r>
            <a:r>
              <a:rPr lang="cs-CZ" sz="2800" dirty="0">
                <a:solidFill>
                  <a:schemeClr val="bg1"/>
                </a:solidFill>
              </a:rPr>
              <a:t>č. 306/2012 Sb</a:t>
            </a:r>
            <a:r>
              <a:rPr lang="cs-CZ" sz="2800" dirty="0" smtClean="0">
                <a:solidFill>
                  <a:schemeClr val="bg1"/>
                </a:solidFill>
              </a:rPr>
              <a:t>.)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Personál manipulující s použitým prádlem používá </a:t>
            </a:r>
            <a:r>
              <a:rPr lang="cs-CZ" dirty="0">
                <a:solidFill>
                  <a:srgbClr val="FF0000"/>
                </a:solidFill>
              </a:rPr>
              <a:t>ochranný oděv, rukavice a ústenku </a:t>
            </a:r>
            <a:r>
              <a:rPr lang="cs-CZ" dirty="0"/>
              <a:t>a dodržuje zásady hygieny. </a:t>
            </a:r>
          </a:p>
          <a:p>
            <a:r>
              <a:rPr lang="cs-CZ" dirty="0"/>
              <a:t>Při manipulaci s prádlem u lůžka pacienta se používají pouze základní ochranné pomůcky, a to ochranný oděv a rukavice. </a:t>
            </a:r>
            <a:r>
              <a:rPr lang="cs-CZ" dirty="0">
                <a:solidFill>
                  <a:srgbClr val="FF0000"/>
                </a:solidFill>
              </a:rPr>
              <a:t>Po skončení </a:t>
            </a:r>
            <a:r>
              <a:rPr lang="cs-CZ" dirty="0"/>
              <a:t>práce provede hygienickou dezinfekci rukou. </a:t>
            </a:r>
          </a:p>
          <a:p>
            <a:r>
              <a:rPr lang="cs-CZ" dirty="0"/>
              <a:t>Prádlo, které bylo </a:t>
            </a:r>
            <a:r>
              <a:rPr lang="cs-CZ" dirty="0">
                <a:solidFill>
                  <a:srgbClr val="FF0000"/>
                </a:solidFill>
              </a:rPr>
              <a:t>v kontaktu s tělními parazity</a:t>
            </a:r>
            <a:r>
              <a:rPr lang="cs-CZ" dirty="0"/>
              <a:t>, se ošetří vhodným insekticidem a po 24 hodinách se předá do prádelny. K ošetření je možné použít dezinfekční komoru. 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90" y="3978692"/>
            <a:ext cx="3208420" cy="21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PRÁDLO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Praní nemocničního prádla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>(Vyhláška </a:t>
            </a:r>
            <a:r>
              <a:rPr lang="cs-CZ" sz="2800" dirty="0">
                <a:solidFill>
                  <a:schemeClr val="bg1"/>
                </a:solidFill>
              </a:rPr>
              <a:t>č. 306/2012 Sb</a:t>
            </a:r>
            <a:r>
              <a:rPr lang="cs-CZ" sz="2800" dirty="0" smtClean="0">
                <a:solidFill>
                  <a:schemeClr val="bg1"/>
                </a:solidFill>
              </a:rPr>
              <a:t>.)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9268" y="80212"/>
            <a:ext cx="7315200" cy="4347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100" b="1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Prádlo </a:t>
            </a:r>
            <a:r>
              <a:rPr lang="cs-CZ" dirty="0"/>
              <a:t>se pere procesem </a:t>
            </a:r>
            <a:r>
              <a:rPr lang="cs-CZ" dirty="0" err="1">
                <a:solidFill>
                  <a:srgbClr val="FF0000"/>
                </a:solidFill>
              </a:rPr>
              <a:t>termodezinfekce</a:t>
            </a:r>
            <a:r>
              <a:rPr lang="cs-CZ" dirty="0">
                <a:solidFill>
                  <a:srgbClr val="FF0000"/>
                </a:solidFill>
              </a:rPr>
              <a:t> nebo </a:t>
            </a:r>
            <a:r>
              <a:rPr lang="cs-CZ" dirty="0" err="1">
                <a:solidFill>
                  <a:srgbClr val="FF0000"/>
                </a:solidFill>
              </a:rPr>
              <a:t>chemotermodezinfekce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podle návodu výrobce. U </a:t>
            </a:r>
            <a:r>
              <a:rPr lang="cs-CZ" dirty="0" err="1"/>
              <a:t>chemotermodezinfekce</a:t>
            </a:r>
            <a:r>
              <a:rPr lang="cs-CZ" dirty="0"/>
              <a:t> se koncentrace, teplota a doba působení řídí návodem k použití dezinfekčního </a:t>
            </a:r>
            <a:r>
              <a:rPr lang="cs-CZ" dirty="0" smtClean="0"/>
              <a:t>prostředku.</a:t>
            </a:r>
          </a:p>
          <a:p>
            <a:r>
              <a:rPr lang="cs-CZ" dirty="0" smtClean="0"/>
              <a:t>Prádlo </a:t>
            </a:r>
            <a:r>
              <a:rPr lang="cs-CZ" dirty="0"/>
              <a:t>v mokrém stavu se dále bezprostředně </a:t>
            </a:r>
            <a:r>
              <a:rPr lang="cs-CZ" dirty="0">
                <a:solidFill>
                  <a:srgbClr val="FF0000"/>
                </a:solidFill>
              </a:rPr>
              <a:t>tepelně zpracovává </a:t>
            </a:r>
            <a:r>
              <a:rPr lang="cs-CZ" dirty="0"/>
              <a:t>postupy na principu fyzikální dezinfekce, a to sušení, mandlování, tvarování. </a:t>
            </a:r>
          </a:p>
          <a:p>
            <a:r>
              <a:rPr lang="cs-CZ" dirty="0" smtClean="0"/>
              <a:t>Operační </a:t>
            </a:r>
            <a:r>
              <a:rPr lang="cs-CZ" dirty="0"/>
              <a:t>roušky, pláště  a operační oděvy do čistých prostor, používané jako zdravotnické prostředky pro pacienty, personál a zařízení musí splňovat všechna </a:t>
            </a:r>
            <a:r>
              <a:rPr lang="cs-CZ" dirty="0" smtClean="0"/>
              <a:t>kritéria </a:t>
            </a:r>
            <a:r>
              <a:rPr lang="cs-CZ" dirty="0"/>
              <a:t>zaručující </a:t>
            </a:r>
            <a:r>
              <a:rPr lang="cs-CZ" dirty="0">
                <a:solidFill>
                  <a:srgbClr val="FF0000"/>
                </a:solidFill>
              </a:rPr>
              <a:t>sterilitu</a:t>
            </a:r>
            <a:r>
              <a:rPr lang="cs-CZ" dirty="0"/>
              <a:t> zdravotnických prostředků.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89" y="4265083"/>
            <a:ext cx="3525886" cy="17517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42" y="3962400"/>
            <a:ext cx="2736349" cy="20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PRÁDLO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Lůžko a lůžkoviny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(</a:t>
            </a:r>
            <a:r>
              <a:rPr lang="cs-CZ" sz="2400" dirty="0" smtClean="0">
                <a:solidFill>
                  <a:schemeClr val="bg1"/>
                </a:solidFill>
              </a:rPr>
              <a:t>Vyhláška </a:t>
            </a:r>
            <a:r>
              <a:rPr lang="cs-CZ" sz="2400" dirty="0">
                <a:solidFill>
                  <a:schemeClr val="bg1"/>
                </a:solidFill>
              </a:rPr>
              <a:t>č. 306/2012 </a:t>
            </a:r>
            <a:r>
              <a:rPr lang="cs-CZ" sz="2400" dirty="0" smtClean="0">
                <a:solidFill>
                  <a:schemeClr val="bg1"/>
                </a:solidFill>
              </a:rPr>
              <a:t>Sb.)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/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/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(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/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/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/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/>
            </a:r>
            <a:br>
              <a:rPr lang="cs-CZ" sz="2800" dirty="0">
                <a:solidFill>
                  <a:schemeClr val="bg1"/>
                </a:solidFill>
              </a:rPr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zdravotnických zařízeních se na pokrytí vyšetřovacích stolů a lehátek, kde dochází ke styku s obnaženou částí těla pacienta, používá </a:t>
            </a:r>
            <a:r>
              <a:rPr lang="cs-CZ" dirty="0">
                <a:solidFill>
                  <a:srgbClr val="FF0000"/>
                </a:solidFill>
              </a:rPr>
              <a:t>jednorázový materiál</a:t>
            </a:r>
            <a:r>
              <a:rPr lang="cs-CZ" dirty="0"/>
              <a:t>, který je měněn po každém pacientovi</a:t>
            </a:r>
            <a:r>
              <a:rPr lang="cs-CZ" dirty="0" smtClean="0"/>
              <a:t>.</a:t>
            </a:r>
          </a:p>
          <a:p>
            <a:r>
              <a:rPr lang="cs-CZ" dirty="0"/>
              <a:t>Výměna osobního prádla a lůžkovin pacienta ve zdravotnických zařízeních se provádí podle potřeby, </a:t>
            </a:r>
            <a:r>
              <a:rPr lang="cs-CZ" dirty="0">
                <a:solidFill>
                  <a:srgbClr val="FF0000"/>
                </a:solidFill>
              </a:rPr>
              <a:t>nejméně však jednou týdně</a:t>
            </a:r>
            <a:r>
              <a:rPr lang="cs-CZ" dirty="0"/>
              <a:t>, vždy po kontaminaci a po operačním výkonu, popřípadě převazu a vždy po propuštění nebo přeložení pacienta. </a:t>
            </a:r>
          </a:p>
          <a:p>
            <a:r>
              <a:rPr lang="cs-CZ" dirty="0"/>
              <a:t>Při výměně lůžkovin se po propuštění nebo úmrtí pacienta </a:t>
            </a:r>
            <a:r>
              <a:rPr lang="cs-CZ" dirty="0">
                <a:solidFill>
                  <a:srgbClr val="FF0000"/>
                </a:solidFill>
              </a:rPr>
              <a:t>dezinfikuje lůžko a matrace</a:t>
            </a:r>
            <a:r>
              <a:rPr lang="cs-CZ" dirty="0"/>
              <a:t>. Nevypratelné, hrubě znečistěné a poškozené matrace a lůžkoviny se vyřadí z používání. </a:t>
            </a:r>
            <a:endParaRPr lang="cs-CZ" dirty="0" smtClean="0"/>
          </a:p>
          <a:p>
            <a:r>
              <a:rPr lang="cs-CZ" dirty="0"/>
              <a:t>Použitá lůžka a matrace jsou dezinfikovány buď v pokoji omytím dezinfekčním prostředkem nebo </a:t>
            </a:r>
            <a:r>
              <a:rPr lang="cs-CZ" dirty="0">
                <a:solidFill>
                  <a:srgbClr val="FF0000"/>
                </a:solidFill>
              </a:rPr>
              <a:t>v centrální úpravně  lůžek </a:t>
            </a:r>
            <a:r>
              <a:rPr lang="cs-CZ" dirty="0"/>
              <a:t>po každém propuštění pacienta.</a:t>
            </a:r>
          </a:p>
          <a:p>
            <a:r>
              <a:rPr lang="cs-CZ" dirty="0"/>
              <a:t>Lůžko se po provedené dezinfekci a kompletaci lůžkovin </a:t>
            </a:r>
            <a:r>
              <a:rPr lang="cs-CZ" dirty="0">
                <a:solidFill>
                  <a:srgbClr val="FF0000"/>
                </a:solidFill>
              </a:rPr>
              <a:t>přikryje </a:t>
            </a:r>
            <a:r>
              <a:rPr lang="cs-CZ" dirty="0"/>
              <a:t>čistým prostěradlem nebo obalem do příchodu dalšího pacienta.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08" y="3424428"/>
            <a:ext cx="1708103" cy="25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28" y="3174852"/>
            <a:ext cx="4187378" cy="23569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/>
              <a:t>PRÁDLO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Lůžkoviny a lůžko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infekční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Zvláštní hygienický režim u infekčních pacientů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(včetně rezistentních  bakteriálních kmenů,…)</a:t>
            </a:r>
          </a:p>
          <a:p>
            <a:r>
              <a:rPr lang="cs-CZ" dirty="0" smtClean="0"/>
              <a:t>    Ložní prádlo</a:t>
            </a:r>
          </a:p>
          <a:p>
            <a:r>
              <a:rPr lang="cs-CZ" dirty="0" smtClean="0"/>
              <a:t>    Lůžkoviny</a:t>
            </a:r>
          </a:p>
          <a:p>
            <a:r>
              <a:rPr lang="cs-CZ" dirty="0"/>
              <a:t> </a:t>
            </a:r>
            <a:r>
              <a:rPr lang="cs-CZ" dirty="0" smtClean="0"/>
              <a:t>   Lůžko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                  volba dezinfekce dle typu </a:t>
            </a:r>
            <a:r>
              <a:rPr lang="cs-CZ" dirty="0" err="1" smtClean="0"/>
              <a:t>patogena</a:t>
            </a:r>
            <a:r>
              <a:rPr lang="cs-CZ" dirty="0" smtClean="0"/>
              <a:t>, zvláštní režim </a:t>
            </a:r>
          </a:p>
          <a:p>
            <a:pPr marL="0" indent="0">
              <a:buNone/>
            </a:pPr>
            <a:r>
              <a:rPr lang="cs-CZ" dirty="0" smtClean="0"/>
              <a:t>                     manipulace při přesunu lůžka, ochranné prostředky, atd.</a:t>
            </a: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4166314" y="5048518"/>
            <a:ext cx="811369" cy="283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3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STRAVA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Příprava a transport stravy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6973" y="807960"/>
            <a:ext cx="7315200" cy="5120640"/>
          </a:xfrm>
        </p:spPr>
        <p:txBody>
          <a:bodyPr>
            <a:normAutofit/>
          </a:bodyPr>
          <a:lstStyle/>
          <a:p>
            <a:r>
              <a:rPr lang="cs-CZ" dirty="0" smtClean="0"/>
              <a:t>Výrobu a distribuci obvykle zajišťuje ústavní kuchyně</a:t>
            </a:r>
          </a:p>
          <a:p>
            <a:r>
              <a:rPr lang="cs-CZ" dirty="0" smtClean="0"/>
              <a:t>Provoz ústavní kuchyně podléhá běžné legislativě v oblasti stravování</a:t>
            </a:r>
          </a:p>
          <a:p>
            <a:r>
              <a:rPr lang="cs-CZ" dirty="0" smtClean="0"/>
              <a:t>Vyšší důraz kladen na minimalizaci rizika kontaminace stravy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Strava je dodávána nejčastěji tabletovým systémem</a:t>
            </a:r>
          </a:p>
          <a:p>
            <a:r>
              <a:rPr lang="cs-CZ" dirty="0" smtClean="0"/>
              <a:t>Tablety s pokrmem se otevírají až u pacienta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Teplota teplých hotových jídel nesmí do doby konzumace klesnout pod 60°C!!!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50" y="2912869"/>
            <a:ext cx="2235245" cy="16758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77" y="2869721"/>
            <a:ext cx="2835018" cy="17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Proces šíření nákazy ve zdravotnickém </a:t>
            </a:r>
            <a:r>
              <a:rPr lang="cs-CZ" dirty="0" smtClean="0"/>
              <a:t>zařízení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Zdroje nákazy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do?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002645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87" y="4251157"/>
            <a:ext cx="722223" cy="11059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11" y="2936928"/>
            <a:ext cx="818999" cy="974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80" y="1555867"/>
            <a:ext cx="762259" cy="8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POVRCHY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Úklid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I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7289" y="864108"/>
            <a:ext cx="7315200" cy="5120640"/>
          </a:xfrm>
        </p:spPr>
        <p:txBody>
          <a:bodyPr>
            <a:normAutofit/>
          </a:bodyPr>
          <a:lstStyle/>
          <a:p>
            <a:r>
              <a:rPr lang="cs-CZ" dirty="0" smtClean="0"/>
              <a:t>Úklid </a:t>
            </a:r>
            <a:r>
              <a:rPr lang="cs-CZ" dirty="0"/>
              <a:t>všech prostor zdravotnických zařízení a ústavů sociální péče se provádí denně </a:t>
            </a:r>
            <a:r>
              <a:rPr lang="cs-CZ" dirty="0" smtClean="0">
                <a:solidFill>
                  <a:srgbClr val="FF0000"/>
                </a:solidFill>
              </a:rPr>
              <a:t>na vlhko</a:t>
            </a:r>
            <a:r>
              <a:rPr lang="cs-CZ" dirty="0"/>
              <a:t>, v případě potřeby i častěji.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operačních a zákrokových sálech, kde jsou prováděny invazivní výkony, se úklid provádí vždy před začátkem operačního programu a </a:t>
            </a:r>
            <a:r>
              <a:rPr lang="cs-CZ" dirty="0">
                <a:solidFill>
                  <a:srgbClr val="FF0000"/>
                </a:solidFill>
              </a:rPr>
              <a:t>vždy po každém pacientovi. </a:t>
            </a:r>
          </a:p>
          <a:p>
            <a:r>
              <a:rPr lang="cs-CZ" dirty="0" smtClean="0"/>
              <a:t>Na </a:t>
            </a:r>
            <a:r>
              <a:rPr lang="cs-CZ" dirty="0"/>
              <a:t>pracovištích akutní lůžkové péče intenzivní a v místnostech, kde je prováděn </a:t>
            </a:r>
            <a:r>
              <a:rPr lang="cs-CZ" dirty="0">
                <a:solidFill>
                  <a:srgbClr val="FF0000"/>
                </a:solidFill>
              </a:rPr>
              <a:t>odběr biologického materiálu</a:t>
            </a:r>
            <a:r>
              <a:rPr lang="cs-CZ" dirty="0"/>
              <a:t>, se úklid provádí </a:t>
            </a:r>
            <a:r>
              <a:rPr lang="cs-CZ" dirty="0">
                <a:solidFill>
                  <a:srgbClr val="FF0000"/>
                </a:solidFill>
              </a:rPr>
              <a:t>třikrát denně. 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Na </a:t>
            </a:r>
            <a:r>
              <a:rPr lang="cs-CZ" dirty="0"/>
              <a:t>pracovištích akutní lůžkové péče intenzivní, na operačních a zákrokových sálech, na chirurgických a infekčních pracovištích, v laboratořích a tam, kde je prováděn odběr biologického materiálu a invazivní výkony, na záchodech a v koupelnách a na dalších pracovištích stanovených provozním řádem se používají běžné čisticí prostředky a dezinfekční přípravky </a:t>
            </a:r>
            <a:r>
              <a:rPr lang="cs-CZ" dirty="0">
                <a:solidFill>
                  <a:srgbClr val="FF0000"/>
                </a:solidFill>
              </a:rPr>
              <a:t>s </a:t>
            </a:r>
            <a:r>
              <a:rPr lang="cs-CZ" dirty="0" err="1">
                <a:solidFill>
                  <a:srgbClr val="FF0000"/>
                </a:solidFill>
              </a:rPr>
              <a:t>virucidním</a:t>
            </a:r>
            <a:r>
              <a:rPr lang="cs-CZ" dirty="0">
                <a:solidFill>
                  <a:srgbClr val="FF0000"/>
                </a:solidFill>
              </a:rPr>
              <a:t> účinkem.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0" y="3388564"/>
            <a:ext cx="1584960" cy="23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POVRCHY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Úklid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II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93331" y="944319"/>
            <a:ext cx="7315200" cy="5120640"/>
          </a:xfrm>
        </p:spPr>
        <p:txBody>
          <a:bodyPr/>
          <a:lstStyle/>
          <a:p>
            <a:r>
              <a:rPr lang="cs-CZ" dirty="0" smtClean="0"/>
              <a:t>Každé </a:t>
            </a:r>
            <a:r>
              <a:rPr lang="cs-CZ" dirty="0"/>
              <a:t>pracoviště má </a:t>
            </a:r>
            <a:r>
              <a:rPr lang="cs-CZ" dirty="0">
                <a:solidFill>
                  <a:srgbClr val="FF0000"/>
                </a:solidFill>
              </a:rPr>
              <a:t>vyčleněny podle účelu použití vlastní úklidové prostředky nebo úklidové stroje</a:t>
            </a:r>
            <a:r>
              <a:rPr lang="cs-CZ" dirty="0"/>
              <a:t>, výjimkou jsou pouze standardní ambulantní a lůžková oddělení stejného typu a charakteru skladby fyzických osob. 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>
                <a:solidFill>
                  <a:srgbClr val="FF0000"/>
                </a:solidFill>
              </a:rPr>
              <a:t>Při </a:t>
            </a:r>
            <a:r>
              <a:rPr lang="cs-CZ" dirty="0">
                <a:solidFill>
                  <a:srgbClr val="FF0000"/>
                </a:solidFill>
              </a:rPr>
              <a:t>kontaminaci ploch biologickým materiálem se provede okamžitá dekontaminace potřísněného místa zejména překrytím buničitou vatou, papírovou jednorázovou utěrkou navlhčenou </a:t>
            </a:r>
            <a:r>
              <a:rPr lang="cs-CZ" dirty="0" err="1">
                <a:solidFill>
                  <a:srgbClr val="FF0000"/>
                </a:solidFill>
              </a:rPr>
              <a:t>virucidním</a:t>
            </a:r>
            <a:r>
              <a:rPr lang="cs-CZ" dirty="0">
                <a:solidFill>
                  <a:srgbClr val="FF0000"/>
                </a:solidFill>
              </a:rPr>
              <a:t> dezinfekčním roztokem nebo zasypáním absorpčními granulemi s dezinfekčním účinkem. Kontaminované místo se očistí obvyklým způsobem.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04" y="2340503"/>
            <a:ext cx="2462463" cy="16304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79" y="2091856"/>
            <a:ext cx="2013836" cy="21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ODPADY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ze zdravotnictví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odpad z nemocnic a ostatních typů zdravotnických nebo jim podobných </a:t>
            </a:r>
            <a:r>
              <a:rPr lang="cs-CZ" sz="2800" dirty="0" smtClean="0"/>
              <a:t>zařízení</a:t>
            </a:r>
          </a:p>
          <a:p>
            <a:r>
              <a:rPr lang="cs-CZ" sz="2800" dirty="0" smtClean="0"/>
              <a:t>zahrnuje </a:t>
            </a:r>
            <a:r>
              <a:rPr lang="cs-CZ" sz="2800" dirty="0"/>
              <a:t>komponenty různého fyzikálního, chemického a biologického </a:t>
            </a:r>
            <a:r>
              <a:rPr lang="cs-CZ" sz="2800" dirty="0" smtClean="0"/>
              <a:t>materiálu</a:t>
            </a:r>
          </a:p>
          <a:p>
            <a:r>
              <a:rPr lang="cs-CZ" sz="2800" dirty="0" smtClean="0"/>
              <a:t>vyžaduje </a:t>
            </a:r>
            <a:r>
              <a:rPr lang="cs-CZ" sz="2800" dirty="0"/>
              <a:t>zvláštní nakládání a zvláštní způsob odstranění vzhledem ke specifickému zdravotnímu </a:t>
            </a:r>
            <a:r>
              <a:rPr lang="cs-CZ" sz="2800" dirty="0" smtClean="0"/>
              <a:t>riziku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02253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ODPAD</a:t>
            </a:r>
            <a:br>
              <a:rPr lang="cs-CZ" dirty="0" smtClean="0"/>
            </a:br>
            <a:r>
              <a:rPr lang="cs-CZ" dirty="0" smtClean="0"/>
              <a:t> ze zdravotnictví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Rizika?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64" y="3590736"/>
            <a:ext cx="3641558" cy="2731169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7" y="1123837"/>
            <a:ext cx="3460521" cy="1849156"/>
          </a:xfrm>
          <a:prstGeom prst="rect">
            <a:avLst/>
          </a:prstGeom>
        </p:spPr>
      </p:pic>
      <p:pic>
        <p:nvPicPr>
          <p:cNvPr id="7" name="Picture 2" descr="N:\ONH\Odpady FN Brno\Fotky\P2080001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65" y="757881"/>
            <a:ext cx="3451728" cy="262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74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ODPAD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ze zdravotnictví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>
                <a:solidFill>
                  <a:srgbClr val="FF0000"/>
                </a:solidFill>
              </a:rPr>
              <a:t>Rizika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infekční agens</a:t>
            </a:r>
          </a:p>
          <a:p>
            <a:r>
              <a:rPr lang="cs-CZ" dirty="0"/>
              <a:t>g</a:t>
            </a:r>
            <a:r>
              <a:rPr lang="cs-CZ" dirty="0" smtClean="0"/>
              <a:t>enotoxické a karcinogenní látky</a:t>
            </a:r>
          </a:p>
          <a:p>
            <a:r>
              <a:rPr lang="cs-CZ" dirty="0" smtClean="0"/>
              <a:t>toxické </a:t>
            </a:r>
            <a:r>
              <a:rPr lang="cs-CZ" dirty="0"/>
              <a:t>chemické </a:t>
            </a:r>
            <a:r>
              <a:rPr lang="cs-CZ" dirty="0" smtClean="0"/>
              <a:t>látky </a:t>
            </a:r>
          </a:p>
          <a:p>
            <a:r>
              <a:rPr lang="cs-CZ" dirty="0" smtClean="0"/>
              <a:t>nepoužitelná léčiva</a:t>
            </a:r>
          </a:p>
          <a:p>
            <a:r>
              <a:rPr lang="cs-CZ" dirty="0" smtClean="0"/>
              <a:t>radioaktivní </a:t>
            </a:r>
            <a:r>
              <a:rPr lang="cs-CZ" dirty="0"/>
              <a:t>látky </a:t>
            </a:r>
            <a:r>
              <a:rPr lang="cs-CZ" dirty="0" smtClean="0"/>
              <a:t> </a:t>
            </a:r>
          </a:p>
          <a:p>
            <a:r>
              <a:rPr lang="cs-CZ" dirty="0" smtClean="0"/>
              <a:t>ostré předměty</a:t>
            </a:r>
          </a:p>
          <a:p>
            <a:r>
              <a:rPr lang="cs-CZ" dirty="0"/>
              <a:t>s</a:t>
            </a:r>
            <a:r>
              <a:rPr lang="cs-CZ" dirty="0" smtClean="0"/>
              <a:t>pecifické zdravotnické odpady – části těla, orgány,…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01" y="1299410"/>
            <a:ext cx="2354986" cy="31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52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ODPADY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 ze zdravotnických zařízení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(Vyhláška č. 306/2012 Sb.)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Odpad </a:t>
            </a:r>
            <a:r>
              <a:rPr lang="cs-CZ" dirty="0"/>
              <a:t>se třídí v místě vzniku, </a:t>
            </a:r>
            <a:r>
              <a:rPr lang="cs-CZ" dirty="0">
                <a:solidFill>
                  <a:srgbClr val="FF0000"/>
                </a:solidFill>
              </a:rPr>
              <a:t>nebezpečný odpad </a:t>
            </a:r>
            <a:r>
              <a:rPr lang="cs-CZ" dirty="0"/>
              <a:t>se ukládá do označených, oddělených, krytých, </a:t>
            </a:r>
            <a:r>
              <a:rPr lang="cs-CZ" dirty="0" smtClean="0"/>
              <a:t>uzavíratelných</a:t>
            </a:r>
            <a:r>
              <a:rPr lang="cs-CZ" dirty="0"/>
              <a:t>, nepropustných a mechanicky odolných obalů, podle možnosti spalitelných bez nutnosti další manipulace s odpadem</a:t>
            </a:r>
            <a:r>
              <a:rPr lang="cs-CZ" dirty="0" smtClean="0"/>
              <a:t>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Ostrý </a:t>
            </a:r>
            <a:r>
              <a:rPr lang="cs-CZ" dirty="0">
                <a:solidFill>
                  <a:srgbClr val="FF0000"/>
                </a:solidFill>
              </a:rPr>
              <a:t>odpad </a:t>
            </a:r>
            <a:r>
              <a:rPr lang="cs-CZ" dirty="0"/>
              <a:t>se ukládá do označených, spalitelných, </a:t>
            </a:r>
            <a:r>
              <a:rPr lang="cs-CZ" dirty="0" err="1" smtClean="0"/>
              <a:t>pevnostěnných</a:t>
            </a:r>
            <a:r>
              <a:rPr lang="cs-CZ" dirty="0"/>
              <a:t>, </a:t>
            </a:r>
            <a:r>
              <a:rPr lang="cs-CZ" dirty="0" err="1" smtClean="0"/>
              <a:t>nepropíchnutelných</a:t>
            </a:r>
            <a:r>
              <a:rPr lang="cs-CZ" dirty="0" smtClean="0"/>
              <a:t> </a:t>
            </a:r>
            <a:r>
              <a:rPr lang="cs-CZ" dirty="0"/>
              <a:t>a nepropustných obalů. </a:t>
            </a:r>
            <a:endParaRPr lang="cs-CZ" dirty="0" smtClean="0"/>
          </a:p>
          <a:p>
            <a:r>
              <a:rPr lang="cs-CZ" dirty="0" smtClean="0"/>
              <a:t>Nebezpečný </a:t>
            </a:r>
            <a:r>
              <a:rPr lang="cs-CZ" dirty="0"/>
              <a:t>odpad vznikající </a:t>
            </a:r>
            <a:r>
              <a:rPr lang="cs-CZ" dirty="0">
                <a:solidFill>
                  <a:srgbClr val="FF0000"/>
                </a:solidFill>
              </a:rPr>
              <a:t>u lůžek pacientů</a:t>
            </a:r>
            <a:r>
              <a:rPr lang="cs-CZ" dirty="0"/>
              <a:t>  se odstraňuje bezprostředně, z pracoviště se odstraňuje průběžně, nejméně jednou za 24 hodin. </a:t>
            </a: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Shromáždění </a:t>
            </a:r>
            <a:r>
              <a:rPr lang="cs-CZ" dirty="0">
                <a:solidFill>
                  <a:srgbClr val="FF0000"/>
                </a:solidFill>
              </a:rPr>
              <a:t>odpadu </a:t>
            </a:r>
            <a:r>
              <a:rPr lang="cs-CZ" dirty="0"/>
              <a:t>před jeho konečným odstraněním ve vyhrazeném uzavřeném prostoru je možné nejdéle 3 dny. Skladování nebezpečného odpadu (anatomického a infekčního) je možné po dobu 1 měsíce v mrazicím nebo chlazeném prostoru při teplotě maximálně 8 °C. </a:t>
            </a:r>
          </a:p>
        </p:txBody>
      </p:sp>
    </p:spTree>
    <p:extLst>
      <p:ext uri="{BB962C8B-B14F-4D97-AF65-F5344CB8AC3E}">
        <p14:creationId xmlns:p14="http://schemas.microsoft.com/office/powerpoint/2010/main" val="27573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ODPAD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3200" dirty="0" smtClean="0">
                <a:solidFill>
                  <a:srgbClr val="FF0000"/>
                </a:solidFill>
              </a:rPr>
              <a:t>Epidemiologicky nejvýznamnější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INFEKČNÍ ODPADY - </a:t>
            </a:r>
            <a:r>
              <a:rPr lang="cs-CZ" dirty="0"/>
              <a:t>jsou kontaminovány biologickými č</a:t>
            </a:r>
            <a:r>
              <a:rPr lang="cs-CZ" dirty="0" smtClean="0"/>
              <a:t>initeli </a:t>
            </a:r>
            <a:r>
              <a:rPr lang="cs-CZ" dirty="0"/>
              <a:t>(bakterie, </a:t>
            </a:r>
            <a:r>
              <a:rPr lang="cs-CZ" dirty="0" smtClean="0"/>
              <a:t>viry, plísně, </a:t>
            </a:r>
            <a:r>
              <a:rPr lang="cs-CZ" dirty="0"/>
              <a:t>paraziti apod.), krví, </a:t>
            </a:r>
            <a:r>
              <a:rPr lang="cs-CZ" dirty="0" smtClean="0"/>
              <a:t>močí</a:t>
            </a:r>
            <a:r>
              <a:rPr lang="cs-CZ" dirty="0"/>
              <a:t>, hnisem a dalšími </a:t>
            </a:r>
            <a:r>
              <a:rPr lang="cs-CZ" dirty="0" smtClean="0"/>
              <a:t>tělními </a:t>
            </a:r>
            <a:r>
              <a:rPr lang="cs-CZ" dirty="0"/>
              <a:t>tekutinami.</a:t>
            </a:r>
            <a:endParaRPr lang="cs-CZ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OSTRÝ ODPAD –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kombinuje nebezpečnou vlastnost : infekčnost a ostrost!</a:t>
            </a: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21" y="3603832"/>
            <a:ext cx="2495216" cy="24952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603832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08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ODPADY</a:t>
            </a:r>
            <a:br>
              <a:rPr lang="cs-CZ" dirty="0" smtClean="0"/>
            </a:br>
            <a:r>
              <a:rPr lang="cs-CZ" dirty="0" smtClean="0"/>
              <a:t> ze zdravotnických zařízení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Provozní řád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7500" y="360947"/>
            <a:ext cx="7315200" cy="58483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A. </a:t>
            </a:r>
            <a:r>
              <a:rPr lang="cs-CZ" dirty="0" smtClean="0">
                <a:solidFill>
                  <a:srgbClr val="FF0000"/>
                </a:solidFill>
              </a:rPr>
              <a:t>NAKLÁDÁNÍ S JEDNOTLIVÝMI DRUHY HUMÁNNÍCH MATERIÁLŮ 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     ODPADŮ PODLÉHAJÍCÍCH REŽIMU PODLE ZVLÁŠTNÍCH ZÁKONŮ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nakládání s humánním materiálem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nakládání s nepoužitelnými léky, léčivými přípravky, návykovými látkami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nakládání s radioaktivními odpady	</a:t>
            </a:r>
          </a:p>
          <a:p>
            <a:pPr marL="0" indent="0">
              <a:buNone/>
            </a:pPr>
            <a:r>
              <a:rPr lang="cs-CZ" dirty="0" smtClean="0"/>
              <a:t>B. </a:t>
            </a:r>
            <a:r>
              <a:rPr lang="cs-CZ" dirty="0" smtClean="0">
                <a:solidFill>
                  <a:srgbClr val="FF0000"/>
                </a:solidFill>
              </a:rPr>
              <a:t>NAKLÁDÁNÍ S ODPADY V REŽIMU ZÁKONA O ODPADECH</a:t>
            </a:r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 smtClean="0">
                <a:solidFill>
                  <a:srgbClr val="FF0000"/>
                </a:solidFill>
              </a:rPr>
              <a:t>- 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     SPECIFICKÉ </a:t>
            </a:r>
            <a:r>
              <a:rPr lang="cs-CZ" dirty="0">
                <a:solidFill>
                  <a:srgbClr val="FF0000"/>
                </a:solidFill>
              </a:rPr>
              <a:t>ODPADY ZE ZDRAVOTNICKÝCH ÚTVARŮ</a:t>
            </a:r>
            <a:r>
              <a:rPr lang="cs-CZ" dirty="0"/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Ostré </a:t>
            </a:r>
            <a:r>
              <a:rPr lang="cs-CZ" dirty="0"/>
              <a:t>předměty, katalogové číslo 18 01 01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Odpady</a:t>
            </a:r>
            <a:r>
              <a:rPr lang="cs-CZ" dirty="0"/>
              <a:t>, na jejichž sběr a odstraňování jsou kladeny zvláštní požadavky s ohledem na prevenci infekce (infekční odpad), katalogové číslo 18 01 03*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Chemikálie</a:t>
            </a:r>
            <a:r>
              <a:rPr lang="cs-CZ" dirty="0"/>
              <a:t>, které jsou nebo obsahují nebezpečné látky, katalogové číslo 18 01 06*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Chemikálie </a:t>
            </a:r>
            <a:r>
              <a:rPr lang="cs-CZ" dirty="0"/>
              <a:t>neuvedené pod číslem 18 01 06*, </a:t>
            </a:r>
            <a:r>
              <a:rPr lang="cs-CZ" dirty="0" smtClean="0"/>
              <a:t>                        katalogové </a:t>
            </a:r>
            <a:r>
              <a:rPr lang="cs-CZ" dirty="0"/>
              <a:t>číslo 18 01 07	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Odpadní </a:t>
            </a:r>
            <a:r>
              <a:rPr lang="cs-CZ" dirty="0"/>
              <a:t>amalgám ze stomatologické péče, </a:t>
            </a:r>
            <a:r>
              <a:rPr lang="cs-CZ" dirty="0" smtClean="0"/>
              <a:t>                              katalogové </a:t>
            </a:r>
            <a:r>
              <a:rPr lang="cs-CZ" dirty="0"/>
              <a:t>číslo 18 01 10*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333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VODA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Voda pro zdravotnictví?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Pitná voda – odpovědnost za vnitřní vodovod</a:t>
            </a:r>
          </a:p>
          <a:p>
            <a:r>
              <a:rPr lang="cs-CZ" dirty="0" smtClean="0"/>
              <a:t>Teplá voda  - možný zdroj infekce</a:t>
            </a:r>
          </a:p>
          <a:p>
            <a:r>
              <a:rPr lang="cs-CZ" dirty="0" smtClean="0"/>
              <a:t>Upravené vody – pro laboratorní provozy, sterilizaci, dialýzu,…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03" y="3105992"/>
            <a:ext cx="1456727" cy="2722854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41" y="3105992"/>
            <a:ext cx="1830594" cy="244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VODA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Teplá voda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>Zákon </a:t>
            </a:r>
            <a:r>
              <a:rPr lang="cs-CZ" sz="2800" dirty="0">
                <a:solidFill>
                  <a:schemeClr val="bg1"/>
                </a:solidFill>
              </a:rPr>
              <a:t>č. 258/2000 Sb. o ochraně veřejného zdraví, část 1., §3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Teplá voda </a:t>
            </a:r>
            <a:r>
              <a:rPr lang="cs-CZ" b="1" dirty="0" smtClean="0">
                <a:solidFill>
                  <a:srgbClr val="FF0000"/>
                </a:solidFill>
              </a:rPr>
              <a:t>musí </a:t>
            </a:r>
            <a:r>
              <a:rPr lang="cs-CZ" b="1" dirty="0">
                <a:solidFill>
                  <a:srgbClr val="FF0000"/>
                </a:solidFill>
              </a:rPr>
              <a:t>splňovat hygienické limity mikrobiologických, biologických, fyzikálních, chemických a organoleptických ukazatelů </a:t>
            </a:r>
            <a:r>
              <a:rPr lang="cs-CZ" b="1" dirty="0" smtClean="0">
                <a:solidFill>
                  <a:srgbClr val="FF0000"/>
                </a:solidFill>
              </a:rPr>
              <a:t>jakosti</a:t>
            </a:r>
            <a:r>
              <a:rPr lang="cs-CZ" b="1" dirty="0" smtClean="0"/>
              <a:t>.</a:t>
            </a:r>
          </a:p>
          <a:p>
            <a:r>
              <a:rPr lang="cs-CZ" b="1" u="sng" dirty="0" smtClean="0">
                <a:solidFill>
                  <a:srgbClr val="FF0000"/>
                </a:solidFill>
              </a:rPr>
              <a:t>Za </a:t>
            </a:r>
            <a:r>
              <a:rPr lang="cs-CZ" b="1" u="sng" dirty="0">
                <a:solidFill>
                  <a:srgbClr val="FF0000"/>
                </a:solidFill>
              </a:rPr>
              <a:t>splnění této povinnosti odpovídá výrobce teplé vody. </a:t>
            </a:r>
            <a:endParaRPr lang="cs-CZ" b="1" u="sng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Teplou </a:t>
            </a:r>
            <a:r>
              <a:rPr lang="cs-CZ" dirty="0"/>
              <a:t>vodu dodávanou potrubím užitkové vody nebo vnitřním vodovodem</a:t>
            </a:r>
            <a:r>
              <a:rPr lang="cs-CZ" b="1" baseline="30000" dirty="0">
                <a:hlinkClick r:id="rId2"/>
              </a:rPr>
              <a:t>6a</a:t>
            </a:r>
            <a:r>
              <a:rPr lang="cs-CZ" b="1" dirty="0">
                <a:hlinkClick r:id="rId2"/>
              </a:rPr>
              <a:t>)</a:t>
            </a:r>
            <a:r>
              <a:rPr lang="cs-CZ" dirty="0"/>
              <a:t>, které jsou konstrukčně propojeny směšovací baterií s vodovodním potrubím pitné vody, může výrobce vyrobit </a:t>
            </a:r>
            <a:r>
              <a:rPr lang="cs-CZ" b="1" dirty="0">
                <a:solidFill>
                  <a:srgbClr val="FF0000"/>
                </a:solidFill>
              </a:rPr>
              <a:t>jen z vody pitné</a:t>
            </a:r>
            <a:r>
              <a:rPr lang="cs-CZ" dirty="0"/>
              <a:t>. </a:t>
            </a:r>
            <a:r>
              <a:rPr lang="cs-CZ" dirty="0" smtClean="0"/>
              <a:t>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2" y="3752727"/>
            <a:ext cx="3350125" cy="22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0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Záchyt infekcí u </a:t>
            </a:r>
            <a:r>
              <a:rPr lang="cs-CZ" dirty="0">
                <a:solidFill>
                  <a:srgbClr val="FF0000"/>
                </a:solidFill>
              </a:rPr>
              <a:t>„zdravých“ </a:t>
            </a:r>
            <a:r>
              <a:rPr lang="cs-CZ" dirty="0"/>
              <a:t>dárců krve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085448"/>
            <a:ext cx="7315200" cy="4677578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6928021" y="3723503"/>
            <a:ext cx="4514336" cy="362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 flipV="1">
            <a:off x="6928022" y="5107457"/>
            <a:ext cx="4514336" cy="3871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9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VODA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3200" dirty="0" smtClean="0">
                <a:solidFill>
                  <a:srgbClr val="FF0000"/>
                </a:solidFill>
              </a:rPr>
              <a:t>Zdravotní rizika teplé vody </a:t>
            </a:r>
            <a:br>
              <a:rPr lang="cs-CZ" sz="3200" dirty="0" smtClean="0">
                <a:solidFill>
                  <a:srgbClr val="FF0000"/>
                </a:solidFill>
              </a:rPr>
            </a:br>
            <a:r>
              <a:rPr lang="cs-CZ" sz="3200" dirty="0" smtClean="0">
                <a:solidFill>
                  <a:srgbClr val="FF0000"/>
                </a:solidFill>
              </a:rPr>
              <a:t/>
            </a:r>
            <a:br>
              <a:rPr lang="cs-CZ" sz="3200" dirty="0" smtClean="0">
                <a:solidFill>
                  <a:srgbClr val="FF0000"/>
                </a:solidFill>
              </a:rPr>
            </a:br>
            <a:r>
              <a:rPr lang="cs-CZ" sz="3200" dirty="0" err="1" smtClean="0">
                <a:solidFill>
                  <a:schemeClr val="bg1"/>
                </a:solidFill>
              </a:rPr>
              <a:t>Legionelóza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1141" y="864108"/>
            <a:ext cx="7315200" cy="5120640"/>
          </a:xfrm>
        </p:spPr>
        <p:txBody>
          <a:bodyPr>
            <a:normAutofit/>
          </a:bodyPr>
          <a:lstStyle/>
          <a:p>
            <a:r>
              <a:rPr lang="cs-CZ" dirty="0"/>
              <a:t>Je-li </a:t>
            </a:r>
            <a:r>
              <a:rPr lang="cs-CZ" dirty="0" smtClean="0"/>
              <a:t>teplá voda </a:t>
            </a:r>
            <a:r>
              <a:rPr lang="cs-CZ" dirty="0"/>
              <a:t>vyráběná z vody pitné, hlavní zdravotní riziko </a:t>
            </a:r>
            <a:r>
              <a:rPr lang="cs-CZ" dirty="0" smtClean="0"/>
              <a:t>představují patogenní </a:t>
            </a:r>
            <a:r>
              <a:rPr lang="cs-CZ" dirty="0"/>
              <a:t>a podmíněně patogenní bakterie schopné pomnožování v teplé vodě, </a:t>
            </a:r>
            <a:r>
              <a:rPr lang="cs-CZ" dirty="0" smtClean="0"/>
              <a:t>tedy především </a:t>
            </a:r>
            <a:r>
              <a:rPr lang="cs-CZ" dirty="0" smtClean="0">
                <a:solidFill>
                  <a:srgbClr val="FF0000"/>
                </a:solidFill>
              </a:rPr>
              <a:t>LEGIONELY.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Legionela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má vyšší odolnost vůči chlóru, vytváří sliz </a:t>
            </a:r>
            <a:r>
              <a:rPr lang="cs-CZ" dirty="0" smtClean="0">
                <a:solidFill>
                  <a:srgbClr val="FF0000"/>
                </a:solidFill>
              </a:rPr>
              <a:t>(</a:t>
            </a:r>
            <a:r>
              <a:rPr lang="cs-CZ" dirty="0" err="1" smtClean="0">
                <a:solidFill>
                  <a:srgbClr val="FF0000"/>
                </a:solidFill>
              </a:rPr>
              <a:t>biofimy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Legionelóza</a:t>
            </a:r>
            <a:r>
              <a:rPr lang="cs-CZ" dirty="0" smtClean="0">
                <a:solidFill>
                  <a:srgbClr val="FF0000"/>
                </a:solidFill>
              </a:rPr>
              <a:t> 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- u oslabených jedinců (Legionářská nemoc, </a:t>
            </a:r>
            <a:r>
              <a:rPr lang="cs-CZ" dirty="0" err="1" smtClean="0">
                <a:solidFill>
                  <a:schemeClr val="bg2">
                    <a:lumMod val="50000"/>
                  </a:schemeClr>
                </a:solidFill>
              </a:rPr>
              <a:t>Pontiacká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horečka)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rgbClr val="FF0000"/>
                </a:solidFill>
              </a:rPr>
              <a:t>Nejčastější mechanismus nákazy: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- vdechnutím kontaminovaného aerosolu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- aspirace po požití </a:t>
            </a:r>
            <a:r>
              <a:rPr lang="cs-CZ" dirty="0" smtClean="0"/>
              <a:t>kontaminované vody</a:t>
            </a:r>
            <a:r>
              <a:rPr lang="cs-CZ" dirty="0"/>
              <a:t>, nápojů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rgbClr val="FF0000"/>
                </a:solidFill>
              </a:rPr>
              <a:t>Riziková místa: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solidFill>
                  <a:srgbClr val="FF0000"/>
                </a:solidFill>
              </a:rPr>
              <a:t>   </a:t>
            </a:r>
            <a:r>
              <a:rPr lang="cs-CZ" dirty="0"/>
              <a:t> - sprchy, fontány, </a:t>
            </a:r>
            <a:r>
              <a:rPr lang="cs-CZ" dirty="0" smtClean="0"/>
              <a:t>zvlhčovače</a:t>
            </a:r>
            <a:r>
              <a:rPr lang="cs-CZ" dirty="0"/>
              <a:t>,  inhalátory, </a:t>
            </a:r>
            <a:r>
              <a:rPr lang="cs-CZ" dirty="0" smtClean="0"/>
              <a:t>…</a:t>
            </a:r>
            <a:endParaRPr lang="cs-CZ" dirty="0"/>
          </a:p>
        </p:txBody>
      </p:sp>
      <p:pic>
        <p:nvPicPr>
          <p:cNvPr id="4" name="obrázek 5" descr="Obrazek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14" y="4652200"/>
            <a:ext cx="2176825" cy="139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08" y="2984082"/>
            <a:ext cx="2104636" cy="15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40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VODA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Teplá voda - hygienické limity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2</a:t>
            </a:r>
            <a:r>
              <a:rPr lang="cs-CZ" b="1" dirty="0"/>
              <a:t>.</a:t>
            </a:r>
            <a:r>
              <a:rPr lang="cs-CZ" dirty="0"/>
              <a:t> Limit jako mezní hodnota platí </a:t>
            </a:r>
            <a:r>
              <a:rPr lang="cs-CZ" b="1" dirty="0">
                <a:solidFill>
                  <a:srgbClr val="FF0000"/>
                </a:solidFill>
              </a:rPr>
              <a:t>pro zdravotnická a ubytovací zařízení</a:t>
            </a:r>
            <a:r>
              <a:rPr lang="cs-CZ" dirty="0">
                <a:solidFill>
                  <a:srgbClr val="FF0000"/>
                </a:solidFill>
              </a:rPr>
              <a:t>,</a:t>
            </a:r>
            <a:r>
              <a:rPr lang="cs-CZ" dirty="0"/>
              <a:t> pro teplou vodu dodávanou do sprch umělých nebo přírodních koupališť a pro pitnou vodu použitou pro výrobu teplé vody; pro ostatní objekty platí jako doporučená hodnota, o kterou je nutné pomocí technických opatření usilovat.</a:t>
            </a:r>
            <a:r>
              <a:rPr lang="cs-CZ" b="1" dirty="0"/>
              <a:t>  </a:t>
            </a:r>
          </a:p>
          <a:p>
            <a:r>
              <a:rPr lang="cs-CZ" b="1" dirty="0">
                <a:solidFill>
                  <a:srgbClr val="FF0000"/>
                </a:solidFill>
              </a:rPr>
              <a:t>3</a:t>
            </a:r>
            <a:r>
              <a:rPr lang="cs-CZ" b="1" dirty="0"/>
              <a:t>.</a:t>
            </a:r>
            <a:r>
              <a:rPr lang="cs-CZ" dirty="0"/>
              <a:t> Limit jako nejvyšší mezní hodnota </a:t>
            </a:r>
            <a:r>
              <a:rPr lang="cs-CZ" b="1" dirty="0"/>
              <a:t>platí pro oddělení nemocnic, kde jsou umístěni </a:t>
            </a:r>
            <a:r>
              <a:rPr lang="cs-CZ" b="1" dirty="0" err="1"/>
              <a:t>imunokompromitovaní</a:t>
            </a:r>
            <a:r>
              <a:rPr lang="cs-CZ" b="1" dirty="0"/>
              <a:t> pacienti, </a:t>
            </a:r>
            <a:r>
              <a:rPr lang="cs-CZ" dirty="0"/>
              <a:t>jako jsou například oddělení </a:t>
            </a:r>
            <a:r>
              <a:rPr lang="cs-CZ" dirty="0">
                <a:solidFill>
                  <a:srgbClr val="FF0000"/>
                </a:solidFill>
              </a:rPr>
              <a:t>transplantační, </a:t>
            </a:r>
            <a:r>
              <a:rPr lang="cs-CZ" dirty="0" err="1">
                <a:solidFill>
                  <a:srgbClr val="FF0000"/>
                </a:solidFill>
              </a:rPr>
              <a:t>nedonošenecká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anestezioresuscitační</a:t>
            </a:r>
            <a:r>
              <a:rPr lang="cs-CZ" dirty="0">
                <a:solidFill>
                  <a:srgbClr val="FF0000"/>
                </a:solidFill>
              </a:rPr>
              <a:t>, dialyzační, onkologie, </a:t>
            </a:r>
            <a:r>
              <a:rPr lang="cs-CZ" dirty="0" err="1">
                <a:solidFill>
                  <a:srgbClr val="FF0000"/>
                </a:solidFill>
              </a:rPr>
              <a:t>hematoonkologie</a:t>
            </a:r>
            <a:r>
              <a:rPr lang="cs-CZ" dirty="0">
                <a:solidFill>
                  <a:srgbClr val="FF0000"/>
                </a:solidFill>
              </a:rPr>
              <a:t>, jednotky intenzivní péče.</a:t>
            </a:r>
            <a:r>
              <a:rPr lang="cs-CZ" b="1" dirty="0">
                <a:solidFill>
                  <a:srgbClr val="FF0000"/>
                </a:solidFill>
              </a:rPr>
              <a:t>   </a:t>
            </a:r>
            <a:endParaRPr lang="pl-PL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894" y="864108"/>
            <a:ext cx="5874001" cy="2284334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7397579" y="980302"/>
            <a:ext cx="2117124" cy="1202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66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Režim návštěv a květiny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800" dirty="0" smtClean="0"/>
              <a:t>(Vyhláška č. 306/2012 Sb.)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Návštěvy </a:t>
            </a:r>
            <a:r>
              <a:rPr lang="cs-CZ" sz="2400" dirty="0"/>
              <a:t>u pacientů musí být řízeny s ohledem na provoz, zaměření pracoviště a stav pacienta </a:t>
            </a:r>
            <a:r>
              <a:rPr lang="cs-CZ" sz="2400" dirty="0" smtClean="0"/>
              <a:t>v době</a:t>
            </a:r>
            <a:r>
              <a:rPr lang="cs-CZ" sz="2400" dirty="0"/>
              <a:t>, kterou určí </a:t>
            </a:r>
            <a:r>
              <a:rPr lang="cs-CZ" sz="2400" dirty="0" smtClean="0"/>
              <a:t>lékař.</a:t>
            </a:r>
          </a:p>
          <a:p>
            <a:r>
              <a:rPr lang="cs-CZ" sz="2400" dirty="0" smtClean="0"/>
              <a:t>Návštěvy </a:t>
            </a:r>
            <a:r>
              <a:rPr lang="cs-CZ" sz="2400" dirty="0">
                <a:solidFill>
                  <a:srgbClr val="FF0000"/>
                </a:solidFill>
              </a:rPr>
              <a:t>používají ochranný oděv při vstupu na pracoviště akutní </a:t>
            </a:r>
            <a:r>
              <a:rPr lang="cs-CZ" sz="2400" dirty="0" smtClean="0">
                <a:solidFill>
                  <a:srgbClr val="FF0000"/>
                </a:solidFill>
              </a:rPr>
              <a:t>lůžkové péče </a:t>
            </a:r>
            <a:r>
              <a:rPr lang="cs-CZ" sz="2400" dirty="0">
                <a:solidFill>
                  <a:srgbClr val="FF0000"/>
                </a:solidFill>
              </a:rPr>
              <a:t>intenzivní;</a:t>
            </a:r>
          </a:p>
          <a:p>
            <a:r>
              <a:rPr lang="cs-CZ" sz="2400" dirty="0"/>
              <a:t>N</a:t>
            </a:r>
            <a:r>
              <a:rPr lang="cs-CZ" sz="2400" dirty="0" smtClean="0"/>
              <a:t>a </a:t>
            </a:r>
            <a:r>
              <a:rPr lang="cs-CZ" sz="2400" dirty="0"/>
              <a:t>pracovištích akutní lůžkové péče intenzivní a operačních oborů se neumisťují žádné </a:t>
            </a:r>
            <a:r>
              <a:rPr lang="cs-CZ" sz="2400" dirty="0">
                <a:solidFill>
                  <a:srgbClr val="FF0000"/>
                </a:solidFill>
              </a:rPr>
              <a:t>květiny </a:t>
            </a:r>
            <a:r>
              <a:rPr lang="cs-CZ" sz="2400" dirty="0" smtClean="0">
                <a:solidFill>
                  <a:srgbClr val="FF0000"/>
                </a:solidFill>
              </a:rPr>
              <a:t>a jiné </a:t>
            </a:r>
            <a:r>
              <a:rPr lang="cs-CZ" sz="2400" dirty="0">
                <a:solidFill>
                  <a:srgbClr val="FF0000"/>
                </a:solidFill>
              </a:rPr>
              <a:t>rostliny;</a:t>
            </a:r>
          </a:p>
        </p:txBody>
      </p:sp>
    </p:spTree>
    <p:extLst>
      <p:ext uri="{BB962C8B-B14F-4D97-AF65-F5344CB8AC3E}">
        <p14:creationId xmlns:p14="http://schemas.microsoft.com/office/powerpoint/2010/main" val="2372789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Omezování přenosu infekcí při poskytování zdravotní péče</a:t>
            </a:r>
            <a:br>
              <a:rPr lang="cs-CZ" dirty="0"/>
            </a:br>
            <a:r>
              <a:rPr lang="cs-CZ" sz="4900" dirty="0">
                <a:solidFill>
                  <a:srgbClr val="FF0000"/>
                </a:solidFill>
              </a:rPr>
              <a:t>Specifické prostředky přenosu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262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MOŽNOSTI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392048"/>
              </p:ext>
            </p:extLst>
          </p:nvPr>
        </p:nvGraphicFramePr>
        <p:xfrm>
          <a:off x="3869268" y="864107"/>
          <a:ext cx="7315200" cy="557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7447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Standardní opatření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dle WHO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Organizačně – režimová opatření (stanovení odpovědnosti, režim návštěv,…)</a:t>
            </a:r>
          </a:p>
          <a:p>
            <a:r>
              <a:rPr lang="cs-CZ" dirty="0" smtClean="0"/>
              <a:t>Hygiena rukou a používání rukavic</a:t>
            </a:r>
          </a:p>
          <a:p>
            <a:r>
              <a:rPr lang="cs-CZ" dirty="0" smtClean="0"/>
              <a:t>Používání ochranných pracovních pomůcek</a:t>
            </a:r>
          </a:p>
          <a:p>
            <a:r>
              <a:rPr lang="cs-CZ" dirty="0" smtClean="0"/>
              <a:t>Respirační etiketa</a:t>
            </a:r>
          </a:p>
          <a:p>
            <a:r>
              <a:rPr lang="cs-CZ" dirty="0" smtClean="0"/>
              <a:t>Bezpečná manipulace s předměty a pomůckami používanými při poskytování péče</a:t>
            </a:r>
          </a:p>
          <a:p>
            <a:r>
              <a:rPr lang="cs-CZ" dirty="0" smtClean="0"/>
              <a:t>Úklid </a:t>
            </a:r>
          </a:p>
          <a:p>
            <a:r>
              <a:rPr lang="cs-CZ" dirty="0" smtClean="0"/>
              <a:t>Prevence poranění ostrým kontaminovaným předmětem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4114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O</a:t>
            </a:r>
            <a:r>
              <a:rPr lang="cs-CZ" sz="2800" dirty="0" smtClean="0">
                <a:solidFill>
                  <a:srgbClr val="FF0000"/>
                </a:solidFill>
              </a:rPr>
              <a:t>becné </a:t>
            </a:r>
            <a:r>
              <a:rPr lang="cs-CZ" sz="2800" dirty="0">
                <a:solidFill>
                  <a:srgbClr val="FF0000"/>
                </a:solidFill>
              </a:rPr>
              <a:t>zásady minimalizace rizika infekce, příjem pacientů </a:t>
            </a:r>
            <a:r>
              <a:rPr lang="cs-CZ" sz="2800" dirty="0" smtClean="0">
                <a:solidFill>
                  <a:srgbClr val="FF0000"/>
                </a:solidFill>
              </a:rPr>
              <a:t/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>I</a:t>
            </a:r>
            <a:r>
              <a:rPr lang="cs-CZ" sz="2800" dirty="0" smtClean="0">
                <a:solidFill>
                  <a:srgbClr val="FF0000"/>
                </a:solidFill>
              </a:rPr>
              <a:t/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V</a:t>
            </a:r>
            <a:r>
              <a:rPr lang="cs-CZ" sz="2800" dirty="0" smtClean="0">
                <a:solidFill>
                  <a:schemeClr val="bg1"/>
                </a:solidFill>
              </a:rPr>
              <a:t>yhláška č. 306/2012 Sb.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Pokud 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s ohledem na zdravotní stav fyzické osoby přijetí nezbytné i při podezření na počínající infekční onemocnění, je třeba provést izolační a bariérová opatření, popřípadě přijímající lékař zajistí přeložení na příslušné oddělení. Obdobná povinnost platí i pro praktického lékaře, odborného lékaře a lékaře v poradně ambulantního zařízení. </a:t>
            </a:r>
          </a:p>
        </p:txBody>
      </p:sp>
    </p:spTree>
    <p:extLst>
      <p:ext uri="{BB962C8B-B14F-4D97-AF65-F5344CB8AC3E}">
        <p14:creationId xmlns:p14="http://schemas.microsoft.com/office/powerpoint/2010/main" val="32727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O</a:t>
            </a:r>
            <a:r>
              <a:rPr lang="cs-CZ" sz="2800" dirty="0" smtClean="0">
                <a:solidFill>
                  <a:srgbClr val="FF0000"/>
                </a:solidFill>
              </a:rPr>
              <a:t>becné </a:t>
            </a:r>
            <a:r>
              <a:rPr lang="cs-CZ" sz="2800" dirty="0">
                <a:solidFill>
                  <a:srgbClr val="FF0000"/>
                </a:solidFill>
              </a:rPr>
              <a:t>zásady minimalizace rizika infekce, příjem pacientů 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II</a:t>
            </a: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/>
              <a:t>Vyhláška č. 306/2012 Sb.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Fyzické </a:t>
            </a:r>
            <a:r>
              <a:rPr lang="cs-CZ" dirty="0"/>
              <a:t>osoby se umisťují do péče poskytovatele zdravotních služeb lůžkové péče především podle zdravotního stavu a způsobu nebo rozsahu zdravotní péče </a:t>
            </a:r>
            <a:r>
              <a:rPr lang="cs-CZ" dirty="0">
                <a:solidFill>
                  <a:srgbClr val="FF0000"/>
                </a:solidFill>
              </a:rPr>
              <a:t>při zvážení a realizaci epidemiologických hledisek</a:t>
            </a:r>
            <a:r>
              <a:rPr lang="cs-CZ" dirty="0"/>
              <a:t>, zejména při riziku přenosu infekce, kolonizaci </a:t>
            </a:r>
            <a:r>
              <a:rPr lang="cs-CZ" dirty="0" err="1"/>
              <a:t>multirezistentními</a:t>
            </a:r>
            <a:r>
              <a:rPr lang="cs-CZ" dirty="0"/>
              <a:t> mikroorganismy, nosičství </a:t>
            </a:r>
            <a:r>
              <a:rPr lang="cs-CZ" dirty="0" smtClean="0"/>
              <a:t>patogenních </a:t>
            </a:r>
            <a:r>
              <a:rPr lang="cs-CZ" dirty="0"/>
              <a:t>mikroorganizmů nebo pobytu v ohnisku nákazy. </a:t>
            </a:r>
            <a:endParaRPr lang="cs-CZ" dirty="0" smtClean="0"/>
          </a:p>
          <a:p>
            <a:r>
              <a:rPr lang="cs-CZ" dirty="0" smtClean="0"/>
              <a:t>Při </a:t>
            </a:r>
            <a:r>
              <a:rPr lang="cs-CZ" dirty="0"/>
              <a:t>zjištění infekce nebo kolonizace </a:t>
            </a:r>
            <a:r>
              <a:rPr lang="cs-CZ" dirty="0" err="1">
                <a:solidFill>
                  <a:srgbClr val="FF0000"/>
                </a:solidFill>
              </a:rPr>
              <a:t>multirezistentními</a:t>
            </a:r>
            <a:r>
              <a:rPr lang="cs-CZ" dirty="0">
                <a:solidFill>
                  <a:srgbClr val="FF0000"/>
                </a:solidFill>
              </a:rPr>
              <a:t> mikroorganismy </a:t>
            </a:r>
            <a:r>
              <a:rPr lang="cs-CZ" dirty="0"/>
              <a:t>se toto zjištění vyznačí ve zdravotnické dokumentaci pacienta a do propouštěcí zprávy. Kolonizace pacienta </a:t>
            </a:r>
            <a:r>
              <a:rPr lang="cs-CZ" dirty="0" err="1"/>
              <a:t>multirezistentními</a:t>
            </a:r>
            <a:r>
              <a:rPr lang="cs-CZ" dirty="0"/>
              <a:t> mikroorganismy není důvodem k odmítnutí hospitalizace pacienta nebo přijetí do ústavu sociální </a:t>
            </a:r>
            <a:r>
              <a:rPr lang="cs-CZ" dirty="0" smtClean="0"/>
              <a:t>péče.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1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47" y="2382251"/>
            <a:ext cx="1793707" cy="17937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R</a:t>
            </a:r>
            <a:r>
              <a:rPr lang="cs-CZ" sz="2800" dirty="0" smtClean="0">
                <a:solidFill>
                  <a:srgbClr val="FF0000"/>
                </a:solidFill>
              </a:rPr>
              <a:t>ežim zaměstnanců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I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/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Vyhláška č. 306/2012 Sb.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Zdravotničtí </a:t>
            </a:r>
            <a:r>
              <a:rPr lang="cs-CZ" dirty="0"/>
              <a:t>pracovníci poskytovatelů  zdravotních služeb jednodenní nebo lůžkové péče včetně  pracovníků laboratoří musí nosit </a:t>
            </a:r>
            <a:r>
              <a:rPr lang="cs-CZ" dirty="0">
                <a:solidFill>
                  <a:srgbClr val="FF0000"/>
                </a:solidFill>
              </a:rPr>
              <a:t>čisté osobní ochranné pracovní prostředky </a:t>
            </a:r>
            <a:r>
              <a:rPr lang="cs-CZ" dirty="0"/>
              <a:t>vyčleněné pouze pro vlastní oddělení. </a:t>
            </a: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Vyčleněnou </a:t>
            </a:r>
            <a:r>
              <a:rPr lang="cs-CZ" dirty="0">
                <a:solidFill>
                  <a:srgbClr val="FF0000"/>
                </a:solidFill>
              </a:rPr>
              <a:t>pracovní obuv </a:t>
            </a:r>
            <a:r>
              <a:rPr lang="cs-CZ" dirty="0"/>
              <a:t>lze použít i pro další pracoviště obdobného charakteru. </a:t>
            </a:r>
            <a:endParaRPr lang="cs-CZ" dirty="0" smtClean="0"/>
          </a:p>
          <a:p>
            <a:r>
              <a:rPr lang="cs-CZ" dirty="0" smtClean="0"/>
              <a:t>Při </a:t>
            </a:r>
            <a:r>
              <a:rPr lang="cs-CZ" dirty="0"/>
              <a:t>práci </a:t>
            </a:r>
            <a:r>
              <a:rPr lang="cs-CZ" dirty="0">
                <a:solidFill>
                  <a:srgbClr val="FF0000"/>
                </a:solidFill>
              </a:rPr>
              <a:t>na jiném pracovišti </a:t>
            </a:r>
            <a:r>
              <a:rPr lang="cs-CZ" dirty="0"/>
              <a:t>používají jen osobní ochranné pracovní prostředky tohoto pracoviště. </a:t>
            </a:r>
            <a:endParaRPr lang="cs-CZ" dirty="0" smtClean="0"/>
          </a:p>
          <a:p>
            <a:r>
              <a:rPr lang="cs-CZ" dirty="0" smtClean="0"/>
              <a:t>Zdravotnický </a:t>
            </a:r>
            <a:r>
              <a:rPr lang="cs-CZ" dirty="0"/>
              <a:t>pracovník </a:t>
            </a:r>
            <a:r>
              <a:rPr lang="cs-CZ" dirty="0">
                <a:solidFill>
                  <a:srgbClr val="FF0000"/>
                </a:solidFill>
              </a:rPr>
              <a:t>nesmí </a:t>
            </a:r>
            <a:r>
              <a:rPr lang="cs-CZ" dirty="0"/>
              <a:t>v osobních ochranných pracovních prostředcích opustit areál poskytovatele zdravotních služeb.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243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R</a:t>
            </a:r>
            <a:r>
              <a:rPr lang="cs-CZ" sz="2800" dirty="0" smtClean="0">
                <a:solidFill>
                  <a:srgbClr val="FF0000"/>
                </a:solidFill>
              </a:rPr>
              <a:t>ežim </a:t>
            </a:r>
            <a:r>
              <a:rPr lang="cs-CZ" sz="2800" dirty="0">
                <a:solidFill>
                  <a:srgbClr val="FF0000"/>
                </a:solidFill>
              </a:rPr>
              <a:t>zaměstnanců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II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Vyhláška č. 306/2012 Sb.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Pro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operační výkony musí zdravotničtí pracovníci používat sterilní ochranný oděv a sterilní rukavice, masku, čepici (ochranná ústní rouška a čepice </a:t>
            </a:r>
            <a:r>
              <a:rPr lang="cs-CZ" dirty="0">
                <a:solidFill>
                  <a:srgbClr val="FF0000"/>
                </a:solidFill>
              </a:rPr>
              <a:t>musí být používána tak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, aby zakryla vlasy, vousy, bradu, nos a ústa), obuv vyčleněnou pouze pro dané pracoviště; </a:t>
            </a:r>
            <a:endParaRPr lang="cs-CZ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operačních sálech nesmí být používány a volně ukládány </a:t>
            </a:r>
            <a:r>
              <a:rPr lang="cs-CZ" dirty="0">
                <a:solidFill>
                  <a:srgbClr val="FF0000"/>
                </a:solidFill>
              </a:rPr>
              <a:t>šperky, hodinky a jiné osobní předměty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, mobilní telefony lze používat pouze ve vyhrazených prostorech operačních sálů; </a:t>
            </a: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U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ostatních výkonů, při kterých je porušována nebo již porušena integrita kůže a sliznic nebo provedena komunikace s tělesnými dutinami, popřípadě  nefyziologický vstup do organizmu, se </a:t>
            </a:r>
            <a:r>
              <a:rPr lang="cs-CZ" dirty="0">
                <a:solidFill>
                  <a:srgbClr val="FF0000"/>
                </a:solidFill>
              </a:rPr>
              <a:t>ochranné pomůcky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volí ve vztahu k výkonu, zátěži a riziku pro pacienta; </a:t>
            </a:r>
            <a:endParaRPr lang="cs-CZ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chranné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pomůcky musí být </a:t>
            </a:r>
            <a:r>
              <a:rPr lang="cs-CZ" dirty="0">
                <a:solidFill>
                  <a:srgbClr val="FF0000"/>
                </a:solidFill>
              </a:rPr>
              <a:t>individualizovány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pro každou osobu a je nutno je odkládat ihned po výkonu; </a:t>
            </a:r>
            <a:endParaRPr lang="cs-CZ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Na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pracovištích, kde je prováděna chirurgická nebo hygienická dezinfekce rukou, nesmí zdravotničtí pracovníci nosit </a:t>
            </a:r>
            <a:r>
              <a:rPr lang="cs-CZ" dirty="0">
                <a:solidFill>
                  <a:srgbClr val="FF0000"/>
                </a:solidFill>
              </a:rPr>
              <a:t>na rukou žádné šperky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. Zdravotničtí pracovníci v operačních provozech </a:t>
            </a:r>
            <a:r>
              <a:rPr lang="cs-CZ" dirty="0">
                <a:solidFill>
                  <a:srgbClr val="FF0000"/>
                </a:solidFill>
              </a:rPr>
              <a:t>nesmí nosit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na rukou </a:t>
            </a:r>
            <a:r>
              <a:rPr lang="cs-CZ" dirty="0">
                <a:solidFill>
                  <a:srgbClr val="FF0000"/>
                </a:solidFill>
              </a:rPr>
              <a:t>hodinky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.</a:t>
            </a:r>
            <a:br>
              <a:rPr lang="cs-CZ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. </a:t>
            </a:r>
            <a:r>
              <a:rPr lang="cs-CZ" dirty="0">
                <a:solidFill>
                  <a:schemeClr val="bg1"/>
                </a:solidFill>
              </a:rPr>
              <a:t>306/2012 Sb.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831539" y="5149290"/>
            <a:ext cx="883770" cy="17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Pozitivita HIV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9492" y="863600"/>
            <a:ext cx="7053692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45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O</a:t>
            </a:r>
            <a:r>
              <a:rPr lang="cs-CZ" sz="2800" dirty="0" smtClean="0">
                <a:solidFill>
                  <a:srgbClr val="FF0000"/>
                </a:solidFill>
              </a:rPr>
              <a:t>šetřovací režim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>I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Vyhláška č. 306/2012 Sb.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 </a:t>
            </a:r>
            <a:r>
              <a:rPr lang="cs-CZ" dirty="0"/>
              <a:t>ošetřování pacientů musí zdravotničtí pracovníci využívat </a:t>
            </a:r>
            <a:r>
              <a:rPr lang="cs-CZ" dirty="0">
                <a:solidFill>
                  <a:srgbClr val="FF0000"/>
                </a:solidFill>
              </a:rPr>
              <a:t>bariérové ošetřovací techniky </a:t>
            </a:r>
            <a:r>
              <a:rPr lang="cs-CZ" dirty="0"/>
              <a:t>na všech pracovištích, musí být používány pouze dekontaminované </a:t>
            </a:r>
            <a:r>
              <a:rPr lang="cs-CZ" dirty="0" smtClean="0"/>
              <a:t>pomůcky.</a:t>
            </a:r>
          </a:p>
          <a:p>
            <a:r>
              <a:rPr lang="cs-CZ" dirty="0">
                <a:solidFill>
                  <a:srgbClr val="FF0000"/>
                </a:solidFill>
              </a:rPr>
              <a:t>P</a:t>
            </a:r>
            <a:r>
              <a:rPr lang="cs-CZ" dirty="0" smtClean="0">
                <a:solidFill>
                  <a:srgbClr val="FF0000"/>
                </a:solidFill>
              </a:rPr>
              <a:t>racovní </a:t>
            </a:r>
            <a:r>
              <a:rPr lang="cs-CZ" dirty="0">
                <a:solidFill>
                  <a:srgbClr val="FF0000"/>
                </a:solidFill>
              </a:rPr>
              <a:t>plochy </a:t>
            </a:r>
            <a:r>
              <a:rPr lang="cs-CZ" dirty="0"/>
              <a:t>na všech pracovištích zdravotnických zařízení musí být </a:t>
            </a:r>
            <a:r>
              <a:rPr lang="cs-CZ" dirty="0">
                <a:solidFill>
                  <a:srgbClr val="FF0000"/>
                </a:solidFill>
              </a:rPr>
              <a:t>vyčleněny</a:t>
            </a:r>
            <a:r>
              <a:rPr lang="cs-CZ" dirty="0"/>
              <a:t> podle charakteru vykonávané činnosti. </a:t>
            </a:r>
            <a:endParaRPr lang="cs-CZ" dirty="0" smtClean="0"/>
          </a:p>
          <a:p>
            <a:r>
              <a:rPr lang="cs-CZ" dirty="0" smtClean="0"/>
              <a:t>Bariérová </a:t>
            </a:r>
            <a:r>
              <a:rPr lang="cs-CZ" dirty="0"/>
              <a:t>ošetřovací technika musí být používána i při překladu a převozu pacientů a při výkonech na společných vyšetřovacích a léčebných </a:t>
            </a:r>
            <a:r>
              <a:rPr lang="cs-CZ" dirty="0" smtClean="0"/>
              <a:t>pracovištích.</a:t>
            </a:r>
          </a:p>
          <a:p>
            <a:r>
              <a:rPr lang="cs-CZ" dirty="0" smtClean="0"/>
              <a:t>K </a:t>
            </a:r>
            <a:r>
              <a:rPr lang="cs-CZ" dirty="0"/>
              <a:t>parenterálním zákrokům včetně drenáže ran a tělních dutin, zavádění močových katetrů musí zdravotničtí pracovníci používat pouze </a:t>
            </a:r>
            <a:r>
              <a:rPr lang="cs-CZ" dirty="0">
                <a:solidFill>
                  <a:srgbClr val="FF0000"/>
                </a:solidFill>
              </a:rPr>
              <a:t>sterilní zdravotnické prostředky </a:t>
            </a:r>
            <a:r>
              <a:rPr lang="cs-CZ" dirty="0"/>
              <a:t>a dodržovat při každém parenterálním zákroku </a:t>
            </a:r>
            <a:r>
              <a:rPr lang="cs-CZ" dirty="0">
                <a:solidFill>
                  <a:srgbClr val="FF0000"/>
                </a:solidFill>
              </a:rPr>
              <a:t>zásady </a:t>
            </a:r>
            <a:r>
              <a:rPr lang="cs-CZ" dirty="0" smtClean="0">
                <a:solidFill>
                  <a:srgbClr val="FF0000"/>
                </a:solidFill>
              </a:rPr>
              <a:t>asepse.</a:t>
            </a:r>
          </a:p>
          <a:p>
            <a:r>
              <a:rPr lang="cs-CZ" dirty="0"/>
              <a:t>P</a:t>
            </a:r>
            <a:r>
              <a:rPr lang="cs-CZ" dirty="0" smtClean="0"/>
              <a:t>ři </a:t>
            </a:r>
            <a:r>
              <a:rPr lang="cs-CZ" dirty="0"/>
              <a:t>výměně sběrných vaků musí </a:t>
            </a:r>
            <a:r>
              <a:rPr lang="cs-CZ" dirty="0">
                <a:solidFill>
                  <a:srgbClr val="FF0000"/>
                </a:solidFill>
              </a:rPr>
              <a:t>používat uzavřený systém </a:t>
            </a:r>
            <a:r>
              <a:rPr lang="cs-CZ" dirty="0"/>
              <a:t>odvodu a sběru tekutin se zabezpečením před možným zpětným </a:t>
            </a:r>
            <a:r>
              <a:rPr lang="cs-CZ" dirty="0" smtClean="0"/>
              <a:t>tokem.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13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O</a:t>
            </a:r>
            <a:r>
              <a:rPr lang="cs-CZ" sz="2800" dirty="0" smtClean="0">
                <a:solidFill>
                  <a:srgbClr val="FF0000"/>
                </a:solidFill>
              </a:rPr>
              <a:t>šetřovací </a:t>
            </a:r>
            <a:r>
              <a:rPr lang="cs-CZ" sz="2800" dirty="0">
                <a:solidFill>
                  <a:srgbClr val="FF0000"/>
                </a:solidFill>
              </a:rPr>
              <a:t>režim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II</a:t>
            </a: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B</a:t>
            </a:r>
            <a:r>
              <a:rPr lang="cs-CZ" sz="2800" dirty="0" smtClean="0">
                <a:solidFill>
                  <a:schemeClr val="bg1"/>
                </a:solidFill>
              </a:rPr>
              <a:t>ariérová ošetřovací technika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soubor opatření a postupů, které jsou cíleny na minimalizaci rizika přenosu mikroorganismů</a:t>
            </a:r>
          </a:p>
          <a:p>
            <a:r>
              <a:rPr lang="cs-CZ" dirty="0"/>
              <a:t>t</a:t>
            </a:r>
            <a:r>
              <a:rPr lang="cs-CZ" dirty="0" smtClean="0"/>
              <a:t>yto postupy zabraňují nežádoucí kontaminaci rukou personálu, pomůcek, prostředí, pacientů a dalších lokalit.</a:t>
            </a:r>
          </a:p>
          <a:p>
            <a:r>
              <a:rPr lang="cs-CZ" dirty="0"/>
              <a:t>j</a:t>
            </a:r>
            <a:r>
              <a:rPr lang="cs-CZ" dirty="0" smtClean="0"/>
              <a:t>ednotlivé postupy mohou být rozpracovány v interní dokumentaci firmy – „standardní ošetřovatelské postupy - SOP“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Například: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i="1" dirty="0" smtClean="0"/>
              <a:t>Protiepidemické zásady ošetřování pacientů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i="1" dirty="0"/>
              <a:t> </a:t>
            </a:r>
            <a:r>
              <a:rPr lang="cs-CZ" i="1" dirty="0" smtClean="0"/>
              <a:t>  s parenterálně přenosnými onemocněními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i="1" dirty="0" smtClean="0"/>
              <a:t>Příprava pacienta k  operačnímu výkonu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i="1" dirty="0" smtClean="0"/>
              <a:t>Katetrizace močového měchýře   atd.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09" y="3847639"/>
            <a:ext cx="2998429" cy="21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273" y="2414336"/>
            <a:ext cx="2594309" cy="25943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O</a:t>
            </a:r>
            <a:r>
              <a:rPr lang="cs-CZ" sz="2800" dirty="0" smtClean="0">
                <a:solidFill>
                  <a:srgbClr val="FF0000"/>
                </a:solidFill>
              </a:rPr>
              <a:t>šetřovací </a:t>
            </a:r>
            <a:r>
              <a:rPr lang="cs-CZ" sz="2800" dirty="0">
                <a:solidFill>
                  <a:srgbClr val="FF0000"/>
                </a:solidFill>
              </a:rPr>
              <a:t>režim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III</a:t>
            </a: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Vyhláška č. 306/2012 Sb.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 </a:t>
            </a:r>
            <a:r>
              <a:rPr lang="cs-CZ" dirty="0"/>
              <a:t>každého pacienta je nutno používat vždy </a:t>
            </a:r>
            <a:r>
              <a:rPr lang="cs-CZ" dirty="0">
                <a:solidFill>
                  <a:srgbClr val="FF0000"/>
                </a:solidFill>
              </a:rPr>
              <a:t>samostatnou sterilní </a:t>
            </a:r>
            <a:r>
              <a:rPr lang="cs-CZ" dirty="0"/>
              <a:t>jehlu a sterilní stříkačku; u insulinových per se postupuje podle návodu </a:t>
            </a:r>
            <a:r>
              <a:rPr lang="cs-CZ" dirty="0" smtClean="0"/>
              <a:t>výrobce.</a:t>
            </a:r>
          </a:p>
          <a:p>
            <a:r>
              <a:rPr lang="cs-CZ" dirty="0" smtClean="0"/>
              <a:t>Jednorázové </a:t>
            </a:r>
            <a:r>
              <a:rPr lang="cs-CZ" dirty="0"/>
              <a:t>stříkačky a jehly se likvidují </a:t>
            </a:r>
            <a:r>
              <a:rPr lang="cs-CZ" dirty="0">
                <a:solidFill>
                  <a:srgbClr val="FF0000"/>
                </a:solidFill>
              </a:rPr>
              <a:t>bez ručního oddělování</a:t>
            </a:r>
            <a:r>
              <a:rPr lang="cs-CZ" dirty="0"/>
              <a:t>; k oddělení jehly od stříkačky může </a:t>
            </a:r>
            <a:r>
              <a:rPr lang="cs-CZ" dirty="0" smtClean="0"/>
              <a:t>sloužit </a:t>
            </a:r>
            <a:r>
              <a:rPr lang="cs-CZ" dirty="0"/>
              <a:t>pouze speciální pomůcka nebo přístroj. Vracení krytů na použité jehly je s výjimkou inzulínových per </a:t>
            </a:r>
            <a:r>
              <a:rPr lang="cs-CZ" dirty="0" smtClean="0">
                <a:solidFill>
                  <a:srgbClr val="FF0000"/>
                </a:solidFill>
              </a:rPr>
              <a:t>nepřípustné.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U </a:t>
            </a:r>
            <a:r>
              <a:rPr lang="cs-CZ" dirty="0"/>
              <a:t>osob v péči poskytovatelů zdravotních služeb lůžkové péče a ústavech sociální péče musí být zajištěn dohled nad dodržováním </a:t>
            </a:r>
            <a:r>
              <a:rPr lang="cs-CZ" dirty="0">
                <a:solidFill>
                  <a:srgbClr val="FF0000"/>
                </a:solidFill>
              </a:rPr>
              <a:t>zásad osobní hygieny</a:t>
            </a:r>
            <a:r>
              <a:rPr lang="cs-CZ" dirty="0"/>
              <a:t>; před výkony a operacemi a i po nich musí být zajištěna řádná hygienická </a:t>
            </a:r>
            <a:r>
              <a:rPr lang="cs-CZ" dirty="0" smtClean="0"/>
              <a:t>očista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3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Odběr biologického materiálu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(</a:t>
            </a:r>
            <a:r>
              <a:rPr lang="cs-CZ" sz="3200" dirty="0" smtClean="0">
                <a:solidFill>
                  <a:schemeClr val="bg1"/>
                </a:solidFill>
              </a:rPr>
              <a:t>Vyhláška </a:t>
            </a:r>
            <a:r>
              <a:rPr lang="cs-CZ" sz="3200" dirty="0">
                <a:solidFill>
                  <a:schemeClr val="bg1"/>
                </a:solidFill>
              </a:rPr>
              <a:t>č. 306/2012 Sb</a:t>
            </a:r>
            <a:r>
              <a:rPr lang="cs-CZ" sz="3200" dirty="0" smtClean="0">
                <a:solidFill>
                  <a:schemeClr val="bg1"/>
                </a:solidFill>
              </a:rPr>
              <a:t>.)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odběry </a:t>
            </a:r>
            <a:r>
              <a:rPr lang="cs-CZ" dirty="0"/>
              <a:t>biologického materiálu u poskytovatele zdravotních služeb lze provádět </a:t>
            </a:r>
            <a:r>
              <a:rPr lang="cs-CZ" dirty="0">
                <a:solidFill>
                  <a:srgbClr val="FF0000"/>
                </a:solidFill>
              </a:rPr>
              <a:t>v </a:t>
            </a:r>
            <a:r>
              <a:rPr lang="cs-CZ" dirty="0" smtClean="0">
                <a:solidFill>
                  <a:srgbClr val="FF0000"/>
                </a:solidFill>
              </a:rPr>
              <a:t>místnostech nebo </a:t>
            </a:r>
            <a:r>
              <a:rPr lang="cs-CZ" dirty="0">
                <a:solidFill>
                  <a:srgbClr val="FF0000"/>
                </a:solidFill>
              </a:rPr>
              <a:t>prostorech, určených pro manipulaci s biologickým materiálem, </a:t>
            </a:r>
            <a:r>
              <a:rPr lang="cs-CZ" dirty="0"/>
              <a:t>splňujících </a:t>
            </a:r>
            <a:r>
              <a:rPr lang="cs-CZ" dirty="0" smtClean="0"/>
              <a:t>základní hygienické </a:t>
            </a:r>
            <a:r>
              <a:rPr lang="cs-CZ" dirty="0"/>
              <a:t>požadavky pro odběr biologického materiálu,</a:t>
            </a:r>
          </a:p>
          <a:p>
            <a:r>
              <a:rPr lang="cs-CZ" dirty="0" smtClean="0"/>
              <a:t>k </a:t>
            </a:r>
            <a:r>
              <a:rPr lang="cs-CZ" dirty="0"/>
              <a:t>odběru biologického materiálu se používají sterilní zdravotnické prostředky </a:t>
            </a:r>
            <a:r>
              <a:rPr lang="cs-CZ" dirty="0" smtClean="0"/>
              <a:t>včetně </a:t>
            </a:r>
            <a:r>
              <a:rPr lang="cs-CZ" dirty="0" smtClean="0">
                <a:solidFill>
                  <a:srgbClr val="FF0000"/>
                </a:solidFill>
              </a:rPr>
              <a:t>jednorázových </a:t>
            </a:r>
            <a:r>
              <a:rPr lang="cs-CZ" dirty="0">
                <a:solidFill>
                  <a:srgbClr val="FF0000"/>
                </a:solidFill>
              </a:rPr>
              <a:t>rukavic, a to vždy pouze pro jednu ošetřovanou fyzickou osobu</a:t>
            </a:r>
            <a:r>
              <a:rPr lang="cs-CZ" dirty="0"/>
              <a:t>; </a:t>
            </a:r>
            <a:r>
              <a:rPr lang="cs-CZ" dirty="0" smtClean="0"/>
              <a:t>prostupnost rukavic </a:t>
            </a:r>
            <a:r>
              <a:rPr lang="cs-CZ" dirty="0"/>
              <a:t>musí odpovídat jejich použití a míře rizika biologických činitelů</a:t>
            </a:r>
            <a:r>
              <a:rPr lang="cs-CZ" dirty="0" smtClean="0"/>
              <a:t>,</a:t>
            </a:r>
          </a:p>
          <a:p>
            <a:r>
              <a:rPr lang="cs-CZ" dirty="0"/>
              <a:t>biologický materiál je nutno ukládat do standardizovaných nádob a do </a:t>
            </a:r>
            <a:r>
              <a:rPr lang="cs-CZ" dirty="0" err="1" smtClean="0">
                <a:solidFill>
                  <a:srgbClr val="FF0000"/>
                </a:solidFill>
              </a:rPr>
              <a:t>dekontaminovatelných</a:t>
            </a:r>
            <a:r>
              <a:rPr lang="cs-CZ" dirty="0" smtClean="0">
                <a:solidFill>
                  <a:srgbClr val="FF0000"/>
                </a:solidFill>
              </a:rPr>
              <a:t> přepravek</a:t>
            </a:r>
            <a:r>
              <a:rPr lang="cs-CZ" dirty="0"/>
              <a:t>, s vyloučením rizika kontaminace žádanek,</a:t>
            </a:r>
          </a:p>
          <a:p>
            <a:r>
              <a:rPr lang="cs-CZ" dirty="0" smtClean="0"/>
              <a:t>biologický </a:t>
            </a:r>
            <a:r>
              <a:rPr lang="cs-CZ" dirty="0"/>
              <a:t>materiál se transportuje tak, aby </a:t>
            </a:r>
            <a:r>
              <a:rPr lang="cs-CZ" dirty="0">
                <a:solidFill>
                  <a:srgbClr val="FF0000"/>
                </a:solidFill>
              </a:rPr>
              <a:t>nedošlo k jeho znehodnocení fyzikálními vlivy a </a:t>
            </a:r>
            <a:r>
              <a:rPr lang="cs-CZ" dirty="0" smtClean="0">
                <a:solidFill>
                  <a:srgbClr val="FF0000"/>
                </a:solidFill>
              </a:rPr>
              <a:t>k ohrožení </a:t>
            </a:r>
            <a:r>
              <a:rPr lang="cs-CZ" dirty="0">
                <a:solidFill>
                  <a:srgbClr val="FF0000"/>
                </a:solidFill>
              </a:rPr>
              <a:t>fyzických osob.</a:t>
            </a:r>
          </a:p>
        </p:txBody>
      </p:sp>
    </p:spTree>
    <p:extLst>
      <p:ext uri="{BB962C8B-B14F-4D97-AF65-F5344CB8AC3E}">
        <p14:creationId xmlns:p14="http://schemas.microsoft.com/office/powerpoint/2010/main" val="4190667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Poranění ostrým kontaminovaným předmětem</a:t>
            </a:r>
            <a:r>
              <a:rPr lang="cs-CZ" sz="2800" dirty="0" smtClean="0">
                <a:solidFill>
                  <a:srgbClr val="FF0000"/>
                </a:solidFill>
              </a:rPr>
              <a:t/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/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Povinnosti poskytovatele</a:t>
            </a:r>
            <a:r>
              <a:rPr lang="cs-CZ" sz="3200" dirty="0">
                <a:solidFill>
                  <a:srgbClr val="FF0000"/>
                </a:solidFill>
              </a:rPr>
              <a:t/>
            </a:r>
            <a:br>
              <a:rPr lang="cs-CZ" sz="32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Postup </a:t>
            </a:r>
            <a:r>
              <a:rPr lang="cs-CZ" sz="2800" b="1" dirty="0">
                <a:solidFill>
                  <a:srgbClr val="FF0000"/>
                </a:solidFill>
              </a:rPr>
              <a:t>při poranění ostrým kontaminovaným předmětem nebo nástrojem</a:t>
            </a:r>
          </a:p>
          <a:p>
            <a:r>
              <a:rPr lang="cs-CZ" dirty="0" smtClean="0"/>
              <a:t>Poskytovatel </a:t>
            </a:r>
            <a:r>
              <a:rPr lang="cs-CZ" dirty="0"/>
              <a:t>zdravotních služeb a poskytovatel sociálních služeb je povinen </a:t>
            </a:r>
            <a:r>
              <a:rPr lang="cs-CZ" dirty="0">
                <a:solidFill>
                  <a:srgbClr val="FF0000"/>
                </a:solidFill>
              </a:rPr>
              <a:t>bezodkladně oznámit </a:t>
            </a:r>
            <a:r>
              <a:rPr lang="cs-CZ" dirty="0" smtClean="0"/>
              <a:t>příslušnému </a:t>
            </a:r>
            <a:r>
              <a:rPr lang="cs-CZ" dirty="0"/>
              <a:t>orgánu ochrany veřejného zdraví každé poranění zdravotnického nebo jiného odborného pracovníka, které vzniklo při manipulaci s ostrým kontaminovaným předmětem nebo nástrojem použitým k provádění zdravotních výkonů během poskytování zdravotní péče nebo sociálních služeb, v jehož důsledku by mohlo dojít ke vzniku infekčního onemocnění přenosného krví. </a:t>
            </a:r>
            <a:r>
              <a:rPr lang="cs-CZ" dirty="0" smtClean="0"/>
              <a:t>Příslušný </a:t>
            </a:r>
            <a:r>
              <a:rPr lang="cs-CZ" dirty="0"/>
              <a:t>orgán ochrany veřejného zdraví </a:t>
            </a:r>
            <a:r>
              <a:rPr lang="cs-CZ" dirty="0">
                <a:solidFill>
                  <a:srgbClr val="FF0000"/>
                </a:solidFill>
              </a:rPr>
              <a:t>rozhodne o nařízení lékařského dohledu </a:t>
            </a:r>
            <a:r>
              <a:rPr lang="cs-CZ" dirty="0"/>
              <a:t>nad poraněným pracovníkem.</a:t>
            </a:r>
          </a:p>
          <a:p>
            <a:r>
              <a:rPr lang="cs-CZ" dirty="0" smtClean="0"/>
              <a:t>Poskytovatel </a:t>
            </a:r>
            <a:r>
              <a:rPr lang="cs-CZ" dirty="0"/>
              <a:t>zdravotních služeb je povinen postupovat při </a:t>
            </a:r>
            <a:r>
              <a:rPr lang="cs-CZ" dirty="0">
                <a:solidFill>
                  <a:srgbClr val="FF0000"/>
                </a:solidFill>
              </a:rPr>
              <a:t>laboratorní diagnostice </a:t>
            </a:r>
            <a:r>
              <a:rPr lang="cs-CZ" dirty="0"/>
              <a:t>u poraněného pracovníka v souladu se systémem epidemiologické bdělosti pro vybrané infekce.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0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Postup při poranění </a:t>
            </a:r>
            <a:r>
              <a:rPr lang="cs-CZ" sz="2800" dirty="0">
                <a:solidFill>
                  <a:schemeClr val="bg1"/>
                </a:solidFill>
              </a:rPr>
              <a:t>ostrým kontaminovaným předmětem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Sundání rukavic a omytí rukou vodou a </a:t>
            </a:r>
            <a:r>
              <a:rPr lang="cs-CZ" dirty="0" smtClean="0"/>
              <a:t>mýdlem</a:t>
            </a:r>
          </a:p>
          <a:p>
            <a:r>
              <a:rPr lang="cs-CZ" dirty="0" smtClean="0"/>
              <a:t>Desinfekce </a:t>
            </a:r>
            <a:r>
              <a:rPr lang="cs-CZ" dirty="0"/>
              <a:t>poranění přípravkem s </a:t>
            </a:r>
            <a:r>
              <a:rPr lang="cs-CZ" dirty="0" err="1"/>
              <a:t>virucidním</a:t>
            </a:r>
            <a:r>
              <a:rPr lang="cs-CZ" dirty="0"/>
              <a:t> </a:t>
            </a:r>
            <a:r>
              <a:rPr lang="cs-CZ" dirty="0" smtClean="0"/>
              <a:t>účinkem</a:t>
            </a:r>
          </a:p>
          <a:p>
            <a:r>
              <a:rPr lang="cs-CZ" dirty="0" smtClean="0"/>
              <a:t>Ponechání </a:t>
            </a:r>
            <a:r>
              <a:rPr lang="cs-CZ" dirty="0"/>
              <a:t>spontánního krvácení po dobu několika minut, pak zopakování </a:t>
            </a:r>
            <a:r>
              <a:rPr lang="cs-CZ" dirty="0" smtClean="0"/>
              <a:t>desinfekce</a:t>
            </a:r>
          </a:p>
          <a:p>
            <a:r>
              <a:rPr lang="cs-CZ" dirty="0" smtClean="0"/>
              <a:t>Nahlášení </a:t>
            </a:r>
            <a:r>
              <a:rPr lang="cs-CZ" dirty="0"/>
              <a:t>úrazu, zápis do knihy / databáze </a:t>
            </a:r>
            <a:r>
              <a:rPr lang="cs-CZ" dirty="0" smtClean="0"/>
              <a:t>úrazů</a:t>
            </a:r>
          </a:p>
          <a:p>
            <a:r>
              <a:rPr lang="cs-CZ" dirty="0" smtClean="0"/>
              <a:t>Do </a:t>
            </a:r>
            <a:r>
              <a:rPr lang="cs-CZ" dirty="0"/>
              <a:t>72 hod od poranění návštěva lékaře </a:t>
            </a:r>
            <a:r>
              <a:rPr lang="cs-CZ" dirty="0" err="1" smtClean="0"/>
              <a:t>pracovnělékařských</a:t>
            </a:r>
            <a:r>
              <a:rPr lang="cs-CZ" dirty="0" smtClean="0"/>
              <a:t> služeb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706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</a:rPr>
              <a:t>Poranění ostrým kontaminovaným předmětem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4106778" y="1459834"/>
          <a:ext cx="7077160" cy="422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432">
                  <a:extLst>
                    <a:ext uri="{9D8B030D-6E8A-4147-A177-3AD203B41FA5}">
                      <a16:colId xmlns:a16="http://schemas.microsoft.com/office/drawing/2014/main" val="2655274278"/>
                    </a:ext>
                  </a:extLst>
                </a:gridCol>
                <a:gridCol w="1415432">
                  <a:extLst>
                    <a:ext uri="{9D8B030D-6E8A-4147-A177-3AD203B41FA5}">
                      <a16:colId xmlns:a16="http://schemas.microsoft.com/office/drawing/2014/main" val="825649764"/>
                    </a:ext>
                  </a:extLst>
                </a:gridCol>
                <a:gridCol w="1415432">
                  <a:extLst>
                    <a:ext uri="{9D8B030D-6E8A-4147-A177-3AD203B41FA5}">
                      <a16:colId xmlns:a16="http://schemas.microsoft.com/office/drawing/2014/main" val="1673169841"/>
                    </a:ext>
                  </a:extLst>
                </a:gridCol>
                <a:gridCol w="1415432">
                  <a:extLst>
                    <a:ext uri="{9D8B030D-6E8A-4147-A177-3AD203B41FA5}">
                      <a16:colId xmlns:a16="http://schemas.microsoft.com/office/drawing/2014/main" val="498791288"/>
                    </a:ext>
                  </a:extLst>
                </a:gridCol>
                <a:gridCol w="1415432">
                  <a:extLst>
                    <a:ext uri="{9D8B030D-6E8A-4147-A177-3AD203B41FA5}">
                      <a16:colId xmlns:a16="http://schemas.microsoft.com/office/drawing/2014/main" val="2987841295"/>
                    </a:ext>
                  </a:extLst>
                </a:gridCol>
              </a:tblGrid>
              <a:tr h="936307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Vyšetření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Do</a:t>
                      </a:r>
                      <a:r>
                        <a:rPr lang="cs-CZ" baseline="0" dirty="0" smtClean="0"/>
                        <a:t> 72 hodin</a:t>
                      </a:r>
                    </a:p>
                    <a:p>
                      <a:r>
                        <a:rPr lang="cs-CZ" baseline="0" dirty="0" smtClean="0"/>
                        <a:t>po poranění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90 dnů od poranění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180 dnů od poranění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402126"/>
                  </a:ext>
                </a:extLst>
              </a:tr>
              <a:tr h="334949">
                <a:tc rowSpan="2"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HBV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Anti - </a:t>
                      </a:r>
                      <a:r>
                        <a:rPr lang="cs-CZ" dirty="0" err="1" smtClean="0"/>
                        <a:t>HBs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27535"/>
                  </a:ext>
                </a:extLst>
              </a:tr>
              <a:tr h="1004848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HBs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Ag</a:t>
                      </a:r>
                      <a:r>
                        <a:rPr lang="cs-CZ" baseline="0" dirty="0" smtClean="0"/>
                        <a:t> </a:t>
                      </a:r>
                    </a:p>
                    <a:p>
                      <a:pPr algn="ctr"/>
                      <a:r>
                        <a:rPr lang="cs-CZ" sz="1400" baseline="0" dirty="0" smtClean="0"/>
                        <a:t>(pouze u neočkovaných)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ANO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743564"/>
                  </a:ext>
                </a:extLst>
              </a:tr>
              <a:tr h="586161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HCV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Anti - HCV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ANO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509708"/>
                  </a:ext>
                </a:extLst>
              </a:tr>
              <a:tr h="586161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HIV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Anti – HIV 1,2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ANO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ANO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X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187475"/>
                  </a:ext>
                </a:extLst>
              </a:tr>
              <a:tr h="586161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Jaterní testy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ALT, AST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ANO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ANO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51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26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Sledování zaměstnance po poranění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Prováděno </a:t>
            </a:r>
            <a:r>
              <a:rPr lang="cs-CZ" dirty="0"/>
              <a:t>výhradně příslušným lékařem </a:t>
            </a:r>
            <a:r>
              <a:rPr lang="cs-CZ" dirty="0" err="1" smtClean="0"/>
              <a:t>pracovnělékařské</a:t>
            </a:r>
            <a:r>
              <a:rPr lang="cs-CZ" dirty="0" smtClean="0"/>
              <a:t> služby (PLS), není </a:t>
            </a:r>
            <a:r>
              <a:rPr lang="cs-CZ" dirty="0"/>
              <a:t>možnost výběru lékaře ze strany </a:t>
            </a:r>
            <a:r>
              <a:rPr lang="cs-CZ" dirty="0" smtClean="0"/>
              <a:t>zaměstnance</a:t>
            </a:r>
          </a:p>
          <a:p>
            <a:r>
              <a:rPr lang="cs-CZ" dirty="0" smtClean="0"/>
              <a:t>Sledováni </a:t>
            </a:r>
            <a:r>
              <a:rPr lang="cs-CZ" dirty="0">
                <a:solidFill>
                  <a:srgbClr val="FF0000"/>
                </a:solidFill>
              </a:rPr>
              <a:t>všichni zdravotničtí a jiní odborní pracovníci i studenti na praxi</a:t>
            </a:r>
            <a:r>
              <a:rPr lang="cs-CZ" dirty="0"/>
              <a:t>, u nichž došlo k poranění kontaminovaným předmětem či nástrojem </a:t>
            </a:r>
          </a:p>
          <a:p>
            <a:r>
              <a:rPr lang="cs-CZ" dirty="0" smtClean="0"/>
              <a:t>Vyšetření </a:t>
            </a:r>
            <a:r>
              <a:rPr lang="cs-CZ" dirty="0"/>
              <a:t>a odběry dle stanoveného </a:t>
            </a:r>
            <a:r>
              <a:rPr lang="cs-CZ" dirty="0" smtClean="0"/>
              <a:t>harmonogramu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338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Izolační opatření</a:t>
            </a:r>
            <a:br>
              <a:rPr lang="cs-CZ" sz="4400" dirty="0" smtClean="0">
                <a:solidFill>
                  <a:srgbClr val="FF0000"/>
                </a:solidFill>
              </a:rPr>
            </a:br>
            <a:r>
              <a:rPr lang="cs-CZ" sz="4400" dirty="0">
                <a:solidFill>
                  <a:srgbClr val="FF0000"/>
                </a:solidFill>
              </a:rPr>
              <a:t/>
            </a:r>
            <a:br>
              <a:rPr lang="cs-CZ" sz="4400" dirty="0">
                <a:solidFill>
                  <a:srgbClr val="FF0000"/>
                </a:solidFill>
              </a:rPr>
            </a:br>
            <a:r>
              <a:rPr lang="cs-CZ" sz="4400" dirty="0" smtClean="0">
                <a:solidFill>
                  <a:srgbClr val="FF0000"/>
                </a:solidFill>
              </a:rPr>
              <a:t/>
            </a:r>
            <a:br>
              <a:rPr lang="cs-CZ" sz="4400" dirty="0" smtClean="0">
                <a:solidFill>
                  <a:srgbClr val="FF0000"/>
                </a:solidFill>
              </a:rPr>
            </a:br>
            <a:r>
              <a:rPr lang="cs-CZ" sz="4400" dirty="0">
                <a:solidFill>
                  <a:srgbClr val="FF0000"/>
                </a:solidFill>
              </a:rPr>
              <a:t/>
            </a:r>
            <a:br>
              <a:rPr lang="cs-CZ" sz="4400" dirty="0">
                <a:solidFill>
                  <a:srgbClr val="FF0000"/>
                </a:solidFill>
              </a:rPr>
            </a:b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7290" y="864108"/>
            <a:ext cx="7315200" cy="5120640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/>
              <a:t>z</a:t>
            </a:r>
            <a:r>
              <a:rPr lang="cs-CZ" dirty="0" smtClean="0"/>
              <a:t>avádí se při zjištění infekce nebo podezření na ni, </a:t>
            </a:r>
            <a:r>
              <a:rPr lang="cs-CZ" dirty="0" smtClean="0">
                <a:solidFill>
                  <a:srgbClr val="FF0000"/>
                </a:solidFill>
              </a:rPr>
              <a:t>je-li třeba vyloučit (izolovat) zdroj</a:t>
            </a:r>
            <a:r>
              <a:rPr lang="cs-CZ" dirty="0" smtClean="0"/>
              <a:t>, případně jako ochranná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cíleně </a:t>
            </a:r>
            <a:r>
              <a:rPr lang="cs-CZ" dirty="0" smtClean="0"/>
              <a:t>při známé etiologii nebo </a:t>
            </a:r>
            <a:r>
              <a:rPr lang="cs-CZ" dirty="0" smtClean="0">
                <a:solidFill>
                  <a:srgbClr val="FF0000"/>
                </a:solidFill>
              </a:rPr>
              <a:t>empirick</a:t>
            </a:r>
            <a:r>
              <a:rPr lang="cs-CZ" dirty="0" smtClean="0"/>
              <a:t>y do prokázání původce</a:t>
            </a:r>
          </a:p>
          <a:p>
            <a:r>
              <a:rPr lang="cs-CZ" dirty="0"/>
              <a:t>v</a:t>
            </a:r>
            <a:r>
              <a:rPr lang="cs-CZ" dirty="0" smtClean="0"/>
              <a:t>olí se postupy </a:t>
            </a:r>
            <a:r>
              <a:rPr lang="cs-CZ" dirty="0" smtClean="0">
                <a:solidFill>
                  <a:srgbClr val="FF0000"/>
                </a:solidFill>
              </a:rPr>
              <a:t>dle cesty přenosu </a:t>
            </a:r>
            <a:r>
              <a:rPr lang="cs-CZ" dirty="0" smtClean="0"/>
              <a:t>( jedna nebo i více):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přenos kontaktem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přenos kapénkami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přenos vzduchem</a:t>
            </a:r>
          </a:p>
          <a:p>
            <a:r>
              <a:rPr lang="cs-CZ" dirty="0"/>
              <a:t>i</a:t>
            </a:r>
            <a:r>
              <a:rPr lang="cs-CZ" dirty="0" smtClean="0"/>
              <a:t>zolace musí být indikovaná uvážlivě </a:t>
            </a:r>
            <a:r>
              <a:rPr lang="cs-CZ" dirty="0" smtClean="0">
                <a:solidFill>
                  <a:srgbClr val="FF0000"/>
                </a:solidFill>
              </a:rPr>
              <a:t>s ohledem na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možné negativní dopady na pacienta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nároky kladené na personál!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1" y="3361037"/>
            <a:ext cx="3080197" cy="19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56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rgbClr val="FF0000"/>
                </a:solidFill>
              </a:rPr>
              <a:t>Izolační </a:t>
            </a:r>
            <a:r>
              <a:rPr lang="cs-CZ" sz="4400" dirty="0" smtClean="0">
                <a:solidFill>
                  <a:srgbClr val="FF0000"/>
                </a:solidFill>
              </a:rPr>
              <a:t>opatření</a:t>
            </a:r>
            <a:br>
              <a:rPr lang="cs-CZ" sz="4400" dirty="0" smtClean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Zvláštní režim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Úklid</a:t>
            </a:r>
            <a:r>
              <a:rPr lang="cs-CZ" dirty="0" smtClean="0"/>
              <a:t> - poslední v pořadí, vyčleněné úklidové pomůcky, osobní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ochranné prostředky pro personál, cílená dezinfekce….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Individualizované  zdravotní pomůcky.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Vizity</a:t>
            </a:r>
            <a:r>
              <a:rPr lang="cs-CZ" dirty="0" smtClean="0"/>
              <a:t> – omezení počtu osob, poslední v pořadí.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Návštěvy</a:t>
            </a:r>
            <a:r>
              <a:rPr lang="cs-CZ" dirty="0" smtClean="0"/>
              <a:t> – omezení nebo zákaz návštěv, používání ochranný pomůcek, edukace.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Výuka</a:t>
            </a:r>
            <a:r>
              <a:rPr lang="cs-CZ" dirty="0" smtClean="0"/>
              <a:t> – omezení  nebo zákaz vstupu studentů.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Označení pokoje a informace pro vstupující personál </a:t>
            </a:r>
            <a:r>
              <a:rPr lang="cs-CZ" dirty="0" smtClean="0"/>
              <a:t>(rehabilitace, konsiliáři,…).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537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SVRAB!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infestace roztočem – zákožka svrabová</a:t>
            </a:r>
          </a:p>
          <a:p>
            <a:r>
              <a:rPr lang="cs-CZ" dirty="0" smtClean="0"/>
              <a:t>vysoce nakažlivé onemocnění (samička se rychle přesouvá)</a:t>
            </a:r>
          </a:p>
          <a:p>
            <a:r>
              <a:rPr lang="cs-CZ" dirty="0"/>
              <a:t>p</a:t>
            </a:r>
            <a:r>
              <a:rPr lang="cs-CZ" dirty="0" smtClean="0"/>
              <a:t>řenos kontaktem nebo prádlem, předměty (potahy, matrace,..)</a:t>
            </a:r>
          </a:p>
          <a:p>
            <a:r>
              <a:rPr lang="cs-CZ" dirty="0">
                <a:solidFill>
                  <a:srgbClr val="FF0000"/>
                </a:solidFill>
              </a:rPr>
              <a:t>n</a:t>
            </a:r>
            <a:r>
              <a:rPr lang="cs-CZ" dirty="0" smtClean="0">
                <a:solidFill>
                  <a:srgbClr val="FF0000"/>
                </a:solidFill>
              </a:rPr>
              <a:t>ejčastější profesionální nákaza zdravotníků!</a:t>
            </a:r>
          </a:p>
          <a:p>
            <a:r>
              <a:rPr lang="cs-CZ" dirty="0"/>
              <a:t>p</a:t>
            </a:r>
            <a:r>
              <a:rPr lang="cs-CZ" dirty="0" smtClean="0"/>
              <a:t>očet případů narůstá zvláště v zimním období</a:t>
            </a:r>
          </a:p>
          <a:p>
            <a:r>
              <a:rPr lang="cs-CZ" dirty="0"/>
              <a:t>n</a:t>
            </a:r>
            <a:r>
              <a:rPr lang="cs-CZ" dirty="0" smtClean="0"/>
              <a:t>etypické projevy - děti, ležící pacienti, svrab čistotných,…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782" y="4127157"/>
            <a:ext cx="2190229" cy="19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32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Izolační opatření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u původců přenosných kontaktem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311483"/>
              </p:ext>
            </p:extLst>
          </p:nvPr>
        </p:nvGraphicFramePr>
        <p:xfrm>
          <a:off x="3868738" y="802106"/>
          <a:ext cx="7315200" cy="3094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662">
                  <a:extLst>
                    <a:ext uri="{9D8B030D-6E8A-4147-A177-3AD203B41FA5}">
                      <a16:colId xmlns:a16="http://schemas.microsoft.com/office/drawing/2014/main" val="736259666"/>
                    </a:ext>
                  </a:extLst>
                </a:gridCol>
                <a:gridCol w="5697538">
                  <a:extLst>
                    <a:ext uri="{9D8B030D-6E8A-4147-A177-3AD203B41FA5}">
                      <a16:colId xmlns:a16="http://schemas.microsoft.com/office/drawing/2014/main" val="2440073128"/>
                    </a:ext>
                  </a:extLst>
                </a:gridCol>
              </a:tblGrid>
              <a:tr h="37835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7730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Kdy: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ihned při </a:t>
                      </a:r>
                      <a:r>
                        <a:rPr lang="cs-CZ" dirty="0" err="1" smtClean="0"/>
                        <a:t>suspekci</a:t>
                      </a:r>
                      <a:r>
                        <a:rPr lang="cs-CZ" dirty="0" smtClean="0"/>
                        <a:t>/potvrzení původce s touto cestou přenosu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86542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Indikace: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multirezistentní</a:t>
                      </a:r>
                      <a:r>
                        <a:rPr lang="cs-CZ" dirty="0" smtClean="0"/>
                        <a:t> bakterie,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i="1" baseline="0" dirty="0" smtClean="0"/>
                        <a:t>Clostridium </a:t>
                      </a:r>
                      <a:r>
                        <a:rPr lang="cs-CZ" i="1" baseline="0" dirty="0" err="1" smtClean="0"/>
                        <a:t>difficile</a:t>
                      </a:r>
                      <a:r>
                        <a:rPr lang="cs-CZ" baseline="0" dirty="0" smtClean="0"/>
                        <a:t>, průjmová onemocnění, infekce ran s hnisavou sekrecí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802650"/>
                  </a:ext>
                </a:extLst>
              </a:tr>
              <a:tr h="3783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Pokoj: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jednolůžkový,</a:t>
                      </a:r>
                      <a:r>
                        <a:rPr lang="cs-CZ" baseline="0" dirty="0" smtClean="0"/>
                        <a:t> příp. prostorové oddělení 1 metr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839588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Ochranné pomůcky: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empír, rukavice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829660"/>
                  </a:ext>
                </a:extLst>
              </a:tr>
              <a:tr h="3783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Pacient: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u průjmů – WC etiketa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288096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7" y="3521404"/>
            <a:ext cx="2410211" cy="2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2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Izolační opatření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u původců přenosných kapénkami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213853"/>
              </p:ext>
            </p:extLst>
          </p:nvPr>
        </p:nvGraphicFramePr>
        <p:xfrm>
          <a:off x="3868738" y="802106"/>
          <a:ext cx="7315200" cy="3355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662">
                  <a:extLst>
                    <a:ext uri="{9D8B030D-6E8A-4147-A177-3AD203B41FA5}">
                      <a16:colId xmlns:a16="http://schemas.microsoft.com/office/drawing/2014/main" val="736259666"/>
                    </a:ext>
                  </a:extLst>
                </a:gridCol>
                <a:gridCol w="5697538">
                  <a:extLst>
                    <a:ext uri="{9D8B030D-6E8A-4147-A177-3AD203B41FA5}">
                      <a16:colId xmlns:a16="http://schemas.microsoft.com/office/drawing/2014/main" val="2440073128"/>
                    </a:ext>
                  </a:extLst>
                </a:gridCol>
              </a:tblGrid>
              <a:tr h="37835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7730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Kdy: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ihned při </a:t>
                      </a:r>
                      <a:r>
                        <a:rPr lang="cs-CZ" dirty="0" err="1" smtClean="0"/>
                        <a:t>suspekci</a:t>
                      </a:r>
                      <a:r>
                        <a:rPr lang="cs-CZ" dirty="0" smtClean="0"/>
                        <a:t>/potvrzení původce s touto cestou přenosu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86542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Indikace: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Bordetella</a:t>
                      </a:r>
                      <a:r>
                        <a:rPr lang="cs-CZ" i="1" baseline="0" dirty="0" smtClean="0"/>
                        <a:t> pertusis</a:t>
                      </a:r>
                      <a:r>
                        <a:rPr lang="cs-CZ" baseline="0" dirty="0" smtClean="0"/>
                        <a:t>, virus chřipky, adenoviry, rinoviry, jiné respirační viry, meningokoky, streptokoky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802650"/>
                  </a:ext>
                </a:extLst>
              </a:tr>
              <a:tr h="3783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Pokoj: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jednolůžkový,</a:t>
                      </a:r>
                      <a:r>
                        <a:rPr lang="cs-CZ" baseline="0" dirty="0" smtClean="0"/>
                        <a:t> příp. prostorové oddělení 1, 5 metr a zástěna mezi lůžky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839588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Ochranné pomůcky: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empír, rukavice, ústenka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829660"/>
                  </a:ext>
                </a:extLst>
              </a:tr>
              <a:tr h="3783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Pacient: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mimo pokoj - respirační</a:t>
                      </a:r>
                      <a:r>
                        <a:rPr lang="cs-CZ" baseline="0" dirty="0" smtClean="0"/>
                        <a:t> hygiena, ústenka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288096"/>
                  </a:ext>
                </a:extLst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54" y="4356502"/>
            <a:ext cx="331236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77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Izolační opatření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u původců přenosných vzduchem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438873"/>
              </p:ext>
            </p:extLst>
          </p:nvPr>
        </p:nvGraphicFramePr>
        <p:xfrm>
          <a:off x="3868738" y="802106"/>
          <a:ext cx="7315200" cy="3355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662">
                  <a:extLst>
                    <a:ext uri="{9D8B030D-6E8A-4147-A177-3AD203B41FA5}">
                      <a16:colId xmlns:a16="http://schemas.microsoft.com/office/drawing/2014/main" val="736259666"/>
                    </a:ext>
                  </a:extLst>
                </a:gridCol>
                <a:gridCol w="5697538">
                  <a:extLst>
                    <a:ext uri="{9D8B030D-6E8A-4147-A177-3AD203B41FA5}">
                      <a16:colId xmlns:a16="http://schemas.microsoft.com/office/drawing/2014/main" val="2440073128"/>
                    </a:ext>
                  </a:extLst>
                </a:gridCol>
              </a:tblGrid>
              <a:tr h="37835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7730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Kdy: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ihned při </a:t>
                      </a:r>
                      <a:r>
                        <a:rPr lang="cs-CZ" dirty="0" err="1" smtClean="0"/>
                        <a:t>suspekci</a:t>
                      </a:r>
                      <a:r>
                        <a:rPr lang="cs-CZ" dirty="0" smtClean="0"/>
                        <a:t>/potvrzení původce s touto cestou přenosu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86542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Indikace: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Mycobacterium</a:t>
                      </a:r>
                      <a:r>
                        <a:rPr lang="cs-CZ" i="1" baseline="0" dirty="0" smtClean="0"/>
                        <a:t> </a:t>
                      </a:r>
                      <a:r>
                        <a:rPr lang="cs-CZ" i="1" baseline="0" dirty="0" err="1" smtClean="0"/>
                        <a:t>tuberculosis</a:t>
                      </a:r>
                      <a:r>
                        <a:rPr lang="cs-CZ" baseline="0" dirty="0" smtClean="0"/>
                        <a:t>, virus SARS, </a:t>
                      </a:r>
                      <a:r>
                        <a:rPr lang="cs-CZ" baseline="0" dirty="0" err="1" smtClean="0"/>
                        <a:t>varicella</a:t>
                      </a:r>
                      <a:r>
                        <a:rPr lang="cs-CZ" baseline="0" dirty="0" smtClean="0"/>
                        <a:t>,…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802650"/>
                  </a:ext>
                </a:extLst>
              </a:tr>
              <a:tr h="3783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Pokoj: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jednolůžkový s podtlakovým</a:t>
                      </a:r>
                      <a:r>
                        <a:rPr lang="cs-CZ" baseline="0" dirty="0" smtClean="0"/>
                        <a:t> ventilačním režimem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příp. překlad na plicní nebo infekční oddělení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839588"/>
                  </a:ext>
                </a:extLst>
              </a:tr>
              <a:tr h="6530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Ochranné pomůcky: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respirátor</a:t>
                      </a:r>
                      <a:r>
                        <a:rPr lang="cs-CZ" baseline="0" dirty="0" smtClean="0"/>
                        <a:t> FFP3 (ochrana proti původcům infekce), ostatní dle výše rizika (BLS – 3, BLS – 4)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829660"/>
                  </a:ext>
                </a:extLst>
              </a:tr>
              <a:tr h="378359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Pacient: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minimalizace</a:t>
                      </a:r>
                      <a:r>
                        <a:rPr lang="cs-CZ" baseline="0" dirty="0" smtClean="0"/>
                        <a:t> pohybu mimo pokoj (</a:t>
                      </a:r>
                      <a:r>
                        <a:rPr lang="cs-CZ" baseline="0" dirty="0" err="1" smtClean="0"/>
                        <a:t>příp.</a:t>
                      </a:r>
                      <a:r>
                        <a:rPr lang="cs-CZ" dirty="0" err="1" smtClean="0"/>
                        <a:t>respirátor</a:t>
                      </a:r>
                      <a:r>
                        <a:rPr lang="cs-CZ" baseline="0" dirty="0" smtClean="0"/>
                        <a:t> FFP3)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288096"/>
                  </a:ext>
                </a:extLst>
              </a:tr>
            </a:tbl>
          </a:graphicData>
        </a:graphic>
      </p:graphicFrame>
      <p:pic>
        <p:nvPicPr>
          <p:cNvPr id="1026" name="Picture 2" descr="Výsledek obrázku pro respirátor FF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40" y="4243137"/>
            <a:ext cx="2352796" cy="20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04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Výskyt mimořádně závažného infekčního </a:t>
            </a:r>
            <a:r>
              <a:rPr lang="cs-CZ" b="1" dirty="0" smtClean="0">
                <a:solidFill>
                  <a:srgbClr val="FF0000"/>
                </a:solidFill>
              </a:rPr>
              <a:t>onemocnění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chemeClr val="bg1"/>
                </a:solidFill>
              </a:rPr>
              <a:t>Úkoly zdravotnického zařízení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Provedení základního vyšetření a stanovení pracovní anamnézy příp. konzultace s infekcionistou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(do 30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Okamžitě po stanovení podezření na VN použít osobní ochranné pomůcky.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Ohlášení podezření na VNN orgánu ochrany veřejného zdraví  - KHS (do 30 min).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Izolace nemocného v samostatné místnosti + zajištění jeho základních životních funkcí.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Zabránit vstupu dalších osob do prostor ZZ, kde byla osoba podezřelá z VNN.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Zajištění kontaktů.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Vyčkat do příjezdu pracovníků KHS a dále se řídit jejich pokyny.</a:t>
            </a:r>
          </a:p>
          <a:p>
            <a:r>
              <a:rPr lang="cs-CZ" dirty="0" smtClean="0"/>
              <a:t>Po odjezdu pacienta provést ohniskovou dezinfekci dle pokynů KHS.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111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Výskyt mimořádně závažného infekčního </a:t>
            </a:r>
            <a:r>
              <a:rPr lang="cs-CZ" b="1" dirty="0" smtClean="0">
                <a:solidFill>
                  <a:srgbClr val="FF0000"/>
                </a:solidFill>
              </a:rPr>
              <a:t>onemocnění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Ochranné pomůcky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7149" y="1269634"/>
            <a:ext cx="3192522" cy="41773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049" y="1269634"/>
            <a:ext cx="3556306" cy="41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31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30" y="2543459"/>
            <a:ext cx="1975410" cy="19387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03" y="1812324"/>
            <a:ext cx="4534659" cy="340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45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Proces šíření nákazy ve zdravotnickém </a:t>
            </a:r>
            <a:r>
              <a:rPr lang="cs-CZ" dirty="0" smtClean="0"/>
              <a:t>zařízení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Zdroje nákazy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Kdy?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 infekčním onemocněním: </a:t>
            </a:r>
          </a:p>
          <a:p>
            <a:pPr marL="0" indent="0">
              <a:buNone/>
            </a:pPr>
            <a:r>
              <a:rPr lang="cs-CZ" dirty="0" smtClean="0"/>
              <a:t>    - chybná diagnóza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v inkubační době</a:t>
            </a:r>
          </a:p>
          <a:p>
            <a:pPr marL="0" indent="0">
              <a:buNone/>
            </a:pPr>
            <a:r>
              <a:rPr lang="cs-CZ" dirty="0" smtClean="0"/>
              <a:t>    - abortivní či latentní průběh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podcenění rizika onemocnění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Nosič (MRSA, TBC, VHB,VHC,…)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Každý pacient je potenciálně infekční!!!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7" y="1014878"/>
            <a:ext cx="3655880" cy="39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Proces šíření nákazy ve zdravotnickém zařízení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Přenos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Ve zdravotnickém zařízení převažuje přenos nepřímý!</a:t>
            </a:r>
          </a:p>
          <a:p>
            <a:pPr marL="0" indent="0" algn="ctr">
              <a:buNone/>
            </a:pPr>
            <a:endParaRPr lang="cs-CZ" sz="2400" b="1" dirty="0" smtClean="0">
              <a:solidFill>
                <a:srgbClr val="FF0000"/>
              </a:solidFill>
            </a:endParaRPr>
          </a:p>
          <a:p>
            <a:r>
              <a:rPr lang="cs-CZ" dirty="0"/>
              <a:t>n</a:t>
            </a:r>
            <a:r>
              <a:rPr lang="cs-CZ" dirty="0" smtClean="0"/>
              <a:t>ení přítomen zdroj</a:t>
            </a:r>
          </a:p>
          <a:p>
            <a:r>
              <a:rPr lang="cs-CZ" dirty="0" smtClean="0"/>
              <a:t>původce má schopnost přežít mimo tělo hostitele </a:t>
            </a:r>
          </a:p>
          <a:p>
            <a:r>
              <a:rPr lang="cs-CZ" dirty="0" smtClean="0"/>
              <a:t>nutná je existence vhodného prostředku přenosu – vehikula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Základním principem prevence je nekřížení čistého a špinavého procesu!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Proces šíření nákazy ve zdravotnickém </a:t>
            </a:r>
            <a:r>
              <a:rPr lang="cs-CZ" dirty="0" smtClean="0"/>
              <a:t>zařízení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8800" b="1" dirty="0" smtClean="0">
                <a:solidFill>
                  <a:srgbClr val="FF0000"/>
                </a:solidFill>
              </a:rPr>
              <a:t>?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08" y="1519253"/>
            <a:ext cx="7087888" cy="3969217"/>
          </a:xfrm>
        </p:spPr>
      </p:pic>
    </p:spTree>
    <p:extLst>
      <p:ext uri="{BB962C8B-B14F-4D97-AF65-F5344CB8AC3E}">
        <p14:creationId xmlns:p14="http://schemas.microsoft.com/office/powerpoint/2010/main" val="1684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ámeček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Rámeček</Template>
  <TotalTime>2239</TotalTime>
  <Words>2635</Words>
  <Application>Microsoft Office PowerPoint</Application>
  <PresentationFormat>Širokoúhlá obrazovka</PresentationFormat>
  <Paragraphs>441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Corbel</vt:lpstr>
      <vt:lpstr>Courier New</vt:lpstr>
      <vt:lpstr>Times New Roman</vt:lpstr>
      <vt:lpstr>Wingdings 2</vt:lpstr>
      <vt:lpstr>Rámeček</vt:lpstr>
      <vt:lpstr>Hygiena zdravotnických zařízení Specifika provozu,  provozní dokumentace</vt:lpstr>
      <vt:lpstr>Proces šíření nákazy ve zdravotnickém zařízení</vt:lpstr>
      <vt:lpstr>Proces šíření nákazy ve zdravotnickém zařízení  Zdroje nákazy  Kdo? </vt:lpstr>
      <vt:lpstr>Záchyt infekcí u „zdravých“ dárců krve</vt:lpstr>
      <vt:lpstr>Pozitivita HIV</vt:lpstr>
      <vt:lpstr>SVRAB!</vt:lpstr>
      <vt:lpstr>Proces šíření nákazy ve zdravotnickém zařízení  Zdroje nákazy  Kdy?</vt:lpstr>
      <vt:lpstr>Proces šíření nákazy ve zdravotnickém zařízení  Přenos</vt:lpstr>
      <vt:lpstr>Proces šíření nákazy ve zdravotnickém zařízení  ?</vt:lpstr>
      <vt:lpstr>Proces šíření nákazy ve zdravotnickém zařízení  Vehikula nepřímého přenosu</vt:lpstr>
      <vt:lpstr>Hygienické požadavky na výstavbu a provoz zdravotnických zařízení  Cíle  </vt:lpstr>
      <vt:lpstr>Provozní řád  </vt:lpstr>
      <vt:lpstr>Provozní řád (hygienicko – epidemiologický řád)  Obsah </vt:lpstr>
      <vt:lpstr>  Provozně – technické podmínky provozu     </vt:lpstr>
      <vt:lpstr>Základní hygienické požadavky a Nespecifické prostředky přenosu </vt:lpstr>
      <vt:lpstr>Nespecifické prostředky přenosu infekcí</vt:lpstr>
      <vt:lpstr>OVZDUŠÍ a  mikroklimatické podmínky</vt:lpstr>
      <vt:lpstr>OVZDUŠÍ  Vzduchotechnika ve zdravotnictví</vt:lpstr>
      <vt:lpstr>OVZDUŠÍ   Čisté prostory  </vt:lpstr>
      <vt:lpstr> OVZDUŠÍ   Čisté prostory ve zdravotnictví I</vt:lpstr>
      <vt:lpstr>OVZDUŠÍ   Čisté prostory ve zdravotnictví II</vt:lpstr>
      <vt:lpstr> OVZDUŠÍ   Čisté prostory a Třídy čistoty </vt:lpstr>
      <vt:lpstr> PRÁDLO  Manipulace s prádlem I (Vyhláška č. 306/2012 Sb.) </vt:lpstr>
      <vt:lpstr>PRÁDLO  Manipulace s prádlem II  (Vyhláška č. 306/2012 Sb.) </vt:lpstr>
      <vt:lpstr>PRÁDLO  Manipulace s prádlem III  (Vyhláška č. 306/2012 Sb.) </vt:lpstr>
      <vt:lpstr> PRÁDLO  Praní nemocničního prádla  (Vyhláška č. 306/2012 Sb.) </vt:lpstr>
      <vt:lpstr>PRÁDLO Lůžko a lůžkoviny (Vyhláška č. 306/2012 Sb.)   (     </vt:lpstr>
      <vt:lpstr> PRÁDLO  Lůžkoviny a lůžko infekční</vt:lpstr>
      <vt:lpstr>STRAVA  Příprava a transport stravy</vt:lpstr>
      <vt:lpstr>POVRCHY Úklid  I    </vt:lpstr>
      <vt:lpstr>POVRCHY  Úklid  II</vt:lpstr>
      <vt:lpstr>ODPADY  ze zdravotnictví </vt:lpstr>
      <vt:lpstr>ODPAD  ze zdravotnictví  Rizika?</vt:lpstr>
      <vt:lpstr>ODPAD  ze zdravotnictví  Rizika</vt:lpstr>
      <vt:lpstr>ODPADY  ze zdravotnických zařízení  (Vyhláška č. 306/2012 Sb.)</vt:lpstr>
      <vt:lpstr>ODPAD  Epidemiologicky nejvýznamnější</vt:lpstr>
      <vt:lpstr>ODPADY  ze zdravotnických zařízení  Provozní řád</vt:lpstr>
      <vt:lpstr>VODA  Voda pro zdravotnictví?</vt:lpstr>
      <vt:lpstr>VODA  Teplá voda  Zákon č. 258/2000 Sb. o ochraně veřejného zdraví, část 1., §3</vt:lpstr>
      <vt:lpstr>VODA   Zdravotní rizika teplé vody   Legionelóza</vt:lpstr>
      <vt:lpstr>VODA    Teplá voda - hygienické limity</vt:lpstr>
      <vt:lpstr>Režim návštěv a květiny  (Vyhláška č. 306/2012 Sb.)</vt:lpstr>
      <vt:lpstr>Omezování přenosu infekcí při poskytování zdravotní péče Specifické prostředky přenosu</vt:lpstr>
      <vt:lpstr>MOŽNOSTI</vt:lpstr>
      <vt:lpstr>Standardní opatření   dle WHO   </vt:lpstr>
      <vt:lpstr> Obecné zásady minimalizace rizika infekce, příjem pacientů  I  Vyhláška č. 306/2012 Sb.</vt:lpstr>
      <vt:lpstr>Obecné zásady minimalizace rizika infekce, příjem pacientů  II  Vyhláška č. 306/2012 Sb.</vt:lpstr>
      <vt:lpstr> Režim zaměstnanců I   Vyhláška č. 306/2012 Sb.</vt:lpstr>
      <vt:lpstr>  Režim zaměstnanců II   Vyhláška č. 306/2012 Sb.</vt:lpstr>
      <vt:lpstr>Ošetřovací režim I  Vyhláška č. 306/2012 Sb.</vt:lpstr>
      <vt:lpstr> Ošetřovací režim II  Bariérová ošetřovací technika</vt:lpstr>
      <vt:lpstr> Ošetřovací režim III  Vyhláška č. 306/2012 Sb.</vt:lpstr>
      <vt:lpstr>Odběr biologického materiálu  (Vyhláška č. 306/2012 Sb.)</vt:lpstr>
      <vt:lpstr>Poranění ostrým kontaminovaným předmětem  Povinnosti poskytovatele </vt:lpstr>
      <vt:lpstr>Postup při poranění ostrým kontaminovaným předmětem</vt:lpstr>
      <vt:lpstr>Poranění ostrým kontaminovaným předmětem</vt:lpstr>
      <vt:lpstr>Sledování zaměstnance po poranění</vt:lpstr>
      <vt:lpstr>Izolační opatření    </vt:lpstr>
      <vt:lpstr>Izolační opatření  Zvláštní režim  </vt:lpstr>
      <vt:lpstr>Izolační opatření   u původců přenosných kontaktem</vt:lpstr>
      <vt:lpstr>Izolační opatření   u původců přenosných kapénkami</vt:lpstr>
      <vt:lpstr>Izolační opatření   u původců přenosných vzduchem</vt:lpstr>
      <vt:lpstr>Výskyt mimořádně závažného infekčního onemocnění Úkoly zdravotnického zařízení</vt:lpstr>
      <vt:lpstr>Výskyt mimořádně závažného infekčního onemocnění  Ochranné pomůcky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Hygiena zdravotnických zařízení</dc:title>
  <dc:creator>Bohdana Rezková</dc:creator>
  <cp:lastModifiedBy>Bohdana Rezková</cp:lastModifiedBy>
  <cp:revision>145</cp:revision>
  <dcterms:created xsi:type="dcterms:W3CDTF">2017-03-27T08:43:08Z</dcterms:created>
  <dcterms:modified xsi:type="dcterms:W3CDTF">2017-10-23T07:46:28Z</dcterms:modified>
</cp:coreProperties>
</file>