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ppt/tags/tag9.xml" ContentType="application/vnd.openxmlformats-officedocument.presentationml.tags+xml"/>
  <Override PartName="/ppt/notesSlides/notesSlide7.xml" ContentType="application/vnd.openxmlformats-officedocument.presentationml.notesSlide+xml"/>
  <Override PartName="/ppt/tags/tag10.xml" ContentType="application/vnd.openxmlformats-officedocument.presentationml.tags+xml"/>
  <Override PartName="/ppt/notesSlides/notesSlide8.xml" ContentType="application/vnd.openxmlformats-officedocument.presentationml.notesSlide+xml"/>
  <Override PartName="/ppt/tags/tag11.xml" ContentType="application/vnd.openxmlformats-officedocument.presentationml.tags+xml"/>
  <Override PartName="/ppt/notesSlides/notesSlide9.xml" ContentType="application/vnd.openxmlformats-officedocument.presentationml.notesSlide+xml"/>
  <Override PartName="/ppt/tags/tag12.xml" ContentType="application/vnd.openxmlformats-officedocument.presentationml.tags+xml"/>
  <Override PartName="/ppt/notesSlides/notesSlide10.xml" ContentType="application/vnd.openxmlformats-officedocument.presentationml.notesSlide+xml"/>
  <Override PartName="/ppt/tags/tag13.xml" ContentType="application/vnd.openxmlformats-officedocument.presentationml.tags+xml"/>
  <Override PartName="/ppt/notesSlides/notesSlide11.xml" ContentType="application/vnd.openxmlformats-officedocument.presentationml.notesSlide+xml"/>
  <Override PartName="/ppt/tags/tag14.xml" ContentType="application/vnd.openxmlformats-officedocument.presentationml.tags+xml"/>
  <Override PartName="/ppt/notesSlides/notesSlide12.xml" ContentType="application/vnd.openxmlformats-officedocument.presentationml.notesSlide+xml"/>
  <Override PartName="/ppt/tags/tag15.xml" ContentType="application/vnd.openxmlformats-officedocument.presentationml.tags+xml"/>
  <Override PartName="/ppt/notesSlides/notesSlide13.xml" ContentType="application/vnd.openxmlformats-officedocument.presentationml.notesSlide+xml"/>
  <Override PartName="/ppt/tags/tag16.xml" ContentType="application/vnd.openxmlformats-officedocument.presentationml.tags+xml"/>
  <Override PartName="/ppt/notesSlides/notesSlide14.xml" ContentType="application/vnd.openxmlformats-officedocument.presentationml.notesSlide+xml"/>
  <Override PartName="/ppt/tags/tag17.xml" ContentType="application/vnd.openxmlformats-officedocument.presentationml.tags+xml"/>
  <Override PartName="/ppt/notesSlides/notesSlide15.xml" ContentType="application/vnd.openxmlformats-officedocument.presentationml.notesSlide+xml"/>
  <Override PartName="/ppt/tags/tag18.xml" ContentType="application/vnd.openxmlformats-officedocument.presentationml.tags+xml"/>
  <Override PartName="/ppt/notesSlides/notesSlide16.xml" ContentType="application/vnd.openxmlformats-officedocument.presentationml.notesSlide+xml"/>
  <Override PartName="/ppt/tags/tag19.xml" ContentType="application/vnd.openxmlformats-officedocument.presentationml.tags+xml"/>
  <Override PartName="/ppt/notesSlides/notesSlide17.xml" ContentType="application/vnd.openxmlformats-officedocument.presentationml.notesSlide+xml"/>
  <Override PartName="/ppt/tags/tag20.xml" ContentType="application/vnd.openxmlformats-officedocument.presentationml.tags+xml"/>
  <Override PartName="/ppt/notesSlides/notesSlide18.xml" ContentType="application/vnd.openxmlformats-officedocument.presentationml.notesSlide+xml"/>
  <Override PartName="/ppt/tags/tag21.xml" ContentType="application/vnd.openxmlformats-officedocument.presentationml.tags+xml"/>
  <Override PartName="/ppt/notesSlides/notesSlide19.xml" ContentType="application/vnd.openxmlformats-officedocument.presentationml.notesSlide+xml"/>
  <Override PartName="/ppt/tags/tag22.xml" ContentType="application/vnd.openxmlformats-officedocument.presentationml.tags+xml"/>
  <Override PartName="/ppt/notesSlides/notesSlide20.xml" ContentType="application/vnd.openxmlformats-officedocument.presentationml.notesSlide+xml"/>
  <Override PartName="/ppt/tags/tag23.xml" ContentType="application/vnd.openxmlformats-officedocument.presentationml.tags+xml"/>
  <Override PartName="/ppt/notesSlides/notesSlide21.xml" ContentType="application/vnd.openxmlformats-officedocument.presentationml.notesSlide+xml"/>
  <Override PartName="/ppt/tags/tag24.xml" ContentType="application/vnd.openxmlformats-officedocument.presentationml.tags+xml"/>
  <Override PartName="/ppt/notesSlides/notesSlide22.xml" ContentType="application/vnd.openxmlformats-officedocument.presentationml.notesSlide+xml"/>
  <Override PartName="/ppt/tags/tag25.xml" ContentType="application/vnd.openxmlformats-officedocument.presentationml.tags+xml"/>
  <Override PartName="/ppt/notesSlides/notesSlide23.xml" ContentType="application/vnd.openxmlformats-officedocument.presentationml.notesSlide+xml"/>
  <Override PartName="/ppt/tags/tag26.xml" ContentType="application/vnd.openxmlformats-officedocument.presentationml.tags+xml"/>
  <Override PartName="/ppt/notesSlides/notesSlide24.xml" ContentType="application/vnd.openxmlformats-officedocument.presentationml.notesSlide+xml"/>
  <Override PartName="/ppt/tags/tag27.xml" ContentType="application/vnd.openxmlformats-officedocument.presentationml.tags+xml"/>
  <Override PartName="/ppt/notesSlides/notesSlide25.xml" ContentType="application/vnd.openxmlformats-officedocument.presentationml.notesSlide+xml"/>
  <Override PartName="/ppt/tags/tag28.xml" ContentType="application/vnd.openxmlformats-officedocument.presentationml.tags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9" r:id="rId3"/>
    <p:sldId id="300" r:id="rId4"/>
    <p:sldId id="261" r:id="rId5"/>
    <p:sldId id="303" r:id="rId6"/>
    <p:sldId id="326" r:id="rId7"/>
    <p:sldId id="331" r:id="rId8"/>
    <p:sldId id="332" r:id="rId9"/>
    <p:sldId id="321" r:id="rId10"/>
    <p:sldId id="270" r:id="rId11"/>
    <p:sldId id="329" r:id="rId12"/>
    <p:sldId id="277" r:id="rId13"/>
    <p:sldId id="328" r:id="rId14"/>
    <p:sldId id="309" r:id="rId15"/>
    <p:sldId id="310" r:id="rId16"/>
    <p:sldId id="296" r:id="rId17"/>
    <p:sldId id="279" r:id="rId18"/>
    <p:sldId id="297" r:id="rId19"/>
    <p:sldId id="298" r:id="rId20"/>
    <p:sldId id="282" r:id="rId21"/>
    <p:sldId id="312" r:id="rId22"/>
    <p:sldId id="314" r:id="rId23"/>
    <p:sldId id="315" r:id="rId24"/>
    <p:sldId id="335" r:id="rId25"/>
    <p:sldId id="317" r:id="rId26"/>
    <p:sldId id="318" r:id="rId27"/>
  </p:sldIdLst>
  <p:sldSz cx="9144000" cy="6858000" type="screen4x3"/>
  <p:notesSz cx="7099300" cy="10234613"/>
  <p:custDataLst>
    <p:tags r:id="rId30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F98"/>
    <a:srgbClr val="744300"/>
    <a:srgbClr val="009E58"/>
    <a:srgbClr val="007DB1"/>
    <a:srgbClr val="DE7B1E"/>
    <a:srgbClr val="1F3F94"/>
    <a:srgbClr val="EA3126"/>
    <a:srgbClr val="CF2A8E"/>
    <a:srgbClr val="734505"/>
    <a:srgbClr val="019F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11" autoAdjust="0"/>
    <p:restoredTop sz="83483" autoAdjust="0"/>
  </p:normalViewPr>
  <p:slideViewPr>
    <p:cSldViewPr>
      <p:cViewPr varScale="1">
        <p:scale>
          <a:sx n="62" d="100"/>
          <a:sy n="62" d="100"/>
        </p:scale>
        <p:origin x="123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875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914BE244-18A8-475F-BB93-F3EB17EC5B89}" type="datetimeFigureOut">
              <a:rPr lang="en-US" smtClean="0"/>
              <a:t>11/19/2017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5DE69E0E-AC5B-4523-8703-865AAD4EEE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8328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68CDC-51B3-49DC-942D-56A8F1048F3E}" type="datetimeFigureOut">
              <a:rPr lang="cs-CZ" smtClean="0"/>
              <a:pPr/>
              <a:t>19.11.2017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D8733645-EA11-4BF9-B143-08784D4A5A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7833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33645-EA11-4BF9-B143-08784D4A5A90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88910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3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33645-EA11-4BF9-B143-08784D4A5A90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1956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3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33645-EA11-4BF9-B143-08784D4A5A90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70969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25FD8-94E3-4095-A428-CA1A687E544C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1270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Silnější rámeček</a:t>
            </a:r>
            <a:r>
              <a:rPr lang="cs-CZ" baseline="0" dirty="0" smtClean="0"/>
              <a:t> – k zapamatování.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25FD8-94E3-4095-A428-CA1A687E544C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12371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  <a:p>
            <a:endParaRPr lang="cs-CZ" baseline="0" dirty="0" smtClean="0"/>
          </a:p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25FD8-94E3-4095-A428-CA1A687E544C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1270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25FD8-94E3-4095-A428-CA1A687E544C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1270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25FD8-94E3-4095-A428-CA1A687E544C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1270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25FD8-94E3-4095-A428-CA1A687E544C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1270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25FD8-94E3-4095-A428-CA1A687E544C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1270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25FD8-94E3-4095-A428-CA1A687E544C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127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 definici by</a:t>
            </a:r>
            <a:r>
              <a:rPr lang="cs-CZ" baseline="0" dirty="0" smtClean="0"/>
              <a:t> se měli pokusit nejprve studenti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33645-EA11-4BF9-B143-08784D4A5A90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1956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25FD8-94E3-4095-A428-CA1A687E544C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8696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25FD8-94E3-4095-A428-CA1A687E544C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8696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25FD8-94E3-4095-A428-CA1A687E544C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8696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25FD8-94E3-4095-A428-CA1A687E544C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8696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25FD8-94E3-4095-A428-CA1A687E544C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11909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25FD8-94E3-4095-A428-CA1A687E544C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8696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25FD8-94E3-4095-A428-CA1A687E544C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48696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33645-EA11-4BF9-B143-08784D4A5A90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371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3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33645-EA11-4BF9-B143-08784D4A5A9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195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33645-EA11-4BF9-B143-08784D4A5A90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9118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33645-EA11-4BF9-B143-08784D4A5A90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44383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33645-EA11-4BF9-B143-08784D4A5A90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0789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33645-EA11-4BF9-B143-08784D4A5A90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7558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33645-EA11-4BF9-B143-08784D4A5A90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404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84C4A9-0FB5-4764-BF0A-7C2216C58578}" type="datetimeFigureOut">
              <a:rPr lang="cs-CZ" smtClean="0"/>
              <a:pPr/>
              <a:t>19.11.2017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BDE14-81BA-4D73-8A0B-71EA91AACF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716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84C4A9-0FB5-4764-BF0A-7C2216C58578}" type="datetimeFigureOut">
              <a:rPr lang="cs-CZ" smtClean="0"/>
              <a:pPr/>
              <a:t>19.11.2017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BDE14-81BA-4D73-8A0B-71EA91AACF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714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84C4A9-0FB5-4764-BF0A-7C2216C58578}" type="datetimeFigureOut">
              <a:rPr lang="cs-CZ" smtClean="0"/>
              <a:pPr/>
              <a:t>19.11.2017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BDE14-81BA-4D73-8A0B-71EA91AACF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399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84C4A9-0FB5-4764-BF0A-7C2216C58578}" type="datetimeFigureOut">
              <a:rPr lang="cs-CZ" smtClean="0"/>
              <a:pPr/>
              <a:t>19.11.2017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BDE14-81BA-4D73-8A0B-71EA91AACF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204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84C4A9-0FB5-4764-BF0A-7C2216C58578}" type="datetimeFigureOut">
              <a:rPr lang="cs-CZ" smtClean="0"/>
              <a:pPr/>
              <a:t>19.11.2017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BDE14-81BA-4D73-8A0B-71EA91AACF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1542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84C4A9-0FB5-4764-BF0A-7C2216C58578}" type="datetimeFigureOut">
              <a:rPr lang="cs-CZ" smtClean="0"/>
              <a:pPr/>
              <a:t>19.11.2017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BDE14-81BA-4D73-8A0B-71EA91AACF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093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84C4A9-0FB5-4764-BF0A-7C2216C58578}" type="datetimeFigureOut">
              <a:rPr lang="cs-CZ" smtClean="0"/>
              <a:pPr/>
              <a:t>19.11.2017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BDE14-81BA-4D73-8A0B-71EA91AACF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93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84C4A9-0FB5-4764-BF0A-7C2216C58578}" type="datetimeFigureOut">
              <a:rPr lang="cs-CZ" smtClean="0"/>
              <a:pPr/>
              <a:t>19.11.2017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BDE14-81BA-4D73-8A0B-71EA91AACF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3100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84C4A9-0FB5-4764-BF0A-7C2216C58578}" type="datetimeFigureOut">
              <a:rPr lang="cs-CZ" smtClean="0"/>
              <a:pPr/>
              <a:t>19.11.2017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BDE14-81BA-4D73-8A0B-71EA91AACF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220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84C4A9-0FB5-4764-BF0A-7C2216C58578}" type="datetimeFigureOut">
              <a:rPr lang="cs-CZ" smtClean="0"/>
              <a:pPr/>
              <a:t>19.11.2017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BDE14-81BA-4D73-8A0B-71EA91AACF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603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84C4A9-0FB5-4764-BF0A-7C2216C58578}" type="datetimeFigureOut">
              <a:rPr lang="cs-CZ" smtClean="0"/>
              <a:pPr/>
              <a:t>19.11.2017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BDE14-81BA-4D73-8A0B-71EA91AACF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616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s-CZ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s-CZ" smtClean="0"/>
              <a:t>Haga clic para modificar el estilo de texto del patrón</a:t>
            </a:r>
          </a:p>
          <a:p>
            <a:pPr lvl="1"/>
            <a:r>
              <a:rPr lang="es-ES" altLang="cs-CZ" smtClean="0"/>
              <a:t>Segundo nivel</a:t>
            </a:r>
          </a:p>
          <a:p>
            <a:pPr lvl="2"/>
            <a:r>
              <a:rPr lang="es-ES" altLang="cs-CZ" smtClean="0"/>
              <a:t>Tercer nivel</a:t>
            </a:r>
          </a:p>
          <a:p>
            <a:pPr lvl="3"/>
            <a:r>
              <a:rPr lang="es-ES" altLang="cs-CZ" smtClean="0"/>
              <a:t>Cuarto nivel</a:t>
            </a:r>
          </a:p>
          <a:p>
            <a:pPr lvl="4"/>
            <a:r>
              <a:rPr lang="es-ES" altLang="cs-CZ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8284C4A9-0FB5-4764-BF0A-7C2216C58578}" type="datetimeFigureOut">
              <a:rPr lang="cs-CZ" smtClean="0"/>
              <a:pPr/>
              <a:t>19.11.2017</a:t>
            </a:fld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05BDE14-81BA-4D73-8A0B-71EA91AACF5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727684" y="1628800"/>
            <a:ext cx="5688632" cy="1470025"/>
          </a:xfrm>
        </p:spPr>
        <p:txBody>
          <a:bodyPr/>
          <a:lstStyle/>
          <a:p>
            <a:r>
              <a:rPr lang="cs-CZ" sz="5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Cytostatika</a:t>
            </a:r>
            <a:endParaRPr lang="cs-CZ" sz="5400" b="1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2762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616"/>
            <a:ext cx="8229600" cy="904104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Časné NÚ cytostatik</a:t>
            </a:r>
            <a:endParaRPr lang="cs-CZ" b="1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8136904" cy="5616624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400" dirty="0">
                <a:latin typeface="Candara" panose="020E0502030303020204" pitchFamily="34" charset="0"/>
              </a:rPr>
              <a:t>n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auzea, zvracení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latin typeface="Candara" panose="020E0502030303020204" pitchFamily="34" charset="0"/>
              </a:rPr>
              <a:t>n</a:t>
            </a:r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especifické </a:t>
            </a:r>
            <a:r>
              <a:rPr lang="cs-CZ" sz="2400" b="1" dirty="0" smtClean="0">
                <a:latin typeface="Candara" panose="020E0502030303020204" pitchFamily="34" charset="0"/>
              </a:rPr>
              <a:t>účinky: 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pocení, horečka, únava, poleptání (extravazální únik, potřísnění)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latin typeface="Candara" panose="020E0502030303020204" pitchFamily="34" charset="0"/>
              </a:rPr>
              <a:t>s</a:t>
            </a:r>
            <a:r>
              <a:rPr lang="cs-CZ" sz="2400" b="1" dirty="0" smtClean="0">
                <a:latin typeface="Candara" panose="020E0502030303020204" pitchFamily="34" charset="0"/>
              </a:rPr>
              <a:t>pecifické účinky: </a:t>
            </a:r>
            <a:r>
              <a:rPr lang="cs-CZ" sz="2400" dirty="0" smtClean="0">
                <a:latin typeface="Candara" panose="020E0502030303020204" pitchFamily="34" charset="0"/>
              </a:rPr>
              <a:t>alergie, akutní kardiotoxicita</a:t>
            </a: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296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616"/>
            <a:ext cx="8229600" cy="904104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Pozdní NÚ cytostatik</a:t>
            </a:r>
            <a:endParaRPr lang="cs-CZ" b="1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4283968" y="910716"/>
            <a:ext cx="4606461" cy="58326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1179000" lvl="2">
              <a:spcBef>
                <a:spcPts val="0"/>
              </a:spcBef>
              <a:spcAft>
                <a:spcPts val="0"/>
              </a:spcAft>
            </a:pPr>
            <a:endParaRPr lang="cs-CZ" sz="2000" kern="0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834644"/>
          </a:xfrm>
        </p:spPr>
        <p:txBody>
          <a:bodyPr/>
          <a:lstStyle/>
          <a:p>
            <a:pPr marL="378900">
              <a:spcBef>
                <a:spcPts val="0"/>
              </a:spcBef>
              <a:spcAft>
                <a:spcPts val="0"/>
              </a:spcAft>
            </a:pPr>
            <a:r>
              <a:rPr lang="cs-CZ" dirty="0">
                <a:latin typeface="Candara" panose="020E0502030303020204" pitchFamily="34" charset="0"/>
              </a:rPr>
              <a:t>n</a:t>
            </a:r>
            <a:r>
              <a:rPr lang="cs-CZ" dirty="0" smtClean="0">
                <a:latin typeface="Candara" panose="020E0502030303020204" pitchFamily="34" charset="0"/>
              </a:rPr>
              <a:t>auzea</a:t>
            </a:r>
            <a:r>
              <a:rPr lang="cs-CZ" dirty="0">
                <a:latin typeface="Candara" panose="020E0502030303020204" pitchFamily="34" charset="0"/>
              </a:rPr>
              <a:t>, zvracení</a:t>
            </a:r>
          </a:p>
          <a:p>
            <a:pPr marL="378900">
              <a:spcBef>
                <a:spcPts val="0"/>
              </a:spcBef>
              <a:spcAft>
                <a:spcPts val="0"/>
              </a:spcAft>
            </a:pPr>
            <a:endParaRPr lang="cs-CZ" dirty="0" smtClean="0">
              <a:latin typeface="Candara" panose="020E0502030303020204" pitchFamily="34" charset="0"/>
            </a:endParaRPr>
          </a:p>
          <a:p>
            <a:pPr marL="378900">
              <a:spcBef>
                <a:spcPts val="0"/>
              </a:spcBef>
              <a:spcAft>
                <a:spcPts val="0"/>
              </a:spcAft>
            </a:pPr>
            <a:r>
              <a:rPr lang="cs-CZ" b="1" dirty="0">
                <a:latin typeface="Candara" panose="020E0502030303020204" pitchFamily="34" charset="0"/>
              </a:rPr>
              <a:t>o</a:t>
            </a:r>
            <a:r>
              <a:rPr lang="cs-CZ" b="1" dirty="0" smtClean="0">
                <a:latin typeface="Candara" panose="020E0502030303020204" pitchFamily="34" charset="0"/>
              </a:rPr>
              <a:t>rgánová </a:t>
            </a:r>
            <a:r>
              <a:rPr lang="cs-CZ" b="1" dirty="0">
                <a:latin typeface="Candara" panose="020E0502030303020204" pitchFamily="34" charset="0"/>
              </a:rPr>
              <a:t>toxicita:</a:t>
            </a:r>
          </a:p>
          <a:p>
            <a:pPr marL="1179000" lvl="2">
              <a:spcBef>
                <a:spcPts val="0"/>
              </a:spcBef>
              <a:spcAft>
                <a:spcPts val="0"/>
              </a:spcAft>
            </a:pPr>
            <a:r>
              <a:rPr lang="cs-CZ" sz="3200" dirty="0" err="1" smtClean="0">
                <a:latin typeface="Candara" panose="020E0502030303020204" pitchFamily="34" charset="0"/>
                <a:cs typeface="Arial" panose="020B0604020202020204" pitchFamily="34" charset="0"/>
              </a:rPr>
              <a:t>myelosuprese</a:t>
            </a:r>
            <a:r>
              <a:rPr lang="cs-CZ" sz="3200" dirty="0" smtClean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cs-CZ" sz="3200" dirty="0">
                <a:latin typeface="Candara" panose="020E0502030303020204" pitchFamily="34" charset="0"/>
                <a:cs typeface="Arial" panose="020B0604020202020204" pitchFamily="34" charset="0"/>
              </a:rPr>
              <a:t>(kostní dřeň)</a:t>
            </a:r>
          </a:p>
          <a:p>
            <a:pPr marL="1179000" lvl="2">
              <a:spcBef>
                <a:spcPts val="0"/>
              </a:spcBef>
              <a:spcAft>
                <a:spcPts val="0"/>
              </a:spcAft>
            </a:pPr>
            <a:r>
              <a:rPr lang="cs-CZ" sz="3200" dirty="0" err="1" smtClean="0">
                <a:latin typeface="Candara" panose="020E0502030303020204" pitchFamily="34" charset="0"/>
                <a:cs typeface="Arial" panose="020B0604020202020204" pitchFamily="34" charset="0"/>
              </a:rPr>
              <a:t>mukositida</a:t>
            </a:r>
            <a:r>
              <a:rPr lang="cs-CZ" sz="3200" dirty="0" smtClean="0">
                <a:latin typeface="Candara" panose="020E0502030303020204" pitchFamily="34" charset="0"/>
                <a:cs typeface="Arial" panose="020B0604020202020204" pitchFamily="34" charset="0"/>
              </a:rPr>
              <a:t> = GIT </a:t>
            </a:r>
            <a:r>
              <a:rPr lang="cs-CZ" sz="3200" dirty="0">
                <a:latin typeface="Candara" panose="020E0502030303020204" pitchFamily="34" charset="0"/>
                <a:cs typeface="Arial" panose="020B0604020202020204" pitchFamily="34" charset="0"/>
              </a:rPr>
              <a:t>slizniční toxicita</a:t>
            </a:r>
          </a:p>
          <a:p>
            <a:pPr marL="1179000" lvl="2">
              <a:spcBef>
                <a:spcPts val="0"/>
              </a:spcBef>
              <a:spcAft>
                <a:spcPts val="0"/>
              </a:spcAft>
            </a:pPr>
            <a:r>
              <a:rPr lang="cs-CZ" sz="3200" dirty="0">
                <a:latin typeface="Candara" panose="020E0502030303020204" pitchFamily="34" charset="0"/>
                <a:cs typeface="Arial" panose="020B0604020202020204" pitchFamily="34" charset="0"/>
              </a:rPr>
              <a:t>sterilita, poruchy reprodukce (pohlavní buňky)</a:t>
            </a:r>
          </a:p>
          <a:p>
            <a:pPr marL="1179000" lvl="2">
              <a:spcBef>
                <a:spcPts val="0"/>
              </a:spcBef>
              <a:spcAft>
                <a:spcPts val="0"/>
              </a:spcAft>
            </a:pPr>
            <a:r>
              <a:rPr lang="cs-CZ" sz="3200" dirty="0">
                <a:latin typeface="Candara" panose="020E0502030303020204" pitchFamily="34" charset="0"/>
                <a:cs typeface="Arial" panose="020B0604020202020204" pitchFamily="34" charset="0"/>
              </a:rPr>
              <a:t>alopecie (vlasové folikuly</a:t>
            </a:r>
            <a:r>
              <a:rPr lang="cs-CZ" sz="3200" dirty="0" smtClean="0">
                <a:latin typeface="Candara" panose="020E0502030303020204" pitchFamily="34" charset="0"/>
                <a:cs typeface="Arial" panose="020B0604020202020204" pitchFamily="34" charset="0"/>
              </a:rPr>
              <a:t>)</a:t>
            </a:r>
          </a:p>
          <a:p>
            <a:pPr marL="1179000" lvl="2">
              <a:spcBef>
                <a:spcPts val="0"/>
              </a:spcBef>
              <a:spcAft>
                <a:spcPts val="0"/>
              </a:spcAft>
            </a:pPr>
            <a:r>
              <a:rPr lang="cs-CZ" sz="3200" dirty="0" smtClean="0">
                <a:latin typeface="Candara" panose="020E0502030303020204" pitchFamily="34" charset="0"/>
                <a:cs typeface="Arial" panose="020B0604020202020204" pitchFamily="34" charset="0"/>
              </a:rPr>
              <a:t>lokální toxicita</a:t>
            </a:r>
            <a:endParaRPr lang="cs-CZ" sz="3200" dirty="0" smtClean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1179000" lvl="2">
              <a:spcBef>
                <a:spcPts val="0"/>
              </a:spcBef>
              <a:spcAft>
                <a:spcPts val="0"/>
              </a:spcAft>
            </a:pPr>
            <a:r>
              <a:rPr lang="cs-CZ" sz="3200" dirty="0" smtClean="0">
                <a:latin typeface="Candara" panose="020E0502030303020204" pitchFamily="34" charset="0"/>
                <a:cs typeface="Arial" panose="020B0604020202020204" pitchFamily="34" charset="0"/>
              </a:rPr>
              <a:t>vznik sekundárních malignit</a:t>
            </a:r>
            <a:endParaRPr lang="cs-CZ" sz="32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1179000" lvl="2">
              <a:spcBef>
                <a:spcPts val="0"/>
              </a:spcBef>
              <a:spcAft>
                <a:spcPts val="0"/>
              </a:spcAft>
            </a:pPr>
            <a:endParaRPr lang="cs-CZ" dirty="0">
              <a:latin typeface="Candara" panose="020E0502030303020204" pitchFamily="34" charset="0"/>
            </a:endParaRPr>
          </a:p>
          <a:p>
            <a:endParaRPr lang="en-US" sz="2400" dirty="0"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190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8784976" cy="981075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Alkylační cytostatika</a:t>
            </a:r>
            <a:endParaRPr lang="cs-CZ" b="1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196752"/>
            <a:ext cx="8856984" cy="5328592"/>
          </a:xfrm>
        </p:spPr>
        <p:txBody>
          <a:bodyPr/>
          <a:lstStyle/>
          <a:p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MÚ: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přenos alkylové skupiny na dusík báze DNA, kovalentní vazba mezi dvěma G jednoho nebo dvou řetězců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inhibice replikace, zástava buněčného cyklu</a:t>
            </a:r>
          </a:p>
          <a:p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50. léta: 1. deriváty dusíkatého yperitu v klinické praxi</a:t>
            </a:r>
          </a:p>
          <a:p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endParaRPr lang="cs-CZ" sz="2400" b="1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NÚ – typická toxicita: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sekundární malignity – hematologické</a:t>
            </a:r>
          </a:p>
          <a:p>
            <a:pPr marL="0" indent="0">
              <a:buNone/>
            </a:pPr>
            <a:endParaRPr lang="cs-CZ" sz="1200" b="1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798447"/>
            <a:ext cx="2952328" cy="693797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645024"/>
            <a:ext cx="2736304" cy="925085"/>
          </a:xfrm>
          <a:prstGeom prst="rect">
            <a:avLst/>
          </a:prstGeom>
        </p:spPr>
      </p:pic>
      <p:cxnSp>
        <p:nvCxnSpPr>
          <p:cNvPr id="5" name="Přímá spojnice se šipkou 4"/>
          <p:cNvCxnSpPr/>
          <p:nvPr/>
        </p:nvCxnSpPr>
        <p:spPr>
          <a:xfrm>
            <a:off x="3815916" y="4145345"/>
            <a:ext cx="1656184" cy="11813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45174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Zaoblený obdélník 38"/>
          <p:cNvSpPr/>
          <p:nvPr/>
        </p:nvSpPr>
        <p:spPr>
          <a:xfrm>
            <a:off x="730494" y="4983190"/>
            <a:ext cx="2377574" cy="369332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sp>
        <p:nvSpPr>
          <p:cNvPr id="40" name="Zaoblený obdélník 39"/>
          <p:cNvSpPr/>
          <p:nvPr/>
        </p:nvSpPr>
        <p:spPr>
          <a:xfrm>
            <a:off x="3716767" y="4983190"/>
            <a:ext cx="1731647" cy="369332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sp>
        <p:nvSpPr>
          <p:cNvPr id="37" name="Zaoblený obdélník 36"/>
          <p:cNvSpPr/>
          <p:nvPr/>
        </p:nvSpPr>
        <p:spPr>
          <a:xfrm>
            <a:off x="3598201" y="1954667"/>
            <a:ext cx="2377574" cy="369332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sp>
        <p:nvSpPr>
          <p:cNvPr id="38" name="Zaoblený obdélník 37"/>
          <p:cNvSpPr/>
          <p:nvPr/>
        </p:nvSpPr>
        <p:spPr>
          <a:xfrm>
            <a:off x="6824380" y="2450513"/>
            <a:ext cx="1924084" cy="369332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sp>
        <p:nvSpPr>
          <p:cNvPr id="68" name="Zaoblený obdélník 67"/>
          <p:cNvSpPr/>
          <p:nvPr/>
        </p:nvSpPr>
        <p:spPr>
          <a:xfrm>
            <a:off x="730494" y="1934724"/>
            <a:ext cx="2377574" cy="369332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sp>
        <p:nvSpPr>
          <p:cNvPr id="7" name="Ovál 6"/>
          <p:cNvSpPr/>
          <p:nvPr/>
        </p:nvSpPr>
        <p:spPr>
          <a:xfrm>
            <a:off x="2411760" y="3326026"/>
            <a:ext cx="4536504" cy="864096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accent1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>
              <a:latin typeface="Candara" panose="020E0502030303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563572" y="3471343"/>
            <a:ext cx="229101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3000" b="1" dirty="0" smtClean="0">
                <a:latin typeface="Candara" panose="020E0502030303020204" pitchFamily="34" charset="0"/>
              </a:rPr>
              <a:t>ALKYLANCIA</a:t>
            </a:r>
            <a:endParaRPr lang="en-US" sz="3000" b="1" dirty="0">
              <a:latin typeface="Candara" panose="020E0502030303020204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269160" y="1386053"/>
            <a:ext cx="2607702" cy="40011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latin typeface="Candara" panose="020E0502030303020204" pitchFamily="34" charset="0"/>
              </a:rPr>
              <a:t>Der. </a:t>
            </a:r>
            <a:r>
              <a:rPr lang="cs-CZ" sz="2000" b="1" dirty="0" err="1" smtClean="0">
                <a:latin typeface="Candara" panose="020E0502030303020204" pitchFamily="34" charset="0"/>
              </a:rPr>
              <a:t>nitrosomočoviny</a:t>
            </a:r>
            <a:r>
              <a:rPr lang="cs-CZ" sz="2000" b="1" dirty="0" smtClean="0">
                <a:latin typeface="Candara" panose="020E0502030303020204" pitchFamily="34" charset="0"/>
              </a:rPr>
              <a:t>:</a:t>
            </a:r>
            <a:endParaRPr lang="en-US" sz="2000" b="1" dirty="0">
              <a:latin typeface="Candara" panose="020E0502030303020204" pitchFamily="34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766607" y="1948770"/>
            <a:ext cx="21015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latin typeface="Candara" panose="020E0502030303020204" pitchFamily="34" charset="0"/>
              </a:rPr>
              <a:t>CYKLOFOSFAMID</a:t>
            </a:r>
            <a:endParaRPr lang="en-US" sz="2000" b="1" dirty="0">
              <a:latin typeface="Candara" panose="020E0502030303020204" pitchFamily="34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7092280" y="2452926"/>
            <a:ext cx="1388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latin typeface="Candara" panose="020E0502030303020204" pitchFamily="34" charset="0"/>
              </a:rPr>
              <a:t>LOMUSTIN</a:t>
            </a:r>
            <a:endParaRPr lang="en-US" sz="2000" b="1" dirty="0">
              <a:latin typeface="Candara" panose="020E0502030303020204" pitchFamily="34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6684323" y="5002380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Candara" panose="020E0502030303020204" pitchFamily="34" charset="0"/>
              </a:rPr>
              <a:t>MITOMYCIN C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3869904" y="4980363"/>
            <a:ext cx="13882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latin typeface="Candara" panose="020E0502030303020204" pitchFamily="34" charset="0"/>
              </a:rPr>
              <a:t>BUSULFAN</a:t>
            </a:r>
            <a:endParaRPr lang="en-US" sz="2000" b="1" dirty="0">
              <a:latin typeface="Candara" panose="020E0502030303020204" pitchFamily="34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063899" y="4973106"/>
            <a:ext cx="19239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latin typeface="Candara" panose="020E0502030303020204" pitchFamily="34" charset="0"/>
              </a:rPr>
              <a:t>TEMOZOLOMID</a:t>
            </a:r>
            <a:endParaRPr lang="en-US" sz="2000" b="1" dirty="0">
              <a:latin typeface="Candara" panose="020E0502030303020204" pitchFamily="34" charset="0"/>
            </a:endParaRPr>
          </a:p>
        </p:txBody>
      </p:sp>
      <p:cxnSp>
        <p:nvCxnSpPr>
          <p:cNvPr id="23" name="Přímá spojnice se šipkou 22"/>
          <p:cNvCxnSpPr>
            <a:stCxn id="7" idx="0"/>
          </p:cNvCxnSpPr>
          <p:nvPr/>
        </p:nvCxnSpPr>
        <p:spPr>
          <a:xfrm flipV="1">
            <a:off x="4680012" y="2479990"/>
            <a:ext cx="171024" cy="84603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>
            <a:stCxn id="7" idx="7"/>
          </p:cNvCxnSpPr>
          <p:nvPr/>
        </p:nvCxnSpPr>
        <p:spPr>
          <a:xfrm flipV="1">
            <a:off x="6283908" y="2931555"/>
            <a:ext cx="1487813" cy="5210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>
            <a:stCxn id="7" idx="5"/>
          </p:cNvCxnSpPr>
          <p:nvPr/>
        </p:nvCxnSpPr>
        <p:spPr>
          <a:xfrm>
            <a:off x="6283908" y="4063578"/>
            <a:ext cx="1145334" cy="8055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>
            <a:stCxn id="7" idx="4"/>
          </p:cNvCxnSpPr>
          <p:nvPr/>
        </p:nvCxnSpPr>
        <p:spPr>
          <a:xfrm flipH="1">
            <a:off x="4572000" y="4190122"/>
            <a:ext cx="108012" cy="6790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>
            <a:stCxn id="7" idx="3"/>
          </p:cNvCxnSpPr>
          <p:nvPr/>
        </p:nvCxnSpPr>
        <p:spPr>
          <a:xfrm flipH="1">
            <a:off x="2051720" y="4063578"/>
            <a:ext cx="1024396" cy="8055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497" name="Přímá spojnice se šipkou 106496"/>
          <p:cNvCxnSpPr>
            <a:stCxn id="7" idx="1"/>
          </p:cNvCxnSpPr>
          <p:nvPr/>
        </p:nvCxnSpPr>
        <p:spPr>
          <a:xfrm flipH="1" flipV="1">
            <a:off x="1930782" y="2479990"/>
            <a:ext cx="1145334" cy="97258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Zaoblený obdélník 40"/>
          <p:cNvSpPr/>
          <p:nvPr/>
        </p:nvSpPr>
        <p:spPr>
          <a:xfrm>
            <a:off x="6361639" y="4992785"/>
            <a:ext cx="2377574" cy="369332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1148076" y="5524874"/>
            <a:ext cx="1511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Candara" panose="020E0502030303020204" pitchFamily="34" charset="0"/>
              </a:rPr>
              <a:t>DAKARBAZIN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60" name="Zaoblený obdélník 59"/>
          <p:cNvSpPr/>
          <p:nvPr/>
        </p:nvSpPr>
        <p:spPr>
          <a:xfrm>
            <a:off x="730494" y="5524874"/>
            <a:ext cx="2377574" cy="369332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4124135" y="1387467"/>
            <a:ext cx="1300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Candara" panose="020E0502030303020204" pitchFamily="34" charset="0"/>
              </a:rPr>
              <a:t>IFOSFAMID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64" name="Zaoblený obdélník 63"/>
          <p:cNvSpPr/>
          <p:nvPr/>
        </p:nvSpPr>
        <p:spPr>
          <a:xfrm>
            <a:off x="3594232" y="1386053"/>
            <a:ext cx="2377574" cy="369332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sp>
        <p:nvSpPr>
          <p:cNvPr id="65" name="TextovéPole 64"/>
          <p:cNvSpPr txBox="1"/>
          <p:nvPr/>
        </p:nvSpPr>
        <p:spPr>
          <a:xfrm>
            <a:off x="920722" y="1372069"/>
            <a:ext cx="1811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Candara" panose="020E0502030303020204" pitchFamily="34" charset="0"/>
              </a:rPr>
              <a:t>CHLORAMBUCIL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66" name="Zaoblený obdélník 65"/>
          <p:cNvSpPr/>
          <p:nvPr/>
        </p:nvSpPr>
        <p:spPr>
          <a:xfrm>
            <a:off x="745373" y="1372069"/>
            <a:ext cx="2377574" cy="369332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sp>
        <p:nvSpPr>
          <p:cNvPr id="67" name="TextovéPole 66"/>
          <p:cNvSpPr txBox="1"/>
          <p:nvPr/>
        </p:nvSpPr>
        <p:spPr>
          <a:xfrm>
            <a:off x="1193116" y="1934724"/>
            <a:ext cx="14058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latin typeface="Candara" panose="020E0502030303020204" pitchFamily="34" charset="0"/>
              </a:rPr>
              <a:t>MELFALAN</a:t>
            </a:r>
            <a:endParaRPr lang="en-US" sz="2000" b="1" dirty="0">
              <a:latin typeface="Candara" panose="020E0502030303020204" pitchFamily="34" charset="0"/>
            </a:endParaRPr>
          </a:p>
        </p:txBody>
      </p:sp>
      <p:sp>
        <p:nvSpPr>
          <p:cNvPr id="69" name="TextovéPole 68"/>
          <p:cNvSpPr txBox="1"/>
          <p:nvPr/>
        </p:nvSpPr>
        <p:spPr>
          <a:xfrm>
            <a:off x="7137573" y="1929971"/>
            <a:ext cx="1412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Candara" panose="020E0502030303020204" pitchFamily="34" charset="0"/>
              </a:rPr>
              <a:t>KARMUSTIN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70" name="Zaoblený obdélník 69"/>
          <p:cNvSpPr/>
          <p:nvPr/>
        </p:nvSpPr>
        <p:spPr>
          <a:xfrm>
            <a:off x="6810184" y="1916832"/>
            <a:ext cx="1952475" cy="369332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ndara" panose="020E0502030303020204" pitchFamily="34" charset="0"/>
            </a:endParaRPr>
          </a:p>
        </p:txBody>
      </p:sp>
      <p:sp>
        <p:nvSpPr>
          <p:cNvPr id="77" name="Rectangle 2"/>
          <p:cNvSpPr>
            <a:spLocks noGrp="1" noChangeArrowheads="1"/>
          </p:cNvSpPr>
          <p:nvPr>
            <p:ph type="title"/>
          </p:nvPr>
        </p:nvSpPr>
        <p:spPr>
          <a:xfrm>
            <a:off x="412800" y="112947"/>
            <a:ext cx="8367123" cy="814997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Přehled vybraných zástupců</a:t>
            </a:r>
            <a:endParaRPr lang="cs-CZ" b="1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2053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8784976" cy="981075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Alkylační cytostatika</a:t>
            </a:r>
            <a:endParaRPr lang="cs-CZ" b="1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908720"/>
            <a:ext cx="8208912" cy="5832647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panose="020B0604020202020204" pitchFamily="34" charset="0"/>
              </a:rPr>
              <a:t>Cyklofosfamid</a:t>
            </a:r>
            <a:endParaRPr lang="cs-CZ" sz="2800" b="1" dirty="0">
              <a:solidFill>
                <a:schemeClr val="tx1"/>
              </a:solidFill>
              <a:effectLst/>
              <a:latin typeface="Candara" panose="020E0502030303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Candara" panose="020E0502030303020204" pitchFamily="34" charset="0"/>
                <a:cs typeface="Arial" panose="020B0604020202020204" pitchFamily="34" charset="0"/>
              </a:rPr>
              <a:t>i.v., p.o. podání</a:t>
            </a:r>
          </a:p>
          <a:p>
            <a:r>
              <a:rPr lang="cs-CZ" sz="28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panose="020B0604020202020204" pitchFamily="34" charset="0"/>
              </a:rPr>
              <a:t>proléčivo</a:t>
            </a:r>
            <a:r>
              <a:rPr lang="cs-CZ" sz="28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cs-CZ" sz="2800" dirty="0"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panose="020B0604020202020204" pitchFamily="34" charset="0"/>
              </a:rPr>
              <a:t>→ CYP450 → cytotoxické metabolity</a:t>
            </a:r>
          </a:p>
          <a:p>
            <a:r>
              <a:rPr lang="cs-CZ" sz="2800" b="1" dirty="0"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panose="020B0604020202020204" pitchFamily="34" charset="0"/>
              </a:rPr>
              <a:t>NÚ:</a:t>
            </a:r>
            <a:r>
              <a:rPr lang="cs-CZ" sz="2800" dirty="0"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cs-CZ" sz="2800" dirty="0" err="1"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panose="020B0604020202020204" pitchFamily="34" charset="0"/>
              </a:rPr>
              <a:t>urotoxicita</a:t>
            </a:r>
            <a:r>
              <a:rPr lang="cs-CZ" sz="28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panose="020B0604020202020204" pitchFamily="34" charset="0"/>
              </a:rPr>
              <a:t>, </a:t>
            </a:r>
            <a:r>
              <a:rPr lang="cs-CZ" sz="2800" b="1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panose="020B0604020202020204" pitchFamily="34" charset="0"/>
              </a:rPr>
              <a:t>emetogenita</a:t>
            </a:r>
            <a:endParaRPr lang="cs-CZ" sz="2800" dirty="0">
              <a:solidFill>
                <a:schemeClr val="tx1"/>
              </a:solidFill>
              <a:effectLst/>
              <a:latin typeface="Candara" panose="020E0502030303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panose="020B0604020202020204" pitchFamily="34" charset="0"/>
              </a:rPr>
              <a:t>nižší dávky – </a:t>
            </a:r>
            <a:r>
              <a:rPr lang="cs-CZ" sz="2800" dirty="0" err="1"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panose="020B0604020202020204" pitchFamily="34" charset="0"/>
              </a:rPr>
              <a:t>imunosupresivum</a:t>
            </a:r>
            <a:endParaRPr lang="cs-CZ" sz="2800" dirty="0">
              <a:solidFill>
                <a:schemeClr val="tx1"/>
              </a:solidFill>
              <a:effectLst/>
              <a:latin typeface="Candara" panose="020E0502030303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Candara" panose="020E0502030303020204" pitchFamily="34" charset="0"/>
                <a:cs typeface="Arial" panose="020B0604020202020204" pitchFamily="34" charset="0"/>
              </a:rPr>
              <a:t>l</a:t>
            </a:r>
            <a:r>
              <a:rPr lang="cs-CZ" sz="2800" dirty="0" smtClean="0">
                <a:latin typeface="Candara" panose="020E0502030303020204" pitchFamily="34" charset="0"/>
                <a:cs typeface="Arial" panose="020B0604020202020204" pitchFamily="34" charset="0"/>
              </a:rPr>
              <a:t>éčba h</a:t>
            </a:r>
            <a:r>
              <a:rPr lang="cs-CZ" sz="28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panose="020B0604020202020204" pitchFamily="34" charset="0"/>
              </a:rPr>
              <a:t>ematologických malignit </a:t>
            </a:r>
            <a:r>
              <a:rPr lang="cs-CZ" sz="2800" dirty="0"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panose="020B0604020202020204" pitchFamily="34" charset="0"/>
              </a:rPr>
              <a:t>i </a:t>
            </a:r>
            <a:r>
              <a:rPr lang="cs-CZ" sz="28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panose="020B0604020202020204" pitchFamily="34" charset="0"/>
              </a:rPr>
              <a:t>solidních nádorů</a:t>
            </a:r>
            <a:endParaRPr lang="cs-CZ" sz="2800" dirty="0">
              <a:solidFill>
                <a:schemeClr val="tx1"/>
              </a:solidFill>
              <a:effectLst/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050" b="1" dirty="0" smtClean="0">
              <a:solidFill>
                <a:schemeClr val="tx1"/>
              </a:solidFill>
              <a:effectLst/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b="1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panose="020B0604020202020204" pitchFamily="34" charset="0"/>
              </a:rPr>
              <a:t>Lomustin</a:t>
            </a:r>
            <a:endParaRPr lang="cs-CZ" sz="2800" b="1" dirty="0">
              <a:solidFill>
                <a:schemeClr val="tx1"/>
              </a:solidFill>
              <a:effectLst/>
              <a:latin typeface="Candara" panose="020E0502030303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latin typeface="Candara" panose="020E0502030303020204" pitchFamily="34" charset="0"/>
                <a:cs typeface="Arial" panose="020B0604020202020204" pitchFamily="34" charset="0"/>
              </a:rPr>
              <a:t>p.o. podání</a:t>
            </a:r>
          </a:p>
          <a:p>
            <a:r>
              <a:rPr lang="cs-CZ" sz="2800" dirty="0" smtClean="0">
                <a:latin typeface="Candara" panose="020E0502030303020204" pitchFamily="34" charset="0"/>
                <a:cs typeface="Arial" panose="020B0604020202020204" pitchFamily="34" charset="0"/>
              </a:rPr>
              <a:t>l</a:t>
            </a:r>
            <a:r>
              <a:rPr lang="cs-CZ" sz="28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panose="020B0604020202020204" pitchFamily="34" charset="0"/>
              </a:rPr>
              <a:t>ipofilní, proniká </a:t>
            </a:r>
            <a:r>
              <a:rPr lang="cs-CZ" sz="2800" dirty="0"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panose="020B0604020202020204" pitchFamily="34" charset="0"/>
              </a:rPr>
              <a:t>HEB → </a:t>
            </a:r>
            <a:r>
              <a:rPr lang="cs-CZ" sz="28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panose="020B0604020202020204" pitchFamily="34" charset="0"/>
              </a:rPr>
              <a:t>léčba nádorů mozku</a:t>
            </a:r>
            <a:endParaRPr lang="cs-CZ" sz="2800" dirty="0">
              <a:solidFill>
                <a:schemeClr val="tx1"/>
              </a:solidFill>
              <a:effectLst/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425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8784976" cy="981075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Alkylační cytostatika</a:t>
            </a:r>
            <a:endParaRPr lang="cs-CZ" b="1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124744"/>
            <a:ext cx="8676456" cy="5616624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panose="020B0604020202020204" pitchFamily="34" charset="0"/>
              </a:rPr>
              <a:t>Temozolomid</a:t>
            </a:r>
            <a:endParaRPr lang="cs-CZ" sz="2800" b="1" dirty="0">
              <a:solidFill>
                <a:schemeClr val="tx1"/>
              </a:solidFill>
              <a:effectLst/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>
                <a:latin typeface="Candara" panose="020E0502030303020204" pitchFamily="34" charset="0"/>
                <a:cs typeface="Arial" panose="020B0604020202020204" pitchFamily="34" charset="0"/>
              </a:rPr>
              <a:t>100 % biologická dostupnost po p.o. podání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dirty="0" smtClean="0">
                <a:latin typeface="Candara" panose="020E0502030303020204" pitchFamily="34" charset="0"/>
                <a:cs typeface="Arial" panose="020B0604020202020204" pitchFamily="34" charset="0"/>
              </a:rPr>
              <a:t>proniká </a:t>
            </a:r>
            <a:r>
              <a:rPr lang="cs-CZ" sz="2800" dirty="0">
                <a:latin typeface="Candara" panose="020E0502030303020204" pitchFamily="34" charset="0"/>
                <a:cs typeface="Arial" panose="020B0604020202020204" pitchFamily="34" charset="0"/>
              </a:rPr>
              <a:t>HEB → léčba nádorů mozku</a:t>
            </a:r>
            <a:endParaRPr lang="cs-CZ" sz="2800" dirty="0" smtClean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800" b="1" dirty="0" smtClean="0">
              <a:solidFill>
                <a:schemeClr val="tx1"/>
              </a:solidFill>
              <a:effectLst/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800" b="1" dirty="0" err="1" smtClean="0">
                <a:latin typeface="Candara" panose="020E0502030303020204" pitchFamily="34" charset="0"/>
                <a:cs typeface="Arial" panose="020B0604020202020204" pitchFamily="34" charset="0"/>
              </a:rPr>
              <a:t>Busulfan</a:t>
            </a:r>
            <a:r>
              <a:rPr lang="cs-CZ" sz="28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solidFill>
                <a:schemeClr val="tx1"/>
              </a:solidFill>
              <a:effectLst/>
              <a:latin typeface="Candara" panose="020E0502030303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Candara" panose="020E0502030303020204" pitchFamily="34" charset="0"/>
                <a:cs typeface="Arial" panose="020B0604020202020204" pitchFamily="34" charset="0"/>
              </a:rPr>
              <a:t>i.v., p.o. podání</a:t>
            </a:r>
          </a:p>
          <a:p>
            <a:r>
              <a:rPr lang="cs-CZ" sz="28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panose="020B0604020202020204" pitchFamily="34" charset="0"/>
              </a:rPr>
              <a:t>režimy transplantace </a:t>
            </a:r>
            <a:r>
              <a:rPr lang="cs-CZ" sz="2800" dirty="0"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panose="020B0604020202020204" pitchFamily="34" charset="0"/>
              </a:rPr>
              <a:t>kostní </a:t>
            </a:r>
            <a:r>
              <a:rPr lang="cs-CZ" sz="28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panose="020B0604020202020204" pitchFamily="34" charset="0"/>
              </a:rPr>
              <a:t>dřeně</a:t>
            </a:r>
          </a:p>
          <a:p>
            <a:r>
              <a:rPr lang="cs-CZ" sz="28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panose="020B0604020202020204" pitchFamily="34" charset="0"/>
              </a:rPr>
              <a:t>léčba hematologických malignit</a:t>
            </a:r>
            <a:endParaRPr lang="cs-CZ" sz="2800" dirty="0">
              <a:solidFill>
                <a:schemeClr val="tx1"/>
              </a:solidFill>
              <a:effectLst/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796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8784976" cy="981075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Platinové deriváty</a:t>
            </a:r>
            <a:endParaRPr lang="cs-CZ" b="1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981075"/>
            <a:ext cx="8784976" cy="561627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MÚ: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vazba na DNA, vzájemné propojení řetězců DNA, inhibice </a:t>
            </a:r>
            <a:r>
              <a:rPr lang="cs-CZ" sz="24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topoizomeráz</a:t>
            </a: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>
              <a:spcBef>
                <a:spcPts val="0"/>
              </a:spcBef>
            </a:pPr>
            <a:endParaRPr lang="cs-CZ" sz="2400" b="1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>
              <a:spcBef>
                <a:spcPts val="0"/>
              </a:spcBef>
            </a:pPr>
            <a:r>
              <a:rPr lang="cs-CZ" sz="2400" b="1" dirty="0">
                <a:latin typeface="Candara" panose="020E0502030303020204" pitchFamily="34" charset="0"/>
              </a:rPr>
              <a:t>n</a:t>
            </a:r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ejvýznamnější NÚ: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</a:t>
            </a:r>
            <a:r>
              <a:rPr lang="cs-CZ" sz="2400" b="1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emetogenita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, </a:t>
            </a:r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nefrotoxicita</a:t>
            </a: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 lvl="1">
              <a:spcBef>
                <a:spcPts val="0"/>
              </a:spcBef>
            </a:pP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NÚ na dávce závislé </a:t>
            </a:r>
          </a:p>
          <a:p>
            <a:pPr lvl="1">
              <a:spcBef>
                <a:spcPts val="0"/>
              </a:spcBef>
            </a:pPr>
            <a:r>
              <a:rPr lang="cs-CZ" sz="2400" dirty="0" smtClean="0">
                <a:latin typeface="Candara" panose="020E0502030303020204" pitchFamily="34" charset="0"/>
              </a:rPr>
              <a:t>p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revence </a:t>
            </a:r>
            <a:r>
              <a:rPr lang="cs-CZ" sz="24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nefrotoxicity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: i.v. </a:t>
            </a:r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hydratace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, forsírovaná diuréza</a:t>
            </a:r>
            <a:endParaRPr lang="cs-CZ" sz="12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>
              <a:spcBef>
                <a:spcPts val="0"/>
              </a:spcBef>
            </a:pPr>
            <a:endParaRPr lang="cs-CZ" sz="2400" u="sng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>
              <a:spcBef>
                <a:spcPts val="0"/>
              </a:spcBef>
            </a:pPr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cisplatina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– silná nefrotoxicita</a:t>
            </a:r>
          </a:p>
          <a:p>
            <a:pPr lvl="1">
              <a:spcBef>
                <a:spcPts val="0"/>
              </a:spcBef>
            </a:pP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léčba solidních nádorů</a:t>
            </a:r>
          </a:p>
          <a:p>
            <a:pPr>
              <a:spcBef>
                <a:spcPts val="0"/>
              </a:spcBef>
            </a:pPr>
            <a:endParaRPr lang="cs-CZ" sz="2400" dirty="0" smtClean="0">
              <a:latin typeface="Candara" panose="020E0502030303020204" pitchFamily="34" charset="0"/>
            </a:endParaRPr>
          </a:p>
          <a:p>
            <a:pPr>
              <a:spcBef>
                <a:spcPts val="0"/>
              </a:spcBef>
            </a:pPr>
            <a:r>
              <a:rPr lang="cs-CZ" sz="2400" dirty="0" smtClean="0">
                <a:latin typeface="Candara" panose="020E0502030303020204" pitchFamily="34" charset="0"/>
              </a:rPr>
              <a:t>další zástupci:</a:t>
            </a:r>
          </a:p>
          <a:p>
            <a:pPr lvl="1">
              <a:spcBef>
                <a:spcPts val="0"/>
              </a:spcBef>
            </a:pPr>
            <a:r>
              <a:rPr lang="cs-CZ" sz="2400" dirty="0" err="1" smtClean="0">
                <a:latin typeface="Candara" panose="020E0502030303020204" pitchFamily="34" charset="0"/>
              </a:rPr>
              <a:t>karboplatina</a:t>
            </a:r>
            <a:endParaRPr lang="cs-CZ" sz="2400" dirty="0">
              <a:latin typeface="Candara" panose="020E0502030303020204" pitchFamily="34" charset="0"/>
            </a:endParaRPr>
          </a:p>
          <a:p>
            <a:pPr lvl="1">
              <a:spcBef>
                <a:spcPts val="0"/>
              </a:spcBef>
            </a:pPr>
            <a:r>
              <a:rPr lang="cs-CZ" sz="2400" dirty="0">
                <a:latin typeface="Candara" panose="020E0502030303020204" pitchFamily="34" charset="0"/>
              </a:rPr>
              <a:t>oxaliplatina – </a:t>
            </a:r>
            <a:r>
              <a:rPr lang="cs-CZ" sz="2400" dirty="0" smtClean="0">
                <a:latin typeface="Candara" panose="020E0502030303020204" pitchFamily="34" charset="0"/>
              </a:rPr>
              <a:t>typická </a:t>
            </a:r>
            <a:r>
              <a:rPr lang="cs-CZ" sz="2400" b="1" dirty="0" err="1" smtClean="0">
                <a:latin typeface="Candara" panose="020E0502030303020204" pitchFamily="34" charset="0"/>
              </a:rPr>
              <a:t>neurotoxicita</a:t>
            </a:r>
            <a:endParaRPr lang="cs-CZ" sz="2400" b="1" dirty="0">
              <a:latin typeface="Candara" panose="020E0502030303020204" pitchFamily="34" charset="0"/>
            </a:endParaRPr>
          </a:p>
          <a:p>
            <a:pPr>
              <a:spcBef>
                <a:spcPts val="0"/>
              </a:spcBef>
            </a:pPr>
            <a:endParaRPr lang="cs-CZ" sz="2400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3789214"/>
            <a:ext cx="1733881" cy="105044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9717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8784976" cy="981075"/>
          </a:xfrm>
        </p:spPr>
        <p:txBody>
          <a:bodyPr/>
          <a:lstStyle/>
          <a:p>
            <a:r>
              <a:rPr lang="cs-CZ" b="1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Interkalační</a:t>
            </a:r>
            <a:r>
              <a:rPr lang="cs-CZ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cytostatika</a:t>
            </a:r>
            <a:endParaRPr lang="cs-CZ" b="1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980728"/>
            <a:ext cx="8856984" cy="5877272"/>
          </a:xfrm>
        </p:spPr>
        <p:txBody>
          <a:bodyPr/>
          <a:lstStyle/>
          <a:p>
            <a:pPr marL="0" indent="0">
              <a:buNone/>
            </a:pPr>
            <a:r>
              <a:rPr lang="cs-CZ" sz="2400" b="1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Antracykliny</a:t>
            </a:r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</a:t>
            </a:r>
          </a:p>
          <a:p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MÚ: </a:t>
            </a:r>
            <a:r>
              <a:rPr lang="cs-CZ" sz="2400" b="1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interkalace</a:t>
            </a:r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= vmezeření mezi páry bází, vazba řetězců, inhibice </a:t>
            </a:r>
            <a:r>
              <a:rPr lang="cs-CZ" sz="24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topoizomerázy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II, produkce ROS</a:t>
            </a:r>
          </a:p>
          <a:p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NÚ – typická toxicita: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akutní i chronická kardiotoxicita </a:t>
            </a:r>
          </a:p>
          <a:p>
            <a:r>
              <a:rPr lang="cs-CZ" sz="2400" dirty="0" smtClean="0">
                <a:latin typeface="Candara" panose="020E0502030303020204" pitchFamily="34" charset="0"/>
              </a:rPr>
              <a:t>Kumulativní 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dávka = </a:t>
            </a:r>
            <a:r>
              <a:rPr lang="cs-CZ" sz="24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k</a:t>
            </a:r>
            <a:r>
              <a:rPr lang="cs-CZ" sz="2400" dirty="0" err="1" smtClean="0">
                <a:latin typeface="Candara" panose="020E0502030303020204" pitchFamily="34" charset="0"/>
              </a:rPr>
              <a:t>ardioprotektivní</a:t>
            </a:r>
            <a:r>
              <a:rPr lang="cs-CZ" sz="2400" dirty="0" smtClean="0">
                <a:latin typeface="Candara" panose="020E0502030303020204" pitchFamily="34" charset="0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limit celé terapie </a:t>
            </a:r>
            <a:b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(např. doxorubicin 550 mg/m</a:t>
            </a:r>
            <a:r>
              <a:rPr lang="cs-CZ" sz="2400" baseline="300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2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)</a:t>
            </a:r>
            <a:endParaRPr lang="cs-CZ" sz="2400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r>
              <a:rPr lang="cs-CZ" sz="24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i.v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. podání, </a:t>
            </a:r>
            <a:r>
              <a:rPr lang="cs-CZ" sz="24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intravesikálně</a:t>
            </a: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r>
              <a:rPr lang="cs-CZ" sz="2400" b="1" dirty="0" smtClean="0">
                <a:solidFill>
                  <a:schemeClr val="tx1"/>
                </a:solidFill>
                <a:latin typeface="Candara" panose="020E0502030303020204" pitchFamily="34" charset="0"/>
              </a:rPr>
              <a:t>doxorubicin</a:t>
            </a:r>
          </a:p>
          <a:p>
            <a:pPr lvl="1"/>
            <a:r>
              <a:rPr lang="cs-CZ" sz="2400" dirty="0">
                <a:latin typeface="Candara" panose="020E0502030303020204" pitchFamily="34" charset="0"/>
              </a:rPr>
              <a:t>l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éčba hematologických malignit i solidních nádorů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moderní lék. forma (</a:t>
            </a:r>
            <a:r>
              <a:rPr lang="cs-CZ" sz="24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PEGylované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liposomy) – vyšší kumulativní </a:t>
            </a:r>
            <a:r>
              <a:rPr lang="cs-CZ" sz="2400" dirty="0" smtClean="0">
                <a:latin typeface="Candara" panose="020E0502030303020204" pitchFamily="34" charset="0"/>
              </a:rPr>
              <a:t>dávka (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860 mg/m</a:t>
            </a:r>
            <a:r>
              <a:rPr lang="cs-CZ" sz="2400" baseline="300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2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)</a:t>
            </a:r>
          </a:p>
          <a:p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další zástupci: </a:t>
            </a:r>
            <a:r>
              <a:rPr lang="cs-CZ" sz="24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epirubicin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…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872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8784976" cy="981075"/>
          </a:xfrm>
        </p:spPr>
        <p:txBody>
          <a:bodyPr/>
          <a:lstStyle/>
          <a:p>
            <a:r>
              <a:rPr lang="cs-CZ" b="1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Bleomycin</a:t>
            </a:r>
            <a:endParaRPr lang="cs-CZ" b="1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908720"/>
            <a:ext cx="8424936" cy="5616624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směs </a:t>
            </a:r>
            <a:r>
              <a:rPr lang="cs-CZ" sz="24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glykopeptidů</a:t>
            </a: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MÚ: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interkalace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mezi báze DNA + inhibice </a:t>
            </a:r>
            <a:b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zabudování T do DNA → zlomy, </a:t>
            </a:r>
            <a:r>
              <a:rPr lang="cs-CZ" sz="2400" dirty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léze 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/>
            </a:r>
            <a:b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→ fragmentace DNA („</a:t>
            </a:r>
            <a:r>
              <a:rPr lang="cs-CZ" sz="24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radiomimetikum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“)</a:t>
            </a:r>
          </a:p>
          <a:p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i.v. podání</a:t>
            </a:r>
            <a:endParaRPr lang="cs-CZ" sz="2400" dirty="0">
              <a:latin typeface="Candara" panose="020E0502030303020204" pitchFamily="34" charset="0"/>
            </a:endParaRPr>
          </a:p>
          <a:p>
            <a:r>
              <a:rPr lang="cs-CZ" sz="2400" dirty="0">
                <a:latin typeface="Candara" panose="020E0502030303020204" pitchFamily="34" charset="0"/>
              </a:rPr>
              <a:t>l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éčba solidních nádorů</a:t>
            </a:r>
          </a:p>
          <a:p>
            <a:endParaRPr lang="cs-CZ" sz="2000" b="1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r>
              <a:rPr lang="cs-CZ" sz="2400" b="1" dirty="0">
                <a:latin typeface="Candara" panose="020E0502030303020204" pitchFamily="34" charset="0"/>
              </a:rPr>
              <a:t>t</a:t>
            </a:r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ypické NÚ: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horečka, </a:t>
            </a:r>
            <a:b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hyperkeratóza a </a:t>
            </a:r>
            <a:b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</a:br>
            <a:r>
              <a:rPr lang="cs-CZ" sz="24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hyperpigmentace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kůže </a:t>
            </a:r>
            <a:b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</a:b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(tvar šlehnutí bičem)</a:t>
            </a:r>
          </a:p>
          <a:p>
            <a:endParaRPr lang="cs-CZ" sz="2400" dirty="0" smtClean="0">
              <a:latin typeface="Candara" panose="020E0502030303020204" pitchFamily="34" charset="0"/>
            </a:endParaRPr>
          </a:p>
          <a:p>
            <a:r>
              <a:rPr lang="cs-CZ" sz="2400" dirty="0">
                <a:latin typeface="Candara" panose="020E0502030303020204" pitchFamily="34" charset="0"/>
              </a:rPr>
              <a:t>r</a:t>
            </a:r>
            <a:r>
              <a:rPr lang="cs-CZ" sz="2400" dirty="0" smtClean="0">
                <a:latin typeface="Candara" panose="020E0502030303020204" pitchFamily="34" charset="0"/>
              </a:rPr>
              <a:t>iziko anafylaktické reakce</a:t>
            </a: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788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8784976" cy="981075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Antimetabolity</a:t>
            </a:r>
            <a:endParaRPr lang="cs-CZ" b="1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24744"/>
            <a:ext cx="8712968" cy="5400600"/>
          </a:xfrm>
        </p:spPr>
        <p:txBody>
          <a:bodyPr/>
          <a:lstStyle/>
          <a:p>
            <a:r>
              <a:rPr lang="cs-CZ" sz="2400" b="1" dirty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MÚ: falešné substráty </a:t>
            </a:r>
            <a:r>
              <a:rPr lang="cs-CZ" sz="2400" dirty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= afinita k cílové struktuře, ale ztráta endogenního účinku → blok syntézy 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NK, inhibice enzymů metabolismu nukleotidů, tvorba </a:t>
            </a:r>
            <a:r>
              <a:rPr lang="cs-CZ" sz="2400" i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non-</a:t>
            </a:r>
            <a:r>
              <a:rPr lang="cs-CZ" sz="2400" i="1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sense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sekvencí DNA</a:t>
            </a:r>
          </a:p>
          <a:p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proléčiva: intracelulární aktivace (nejčastěji fosforylace)</a:t>
            </a:r>
          </a:p>
          <a:p>
            <a:endParaRPr lang="cs-CZ" sz="2400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cs-CZ" sz="2400" b="1" i="1" dirty="0">
                <a:latin typeface="Candara" panose="020E0502030303020204" pitchFamily="34" charset="0"/>
              </a:rPr>
              <a:t>a</a:t>
            </a:r>
            <a:r>
              <a:rPr lang="cs-CZ" sz="2400" b="1" i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naloga </a:t>
            </a:r>
            <a:r>
              <a:rPr lang="cs-CZ" sz="2400" b="1" i="1" dirty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purinů </a:t>
            </a:r>
            <a:r>
              <a:rPr lang="cs-CZ" sz="2400" dirty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–</a:t>
            </a:r>
            <a:r>
              <a:rPr lang="cs-CZ" sz="2400" b="1" dirty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6-merkaptopurin, azathioprin, </a:t>
            </a:r>
            <a:r>
              <a:rPr lang="cs-CZ" sz="24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fludarabin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…</a:t>
            </a:r>
            <a:endParaRPr lang="cs-CZ" sz="2400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endParaRPr lang="cs-CZ" sz="1000" i="1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cs-CZ" sz="2400" b="1" i="1" dirty="0">
                <a:latin typeface="Candara" panose="020E0502030303020204" pitchFamily="34" charset="0"/>
              </a:rPr>
              <a:t>a</a:t>
            </a:r>
            <a:r>
              <a:rPr lang="cs-CZ" sz="2400" b="1" i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naloga </a:t>
            </a:r>
            <a:r>
              <a:rPr lang="cs-CZ" sz="2400" b="1" i="1" dirty="0" err="1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pyrimidinů</a:t>
            </a:r>
            <a:r>
              <a:rPr lang="cs-CZ" sz="2400" b="1" i="1" dirty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</a:t>
            </a:r>
            <a:r>
              <a:rPr lang="cs-CZ" sz="2400" dirty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– 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5-fluorouracil, kapecitabin, gemcitabin…</a:t>
            </a:r>
            <a:endParaRPr lang="cs-CZ" sz="2400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endParaRPr lang="cs-CZ" sz="1000" i="1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 marL="457200" indent="-457200">
              <a:buFont typeface="+mj-lt"/>
              <a:buAutoNum type="alphaLcParenR"/>
            </a:pPr>
            <a:r>
              <a:rPr lang="cs-CZ" sz="2400" b="1" i="1" dirty="0">
                <a:latin typeface="Candara" panose="020E0502030303020204" pitchFamily="34" charset="0"/>
              </a:rPr>
              <a:t>a</a:t>
            </a:r>
            <a:r>
              <a:rPr lang="cs-CZ" sz="2400" b="1" i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naloga </a:t>
            </a:r>
            <a:r>
              <a:rPr lang="cs-CZ" sz="2400" b="1" i="1" dirty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kyseliny listové 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– metotrexát, </a:t>
            </a:r>
            <a:r>
              <a:rPr lang="cs-CZ" sz="24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pemetrexed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…</a:t>
            </a:r>
            <a:endParaRPr lang="cs-CZ" sz="2400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 marL="0" indent="0">
              <a:buNone/>
            </a:pP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777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616"/>
            <a:ext cx="8229600" cy="904104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Nádorové onemocnění</a:t>
            </a:r>
            <a:endParaRPr lang="cs-CZ" b="1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61410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2400" dirty="0">
                <a:latin typeface="Candara" panose="020E0502030303020204" pitchFamily="34" charset="0"/>
              </a:rPr>
              <a:t>d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efinice = např. stav, kdy určitá populace vlastních buněk organismu relativně rychle a s určitou autonomií (nekontrolovaně) roste</a:t>
            </a:r>
          </a:p>
          <a:p>
            <a:pPr>
              <a:spcBef>
                <a:spcPts val="0"/>
              </a:spcBef>
            </a:pP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>
              <a:spcBef>
                <a:spcPts val="0"/>
              </a:spcBef>
            </a:pPr>
            <a:r>
              <a:rPr lang="cs-CZ" sz="2400" dirty="0" err="1">
                <a:latin typeface="Candara" panose="020E0502030303020204" pitchFamily="34" charset="0"/>
              </a:rPr>
              <a:t>n</a:t>
            </a:r>
            <a:r>
              <a:rPr lang="cs-CZ" sz="24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eoplastická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transformace, kancerogeneze </a:t>
            </a:r>
          </a:p>
          <a:p>
            <a:pPr lvl="1">
              <a:spcBef>
                <a:spcPts val="0"/>
              </a:spcBef>
            </a:pP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postupný proces přeměny zdravé buňky v nádorovou</a:t>
            </a:r>
          </a:p>
          <a:p>
            <a:pPr lvl="1">
              <a:spcBef>
                <a:spcPts val="0"/>
              </a:spcBef>
            </a:pP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hromadění genetických a epigenetických změn </a:t>
            </a:r>
          </a:p>
          <a:p>
            <a:pPr>
              <a:spcBef>
                <a:spcPts val="0"/>
              </a:spcBef>
            </a:pPr>
            <a:endParaRPr lang="cs-CZ" sz="2400" b="1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>
              <a:spcBef>
                <a:spcPts val="0"/>
              </a:spcBef>
            </a:pP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>
              <a:spcBef>
                <a:spcPts val="0"/>
              </a:spcBef>
            </a:pP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Co odlišuje </a:t>
            </a:r>
            <a:r>
              <a:rPr lang="cs-CZ" sz="2400" dirty="0" smtClean="0">
                <a:latin typeface="Candara" panose="020E0502030303020204" pitchFamily="34" charset="0"/>
              </a:rPr>
              <a:t>nádorovou buňku od zdravé? </a:t>
            </a:r>
          </a:p>
          <a:p>
            <a:pPr>
              <a:spcBef>
                <a:spcPts val="0"/>
              </a:spcBef>
            </a:pP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Jaké jsou charakteristické vlastnosti nádorových buněk?</a:t>
            </a:r>
            <a:endParaRPr lang="cs-CZ" sz="2400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 marL="342900" lvl="1" indent="-342900">
              <a:spcBef>
                <a:spcPts val="0"/>
              </a:spcBef>
              <a:buFont typeface="Arial" panose="020B0604020202020204" pitchFamily="34" charset="0"/>
              <a:buChar char="•"/>
              <a:tabLst>
                <a:tab pos="3224213" algn="l"/>
              </a:tabLst>
            </a:pPr>
            <a:endParaRPr lang="sk-SK" sz="2400" dirty="0" smtClean="0">
              <a:solidFill>
                <a:schemeClr val="tx1"/>
              </a:solidFill>
              <a:effectLst/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400" dirty="0">
              <a:solidFill>
                <a:schemeClr val="tx1"/>
              </a:solidFill>
              <a:effectLst/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endParaRPr lang="cs-CZ" sz="2400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785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9675"/>
            <a:ext cx="6645176" cy="981075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Antimetabolity – puriny</a:t>
            </a:r>
            <a:endParaRPr lang="cs-CZ" b="1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980728"/>
            <a:ext cx="8424936" cy="5616624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6-merkaptopurin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MÚ: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inhibice syntézy purinových bází </a:t>
            </a:r>
            <a:r>
              <a:rPr lang="cs-CZ" sz="2400" i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de novo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, inhibice vzájemné konverze purinových nukleotidů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thiopurin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-S-</a:t>
            </a:r>
            <a:r>
              <a:rPr lang="cs-CZ" sz="24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methyltransferáza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(TPMT): 6-MP → 6-MeMP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genetický polymorfismus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– ↑ toxicity / ↓ účinek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sz="2400" dirty="0" smtClean="0">
                <a:latin typeface="Candara" panose="020E0502030303020204" pitchFamily="34" charset="0"/>
              </a:rPr>
              <a:t>dostupné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farmakogenetické vyšetření </a:t>
            </a:r>
            <a:r>
              <a:rPr lang="cs-CZ" sz="2400" i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TPMT</a:t>
            </a: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p.o. podání, léčba hematologických malignit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dirty="0" smtClean="0">
                <a:latin typeface="Candara" panose="020E0502030303020204" pitchFamily="34" charset="0"/>
              </a:rPr>
              <a:t>a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zathioprin </a:t>
            </a:r>
            <a:r>
              <a:rPr lang="cs-CZ" sz="2400" dirty="0" smtClean="0">
                <a:latin typeface="Candara" panose="020E0502030303020204" pitchFamily="34" charset="0"/>
              </a:rPr>
              <a:t>–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</a:t>
            </a:r>
            <a:r>
              <a:rPr lang="cs-CZ" sz="24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proléčivo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6-MP, </a:t>
            </a:r>
            <a:r>
              <a:rPr lang="cs-CZ" sz="24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imunosupresivum</a:t>
            </a:r>
            <a:endParaRPr lang="cs-CZ" sz="2400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400" b="1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1200" b="1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380312" y="2492896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Candara" panose="020E0502030303020204" pitchFamily="34" charset="0"/>
              </a:rPr>
              <a:t>neúčinný</a:t>
            </a:r>
            <a:endParaRPr lang="en-US" dirty="0"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588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9675"/>
            <a:ext cx="8856984" cy="981075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Antimetabolity – </a:t>
            </a:r>
            <a:r>
              <a:rPr lang="cs-CZ" b="1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pyrimidiny</a:t>
            </a:r>
            <a:endParaRPr lang="cs-CZ" b="1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980728"/>
            <a:ext cx="8964488" cy="5616624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5-fluorouracil</a:t>
            </a:r>
            <a:endParaRPr lang="cs-CZ" sz="2400" b="1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b="1" dirty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MÚ:</a:t>
            </a:r>
            <a:r>
              <a:rPr lang="cs-CZ" sz="2400" dirty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inkorporace </a:t>
            </a:r>
            <a:r>
              <a:rPr lang="cs-CZ" sz="2400" dirty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do RNA + inhibice </a:t>
            </a:r>
            <a:r>
              <a:rPr lang="cs-CZ" sz="2400" dirty="0" err="1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thymidylátsyntetázy</a:t>
            </a:r>
            <a:endParaRPr lang="cs-CZ" sz="2400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dirty="0">
                <a:latin typeface="Candara" panose="020E0502030303020204" pitchFamily="34" charset="0"/>
              </a:rPr>
              <a:t>k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ombinované režimy terapie mnoha solidních nádorů (i.v.)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NÚ – typická toxicita: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GIT slizniční toxicita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dirty="0">
                <a:latin typeface="Candara" panose="020E0502030303020204" pitchFamily="34" charset="0"/>
              </a:rPr>
              <a:t>b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iochemická modulace účinku: </a:t>
            </a:r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leukovorin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(kyselina </a:t>
            </a:r>
            <a:r>
              <a:rPr lang="cs-CZ" sz="24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folinová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) posiluje vazbu 5-FU na </a:t>
            </a:r>
            <a:r>
              <a:rPr lang="cs-CZ" sz="24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thymidylátsyntetázu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, aplikace před cytostatikem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režim „FUFA“ = základ terapie kolorektálního Ca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kapecitabin – </a:t>
            </a:r>
            <a:r>
              <a:rPr lang="cs-CZ" sz="24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proléčivo</a:t>
            </a: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743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9675"/>
            <a:ext cx="8856984" cy="981075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Antimetabolity – </a:t>
            </a:r>
            <a:r>
              <a:rPr lang="cs-CZ" b="1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kys</a:t>
            </a:r>
            <a:r>
              <a:rPr lang="cs-CZ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. listová</a:t>
            </a:r>
            <a:endParaRPr lang="cs-CZ" b="1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46881" y="872375"/>
            <a:ext cx="8964488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Tx/>
              <a:buNone/>
            </a:pPr>
            <a:r>
              <a:rPr lang="cs-CZ" sz="2400" kern="0" dirty="0">
                <a:latin typeface="Candara" panose="020E0502030303020204" pitchFamily="34" charset="0"/>
              </a:rPr>
              <a:t>M</a:t>
            </a:r>
            <a:r>
              <a:rPr lang="cs-CZ" sz="2400" kern="0" dirty="0" smtClean="0">
                <a:latin typeface="Candara" panose="020E0502030303020204" pitchFamily="34" charset="0"/>
              </a:rPr>
              <a:t>etotrexát</a:t>
            </a:r>
            <a:r>
              <a:rPr lang="cs-CZ" sz="2400" kern="0" cap="all" dirty="0" smtClean="0">
                <a:latin typeface="Candara" panose="020E0502030303020204" pitchFamily="34" charset="0"/>
              </a:rPr>
              <a:t> </a:t>
            </a:r>
            <a:r>
              <a:rPr lang="cs-CZ" sz="2400" kern="0" dirty="0" smtClean="0">
                <a:latin typeface="Candara" panose="020E0502030303020204" pitchFamily="34" charset="0"/>
              </a:rPr>
              <a:t>– intracelulární mechanismus účinku: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139953" y="1495398"/>
            <a:ext cx="72648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200" dirty="0" smtClean="0">
                <a:latin typeface="Candara" panose="020E0502030303020204" pitchFamily="34" charset="0"/>
              </a:rPr>
              <a:t>MTX</a:t>
            </a:r>
            <a:endParaRPr lang="cs-CZ" sz="2200" dirty="0">
              <a:latin typeface="Candara" panose="020E0502030303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902582" y="2762707"/>
            <a:ext cx="107433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200" b="1" dirty="0" smtClean="0">
                <a:latin typeface="Candara" panose="020E0502030303020204" pitchFamily="34" charset="0"/>
              </a:rPr>
              <a:t>MTXPG</a:t>
            </a:r>
            <a:endParaRPr lang="cs-CZ" sz="2200" b="1" dirty="0">
              <a:latin typeface="Candara" panose="020E0502030303020204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784955" y="3690312"/>
            <a:ext cx="86914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200" dirty="0" smtClean="0">
                <a:latin typeface="Candara" panose="020E0502030303020204" pitchFamily="34" charset="0"/>
              </a:rPr>
              <a:t>TYMS</a:t>
            </a:r>
            <a:endParaRPr lang="cs-CZ" sz="2200" dirty="0">
              <a:latin typeface="Candara" panose="020E0502030303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5521476" y="3583306"/>
            <a:ext cx="8595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200" dirty="0" smtClean="0">
                <a:latin typeface="Candara" panose="020E0502030303020204" pitchFamily="34" charset="0"/>
              </a:rPr>
              <a:t>DHFR</a:t>
            </a:r>
            <a:endParaRPr lang="cs-CZ" sz="2200" dirty="0">
              <a:latin typeface="Candara" panose="020E0502030303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456138" y="2586958"/>
            <a:ext cx="17620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200" dirty="0" smtClean="0">
                <a:latin typeface="Candara" panose="020E0502030303020204" pitchFamily="34" charset="0"/>
              </a:rPr>
              <a:t> další enzymy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219956" y="3068276"/>
            <a:ext cx="9284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200" dirty="0" err="1" smtClean="0">
                <a:latin typeface="Candara" panose="020E0502030303020204" pitchFamily="34" charset="0"/>
              </a:rPr>
              <a:t>dUMP</a:t>
            </a:r>
            <a:endParaRPr lang="cs-CZ" sz="2200" dirty="0">
              <a:latin typeface="Candara" panose="020E0502030303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395946" y="4270721"/>
            <a:ext cx="7248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200" dirty="0" smtClean="0">
                <a:latin typeface="Candara" panose="020E0502030303020204" pitchFamily="34" charset="0"/>
              </a:rPr>
              <a:t>TMP</a:t>
            </a:r>
            <a:endParaRPr lang="cs-CZ" sz="2200" dirty="0">
              <a:latin typeface="Candara" panose="020E0502030303020204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404463" y="2208709"/>
            <a:ext cx="15680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sz="2200" b="1" dirty="0" smtClean="0">
                <a:latin typeface="Candara" panose="020E0502030303020204" pitchFamily="34" charset="0"/>
              </a:rPr>
              <a:t>Syntéza </a:t>
            </a:r>
          </a:p>
          <a:p>
            <a:pPr algn="ctr"/>
            <a:r>
              <a:rPr lang="cs-CZ" sz="2200" b="1" dirty="0" err="1" smtClean="0">
                <a:latin typeface="Candara" panose="020E0502030303020204" pitchFamily="34" charset="0"/>
              </a:rPr>
              <a:t>pyrimidinů</a:t>
            </a:r>
            <a:r>
              <a:rPr lang="cs-CZ" sz="2200" b="1" dirty="0" smtClean="0">
                <a:latin typeface="Candara" panose="020E0502030303020204" pitchFamily="34" charset="0"/>
              </a:rPr>
              <a:t>:</a:t>
            </a:r>
            <a:endParaRPr lang="cs-CZ" sz="2200" b="1" dirty="0">
              <a:latin typeface="Candara" panose="020E0502030303020204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4925698" y="4484041"/>
            <a:ext cx="68800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200" dirty="0" smtClean="0">
                <a:latin typeface="Candara" panose="020E0502030303020204" pitchFamily="34" charset="0"/>
              </a:rPr>
              <a:t>DHF</a:t>
            </a:r>
            <a:endParaRPr lang="cs-CZ" sz="2200" dirty="0">
              <a:latin typeface="Candara" panose="020E0502030303020204" pitchFamily="34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6269470" y="4507612"/>
            <a:ext cx="6511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200" dirty="0" smtClean="0">
                <a:latin typeface="Candara" panose="020E0502030303020204" pitchFamily="34" charset="0"/>
              </a:rPr>
              <a:t>THF</a:t>
            </a:r>
            <a:endParaRPr lang="cs-CZ" sz="2200" dirty="0">
              <a:latin typeface="Candara" panose="020E0502030303020204" pitchFamily="34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728290" y="5631450"/>
            <a:ext cx="13147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200" dirty="0" smtClean="0">
                <a:latin typeface="Candara" panose="020E0502030303020204" pitchFamily="34" charset="0"/>
              </a:rPr>
              <a:t>5-Me-THF</a:t>
            </a:r>
            <a:endParaRPr lang="cs-CZ" sz="2200" dirty="0">
              <a:latin typeface="Candara" panose="020E0502030303020204" pitchFamily="34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996380" y="5057746"/>
            <a:ext cx="177003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200" dirty="0" err="1" smtClean="0">
                <a:latin typeface="Candara" panose="020E0502030303020204" pitchFamily="34" charset="0"/>
              </a:rPr>
              <a:t>homocystein</a:t>
            </a:r>
            <a:endParaRPr lang="cs-CZ" sz="2200" dirty="0">
              <a:latin typeface="Candara" panose="020E0502030303020204" pitchFamily="34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239177" y="6060203"/>
            <a:ext cx="140936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200" dirty="0" err="1" smtClean="0">
                <a:latin typeface="Candara" panose="020E0502030303020204" pitchFamily="34" charset="0"/>
              </a:rPr>
              <a:t>methionin</a:t>
            </a:r>
            <a:endParaRPr lang="cs-CZ" sz="2200" dirty="0">
              <a:latin typeface="Candara" panose="020E0502030303020204" pitchFamily="34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211962" y="5460919"/>
            <a:ext cx="206017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200" b="1" dirty="0" smtClean="0">
                <a:latin typeface="Candara" panose="020E0502030303020204" pitchFamily="34" charset="0"/>
              </a:rPr>
              <a:t>Syntéza purinů:</a:t>
            </a:r>
            <a:endParaRPr lang="cs-CZ" sz="2200" b="1" dirty="0">
              <a:latin typeface="Candara" panose="020E0502030303020204" pitchFamily="34" charset="0"/>
            </a:endParaRPr>
          </a:p>
        </p:txBody>
      </p:sp>
      <p:sp>
        <p:nvSpPr>
          <p:cNvPr id="20" name="Zahnutá šipka doleva 19"/>
          <p:cNvSpPr/>
          <p:nvPr/>
        </p:nvSpPr>
        <p:spPr>
          <a:xfrm rot="16356030">
            <a:off x="5740455" y="3567834"/>
            <a:ext cx="471111" cy="1347778"/>
          </a:xfrm>
          <a:prstGeom prst="curved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21" name="Šipka dolů 20"/>
          <p:cNvSpPr/>
          <p:nvPr/>
        </p:nvSpPr>
        <p:spPr>
          <a:xfrm>
            <a:off x="4891697" y="5581018"/>
            <a:ext cx="104320" cy="479185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22" name="Šrafovaná šipka doprava 21"/>
          <p:cNvSpPr/>
          <p:nvPr/>
        </p:nvSpPr>
        <p:spPr>
          <a:xfrm rot="5400000">
            <a:off x="6259076" y="5251787"/>
            <a:ext cx="779413" cy="101674"/>
          </a:xfrm>
          <a:prstGeom prst="striped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cxnSp>
        <p:nvCxnSpPr>
          <p:cNvPr id="23" name="Přímá spojnice se šipkou 22"/>
          <p:cNvCxnSpPr>
            <a:stCxn id="16" idx="1"/>
          </p:cNvCxnSpPr>
          <p:nvPr/>
        </p:nvCxnSpPr>
        <p:spPr>
          <a:xfrm flipH="1">
            <a:off x="4996018" y="5846894"/>
            <a:ext cx="732272" cy="0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ahnutá šipka doleva 23"/>
          <p:cNvSpPr/>
          <p:nvPr/>
        </p:nvSpPr>
        <p:spPr>
          <a:xfrm>
            <a:off x="2313844" y="3257302"/>
            <a:ext cx="471111" cy="1347778"/>
          </a:xfrm>
          <a:prstGeom prst="curved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cxnSp>
        <p:nvCxnSpPr>
          <p:cNvPr id="25" name="Přímá spojnice 24"/>
          <p:cNvCxnSpPr/>
          <p:nvPr/>
        </p:nvCxnSpPr>
        <p:spPr>
          <a:xfrm flipH="1">
            <a:off x="3576371" y="3193197"/>
            <a:ext cx="568321" cy="497115"/>
          </a:xfrm>
          <a:prstGeom prst="line">
            <a:avLst/>
          </a:prstGeom>
          <a:ln w="19050">
            <a:solidFill>
              <a:srgbClr val="FF0000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25"/>
          <p:cNvCxnSpPr>
            <a:stCxn id="7" idx="2"/>
            <a:endCxn id="9" idx="0"/>
          </p:cNvCxnSpPr>
          <p:nvPr/>
        </p:nvCxnSpPr>
        <p:spPr>
          <a:xfrm>
            <a:off x="4439749" y="3193594"/>
            <a:ext cx="1511493" cy="389712"/>
          </a:xfrm>
          <a:prstGeom prst="line">
            <a:avLst/>
          </a:prstGeom>
          <a:ln w="19050">
            <a:solidFill>
              <a:srgbClr val="FF0000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>
            <a:stCxn id="7" idx="3"/>
            <a:endCxn id="10" idx="1"/>
          </p:cNvCxnSpPr>
          <p:nvPr/>
        </p:nvCxnSpPr>
        <p:spPr>
          <a:xfrm flipV="1">
            <a:off x="4976915" y="2802402"/>
            <a:ext cx="1479223" cy="175749"/>
          </a:xfrm>
          <a:prstGeom prst="line">
            <a:avLst/>
          </a:prstGeom>
          <a:ln w="19050">
            <a:solidFill>
              <a:srgbClr val="FF0000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Šrafovaná šipka doprava 27"/>
          <p:cNvSpPr/>
          <p:nvPr/>
        </p:nvSpPr>
        <p:spPr>
          <a:xfrm rot="5400000">
            <a:off x="4121956" y="2298812"/>
            <a:ext cx="779413" cy="101674"/>
          </a:xfrm>
          <a:prstGeom prst="striped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2689760" y="6047721"/>
            <a:ext cx="74251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200" dirty="0" smtClean="0">
                <a:latin typeface="Candara" panose="020E0502030303020204" pitchFamily="34" charset="0"/>
              </a:rPr>
              <a:t>SAM</a:t>
            </a:r>
            <a:endParaRPr lang="cs-CZ" sz="2200" dirty="0">
              <a:latin typeface="Candara" panose="020E0502030303020204" pitchFamily="34" charset="0"/>
            </a:endParaRPr>
          </a:p>
        </p:txBody>
      </p:sp>
      <p:sp>
        <p:nvSpPr>
          <p:cNvPr id="30" name="Šipka dolů 29"/>
          <p:cNvSpPr/>
          <p:nvPr/>
        </p:nvSpPr>
        <p:spPr>
          <a:xfrm rot="5400000">
            <a:off x="3784930" y="5940163"/>
            <a:ext cx="151201" cy="670965"/>
          </a:xfrm>
          <a:prstGeom prst="downArrow">
            <a:avLst>
              <a:gd name="adj1" fmla="val 50000"/>
              <a:gd name="adj2" fmla="val 314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562989" y="1959942"/>
            <a:ext cx="2024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err="1" smtClean="0">
                <a:latin typeface="Candara" panose="020E0502030303020204" pitchFamily="34" charset="0"/>
              </a:rPr>
              <a:t>polyglutamylace</a:t>
            </a:r>
            <a:endParaRPr lang="cs-CZ" sz="2000" dirty="0">
              <a:latin typeface="Candara" panose="020E0502030303020204" pitchFamily="34" charset="0"/>
            </a:endParaRPr>
          </a:p>
        </p:txBody>
      </p:sp>
      <p:sp>
        <p:nvSpPr>
          <p:cNvPr id="31" name="Šipka dolů 30"/>
          <p:cNvSpPr/>
          <p:nvPr/>
        </p:nvSpPr>
        <p:spPr>
          <a:xfrm rot="5400000">
            <a:off x="2371085" y="6008367"/>
            <a:ext cx="136080" cy="501269"/>
          </a:xfrm>
          <a:prstGeom prst="downArrow">
            <a:avLst>
              <a:gd name="adj1" fmla="val 50000"/>
              <a:gd name="adj2" fmla="val 31455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  <a:latin typeface="Candara" panose="020E0502030303020204" pitchFamily="34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269716" y="5879290"/>
            <a:ext cx="192713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200" dirty="0" err="1" smtClean="0">
                <a:latin typeface="Candara" panose="020E0502030303020204" pitchFamily="34" charset="0"/>
              </a:rPr>
              <a:t>jednouhlíkatý</a:t>
            </a:r>
            <a:endParaRPr lang="cs-CZ" sz="2200" dirty="0" smtClean="0">
              <a:latin typeface="Candara" panose="020E0502030303020204" pitchFamily="34" charset="0"/>
            </a:endParaRPr>
          </a:p>
          <a:p>
            <a:r>
              <a:rPr lang="cs-CZ" sz="2200" dirty="0" smtClean="0">
                <a:latin typeface="Candara" panose="020E0502030303020204" pitchFamily="34" charset="0"/>
              </a:rPr>
              <a:t>metabolismus</a:t>
            </a:r>
            <a:endParaRPr lang="cs-CZ" sz="2200" dirty="0"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6593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19675"/>
            <a:ext cx="8856984" cy="981075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Antimetabolity – </a:t>
            </a:r>
            <a:r>
              <a:rPr lang="cs-CZ" b="1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kys</a:t>
            </a:r>
            <a:r>
              <a:rPr lang="cs-CZ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. listová</a:t>
            </a:r>
            <a:endParaRPr lang="cs-CZ" b="1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980728"/>
            <a:ext cx="8964488" cy="5616624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3494" y="980728"/>
            <a:ext cx="8646978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Tx/>
              <a:buNone/>
            </a:pPr>
            <a:r>
              <a:rPr lang="cs-CZ" sz="2400" b="1" kern="0" dirty="0">
                <a:latin typeface="Candara" panose="020E0502030303020204" pitchFamily="34" charset="0"/>
              </a:rPr>
              <a:t>M</a:t>
            </a:r>
            <a:r>
              <a:rPr lang="cs-CZ" sz="2400" b="1" kern="0" dirty="0" smtClean="0">
                <a:latin typeface="Candara" panose="020E0502030303020204" pitchFamily="34" charset="0"/>
              </a:rPr>
              <a:t>etotrexát</a:t>
            </a:r>
          </a:p>
          <a:p>
            <a:pPr>
              <a:spcBef>
                <a:spcPts val="0"/>
              </a:spcBef>
            </a:pPr>
            <a:r>
              <a:rPr lang="cs-CZ" sz="2400" b="1" dirty="0" smtClean="0">
                <a:latin typeface="Candara" panose="020E0502030303020204" pitchFamily="34" charset="0"/>
              </a:rPr>
              <a:t>MÚ</a:t>
            </a:r>
            <a:r>
              <a:rPr lang="cs-CZ" sz="2400" b="1" dirty="0">
                <a:latin typeface="Candara" panose="020E0502030303020204" pitchFamily="34" charset="0"/>
              </a:rPr>
              <a:t>:</a:t>
            </a:r>
            <a:r>
              <a:rPr lang="cs-CZ" sz="2400" dirty="0">
                <a:latin typeface="Candara" panose="020E0502030303020204" pitchFamily="34" charset="0"/>
              </a:rPr>
              <a:t> inhibitor </a:t>
            </a:r>
            <a:r>
              <a:rPr lang="cs-CZ" sz="2400" dirty="0" smtClean="0">
                <a:latin typeface="Candara" panose="020E0502030303020204" pitchFamily="34" charset="0"/>
              </a:rPr>
              <a:t>dihydrofolátreduktázy, </a:t>
            </a:r>
            <a:r>
              <a:rPr lang="cs-CZ" sz="2400" dirty="0" err="1" smtClean="0">
                <a:latin typeface="Candara" panose="020E0502030303020204" pitchFamily="34" charset="0"/>
              </a:rPr>
              <a:t>tymidylátsyntetázy</a:t>
            </a:r>
            <a:r>
              <a:rPr lang="cs-CZ" sz="2400" dirty="0" smtClean="0">
                <a:latin typeface="Candara" panose="020E0502030303020204" pitchFamily="34" charset="0"/>
              </a:rPr>
              <a:t> a dalších enzymů</a:t>
            </a:r>
          </a:p>
          <a:p>
            <a:pPr>
              <a:spcBef>
                <a:spcPts val="0"/>
              </a:spcBef>
            </a:pPr>
            <a:r>
              <a:rPr lang="cs-CZ" sz="2400" dirty="0" smtClean="0">
                <a:latin typeface="Candara" panose="020E0502030303020204" pitchFamily="34" charset="0"/>
              </a:rPr>
              <a:t>i.v., </a:t>
            </a:r>
            <a:r>
              <a:rPr lang="cs-CZ" sz="2400" dirty="0" err="1" smtClean="0">
                <a:latin typeface="Candara" panose="020E0502030303020204" pitchFamily="34" charset="0"/>
              </a:rPr>
              <a:t>intrathekální</a:t>
            </a:r>
            <a:r>
              <a:rPr lang="cs-CZ" sz="2400" dirty="0" smtClean="0">
                <a:latin typeface="Candara" panose="020E0502030303020204" pitchFamily="34" charset="0"/>
              </a:rPr>
              <a:t> podání, p.o.</a:t>
            </a:r>
          </a:p>
          <a:p>
            <a:pPr>
              <a:spcBef>
                <a:spcPts val="0"/>
              </a:spcBef>
            </a:pPr>
            <a:r>
              <a:rPr lang="cs-CZ" sz="2400" b="1" dirty="0">
                <a:latin typeface="Candara" panose="020E0502030303020204" pitchFamily="34" charset="0"/>
              </a:rPr>
              <a:t>l</a:t>
            </a:r>
            <a:r>
              <a:rPr lang="cs-CZ" sz="2400" b="1" dirty="0" smtClean="0">
                <a:latin typeface="Candara" panose="020E0502030303020204" pitchFamily="34" charset="0"/>
              </a:rPr>
              <a:t>eukovorin</a:t>
            </a:r>
            <a:r>
              <a:rPr lang="cs-CZ" sz="2400" dirty="0" smtClean="0">
                <a:latin typeface="Candara" panose="020E0502030303020204" pitchFamily="34" charset="0"/>
              </a:rPr>
              <a:t> (</a:t>
            </a:r>
            <a:r>
              <a:rPr lang="cs-CZ" sz="2400" dirty="0" err="1" smtClean="0">
                <a:latin typeface="Candara" panose="020E0502030303020204" pitchFamily="34" charset="0"/>
              </a:rPr>
              <a:t>folinová</a:t>
            </a:r>
            <a:r>
              <a:rPr lang="cs-CZ" sz="2400" dirty="0" smtClean="0">
                <a:latin typeface="Candara" panose="020E0502030303020204" pitchFamily="34" charset="0"/>
              </a:rPr>
              <a:t> kyselina) – </a:t>
            </a:r>
            <a:r>
              <a:rPr lang="cs-CZ" sz="2400" i="1" dirty="0" smtClean="0">
                <a:latin typeface="Candara" panose="020E0502030303020204" pitchFamily="34" charset="0"/>
              </a:rPr>
              <a:t>„</a:t>
            </a:r>
            <a:r>
              <a:rPr lang="cs-CZ" sz="2400" i="1" dirty="0" err="1" smtClean="0">
                <a:latin typeface="Candara" panose="020E0502030303020204" pitchFamily="34" charset="0"/>
              </a:rPr>
              <a:t>rescue</a:t>
            </a:r>
            <a:r>
              <a:rPr lang="cs-CZ" sz="2400" i="1" dirty="0" smtClean="0">
                <a:latin typeface="Candara" panose="020E0502030303020204" pitchFamily="34" charset="0"/>
              </a:rPr>
              <a:t> </a:t>
            </a:r>
            <a:r>
              <a:rPr lang="cs-CZ" sz="2400" i="1" dirty="0" err="1" smtClean="0">
                <a:latin typeface="Candara" panose="020E0502030303020204" pitchFamily="34" charset="0"/>
              </a:rPr>
              <a:t>therapy</a:t>
            </a:r>
            <a:r>
              <a:rPr lang="cs-CZ" sz="2400" i="1" dirty="0" smtClean="0">
                <a:latin typeface="Candara" panose="020E0502030303020204" pitchFamily="34" charset="0"/>
              </a:rPr>
              <a:t>“</a:t>
            </a:r>
            <a:r>
              <a:rPr lang="cs-CZ" sz="2400" dirty="0" smtClean="0">
                <a:latin typeface="Candara" panose="020E0502030303020204" pitchFamily="34" charset="0"/>
              </a:rPr>
              <a:t>, </a:t>
            </a:r>
            <a:r>
              <a:rPr lang="cs-CZ" sz="2400" dirty="0" err="1" smtClean="0">
                <a:latin typeface="Candara" panose="020E0502030303020204" pitchFamily="34" charset="0"/>
              </a:rPr>
              <a:t>antidotum</a:t>
            </a:r>
            <a:endParaRPr lang="cs-CZ" sz="2400" dirty="0" smtClean="0">
              <a:latin typeface="Candara" panose="020E0502030303020204" pitchFamily="34" charset="0"/>
            </a:endParaRPr>
          </a:p>
          <a:p>
            <a:pPr lvl="1">
              <a:spcBef>
                <a:spcPts val="0"/>
              </a:spcBef>
            </a:pPr>
            <a:r>
              <a:rPr lang="cs-CZ" sz="2000" dirty="0">
                <a:latin typeface="Candara" panose="020E0502030303020204" pitchFamily="34" charset="0"/>
              </a:rPr>
              <a:t>v</a:t>
            </a:r>
            <a:r>
              <a:rPr lang="cs-CZ" sz="2000" dirty="0" smtClean="0">
                <a:latin typeface="Candara" panose="020E0502030303020204" pitchFamily="34" charset="0"/>
              </a:rPr>
              <a:t>ytěsní volný MTX, v nádorových buňkách intenzivnější </a:t>
            </a:r>
            <a:r>
              <a:rPr lang="cs-CZ" sz="2000" dirty="0" err="1" smtClean="0">
                <a:latin typeface="Candara" panose="020E0502030303020204" pitchFamily="34" charset="0"/>
              </a:rPr>
              <a:t>polyglutamylace</a:t>
            </a:r>
            <a:r>
              <a:rPr lang="cs-CZ" sz="2000" dirty="0" smtClean="0">
                <a:latin typeface="Candara" panose="020E0502030303020204" pitchFamily="34" charset="0"/>
              </a:rPr>
              <a:t> a MTXPG nelze vytěsnit </a:t>
            </a:r>
            <a:endParaRPr lang="cs-CZ" sz="2000" dirty="0">
              <a:latin typeface="Candara" panose="020E0502030303020204" pitchFamily="34" charset="0"/>
            </a:endParaRPr>
          </a:p>
          <a:p>
            <a:pPr>
              <a:spcBef>
                <a:spcPts val="0"/>
              </a:spcBef>
            </a:pPr>
            <a:r>
              <a:rPr lang="cs-CZ" sz="2400" b="1" dirty="0">
                <a:latin typeface="Candara" panose="020E0502030303020204" pitchFamily="34" charset="0"/>
              </a:rPr>
              <a:t>TDM</a:t>
            </a:r>
            <a:r>
              <a:rPr lang="cs-CZ" sz="2400" dirty="0">
                <a:latin typeface="Candara" panose="020E0502030303020204" pitchFamily="34" charset="0"/>
              </a:rPr>
              <a:t> – výpočet časového odstupu pro podání </a:t>
            </a:r>
            <a:r>
              <a:rPr lang="cs-CZ" sz="2400" dirty="0" err="1" smtClean="0">
                <a:latin typeface="Candara" panose="020E0502030303020204" pitchFamily="34" charset="0"/>
              </a:rPr>
              <a:t>leukovorinu</a:t>
            </a:r>
            <a:r>
              <a:rPr lang="cs-CZ" sz="2400" dirty="0" smtClean="0">
                <a:latin typeface="Candara" panose="020E0502030303020204" pitchFamily="34" charset="0"/>
              </a:rPr>
              <a:t>, především u dětí, méně u dospělých</a:t>
            </a:r>
            <a:endParaRPr lang="cs-CZ" sz="2400" b="1" dirty="0">
              <a:latin typeface="Candara" panose="020E0502030303020204" pitchFamily="34" charset="0"/>
            </a:endParaRPr>
          </a:p>
          <a:p>
            <a:pPr>
              <a:spcBef>
                <a:spcPts val="0"/>
              </a:spcBef>
            </a:pPr>
            <a:r>
              <a:rPr lang="cs-CZ" sz="2400" b="1" dirty="0" smtClean="0">
                <a:latin typeface="Candara" panose="020E0502030303020204" pitchFamily="34" charset="0"/>
              </a:rPr>
              <a:t>NÚ – typická toxicita:</a:t>
            </a:r>
          </a:p>
          <a:p>
            <a:pPr lvl="1">
              <a:spcBef>
                <a:spcPts val="0"/>
              </a:spcBef>
            </a:pPr>
            <a:r>
              <a:rPr lang="cs-CZ" sz="2400" b="1" dirty="0" smtClean="0">
                <a:latin typeface="Candara" panose="020E0502030303020204" pitchFamily="34" charset="0"/>
              </a:rPr>
              <a:t>nefrotoxicita</a:t>
            </a:r>
            <a:r>
              <a:rPr lang="cs-CZ" sz="2400" dirty="0" smtClean="0">
                <a:latin typeface="Candara" panose="020E0502030303020204" pitchFamily="34" charset="0"/>
              </a:rPr>
              <a:t> </a:t>
            </a:r>
            <a:r>
              <a:rPr lang="cs-CZ" sz="2400" dirty="0">
                <a:latin typeface="Candara" panose="020E0502030303020204" pitchFamily="34" charset="0"/>
              </a:rPr>
              <a:t>– </a:t>
            </a:r>
            <a:r>
              <a:rPr lang="cs-CZ" sz="2400" dirty="0" smtClean="0">
                <a:latin typeface="Candara" panose="020E0502030303020204" pitchFamily="34" charset="0"/>
              </a:rPr>
              <a:t>krystalizace (až </a:t>
            </a:r>
            <a:r>
              <a:rPr lang="cs-CZ" sz="2400" dirty="0" err="1" smtClean="0">
                <a:latin typeface="Candara" panose="020E0502030303020204" pitchFamily="34" charset="0"/>
              </a:rPr>
              <a:t>ak</a:t>
            </a:r>
            <a:r>
              <a:rPr lang="cs-CZ" sz="2400" dirty="0" smtClean="0">
                <a:latin typeface="Candara" panose="020E0502030303020204" pitchFamily="34" charset="0"/>
              </a:rPr>
              <a:t>. </a:t>
            </a:r>
            <a:r>
              <a:rPr lang="cs-CZ" sz="2400" dirty="0">
                <a:latin typeface="Candara" panose="020E0502030303020204" pitchFamily="34" charset="0"/>
              </a:rPr>
              <a:t>selhání ledvin) </a:t>
            </a:r>
            <a:r>
              <a:rPr lang="cs-CZ" sz="2400" dirty="0" smtClean="0">
                <a:latin typeface="Candara" panose="020E0502030303020204" pitchFamily="34" charset="0"/>
              </a:rPr>
              <a:t/>
            </a:r>
            <a:br>
              <a:rPr lang="cs-CZ" sz="2400" dirty="0" smtClean="0">
                <a:latin typeface="Candara" panose="020E0502030303020204" pitchFamily="34" charset="0"/>
              </a:rPr>
            </a:br>
            <a:r>
              <a:rPr lang="cs-CZ" sz="2400" dirty="0" smtClean="0">
                <a:latin typeface="Candara" panose="020E0502030303020204" pitchFamily="34" charset="0"/>
              </a:rPr>
              <a:t>→ prevence: hydratace</a:t>
            </a:r>
            <a:r>
              <a:rPr lang="cs-CZ" sz="2400" dirty="0">
                <a:latin typeface="Candara" panose="020E0502030303020204" pitchFamily="34" charset="0"/>
              </a:rPr>
              <a:t>, </a:t>
            </a:r>
            <a:r>
              <a:rPr lang="cs-CZ" sz="2400" dirty="0" smtClean="0">
                <a:latin typeface="Candara" panose="020E0502030303020204" pitchFamily="34" charset="0"/>
              </a:rPr>
              <a:t>alkalizace </a:t>
            </a:r>
            <a:r>
              <a:rPr lang="cs-CZ" sz="2400" dirty="0">
                <a:latin typeface="Candara" panose="020E0502030303020204" pitchFamily="34" charset="0"/>
              </a:rPr>
              <a:t>moči (pH </a:t>
            </a:r>
            <a:r>
              <a:rPr lang="cs-CZ" sz="2400" dirty="0" smtClean="0">
                <a:latin typeface="Candara" panose="020E0502030303020204" pitchFamily="34" charset="0"/>
              </a:rPr>
              <a:t>7–7,5</a:t>
            </a:r>
            <a:r>
              <a:rPr lang="cs-CZ" sz="2400" dirty="0">
                <a:latin typeface="Candara" panose="020E0502030303020204" pitchFamily="34" charset="0"/>
              </a:rPr>
              <a:t>)</a:t>
            </a:r>
          </a:p>
          <a:p>
            <a:pPr lvl="1">
              <a:spcBef>
                <a:spcPts val="0"/>
              </a:spcBef>
            </a:pPr>
            <a:r>
              <a:rPr lang="cs-CZ" sz="2400" dirty="0" err="1" smtClean="0">
                <a:latin typeface="Candara" panose="020E0502030303020204" pitchFamily="34" charset="0"/>
              </a:rPr>
              <a:t>pneumotoxicita</a:t>
            </a:r>
            <a:endParaRPr lang="cs-CZ" sz="2400" dirty="0" smtClean="0">
              <a:latin typeface="Candara" panose="020E0502030303020204" pitchFamily="34" charset="0"/>
            </a:endParaRPr>
          </a:p>
          <a:p>
            <a:pPr>
              <a:spcBef>
                <a:spcPts val="0"/>
              </a:spcBef>
            </a:pPr>
            <a:r>
              <a:rPr lang="cs-CZ" sz="2400" dirty="0">
                <a:latin typeface="Candara" panose="020E0502030303020204" pitchFamily="34" charset="0"/>
              </a:rPr>
              <a:t>n</a:t>
            </a:r>
            <a:r>
              <a:rPr lang="cs-CZ" sz="2400" dirty="0" smtClean="0">
                <a:latin typeface="Candara" panose="020E0502030303020204" pitchFamily="34" charset="0"/>
              </a:rPr>
              <a:t>ízké </a:t>
            </a:r>
            <a:r>
              <a:rPr lang="cs-CZ" sz="2400" dirty="0">
                <a:latin typeface="Candara" panose="020E0502030303020204" pitchFamily="34" charset="0"/>
              </a:rPr>
              <a:t>dávky = </a:t>
            </a:r>
            <a:r>
              <a:rPr lang="cs-CZ" sz="2400" dirty="0" err="1" smtClean="0">
                <a:latin typeface="Candara" panose="020E0502030303020204" pitchFamily="34" charset="0"/>
              </a:rPr>
              <a:t>imunosupresivum</a:t>
            </a:r>
            <a:r>
              <a:rPr lang="cs-CZ" sz="2400" dirty="0" smtClean="0">
                <a:latin typeface="Candara" panose="020E0502030303020204" pitchFamily="34" charset="0"/>
              </a:rPr>
              <a:t> (p.o.)</a:t>
            </a:r>
            <a:endParaRPr lang="cs-CZ" sz="2400" dirty="0">
              <a:latin typeface="Candara" panose="020E0502030303020204" pitchFamily="34" charset="0"/>
            </a:endParaRPr>
          </a:p>
          <a:p>
            <a:pPr>
              <a:spcBef>
                <a:spcPts val="0"/>
              </a:spcBef>
            </a:pPr>
            <a:r>
              <a:rPr lang="cs-CZ" sz="2400" dirty="0">
                <a:latin typeface="Candara" panose="020E0502030303020204" pitchFamily="34" charset="0"/>
              </a:rPr>
              <a:t>v</a:t>
            </a:r>
            <a:r>
              <a:rPr lang="cs-CZ" sz="2400" dirty="0" smtClean="0">
                <a:latin typeface="Candara" panose="020E0502030303020204" pitchFamily="34" charset="0"/>
              </a:rPr>
              <a:t>ysoké </a:t>
            </a:r>
            <a:r>
              <a:rPr lang="cs-CZ" sz="2400" dirty="0">
                <a:latin typeface="Candara" panose="020E0502030303020204" pitchFamily="34" charset="0"/>
              </a:rPr>
              <a:t>dávky </a:t>
            </a:r>
            <a:r>
              <a:rPr lang="cs-CZ" sz="2400" dirty="0" smtClean="0">
                <a:latin typeface="Candara" panose="020E0502030303020204" pitchFamily="34" charset="0"/>
              </a:rPr>
              <a:t>= hematologické malignity a agresivní sol. nádory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0116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9675"/>
            <a:ext cx="8856984" cy="981075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panose="020B0604020202020204" pitchFamily="34" charset="0"/>
              </a:rPr>
              <a:t>Inhibitory </a:t>
            </a:r>
            <a:r>
              <a:rPr lang="cs-CZ" b="1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panose="020B0604020202020204" pitchFamily="34" charset="0"/>
              </a:rPr>
              <a:t>topoizomeráz</a:t>
            </a:r>
            <a:endParaRPr lang="cs-CZ" b="1" dirty="0">
              <a:solidFill>
                <a:schemeClr val="tx1"/>
              </a:solidFill>
              <a:effectLst/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980728"/>
            <a:ext cx="8964488" cy="5616624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17510" y="1124744"/>
            <a:ext cx="8574970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 smtClean="0">
                <a:latin typeface="Candara" panose="020E0502030303020204" pitchFamily="34" charset="0"/>
                <a:cs typeface="Arial" panose="020B0604020202020204" pitchFamily="34" charset="0"/>
              </a:rPr>
              <a:t>Inhibitory </a:t>
            </a:r>
            <a:r>
              <a:rPr lang="cs-CZ" sz="2400" b="1" dirty="0" err="1" smtClean="0">
                <a:latin typeface="Candara" panose="020E0502030303020204" pitchFamily="34" charset="0"/>
                <a:cs typeface="Arial" panose="020B0604020202020204" pitchFamily="34" charset="0"/>
              </a:rPr>
              <a:t>topoizomerázy</a:t>
            </a:r>
            <a:r>
              <a:rPr lang="cs-CZ" sz="2400" b="1" dirty="0" smtClean="0">
                <a:latin typeface="Candara" panose="020E0502030303020204" pitchFamily="34" charset="0"/>
                <a:cs typeface="Arial" panose="020B0604020202020204" pitchFamily="34" charset="0"/>
              </a:rPr>
              <a:t> I – </a:t>
            </a:r>
            <a:r>
              <a:rPr lang="cs-CZ" sz="2400" b="1" dirty="0" err="1" smtClean="0">
                <a:latin typeface="Candara" panose="020E0502030303020204" pitchFamily="34" charset="0"/>
                <a:cs typeface="Arial" panose="020B0604020202020204" pitchFamily="34" charset="0"/>
              </a:rPr>
              <a:t>kamptoteciny</a:t>
            </a:r>
            <a:endParaRPr lang="cs-CZ" sz="2400" b="1" dirty="0" smtClean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latin typeface="Candara" panose="020E0502030303020204" pitchFamily="34" charset="0"/>
                <a:cs typeface="Arial" panose="020B0604020202020204" pitchFamily="34" charset="0"/>
              </a:rPr>
              <a:t>rostlinný původ – identifikace v kůře stromu </a:t>
            </a:r>
            <a:r>
              <a:rPr lang="cs-CZ" sz="2400" dirty="0" err="1" smtClean="0">
                <a:latin typeface="Candara" panose="020E0502030303020204" pitchFamily="34" charset="0"/>
                <a:cs typeface="Arial" panose="020B0604020202020204" pitchFamily="34" charset="0"/>
              </a:rPr>
              <a:t>kamptoteka</a:t>
            </a:r>
            <a:r>
              <a:rPr lang="cs-CZ" sz="2400" dirty="0" smtClean="0">
                <a:latin typeface="Candara" panose="020E0502030303020204" pitchFamily="34" charset="0"/>
                <a:cs typeface="Arial" panose="020B0604020202020204" pitchFamily="34" charset="0"/>
              </a:rPr>
              <a:t> ostrolistá </a:t>
            </a:r>
            <a:r>
              <a:rPr lang="cs-CZ" sz="2400" i="1" dirty="0" smtClean="0">
                <a:latin typeface="Candara" panose="020E0502030303020204" pitchFamily="34" charset="0"/>
                <a:cs typeface="Arial" panose="020B0604020202020204" pitchFamily="34" charset="0"/>
              </a:rPr>
              <a:t>(</a:t>
            </a:r>
            <a:r>
              <a:rPr lang="cs-CZ" sz="2400" i="1" dirty="0" err="1" smtClean="0">
                <a:latin typeface="Candara" panose="020E0502030303020204" pitchFamily="34" charset="0"/>
                <a:cs typeface="Arial" panose="020B0604020202020204" pitchFamily="34" charset="0"/>
              </a:rPr>
              <a:t>Camptotheca</a:t>
            </a:r>
            <a:r>
              <a:rPr lang="cs-CZ" sz="2400" i="1" dirty="0" smtClean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Candara" panose="020E0502030303020204" pitchFamily="34" charset="0"/>
                <a:cs typeface="Arial" panose="020B0604020202020204" pitchFamily="34" charset="0"/>
              </a:rPr>
              <a:t>acuminata</a:t>
            </a:r>
            <a:r>
              <a:rPr lang="cs-CZ" sz="2400" i="1" dirty="0">
                <a:latin typeface="Candara" panose="020E0502030303020204" pitchFamily="34" charset="0"/>
                <a:cs typeface="Arial" panose="020B0604020202020204" pitchFamily="34" charset="0"/>
              </a:rPr>
              <a:t>)</a:t>
            </a:r>
            <a:endParaRPr lang="cs-CZ" sz="2400" i="1" dirty="0" smtClean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latin typeface="Candara" panose="020E0502030303020204" pitchFamily="34" charset="0"/>
                <a:cs typeface="Arial" panose="020B0604020202020204" pitchFamily="34" charset="0"/>
              </a:rPr>
              <a:t>deriváty: </a:t>
            </a:r>
            <a:r>
              <a:rPr lang="cs-CZ" sz="2400" b="1" dirty="0" smtClean="0">
                <a:latin typeface="Candara" panose="020E0502030303020204" pitchFamily="34" charset="0"/>
                <a:cs typeface="Arial" panose="020B0604020202020204" pitchFamily="34" charset="0"/>
              </a:rPr>
              <a:t>irinotekan</a:t>
            </a:r>
            <a:r>
              <a:rPr lang="cs-CZ" sz="2400" dirty="0">
                <a:latin typeface="Candara" panose="020E0502030303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latin typeface="Candara" panose="020E0502030303020204" pitchFamily="34" charset="0"/>
                <a:cs typeface="Arial" panose="020B0604020202020204" pitchFamily="34" charset="0"/>
              </a:rPr>
              <a:t>topotekan</a:t>
            </a:r>
            <a:endParaRPr lang="cs-CZ" sz="2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400" dirty="0" smtClean="0">
                <a:latin typeface="Candara" panose="020E0502030303020204" pitchFamily="34" charset="0"/>
                <a:cs typeface="Arial" panose="020B0604020202020204" pitchFamily="34" charset="0"/>
              </a:rPr>
              <a:t>léčba solidních nádorů</a:t>
            </a:r>
            <a:endParaRPr lang="cs-CZ" sz="2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 smtClean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dirty="0" smtClean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smtClean="0">
                <a:latin typeface="Candara" panose="020E0502030303020204" pitchFamily="34" charset="0"/>
                <a:cs typeface="Arial" panose="020B0604020202020204" pitchFamily="34" charset="0"/>
              </a:rPr>
              <a:t>Inhibitory </a:t>
            </a:r>
            <a:r>
              <a:rPr lang="cs-CZ" sz="2400" b="1" dirty="0" err="1" smtClean="0">
                <a:latin typeface="Candara" panose="020E0502030303020204" pitchFamily="34" charset="0"/>
                <a:cs typeface="Arial" panose="020B0604020202020204" pitchFamily="34" charset="0"/>
              </a:rPr>
              <a:t>topoizomerázy</a:t>
            </a:r>
            <a:r>
              <a:rPr lang="cs-CZ" sz="2400" b="1" dirty="0" smtClean="0">
                <a:latin typeface="Candara" panose="020E0502030303020204" pitchFamily="34" charset="0"/>
                <a:cs typeface="Arial" panose="020B0604020202020204" pitchFamily="34" charset="0"/>
              </a:rPr>
              <a:t> II – </a:t>
            </a:r>
            <a:r>
              <a:rPr lang="cs-CZ" sz="2400" b="1" dirty="0" err="1" smtClean="0">
                <a:latin typeface="Candara" panose="020E0502030303020204" pitchFamily="34" charset="0"/>
                <a:cs typeface="Arial" panose="020B0604020202020204" pitchFamily="34" charset="0"/>
              </a:rPr>
              <a:t>podofylotoxiny</a:t>
            </a:r>
            <a:endParaRPr lang="cs-CZ" sz="2400" b="1" dirty="0" smtClean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Candara" panose="020E0502030303020204" pitchFamily="34" charset="0"/>
                <a:cs typeface="Arial" panose="020B0604020202020204" pitchFamily="34" charset="0"/>
              </a:rPr>
              <a:t>rostlinný </a:t>
            </a:r>
            <a:r>
              <a:rPr lang="cs-CZ" sz="2400" dirty="0" smtClean="0">
                <a:latin typeface="Candara" panose="020E0502030303020204" pitchFamily="34" charset="0"/>
                <a:cs typeface="Arial" panose="020B0604020202020204" pitchFamily="34" charset="0"/>
              </a:rPr>
              <a:t>původ – identifikace v rostlině </a:t>
            </a:r>
            <a:r>
              <a:rPr lang="cs-CZ" sz="2400" dirty="0" err="1" smtClean="0">
                <a:latin typeface="Candara" panose="020E0502030303020204" pitchFamily="34" charset="0"/>
                <a:cs typeface="Arial" panose="020B0604020202020204" pitchFamily="34" charset="0"/>
              </a:rPr>
              <a:t>noholist</a:t>
            </a:r>
            <a:r>
              <a:rPr lang="cs-CZ" sz="2400" dirty="0" smtClean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cs-CZ" sz="2400" dirty="0">
                <a:latin typeface="Candara" panose="020E0502030303020204" pitchFamily="34" charset="0"/>
                <a:cs typeface="Arial" panose="020B0604020202020204" pitchFamily="34" charset="0"/>
              </a:rPr>
              <a:t>štítnatý </a:t>
            </a:r>
            <a:r>
              <a:rPr lang="cs-CZ" sz="2400" i="1" dirty="0" smtClean="0">
                <a:latin typeface="Candara" panose="020E0502030303020204" pitchFamily="34" charset="0"/>
                <a:cs typeface="Arial" panose="020B0604020202020204" pitchFamily="34" charset="0"/>
              </a:rPr>
              <a:t>(</a:t>
            </a:r>
            <a:r>
              <a:rPr lang="cs-CZ" sz="2400" i="1" dirty="0" err="1" smtClean="0">
                <a:latin typeface="Candara" panose="020E0502030303020204" pitchFamily="34" charset="0"/>
                <a:cs typeface="Arial" panose="020B0604020202020204" pitchFamily="34" charset="0"/>
              </a:rPr>
              <a:t>Podophyllum</a:t>
            </a:r>
            <a:r>
              <a:rPr lang="cs-CZ" sz="2400" i="1" dirty="0" smtClean="0">
                <a:latin typeface="Candara" panose="020E0502030303020204" pitchFamily="34" charset="0"/>
                <a:cs typeface="Arial" panose="020B0604020202020204" pitchFamily="34" charset="0"/>
              </a:rPr>
              <a:t> </a:t>
            </a:r>
            <a:r>
              <a:rPr lang="cs-CZ" sz="2400" i="1" dirty="0" err="1" smtClean="0">
                <a:latin typeface="Candara" panose="020E0502030303020204" pitchFamily="34" charset="0"/>
                <a:cs typeface="Arial" panose="020B0604020202020204" pitchFamily="34" charset="0"/>
              </a:rPr>
              <a:t>peltatum</a:t>
            </a:r>
            <a:r>
              <a:rPr lang="cs-CZ" sz="2400" i="1" dirty="0" smtClean="0">
                <a:latin typeface="Candara" panose="020E0502030303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cs-CZ" sz="2400" dirty="0">
                <a:latin typeface="Candara" panose="020E0502030303020204" pitchFamily="34" charset="0"/>
                <a:cs typeface="Arial" panose="020B0604020202020204" pitchFamily="34" charset="0"/>
              </a:rPr>
              <a:t>d</a:t>
            </a:r>
            <a:r>
              <a:rPr lang="cs-CZ" sz="2400" dirty="0" smtClean="0">
                <a:latin typeface="Candara" panose="020E0502030303020204" pitchFamily="34" charset="0"/>
                <a:cs typeface="Arial" panose="020B0604020202020204" pitchFamily="34" charset="0"/>
              </a:rPr>
              <a:t>eriváty: </a:t>
            </a:r>
            <a:r>
              <a:rPr lang="cs-CZ" sz="2400" b="1" dirty="0" err="1" smtClean="0">
                <a:latin typeface="Candara" panose="020E0502030303020204" pitchFamily="34" charset="0"/>
                <a:cs typeface="Arial" panose="020B0604020202020204" pitchFamily="34" charset="0"/>
              </a:rPr>
              <a:t>etoposid</a:t>
            </a:r>
            <a:r>
              <a:rPr lang="cs-CZ" sz="2400" dirty="0">
                <a:latin typeface="Candara" panose="020E0502030303020204" pitchFamily="34" charset="0"/>
                <a:cs typeface="Arial" panose="020B0604020202020204" pitchFamily="34" charset="0"/>
              </a:rPr>
              <a:t>, </a:t>
            </a:r>
            <a:r>
              <a:rPr lang="cs-CZ" sz="2400" dirty="0" err="1">
                <a:latin typeface="Candara" panose="020E0502030303020204" pitchFamily="34" charset="0"/>
                <a:cs typeface="Arial" panose="020B0604020202020204" pitchFamily="34" charset="0"/>
              </a:rPr>
              <a:t>teniposid</a:t>
            </a:r>
            <a:endParaRPr lang="cs-CZ" sz="2400" dirty="0">
              <a:latin typeface="Candara" panose="020E0502030303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400" dirty="0" smtClean="0">
                <a:latin typeface="Candara" panose="020E0502030303020204" pitchFamily="34" charset="0"/>
                <a:cs typeface="Arial" panose="020B0604020202020204" pitchFamily="34" charset="0"/>
              </a:rPr>
              <a:t>léčba solidních nádorů (</a:t>
            </a:r>
            <a:r>
              <a:rPr lang="cs-CZ" sz="2400" dirty="0" err="1" smtClean="0">
                <a:latin typeface="Candara" panose="020E0502030303020204" pitchFamily="34" charset="0"/>
                <a:cs typeface="Arial" panose="020B0604020202020204" pitchFamily="34" charset="0"/>
              </a:rPr>
              <a:t>etoposid</a:t>
            </a:r>
            <a:r>
              <a:rPr lang="cs-CZ" sz="2400" dirty="0" smtClean="0">
                <a:latin typeface="Candara" panose="020E0502030303020204" pitchFamily="34" charset="0"/>
                <a:cs typeface="Arial" panose="020B0604020202020204" pitchFamily="34" charset="0"/>
              </a:rPr>
              <a:t>) a hematologických malignit (</a:t>
            </a:r>
            <a:r>
              <a:rPr lang="cs-CZ" sz="2400" dirty="0" err="1" smtClean="0">
                <a:latin typeface="Candara" panose="020E0502030303020204" pitchFamily="34" charset="0"/>
                <a:cs typeface="Arial" panose="020B0604020202020204" pitchFamily="34" charset="0"/>
              </a:rPr>
              <a:t>teniposid</a:t>
            </a:r>
            <a:r>
              <a:rPr lang="cs-CZ" sz="2400" dirty="0" smtClean="0">
                <a:latin typeface="Candara" panose="020E0502030303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spcBef>
                <a:spcPts val="0"/>
              </a:spcBef>
              <a:buFontTx/>
              <a:buNone/>
            </a:pPr>
            <a:endParaRPr lang="cs-CZ" sz="2400" dirty="0" smtClean="0"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2874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736"/>
            <a:ext cx="9108504" cy="981075"/>
          </a:xfrm>
        </p:spPr>
        <p:txBody>
          <a:bodyPr/>
          <a:lstStyle/>
          <a:p>
            <a:r>
              <a:rPr lang="cs-CZ" b="1" i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Vinca </a:t>
            </a:r>
            <a:r>
              <a:rPr lang="cs-CZ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alkaloidy</a:t>
            </a:r>
            <a:endParaRPr lang="cs-CZ" b="1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052736"/>
            <a:ext cx="8892480" cy="5544616"/>
          </a:xfrm>
        </p:spPr>
        <p:txBody>
          <a:bodyPr/>
          <a:lstStyle/>
          <a:p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rostlinný původ</a:t>
            </a:r>
          </a:p>
          <a:p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MÚ: 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inhibice polymerizace dimerů tubulinu</a:t>
            </a:r>
          </a:p>
          <a:p>
            <a:pPr lvl="1"/>
            <a:r>
              <a:rPr lang="cs-CZ" sz="2400" dirty="0">
                <a:latin typeface="Candara" panose="020E0502030303020204" pitchFamily="34" charset="0"/>
              </a:rPr>
              <a:t>i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nhibice tvorby dělicího vřeténka, </a:t>
            </a:r>
            <a:r>
              <a:rPr lang="cs-CZ" sz="2400" dirty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převládá depolymerizace</a:t>
            </a: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i.v. podání, někteří zástupci p.o. (</a:t>
            </a:r>
            <a:r>
              <a:rPr lang="cs-CZ" sz="24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vinorelbin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)</a:t>
            </a:r>
          </a:p>
          <a:p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léčba hematologických malignit i solidních nádorů</a:t>
            </a:r>
          </a:p>
          <a:p>
            <a:pPr marL="342900" lvl="1" indent="-342900">
              <a:buFontTx/>
              <a:buChar char="•"/>
            </a:pPr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NÚ – typická toxicita: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periferní neuropatie </a:t>
            </a:r>
          </a:p>
          <a:p>
            <a:pPr marL="342900" lvl="1" indent="-342900">
              <a:buFontTx/>
              <a:buChar char="•"/>
            </a:pP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 marL="0" lvl="1" indent="0">
              <a:buNone/>
            </a:pPr>
            <a:r>
              <a:rPr lang="cs-CZ" sz="2400" dirty="0" smtClean="0">
                <a:latin typeface="Candara" panose="020E0502030303020204" pitchFamily="34" charset="0"/>
              </a:rPr>
              <a:t>Zástupci:</a:t>
            </a:r>
            <a:endParaRPr lang="cs-CZ" sz="2400" dirty="0">
              <a:latin typeface="Candara" panose="020E0502030303020204" pitchFamily="34" charset="0"/>
            </a:endParaRPr>
          </a:p>
          <a:p>
            <a:pPr marL="342900" lvl="1" indent="-342900">
              <a:buFontTx/>
              <a:buChar char="•"/>
            </a:pP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původní alkaloidy: </a:t>
            </a:r>
            <a:r>
              <a:rPr lang="cs-CZ" sz="2400" b="1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vinkristin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, </a:t>
            </a:r>
            <a:r>
              <a:rPr lang="cs-CZ" sz="24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vinblastin</a:t>
            </a: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 marL="342900" lvl="1" indent="-342900">
              <a:buFontTx/>
              <a:buChar char="•"/>
            </a:pPr>
            <a:r>
              <a:rPr lang="cs-CZ" sz="24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polosyntetické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deriváty: </a:t>
            </a:r>
            <a:r>
              <a:rPr lang="cs-CZ" sz="23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vinorelbin</a:t>
            </a:r>
            <a:r>
              <a:rPr lang="cs-CZ" sz="23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, </a:t>
            </a:r>
            <a:r>
              <a:rPr lang="cs-CZ" sz="23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vindesin</a:t>
            </a:r>
            <a:r>
              <a:rPr lang="cs-CZ" sz="23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, </a:t>
            </a:r>
            <a:r>
              <a:rPr lang="cs-CZ" sz="23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vinflunin</a:t>
            </a:r>
            <a:endParaRPr lang="cs-CZ" sz="23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 marL="742950" lvl="2" indent="-342900">
              <a:buFont typeface="Calibri" panose="020F0502020204030204" pitchFamily="34" charset="0"/>
              <a:buChar char="‒"/>
            </a:pPr>
            <a:r>
              <a:rPr lang="cs-CZ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vyšší afinita k mitotickému tubulinu, ↓ NÚ</a:t>
            </a: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498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9736"/>
            <a:ext cx="9108504" cy="981075"/>
          </a:xfrm>
        </p:spPr>
        <p:txBody>
          <a:bodyPr/>
          <a:lstStyle/>
          <a:p>
            <a:r>
              <a:rPr lang="cs-CZ" b="1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Taxany</a:t>
            </a:r>
            <a:endParaRPr lang="cs-CZ" b="1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052736"/>
            <a:ext cx="8820472" cy="5544616"/>
          </a:xfrm>
        </p:spPr>
        <p:txBody>
          <a:bodyPr/>
          <a:lstStyle/>
          <a:p>
            <a:r>
              <a:rPr lang="cs-CZ" sz="2400" dirty="0">
                <a:latin typeface="Candara" panose="020E0502030303020204" pitchFamily="34" charset="0"/>
              </a:rPr>
              <a:t>r</a:t>
            </a:r>
            <a:r>
              <a:rPr lang="cs-CZ" sz="2400" dirty="0" smtClean="0">
                <a:latin typeface="Candara" panose="020E0502030303020204" pitchFamily="34" charset="0"/>
              </a:rPr>
              <a:t>ostlinný původ</a:t>
            </a: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MÚ: 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inhibice depolymerizace tubulinu</a:t>
            </a:r>
          </a:p>
          <a:p>
            <a:r>
              <a:rPr lang="cs-CZ" sz="24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i.v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. podání – léčba solidních nádorů</a:t>
            </a:r>
          </a:p>
          <a:p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NÚ – typická toxicita: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 </a:t>
            </a:r>
            <a:r>
              <a:rPr lang="cs-CZ" sz="24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neurotoxicita</a:t>
            </a: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r>
              <a:rPr lang="cs-CZ" sz="2400" b="1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paklitaxel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, </a:t>
            </a:r>
            <a:r>
              <a:rPr lang="cs-CZ" sz="24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docetaxel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, </a:t>
            </a:r>
            <a:r>
              <a:rPr lang="cs-CZ" sz="24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kabazitaxel</a:t>
            </a: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moderní lék. forma: </a:t>
            </a:r>
            <a:r>
              <a:rPr lang="cs-CZ" sz="24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paklitaxel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konjugovaný s nanočásticemi albuminu </a:t>
            </a:r>
          </a:p>
          <a:p>
            <a:pPr lvl="1"/>
            <a:r>
              <a:rPr lang="cs-CZ" sz="2400" dirty="0">
                <a:latin typeface="Candara" panose="020E0502030303020204" pitchFamily="34" charset="0"/>
              </a:rPr>
              <a:t>vychytávání pomocí transportéru pro albumin v nádorových </a:t>
            </a:r>
            <a:r>
              <a:rPr lang="cs-CZ" sz="2400" dirty="0" smtClean="0">
                <a:latin typeface="Candara" panose="020E0502030303020204" pitchFamily="34" charset="0"/>
              </a:rPr>
              <a:t>buňkách = </a:t>
            </a:r>
            <a:r>
              <a:rPr lang="cs-CZ" sz="2400" dirty="0">
                <a:latin typeface="Candara" panose="020E0502030303020204" pitchFamily="34" charset="0"/>
              </a:rPr>
              <a:t>lepší distribuce z oběhu do tkání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↓ toxicita, ↑ účinnost </a:t>
            </a:r>
          </a:p>
          <a:p>
            <a:endParaRPr lang="cs-CZ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352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0"/>
            <a:ext cx="6549468" cy="1060650"/>
          </a:xfrm>
        </p:spPr>
        <p:txBody>
          <a:bodyPr/>
          <a:lstStyle/>
          <a:p>
            <a:r>
              <a:rPr lang="cs-CZ" sz="36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Charakteristické vlastnosti nádorových buněk</a:t>
            </a:r>
            <a:endParaRPr lang="cs-CZ" sz="3600" b="1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7682946" cy="467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350077" y="6476260"/>
            <a:ext cx="7812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err="1">
                <a:latin typeface="Candara" panose="020E0502030303020204" pitchFamily="34" charset="0"/>
              </a:rPr>
              <a:t>Hanahan</a:t>
            </a:r>
            <a:r>
              <a:rPr lang="en-US" sz="1400" dirty="0">
                <a:latin typeface="Candara" panose="020E0502030303020204" pitchFamily="34" charset="0"/>
              </a:rPr>
              <a:t> D., Weinberg R. A. The hallmarks of cancer. Cell, 2000. 100 (1): 57-70.</a:t>
            </a:r>
            <a:endParaRPr lang="cs-CZ" sz="1400" dirty="0">
              <a:latin typeface="Candara" panose="020E0502030303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957935" y="1522315"/>
            <a:ext cx="2395207" cy="461665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err="1" smtClean="0">
                <a:latin typeface="Candara" panose="020E0502030303020204" pitchFamily="34" charset="0"/>
              </a:rPr>
              <a:t>hyperproliferace</a:t>
            </a:r>
            <a:endParaRPr lang="en-US" sz="2400" dirty="0">
              <a:latin typeface="Candara" panose="020E0502030303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788017" y="5474659"/>
            <a:ext cx="2587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>
                <a:latin typeface="Candara" panose="020E0502030303020204" pitchFamily="34" charset="0"/>
              </a:rPr>
              <a:t>i</a:t>
            </a:r>
            <a:r>
              <a:rPr lang="cs-CZ" sz="2400" dirty="0" err="1" smtClean="0">
                <a:latin typeface="Candara" panose="020E0502030303020204" pitchFamily="34" charset="0"/>
              </a:rPr>
              <a:t>nvazivita</a:t>
            </a:r>
            <a:r>
              <a:rPr lang="cs-CZ" sz="2400" dirty="0" smtClean="0">
                <a:latin typeface="Candara" panose="020E0502030303020204" pitchFamily="34" charset="0"/>
              </a:rPr>
              <a:t>, migrace</a:t>
            </a:r>
            <a:endParaRPr lang="en-US" sz="2400" dirty="0">
              <a:latin typeface="Candara" panose="020E0502030303020204" pitchFamily="34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15558" y="3461657"/>
            <a:ext cx="22268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andara" panose="020E0502030303020204" pitchFamily="34" charset="0"/>
              </a:rPr>
              <a:t>„nesmrtelnost“</a:t>
            </a:r>
            <a:endParaRPr lang="en-US" sz="2400" dirty="0">
              <a:latin typeface="Candara" panose="020E0502030303020204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728980" y="1060650"/>
            <a:ext cx="1646605" cy="461665"/>
          </a:xfrm>
          <a:prstGeom prst="rect">
            <a:avLst/>
          </a:prstGeom>
          <a:noFill/>
          <a:ln w="44450">
            <a:noFill/>
          </a:ln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latin typeface="Candara" panose="020E0502030303020204" pitchFamily="34" charset="0"/>
              </a:rPr>
              <a:t>cytostatika</a:t>
            </a:r>
            <a:endParaRPr lang="en-US" sz="2400" b="1" dirty="0">
              <a:latin typeface="Candara" panose="020E0502030303020204" pitchFamily="34" charset="0"/>
            </a:endParaRPr>
          </a:p>
        </p:txBody>
      </p:sp>
      <p:sp>
        <p:nvSpPr>
          <p:cNvPr id="6" name="Ovál 5"/>
          <p:cNvSpPr/>
          <p:nvPr/>
        </p:nvSpPr>
        <p:spPr>
          <a:xfrm>
            <a:off x="5580112" y="915208"/>
            <a:ext cx="3355983" cy="143224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076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616"/>
            <a:ext cx="9144000" cy="904104"/>
          </a:xfrm>
        </p:spPr>
        <p:txBody>
          <a:bodyPr/>
          <a:lstStyle/>
          <a:p>
            <a:r>
              <a:rPr lang="cs-CZ" sz="40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Léčba nádorového onemocnění</a:t>
            </a:r>
            <a:endParaRPr lang="cs-CZ" sz="4000" b="1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435280" cy="5688632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A) Farmakoterapie:</a:t>
            </a:r>
          </a:p>
          <a:p>
            <a:pPr>
              <a:spcBef>
                <a:spcPts val="0"/>
              </a:spcBef>
            </a:pPr>
            <a:r>
              <a:rPr lang="cs-CZ" sz="2400" b="1" dirty="0">
                <a:latin typeface="Candara" panose="020E0502030303020204" pitchFamily="34" charset="0"/>
              </a:rPr>
              <a:t>c</a:t>
            </a:r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ytostatika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‒"/>
            </a:pPr>
            <a:r>
              <a:rPr lang="cs-CZ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klasifikace dle mechanismu účinku</a:t>
            </a:r>
          </a:p>
          <a:p>
            <a:pPr>
              <a:spcBef>
                <a:spcPts val="0"/>
              </a:spcBef>
            </a:pPr>
            <a:r>
              <a:rPr lang="cs-CZ" sz="2400" b="1" dirty="0">
                <a:latin typeface="Candara" panose="020E0502030303020204" pitchFamily="34" charset="0"/>
              </a:rPr>
              <a:t>h</a:t>
            </a:r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ormonální terapie</a:t>
            </a:r>
          </a:p>
          <a:p>
            <a:pPr>
              <a:spcBef>
                <a:spcPts val="0"/>
              </a:spcBef>
            </a:pPr>
            <a:r>
              <a:rPr lang="cs-CZ" sz="2400" b="1" dirty="0">
                <a:latin typeface="Candara" panose="020E0502030303020204" pitchFamily="34" charset="0"/>
              </a:rPr>
              <a:t>c</a:t>
            </a:r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ílená terapie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‒"/>
            </a:pPr>
            <a:r>
              <a:rPr lang="cs-CZ" dirty="0">
                <a:latin typeface="Candara" panose="020E0502030303020204" pitchFamily="34" charset="0"/>
              </a:rPr>
              <a:t>m</a:t>
            </a:r>
            <a:r>
              <a:rPr lang="cs-CZ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onoklonální protilátky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‒"/>
            </a:pPr>
            <a:r>
              <a:rPr lang="cs-CZ" dirty="0">
                <a:latin typeface="Candara" panose="020E0502030303020204" pitchFamily="34" charset="0"/>
              </a:rPr>
              <a:t>i</a:t>
            </a:r>
            <a:r>
              <a:rPr lang="cs-CZ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nhibitory tyrozinkináz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‒"/>
            </a:pPr>
            <a:r>
              <a:rPr lang="cs-CZ" dirty="0">
                <a:latin typeface="Candara" panose="020E0502030303020204" pitchFamily="34" charset="0"/>
              </a:rPr>
              <a:t>i</a:t>
            </a:r>
            <a:r>
              <a:rPr lang="cs-CZ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nhibitory intracelulárních signálních kaskád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‒"/>
            </a:pPr>
            <a:r>
              <a:rPr lang="cs-CZ" dirty="0" smtClean="0">
                <a:latin typeface="Candara" panose="020E0502030303020204" pitchFamily="34" charset="0"/>
              </a:rPr>
              <a:t>ostatní</a:t>
            </a:r>
            <a:endParaRPr lang="cs-CZ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 marL="457200">
              <a:spcBef>
                <a:spcPts val="0"/>
              </a:spcBef>
            </a:pPr>
            <a:r>
              <a:rPr lang="cs-CZ" sz="2400" b="1" dirty="0">
                <a:latin typeface="Candara" panose="020E0502030303020204" pitchFamily="34" charset="0"/>
                <a:cs typeface="Arial" panose="020B0604020202020204" pitchFamily="34" charset="0"/>
              </a:rPr>
              <a:t>i</a:t>
            </a:r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panose="020B0604020202020204" pitchFamily="34" charset="0"/>
              </a:rPr>
              <a:t>munoterapie</a:t>
            </a:r>
          </a:p>
          <a:p>
            <a:pPr marL="457200">
              <a:spcBef>
                <a:spcPts val="0"/>
              </a:spcBef>
            </a:pPr>
            <a:r>
              <a:rPr lang="cs-CZ" sz="2400" b="1" dirty="0">
                <a:latin typeface="Candara" panose="020E0502030303020204" pitchFamily="34" charset="0"/>
                <a:cs typeface="Arial" panose="020B0604020202020204" pitchFamily="34" charset="0"/>
              </a:rPr>
              <a:t>l</a:t>
            </a:r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  <a:cs typeface="Arial" panose="020B0604020202020204" pitchFamily="34" charset="0"/>
              </a:rPr>
              <a:t>éčba bolesti, léčba NÚ, paliativní medicína</a:t>
            </a:r>
          </a:p>
          <a:p>
            <a:pPr marL="0" indent="0">
              <a:spcBef>
                <a:spcPts val="0"/>
              </a:spcBef>
              <a:buNone/>
            </a:pPr>
            <a:endParaRPr lang="cs-CZ" sz="1000" b="1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400" b="1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B) Chirurgická léčba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C) Radioterapie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b="1" dirty="0" smtClean="0">
                <a:latin typeface="Candara" panose="020E0502030303020204" pitchFamily="34" charset="0"/>
              </a:rPr>
              <a:t>D) Psychoterapie, rehabilitace a nutriční terapie</a:t>
            </a:r>
            <a:endParaRPr lang="cs-CZ" sz="2400" b="1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400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3704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08720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Cytostatika, chemoterapie</a:t>
            </a:r>
            <a:endParaRPr lang="cs-CZ" b="1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54461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2400" dirty="0">
                <a:latin typeface="Candara" panose="020E0502030303020204" pitchFamily="34" charset="0"/>
              </a:rPr>
              <a:t>l</a:t>
            </a:r>
            <a:r>
              <a:rPr lang="cs-CZ" sz="2400" dirty="0" smtClean="0">
                <a:latin typeface="Candara" panose="020E0502030303020204" pitchFamily="34" charset="0"/>
              </a:rPr>
              <a:t>éčebný </a:t>
            </a:r>
            <a:r>
              <a:rPr lang="cs-CZ" sz="2400" dirty="0">
                <a:latin typeface="Candara" panose="020E0502030303020204" pitchFamily="34" charset="0"/>
              </a:rPr>
              <a:t>záměr kurativní, paliativní</a:t>
            </a:r>
          </a:p>
          <a:p>
            <a:pPr>
              <a:spcBef>
                <a:spcPts val="0"/>
              </a:spcBef>
            </a:pP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>
              <a:spcBef>
                <a:spcPts val="0"/>
              </a:spcBef>
            </a:pPr>
            <a:r>
              <a:rPr lang="cs-CZ" sz="2400" dirty="0">
                <a:latin typeface="Candara" panose="020E0502030303020204" pitchFamily="34" charset="0"/>
              </a:rPr>
              <a:t>z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působ podání: </a:t>
            </a:r>
          </a:p>
          <a:p>
            <a:pPr lvl="1">
              <a:spcBef>
                <a:spcPts val="0"/>
              </a:spcBef>
            </a:pPr>
            <a:r>
              <a:rPr lang="cs-CZ" sz="20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parenterálně </a:t>
            </a:r>
            <a:r>
              <a:rPr lang="cs-CZ" sz="2000" dirty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(i.v. bolus, 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infuze</a:t>
            </a:r>
            <a:r>
              <a:rPr lang="cs-CZ" sz="2000" dirty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, </a:t>
            </a:r>
            <a:r>
              <a:rPr lang="cs-CZ" sz="2000" dirty="0" err="1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intrathekálně</a:t>
            </a:r>
            <a:r>
              <a:rPr lang="cs-CZ" sz="2000" dirty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, </a:t>
            </a:r>
            <a:r>
              <a:rPr lang="cs-CZ" sz="2000" dirty="0" err="1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intravesikálně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…)</a:t>
            </a:r>
          </a:p>
          <a:p>
            <a:pPr lvl="1">
              <a:spcBef>
                <a:spcPts val="0"/>
              </a:spcBef>
            </a:pPr>
            <a:r>
              <a:rPr lang="cs-CZ" sz="20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perorálně  </a:t>
            </a:r>
          </a:p>
          <a:p>
            <a:pPr>
              <a:spcBef>
                <a:spcPts val="0"/>
              </a:spcBef>
            </a:pP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>
              <a:spcBef>
                <a:spcPts val="0"/>
              </a:spcBef>
            </a:pPr>
            <a:r>
              <a:rPr lang="cs-CZ" sz="2400" dirty="0">
                <a:latin typeface="Candara" panose="020E0502030303020204" pitchFamily="34" charset="0"/>
              </a:rPr>
              <a:t>d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ávka často v mg/m</a:t>
            </a:r>
            <a:r>
              <a:rPr lang="cs-CZ" sz="2400" baseline="300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2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 nebo mg/kg</a:t>
            </a:r>
          </a:p>
          <a:p>
            <a:pPr>
              <a:spcBef>
                <a:spcPts val="0"/>
              </a:spcBef>
            </a:pP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>
              <a:spcBef>
                <a:spcPts val="0"/>
              </a:spcBef>
            </a:pPr>
            <a:r>
              <a:rPr lang="cs-CZ" sz="2400" dirty="0">
                <a:latin typeface="Candara" panose="020E0502030303020204" pitchFamily="34" charset="0"/>
              </a:rPr>
              <a:t>m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onoterapie i kombinované režimy</a:t>
            </a:r>
          </a:p>
          <a:p>
            <a:pPr>
              <a:spcBef>
                <a:spcPts val="0"/>
              </a:spcBef>
            </a:pP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>
              <a:spcBef>
                <a:spcPts val="0"/>
              </a:spcBef>
            </a:pPr>
            <a:r>
              <a:rPr lang="cs-CZ" sz="2400" dirty="0">
                <a:latin typeface="Candara" panose="020E0502030303020204" pitchFamily="34" charset="0"/>
              </a:rPr>
              <a:t>o</a:t>
            </a:r>
            <a:r>
              <a:rPr lang="cs-CZ" sz="24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pakované podávání v cyklech</a:t>
            </a:r>
          </a:p>
          <a:p>
            <a:pPr lvl="1">
              <a:spcBef>
                <a:spcPts val="0"/>
              </a:spcBef>
            </a:pPr>
            <a:r>
              <a:rPr lang="cs-CZ" sz="2000" dirty="0" smtClean="0">
                <a:latin typeface="Candara" panose="020E0502030303020204" pitchFamily="34" charset="0"/>
              </a:rPr>
              <a:t>přestávka mezi cykly = rekonvalescence, prevence těžších NÚ, „probuzení“ buněk v G</a:t>
            </a:r>
            <a:r>
              <a:rPr lang="cs-CZ" sz="2000" baseline="-25000" dirty="0" smtClean="0">
                <a:latin typeface="Candara" panose="020E0502030303020204" pitchFamily="34" charset="0"/>
              </a:rPr>
              <a:t>0</a:t>
            </a:r>
            <a:r>
              <a:rPr lang="cs-CZ" sz="2000" dirty="0" smtClean="0">
                <a:latin typeface="Candara" panose="020E0502030303020204" pitchFamily="34" charset="0"/>
              </a:rPr>
              <a:t> fázi</a:t>
            </a:r>
            <a:endParaRPr lang="cs-CZ" sz="20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pPr>
              <a:spcBef>
                <a:spcPts val="0"/>
              </a:spcBef>
            </a:pPr>
            <a:endParaRPr lang="cs-CZ" sz="2400" dirty="0" smtClean="0">
              <a:latin typeface="Candara" panose="020E0502030303020204" pitchFamily="34" charset="0"/>
            </a:endParaRPr>
          </a:p>
          <a:p>
            <a:endParaRPr lang="cs-CZ" sz="2400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7338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08720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Cytostatika, chemoterapie</a:t>
            </a:r>
            <a:endParaRPr lang="cs-CZ" b="1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2736304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cs-CZ" sz="2400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Různá účinnost v rámci buněčného cyklu:</a:t>
            </a:r>
          </a:p>
          <a:p>
            <a:pPr>
              <a:spcBef>
                <a:spcPts val="0"/>
              </a:spcBef>
            </a:pPr>
            <a:r>
              <a:rPr lang="cs-CZ" sz="2400" i="1" dirty="0">
                <a:latin typeface="Candara" panose="020E0502030303020204" pitchFamily="34" charset="0"/>
              </a:rPr>
              <a:t>c</a:t>
            </a:r>
            <a:r>
              <a:rPr lang="cs-CZ" sz="2400" i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yklus nespecifická cytostatika 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(např. </a:t>
            </a:r>
            <a:r>
              <a:rPr lang="cs-CZ" sz="20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busulfan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)</a:t>
            </a:r>
          </a:p>
          <a:p>
            <a:pPr>
              <a:spcBef>
                <a:spcPts val="0"/>
              </a:spcBef>
            </a:pPr>
            <a:r>
              <a:rPr lang="cs-CZ" sz="2400" i="1" dirty="0">
                <a:latin typeface="Candara" panose="020E0502030303020204" pitchFamily="34" charset="0"/>
              </a:rPr>
              <a:t>c</a:t>
            </a:r>
            <a:r>
              <a:rPr lang="cs-CZ" sz="2400" i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yklus specifická cytostatika: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−"/>
            </a:pPr>
            <a:r>
              <a:rPr lang="cs-CZ" sz="2000" dirty="0">
                <a:latin typeface="Candara" panose="020E0502030303020204" pitchFamily="34" charset="0"/>
              </a:rPr>
              <a:t>f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ázově nespecifická (např. některá </a:t>
            </a:r>
            <a:r>
              <a:rPr lang="cs-CZ" sz="2000" dirty="0" err="1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alkylancia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)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−"/>
            </a:pPr>
            <a:r>
              <a:rPr lang="cs-CZ" sz="2000" dirty="0">
                <a:latin typeface="Candara" panose="020E0502030303020204" pitchFamily="34" charset="0"/>
              </a:rPr>
              <a:t>f</a:t>
            </a:r>
            <a:r>
              <a:rPr lang="cs-CZ" sz="2000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ázově specifická (např. antimetabolity, taxany)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−"/>
            </a:pPr>
            <a:endParaRPr lang="cs-CZ" sz="2400" dirty="0" smtClean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  <a:p>
            <a:endParaRPr lang="cs-CZ" sz="2400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9548" y="2636912"/>
            <a:ext cx="5652388" cy="4037420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0" y="6519446"/>
            <a:ext cx="4680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ndara" panose="020E0502030303020204" pitchFamily="34" charset="0"/>
              </a:rPr>
              <a:t>http://csls-text3.c.u-tokyo.ac.jp/active/13_01.html</a:t>
            </a:r>
          </a:p>
        </p:txBody>
      </p:sp>
      <p:sp>
        <p:nvSpPr>
          <p:cNvPr id="7" name="Obdélník 6"/>
          <p:cNvSpPr/>
          <p:nvPr/>
        </p:nvSpPr>
        <p:spPr>
          <a:xfrm>
            <a:off x="2123728" y="2852936"/>
            <a:ext cx="360040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737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535418"/>
            <a:ext cx="1473922" cy="2031486"/>
          </a:xfrm>
          <a:prstGeom prst="rect">
            <a:avLst/>
          </a:prstGeom>
        </p:spPr>
      </p:pic>
      <p:pic>
        <p:nvPicPr>
          <p:cNvPr id="20" name="Obrázek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775775"/>
            <a:ext cx="1473922" cy="2031486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941" y="2720958"/>
            <a:ext cx="1473922" cy="2031486"/>
          </a:xfrm>
          <a:prstGeom prst="rect">
            <a:avLst/>
          </a:prstGeom>
        </p:spPr>
      </p:pic>
      <p:sp>
        <p:nvSpPr>
          <p:cNvPr id="4" name="Ovál 3"/>
          <p:cNvSpPr/>
          <p:nvPr/>
        </p:nvSpPr>
        <p:spPr>
          <a:xfrm>
            <a:off x="1477684" y="2836601"/>
            <a:ext cx="792088" cy="1800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ndara" panose="020E0502030303020204" pitchFamily="34" charset="0"/>
            </a:endParaRPr>
          </a:p>
        </p:txBody>
      </p:sp>
      <p:sp>
        <p:nvSpPr>
          <p:cNvPr id="5" name="Ovál 4"/>
          <p:cNvSpPr/>
          <p:nvPr/>
        </p:nvSpPr>
        <p:spPr>
          <a:xfrm>
            <a:off x="757604" y="3340657"/>
            <a:ext cx="720080" cy="72008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ndara" panose="020E0502030303020204" pitchFamily="34" charset="0"/>
            </a:endParaRPr>
          </a:p>
        </p:txBody>
      </p:sp>
      <p:cxnSp>
        <p:nvCxnSpPr>
          <p:cNvPr id="9" name="Přímá spojnice 8"/>
          <p:cNvCxnSpPr/>
          <p:nvPr/>
        </p:nvCxnSpPr>
        <p:spPr>
          <a:xfrm>
            <a:off x="1046650" y="3268649"/>
            <a:ext cx="141988" cy="720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H="1">
            <a:off x="1046650" y="3340657"/>
            <a:ext cx="141988" cy="720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1062537" y="3988729"/>
            <a:ext cx="141988" cy="72008"/>
          </a:xfrm>
          <a:prstGeom prst="line">
            <a:avLst/>
          </a:prstGeom>
          <a:ln w="19050"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H="1">
            <a:off x="1062537" y="4060737"/>
            <a:ext cx="141988" cy="72008"/>
          </a:xfrm>
          <a:prstGeom prst="line">
            <a:avLst/>
          </a:prstGeom>
          <a:ln w="19050"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729531" y="3101204"/>
            <a:ext cx="513410" cy="1407308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r>
              <a:rPr lang="cs-CZ" b="1" dirty="0" smtClean="0">
                <a:latin typeface="Candara" panose="020E0502030303020204" pitchFamily="34" charset="0"/>
              </a:rPr>
              <a:t>ACTG</a:t>
            </a:r>
            <a:endParaRPr lang="cs-CZ" b="1" dirty="0">
              <a:latin typeface="Candara" panose="020E0502030303020204" pitchFamily="34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477684" y="3337874"/>
            <a:ext cx="461665" cy="84253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cs-CZ" dirty="0" smtClean="0">
                <a:latin typeface="Candara" panose="020E0502030303020204" pitchFamily="34" charset="0"/>
              </a:rPr>
              <a:t>syntéza</a:t>
            </a:r>
            <a:endParaRPr lang="cs-CZ" dirty="0">
              <a:latin typeface="Candara" panose="020E0502030303020204" pitchFamily="34" charset="0"/>
            </a:endParaRPr>
          </a:p>
        </p:txBody>
      </p:sp>
      <p:sp>
        <p:nvSpPr>
          <p:cNvPr id="16" name="Šipka doprava 15"/>
          <p:cNvSpPr/>
          <p:nvPr/>
        </p:nvSpPr>
        <p:spPr>
          <a:xfrm>
            <a:off x="2483768" y="3484673"/>
            <a:ext cx="720080" cy="504056"/>
          </a:xfrm>
          <a:prstGeom prst="right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ndara" panose="020E0502030303020204" pitchFamily="34" charset="0"/>
            </a:endParaRPr>
          </a:p>
        </p:txBody>
      </p:sp>
      <p:sp>
        <p:nvSpPr>
          <p:cNvPr id="18" name="Šipka doprava 17"/>
          <p:cNvSpPr/>
          <p:nvPr/>
        </p:nvSpPr>
        <p:spPr>
          <a:xfrm>
            <a:off x="4211959" y="3497045"/>
            <a:ext cx="1145041" cy="504056"/>
          </a:xfrm>
          <a:prstGeom prst="right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ndara" panose="020E0502030303020204" pitchFamily="34" charset="0"/>
            </a:endParaRPr>
          </a:p>
        </p:txBody>
      </p:sp>
      <p:sp>
        <p:nvSpPr>
          <p:cNvPr id="21" name="Šipka doprava 20"/>
          <p:cNvSpPr/>
          <p:nvPr/>
        </p:nvSpPr>
        <p:spPr>
          <a:xfrm>
            <a:off x="6210019" y="3497045"/>
            <a:ext cx="720080" cy="504056"/>
          </a:xfrm>
          <a:prstGeom prst="right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ndara" panose="020E0502030303020204" pitchFamily="34" charset="0"/>
            </a:endParaRP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174410"/>
            <a:ext cx="1732178" cy="1222533"/>
          </a:xfrm>
          <a:prstGeom prst="rect">
            <a:avLst/>
          </a:prstGeom>
        </p:spPr>
      </p:pic>
      <p:sp>
        <p:nvSpPr>
          <p:cNvPr id="23" name="TextovéPole 22"/>
          <p:cNvSpPr txBox="1"/>
          <p:nvPr/>
        </p:nvSpPr>
        <p:spPr>
          <a:xfrm>
            <a:off x="251590" y="3243525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Candara" panose="020E0502030303020204" pitchFamily="34" charset="0"/>
              </a:rPr>
              <a:t>THF</a:t>
            </a:r>
            <a:endParaRPr lang="cs-CZ" dirty="0">
              <a:latin typeface="Candara" panose="020E0502030303020204" pitchFamily="34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240032" y="3906350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Candara" panose="020E0502030303020204" pitchFamily="34" charset="0"/>
              </a:rPr>
              <a:t>D</a:t>
            </a:r>
            <a:r>
              <a:rPr lang="cs-CZ" dirty="0" smtClean="0">
                <a:latin typeface="Candara" panose="020E0502030303020204" pitchFamily="34" charset="0"/>
              </a:rPr>
              <a:t>HF</a:t>
            </a:r>
            <a:endParaRPr lang="cs-CZ" dirty="0">
              <a:latin typeface="Candara" panose="020E0502030303020204" pitchFamily="34" charset="0"/>
            </a:endParaRPr>
          </a:p>
        </p:txBody>
      </p:sp>
      <p:cxnSp>
        <p:nvCxnSpPr>
          <p:cNvPr id="29" name="Přímá spojnice se šipkou 28"/>
          <p:cNvCxnSpPr>
            <a:endCxn id="48" idx="2"/>
          </p:cNvCxnSpPr>
          <p:nvPr/>
        </p:nvCxnSpPr>
        <p:spPr>
          <a:xfrm flipH="1" flipV="1">
            <a:off x="1434403" y="2347059"/>
            <a:ext cx="397577" cy="75374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1713146" y="3101204"/>
            <a:ext cx="2880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>
            <a:endCxn id="49" idx="2"/>
          </p:cNvCxnSpPr>
          <p:nvPr/>
        </p:nvCxnSpPr>
        <p:spPr>
          <a:xfrm flipH="1" flipV="1">
            <a:off x="3502643" y="2327957"/>
            <a:ext cx="153648" cy="12303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>
            <a:endCxn id="50" idx="0"/>
          </p:cNvCxnSpPr>
          <p:nvPr/>
        </p:nvCxnSpPr>
        <p:spPr>
          <a:xfrm flipH="1">
            <a:off x="3981299" y="3736701"/>
            <a:ext cx="817590" cy="160889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4624283" y="3736701"/>
            <a:ext cx="2880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>
            <a:endCxn id="57" idx="0"/>
          </p:cNvCxnSpPr>
          <p:nvPr/>
        </p:nvCxnSpPr>
        <p:spPr>
          <a:xfrm flipH="1">
            <a:off x="7384787" y="3918039"/>
            <a:ext cx="456604" cy="142755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ovéPole 47"/>
          <p:cNvSpPr txBox="1"/>
          <p:nvPr/>
        </p:nvSpPr>
        <p:spPr>
          <a:xfrm>
            <a:off x="829109" y="1516062"/>
            <a:ext cx="1210588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andara" panose="020E0502030303020204" pitchFamily="34" charset="0"/>
              </a:rPr>
              <a:t>syntéza</a:t>
            </a:r>
          </a:p>
          <a:p>
            <a:r>
              <a:rPr lang="cs-CZ" sz="2400" dirty="0" smtClean="0">
                <a:latin typeface="Candara" panose="020E0502030303020204" pitchFamily="34" charset="0"/>
              </a:rPr>
              <a:t>bází NK</a:t>
            </a:r>
            <a:endParaRPr lang="cs-CZ" sz="2400" dirty="0">
              <a:latin typeface="Candara" panose="020E0502030303020204" pitchFamily="34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2480568" y="1866292"/>
            <a:ext cx="2044149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andara" panose="020E0502030303020204" pitchFamily="34" charset="0"/>
              </a:rPr>
              <a:t>struktura DNA</a:t>
            </a:r>
            <a:endParaRPr lang="cs-CZ" sz="2400" dirty="0">
              <a:latin typeface="Candara" panose="020E0502030303020204" pitchFamily="34" charset="0"/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2970445" y="5345596"/>
            <a:ext cx="2021707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400" dirty="0">
                <a:latin typeface="Candara" panose="020E0502030303020204" pitchFamily="34" charset="0"/>
              </a:rPr>
              <a:t>r</a:t>
            </a:r>
            <a:r>
              <a:rPr lang="cs-CZ" sz="2400" dirty="0" smtClean="0">
                <a:latin typeface="Candara" panose="020E0502030303020204" pitchFamily="34" charset="0"/>
              </a:rPr>
              <a:t>eplikace DNA</a:t>
            </a:r>
            <a:endParaRPr lang="cs-CZ" sz="2400" dirty="0">
              <a:latin typeface="Candara" panose="020E0502030303020204" pitchFamily="34" charset="0"/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6784167" y="5345596"/>
            <a:ext cx="1201239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>
                <a:latin typeface="Candara" panose="020E0502030303020204" pitchFamily="34" charset="0"/>
              </a:rPr>
              <a:t>t</a:t>
            </a:r>
            <a:r>
              <a:rPr lang="cs-CZ" sz="2400" dirty="0" smtClean="0">
                <a:latin typeface="Candara" panose="020E0502030303020204" pitchFamily="34" charset="0"/>
              </a:rPr>
              <a:t>ubulin</a:t>
            </a:r>
            <a:endParaRPr lang="cs-CZ" sz="2400" dirty="0">
              <a:latin typeface="Candara" panose="020E0502030303020204" pitchFamily="34" charset="0"/>
            </a:endParaRPr>
          </a:p>
        </p:txBody>
      </p:sp>
      <p:sp>
        <p:nvSpPr>
          <p:cNvPr id="38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08720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Cíle účinku cytostatik</a:t>
            </a:r>
            <a:endParaRPr lang="cs-CZ" b="1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441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535418"/>
            <a:ext cx="1473922" cy="2031486"/>
          </a:xfrm>
          <a:prstGeom prst="rect">
            <a:avLst/>
          </a:prstGeom>
        </p:spPr>
      </p:pic>
      <p:pic>
        <p:nvPicPr>
          <p:cNvPr id="20" name="Obrázek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775775"/>
            <a:ext cx="1473922" cy="2031486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941" y="2720958"/>
            <a:ext cx="1473922" cy="2031486"/>
          </a:xfrm>
          <a:prstGeom prst="rect">
            <a:avLst/>
          </a:prstGeom>
        </p:spPr>
      </p:pic>
      <p:sp>
        <p:nvSpPr>
          <p:cNvPr id="4" name="Ovál 3"/>
          <p:cNvSpPr/>
          <p:nvPr/>
        </p:nvSpPr>
        <p:spPr>
          <a:xfrm>
            <a:off x="1477684" y="2836601"/>
            <a:ext cx="792088" cy="180020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ndara" panose="020E0502030303020204" pitchFamily="34" charset="0"/>
            </a:endParaRPr>
          </a:p>
        </p:txBody>
      </p:sp>
      <p:sp>
        <p:nvSpPr>
          <p:cNvPr id="5" name="Ovál 4"/>
          <p:cNvSpPr/>
          <p:nvPr/>
        </p:nvSpPr>
        <p:spPr>
          <a:xfrm>
            <a:off x="757604" y="3340657"/>
            <a:ext cx="720080" cy="720080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ndara" panose="020E0502030303020204" pitchFamily="34" charset="0"/>
            </a:endParaRPr>
          </a:p>
        </p:txBody>
      </p:sp>
      <p:cxnSp>
        <p:nvCxnSpPr>
          <p:cNvPr id="9" name="Přímá spojnice 8"/>
          <p:cNvCxnSpPr/>
          <p:nvPr/>
        </p:nvCxnSpPr>
        <p:spPr>
          <a:xfrm>
            <a:off x="1046650" y="3268649"/>
            <a:ext cx="141988" cy="720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 flipH="1">
            <a:off x="1046650" y="3340657"/>
            <a:ext cx="141988" cy="7200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>
            <a:off x="1062537" y="3988729"/>
            <a:ext cx="141988" cy="72008"/>
          </a:xfrm>
          <a:prstGeom prst="line">
            <a:avLst/>
          </a:prstGeom>
          <a:ln w="19050"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 flipH="1">
            <a:off x="1062537" y="4060737"/>
            <a:ext cx="141988" cy="72008"/>
          </a:xfrm>
          <a:prstGeom prst="line">
            <a:avLst/>
          </a:prstGeom>
          <a:ln w="19050">
            <a:solidFill>
              <a:schemeClr val="tx1"/>
            </a:solidFill>
          </a:ln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729531" y="3101204"/>
            <a:ext cx="513410" cy="1407308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r>
              <a:rPr lang="cs-CZ" b="1" dirty="0" smtClean="0">
                <a:latin typeface="Candara" panose="020E0502030303020204" pitchFamily="34" charset="0"/>
              </a:rPr>
              <a:t>ACTG</a:t>
            </a:r>
            <a:endParaRPr lang="cs-CZ" b="1" dirty="0">
              <a:latin typeface="Candara" panose="020E0502030303020204" pitchFamily="34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1477684" y="3337874"/>
            <a:ext cx="461665" cy="842538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cs-CZ" dirty="0" smtClean="0">
                <a:latin typeface="Candara" panose="020E0502030303020204" pitchFamily="34" charset="0"/>
              </a:rPr>
              <a:t>syntéza</a:t>
            </a:r>
            <a:endParaRPr lang="cs-CZ" dirty="0">
              <a:latin typeface="Candara" panose="020E0502030303020204" pitchFamily="34" charset="0"/>
            </a:endParaRPr>
          </a:p>
        </p:txBody>
      </p:sp>
      <p:sp>
        <p:nvSpPr>
          <p:cNvPr id="16" name="Šipka doprava 15"/>
          <p:cNvSpPr/>
          <p:nvPr/>
        </p:nvSpPr>
        <p:spPr>
          <a:xfrm>
            <a:off x="2483768" y="3484673"/>
            <a:ext cx="720080" cy="504056"/>
          </a:xfrm>
          <a:prstGeom prst="right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ndara" panose="020E0502030303020204" pitchFamily="34" charset="0"/>
            </a:endParaRPr>
          </a:p>
        </p:txBody>
      </p:sp>
      <p:sp>
        <p:nvSpPr>
          <p:cNvPr id="18" name="Šipka doprava 17"/>
          <p:cNvSpPr/>
          <p:nvPr/>
        </p:nvSpPr>
        <p:spPr>
          <a:xfrm>
            <a:off x="4211959" y="3497045"/>
            <a:ext cx="1145041" cy="504056"/>
          </a:xfrm>
          <a:prstGeom prst="right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ndara" panose="020E0502030303020204" pitchFamily="34" charset="0"/>
            </a:endParaRPr>
          </a:p>
        </p:txBody>
      </p:sp>
      <p:sp>
        <p:nvSpPr>
          <p:cNvPr id="21" name="Šipka doprava 20"/>
          <p:cNvSpPr/>
          <p:nvPr/>
        </p:nvSpPr>
        <p:spPr>
          <a:xfrm>
            <a:off x="6210019" y="3497045"/>
            <a:ext cx="720080" cy="504056"/>
          </a:xfrm>
          <a:prstGeom prst="rightArrow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atin typeface="Candara" panose="020E0502030303020204" pitchFamily="34" charset="0"/>
            </a:endParaRP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3174410"/>
            <a:ext cx="1732178" cy="1222533"/>
          </a:xfrm>
          <a:prstGeom prst="rect">
            <a:avLst/>
          </a:prstGeom>
        </p:spPr>
      </p:pic>
      <p:sp>
        <p:nvSpPr>
          <p:cNvPr id="23" name="TextovéPole 22"/>
          <p:cNvSpPr txBox="1"/>
          <p:nvPr/>
        </p:nvSpPr>
        <p:spPr>
          <a:xfrm>
            <a:off x="251590" y="3243525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latin typeface="Candara" panose="020E0502030303020204" pitchFamily="34" charset="0"/>
              </a:rPr>
              <a:t>THF</a:t>
            </a:r>
            <a:endParaRPr lang="cs-CZ" dirty="0">
              <a:latin typeface="Candara" panose="020E0502030303020204" pitchFamily="34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240032" y="3906350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Candara" panose="020E0502030303020204" pitchFamily="34" charset="0"/>
              </a:rPr>
              <a:t>D</a:t>
            </a:r>
            <a:r>
              <a:rPr lang="cs-CZ" dirty="0" smtClean="0">
                <a:latin typeface="Candara" panose="020E0502030303020204" pitchFamily="34" charset="0"/>
              </a:rPr>
              <a:t>HF</a:t>
            </a:r>
            <a:endParaRPr lang="cs-CZ" dirty="0">
              <a:latin typeface="Candara" panose="020E0502030303020204" pitchFamily="34" charset="0"/>
            </a:endParaRPr>
          </a:p>
        </p:txBody>
      </p:sp>
      <p:cxnSp>
        <p:nvCxnSpPr>
          <p:cNvPr id="29" name="Přímá spojnice se šipkou 28"/>
          <p:cNvCxnSpPr>
            <a:endCxn id="48" idx="2"/>
          </p:cNvCxnSpPr>
          <p:nvPr/>
        </p:nvCxnSpPr>
        <p:spPr>
          <a:xfrm flipH="1" flipV="1">
            <a:off x="1312074" y="2307184"/>
            <a:ext cx="547116" cy="79402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>
            <a:off x="1713146" y="3101204"/>
            <a:ext cx="2880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se šipkou 32"/>
          <p:cNvCxnSpPr>
            <a:endCxn id="52" idx="2"/>
          </p:cNvCxnSpPr>
          <p:nvPr/>
        </p:nvCxnSpPr>
        <p:spPr>
          <a:xfrm flipH="1" flipV="1">
            <a:off x="2869792" y="1463921"/>
            <a:ext cx="712173" cy="17104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 flipV="1">
            <a:off x="3721902" y="2165757"/>
            <a:ext cx="563719" cy="15215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>
            <a:endCxn id="49" idx="0"/>
          </p:cNvCxnSpPr>
          <p:nvPr/>
        </p:nvCxnSpPr>
        <p:spPr>
          <a:xfrm flipH="1">
            <a:off x="2240539" y="3736701"/>
            <a:ext cx="1395357" cy="147213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se šipkou 39"/>
          <p:cNvCxnSpPr>
            <a:endCxn id="50" idx="0"/>
          </p:cNvCxnSpPr>
          <p:nvPr/>
        </p:nvCxnSpPr>
        <p:spPr>
          <a:xfrm flipH="1">
            <a:off x="4274901" y="3736701"/>
            <a:ext cx="493400" cy="205887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/>
          <p:nvPr/>
        </p:nvCxnSpPr>
        <p:spPr>
          <a:xfrm>
            <a:off x="4624283" y="3736701"/>
            <a:ext cx="2880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/>
          <p:cNvCxnSpPr/>
          <p:nvPr/>
        </p:nvCxnSpPr>
        <p:spPr>
          <a:xfrm>
            <a:off x="7740352" y="3906350"/>
            <a:ext cx="0" cy="16921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ovéPole 47"/>
          <p:cNvSpPr txBox="1"/>
          <p:nvPr/>
        </p:nvSpPr>
        <p:spPr>
          <a:xfrm>
            <a:off x="269160" y="1845519"/>
            <a:ext cx="2085827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smtClean="0">
                <a:latin typeface="Candara" panose="020E0502030303020204" pitchFamily="34" charset="0"/>
              </a:rPr>
              <a:t>antimetabolity</a:t>
            </a:r>
            <a:endParaRPr lang="cs-CZ" sz="2400" dirty="0">
              <a:latin typeface="Candara" panose="020E0502030303020204" pitchFamily="34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1421244" y="5208833"/>
            <a:ext cx="1638590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err="1" smtClean="0">
                <a:latin typeface="Candara" panose="020E0502030303020204" pitchFamily="34" charset="0"/>
              </a:rPr>
              <a:t>Pt</a:t>
            </a:r>
            <a:r>
              <a:rPr lang="cs-CZ" sz="2400" dirty="0" smtClean="0">
                <a:latin typeface="Candara" panose="020E0502030303020204" pitchFamily="34" charset="0"/>
              </a:rPr>
              <a:t> deriváty</a:t>
            </a:r>
            <a:endParaRPr lang="cs-CZ" sz="2400" dirty="0">
              <a:latin typeface="Candara" panose="020E0502030303020204" pitchFamily="34" charset="0"/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3257635" y="5795572"/>
            <a:ext cx="2034531" cy="83099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400" dirty="0">
                <a:latin typeface="Candara" panose="020E0502030303020204" pitchFamily="34" charset="0"/>
              </a:rPr>
              <a:t>i</a:t>
            </a:r>
            <a:r>
              <a:rPr lang="cs-CZ" sz="2400" dirty="0" smtClean="0">
                <a:latin typeface="Candara" panose="020E0502030303020204" pitchFamily="34" charset="0"/>
              </a:rPr>
              <a:t>nhibitory</a:t>
            </a:r>
          </a:p>
          <a:p>
            <a:pPr algn="ctr"/>
            <a:r>
              <a:rPr lang="cs-CZ" sz="2400" dirty="0" err="1" smtClean="0">
                <a:latin typeface="Candara" panose="020E0502030303020204" pitchFamily="34" charset="0"/>
              </a:rPr>
              <a:t>topoizomeráz</a:t>
            </a:r>
            <a:endParaRPr lang="cs-CZ" sz="2400" dirty="0">
              <a:latin typeface="Candara" panose="020E0502030303020204" pitchFamily="34" charset="0"/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2147479" y="1002256"/>
            <a:ext cx="1444626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err="1" smtClean="0">
                <a:latin typeface="Candara" panose="020E0502030303020204" pitchFamily="34" charset="0"/>
              </a:rPr>
              <a:t>alkylancia</a:t>
            </a:r>
            <a:endParaRPr lang="cs-CZ" sz="2400" dirty="0">
              <a:latin typeface="Candara" panose="020E0502030303020204" pitchFamily="34" charset="0"/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3376257" y="1704091"/>
            <a:ext cx="1915909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cs-CZ" sz="2400" dirty="0" err="1" smtClean="0">
                <a:latin typeface="Candara" panose="020E0502030303020204" pitchFamily="34" charset="0"/>
              </a:rPr>
              <a:t>interkalancia</a:t>
            </a:r>
            <a:endParaRPr lang="cs-CZ" sz="2400" dirty="0">
              <a:latin typeface="Candara" panose="020E0502030303020204" pitchFamily="34" charset="0"/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6683129" y="5607058"/>
            <a:ext cx="1417263" cy="46166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andara" panose="020E0502030303020204" pitchFamily="34" charset="0"/>
              </a:rPr>
              <a:t>alkaloidy</a:t>
            </a:r>
            <a:endParaRPr lang="cs-CZ" sz="2400" dirty="0">
              <a:latin typeface="Candara" panose="020E0502030303020204" pitchFamily="34" charset="0"/>
            </a:endParaRPr>
          </a:p>
        </p:txBody>
      </p:sp>
      <p:sp>
        <p:nvSpPr>
          <p:cNvPr id="38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08720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Mechanismy účinku</a:t>
            </a:r>
            <a:endParaRPr lang="cs-CZ" b="1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0268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7544" y="4616"/>
            <a:ext cx="8229600" cy="904104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  <a:effectLst/>
                <a:latin typeface="Candara" panose="020E0502030303020204" pitchFamily="34" charset="0"/>
              </a:rPr>
              <a:t>Cytostatika dle MÚ</a:t>
            </a:r>
            <a:endParaRPr lang="cs-CZ" b="1" dirty="0">
              <a:solidFill>
                <a:schemeClr val="tx1"/>
              </a:solidFill>
              <a:effectLst/>
              <a:latin typeface="Candara" panose="020E0502030303020204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337131" y="1052736"/>
            <a:ext cx="835292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cs-CZ" b="1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Léčiva poškozující strukturu DNA</a:t>
            </a:r>
            <a:endParaRPr lang="cs-CZ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Alkylační cytostatika</a:t>
            </a:r>
          </a:p>
          <a:p>
            <a:pPr marL="742950" lvl="1" indent="-285750" algn="just"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Platinové deriváty</a:t>
            </a:r>
          </a:p>
          <a:p>
            <a:pPr marL="742950" lvl="1" indent="-285750" algn="just">
              <a:spcAft>
                <a:spcPts val="0"/>
              </a:spcAft>
              <a:buFont typeface="+mj-lt"/>
              <a:buAutoNum type="alphaLcParenR"/>
            </a:pPr>
            <a:r>
              <a:rPr lang="cs-CZ" dirty="0" err="1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Interkalační</a:t>
            </a:r>
            <a:r>
              <a:rPr lang="cs-CZ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cytostatika</a:t>
            </a:r>
          </a:p>
          <a:p>
            <a:pPr marL="742950" lvl="1" indent="-285750" algn="just">
              <a:spcAft>
                <a:spcPts val="0"/>
              </a:spcAft>
              <a:buFont typeface="+mj-lt"/>
              <a:buAutoNum type="alphaLcParenR"/>
            </a:pPr>
            <a:r>
              <a:rPr lang="cs-CZ" dirty="0" err="1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Bleomycin</a:t>
            </a:r>
            <a:endParaRPr lang="cs-CZ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cs-CZ" b="1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Léčiva inhibující klíčové enzymy metabolismu DNA</a:t>
            </a:r>
            <a:endParaRPr lang="cs-CZ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Aft>
                <a:spcPts val="0"/>
              </a:spcAft>
              <a:buFont typeface="+mj-lt"/>
              <a:buAutoNum type="alphaLcParenR"/>
            </a:pPr>
            <a:r>
              <a:rPr lang="cs-CZ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Antimetabolity:</a:t>
            </a:r>
          </a:p>
          <a:p>
            <a:pPr marL="1143000" lvl="2" indent="-228600" algn="just">
              <a:spcAft>
                <a:spcPts val="0"/>
              </a:spcAft>
              <a:buFont typeface="+mj-lt"/>
              <a:buAutoNum type="romanLcPeriod"/>
            </a:pPr>
            <a:r>
              <a:rPr lang="cs-CZ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Analoga purinových bází</a:t>
            </a:r>
          </a:p>
          <a:p>
            <a:pPr marL="1143000" lvl="2" indent="-228600" algn="just">
              <a:spcAft>
                <a:spcPts val="0"/>
              </a:spcAft>
              <a:buFont typeface="+mj-lt"/>
              <a:buAutoNum type="romanLcPeriod"/>
            </a:pPr>
            <a:r>
              <a:rPr lang="cs-CZ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Analoga </a:t>
            </a:r>
            <a:r>
              <a:rPr lang="cs-CZ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pyrimidinových bází</a:t>
            </a:r>
          </a:p>
          <a:p>
            <a:pPr marL="1143000" lvl="2" indent="-228600" algn="just">
              <a:spcAft>
                <a:spcPts val="0"/>
              </a:spcAft>
              <a:buFont typeface="+mj-lt"/>
              <a:buAutoNum type="romanLcPeriod"/>
            </a:pPr>
            <a:r>
              <a:rPr lang="cs-CZ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Analoga kyseliny listové</a:t>
            </a:r>
          </a:p>
          <a:p>
            <a:pPr marL="1143000" lvl="2" indent="-228600" algn="just">
              <a:spcAft>
                <a:spcPts val="0"/>
              </a:spcAft>
              <a:buFont typeface="+mj-lt"/>
              <a:buAutoNum type="romanLcPeriod"/>
            </a:pPr>
            <a:r>
              <a:rPr lang="cs-CZ" dirty="0" err="1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Hydroxymočovina</a:t>
            </a:r>
            <a:endParaRPr lang="cs-CZ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Inhibitory </a:t>
            </a:r>
            <a:r>
              <a:rPr lang="cs-CZ" dirty="0" err="1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topoizomeráz</a:t>
            </a:r>
            <a:r>
              <a:rPr lang="cs-CZ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1143000" lvl="2" indent="-228600" algn="just">
              <a:spcAft>
                <a:spcPts val="0"/>
              </a:spcAft>
              <a:buFont typeface="+mj-lt"/>
              <a:buAutoNum type="romanLcPeriod"/>
            </a:pPr>
            <a:r>
              <a:rPr lang="cs-CZ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Inhibitory </a:t>
            </a:r>
            <a:r>
              <a:rPr lang="cs-CZ" dirty="0" err="1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topoizomerázy</a:t>
            </a:r>
            <a:r>
              <a:rPr lang="cs-CZ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– </a:t>
            </a:r>
            <a:r>
              <a:rPr lang="cs-CZ" dirty="0" err="1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kamptotheciny</a:t>
            </a:r>
            <a:endParaRPr lang="cs-CZ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0" lvl="2" indent="-228600" algn="just">
              <a:spcAft>
                <a:spcPts val="0"/>
              </a:spcAft>
              <a:buFont typeface="+mj-lt"/>
              <a:buAutoNum type="romanLcPeriod"/>
            </a:pPr>
            <a:r>
              <a:rPr lang="cs-CZ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Inhibitory </a:t>
            </a:r>
            <a:r>
              <a:rPr lang="cs-CZ" dirty="0" err="1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topoizomerázy</a:t>
            </a:r>
            <a:r>
              <a:rPr lang="cs-CZ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II – </a:t>
            </a:r>
            <a:r>
              <a:rPr lang="cs-CZ" dirty="0" err="1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podofylotoxiny</a:t>
            </a:r>
            <a:r>
              <a:rPr lang="cs-CZ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cs-CZ" b="1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Léčiva alterující mikrotubuly</a:t>
            </a:r>
            <a:endParaRPr lang="cs-CZ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Inhibitory polymerizace tubulinu –</a:t>
            </a:r>
            <a:r>
              <a:rPr lang="cs-CZ" i="1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Vinca</a:t>
            </a:r>
            <a:r>
              <a:rPr lang="cs-CZ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alkaloidy</a:t>
            </a:r>
          </a:p>
          <a:p>
            <a:pPr marL="742950" lvl="1" indent="-285750" algn="just">
              <a:spcAft>
                <a:spcPts val="0"/>
              </a:spcAft>
              <a:buFont typeface="+mj-lt"/>
              <a:buAutoNum type="alphaLcParenR"/>
            </a:pPr>
            <a:r>
              <a:rPr lang="cs-CZ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Inhibitory depolymerizace tubulinu – </a:t>
            </a:r>
            <a:r>
              <a:rPr lang="cs-CZ" dirty="0" err="1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taxany</a:t>
            </a:r>
            <a:endParaRPr lang="cs-CZ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cs-CZ" b="1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Ostatní cytostatika</a:t>
            </a:r>
            <a:endParaRPr lang="cs-CZ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spcAft>
                <a:spcPts val="800"/>
              </a:spcAft>
              <a:buFont typeface="+mj-lt"/>
              <a:buAutoNum type="alphaLcParenR"/>
            </a:pPr>
            <a:r>
              <a:rPr lang="cs-CZ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Léčiva alterující proteosyntézu – L-</a:t>
            </a:r>
            <a:r>
              <a:rPr lang="cs-CZ" dirty="0" err="1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asparagináza</a:t>
            </a:r>
            <a:endParaRPr lang="cs-CZ" dirty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8599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2c94bca1-ad14-4676-b490-b8c7a5477c99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OINTWIDTH" val="0.5"/>
  <p:tag name="ARS_CHARTSHOWITEMTEXT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DATAPERCENTBASE" val="crParticipant"/>
  <p:tag name="ARS_CHARTPARA_NUMBERDEC" val="0"/>
  <p:tag name="ARS_CHARTPARA_PERCENTDEC" val="1"/>
  <p:tag name="ARS_CHARTPARA_SHOW3D" val="0"/>
  <p:tag name="ARS_CHARTPOINTWIDTH" val="0.5"/>
</p:tagLst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2289</Template>
  <TotalTime>2683</TotalTime>
  <Words>1141</Words>
  <Application>Microsoft Office PowerPoint</Application>
  <PresentationFormat>Předvádění na obrazovce (4:3)</PresentationFormat>
  <Paragraphs>316</Paragraphs>
  <Slides>26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Candara</vt:lpstr>
      <vt:lpstr>Times New Roman</vt:lpstr>
      <vt:lpstr>Diseño predeterminado</vt:lpstr>
      <vt:lpstr>Cytostatika</vt:lpstr>
      <vt:lpstr>Nádorové onemocnění</vt:lpstr>
      <vt:lpstr>Charakteristické vlastnosti nádorových buněk</vt:lpstr>
      <vt:lpstr>Léčba nádorového onemocnění</vt:lpstr>
      <vt:lpstr>Cytostatika, chemoterapie</vt:lpstr>
      <vt:lpstr>Cytostatika, chemoterapie</vt:lpstr>
      <vt:lpstr>Cíle účinku cytostatik</vt:lpstr>
      <vt:lpstr>Mechanismy účinku</vt:lpstr>
      <vt:lpstr>Cytostatika dle MÚ</vt:lpstr>
      <vt:lpstr>Časné NÚ cytostatik</vt:lpstr>
      <vt:lpstr>Pozdní NÚ cytostatik</vt:lpstr>
      <vt:lpstr>Alkylační cytostatika</vt:lpstr>
      <vt:lpstr>Přehled vybraných zástupců</vt:lpstr>
      <vt:lpstr>Alkylační cytostatika</vt:lpstr>
      <vt:lpstr>Alkylační cytostatika</vt:lpstr>
      <vt:lpstr>Platinové deriváty</vt:lpstr>
      <vt:lpstr>Interkalační cytostatika</vt:lpstr>
      <vt:lpstr>Bleomycin</vt:lpstr>
      <vt:lpstr>Antimetabolity</vt:lpstr>
      <vt:lpstr>Antimetabolity – puriny</vt:lpstr>
      <vt:lpstr>Antimetabolity – pyrimidiny</vt:lpstr>
      <vt:lpstr>Antimetabolity – kys. listová</vt:lpstr>
      <vt:lpstr>Antimetabolity – kys. listová</vt:lpstr>
      <vt:lpstr>Inhibitory topoizomeráz</vt:lpstr>
      <vt:lpstr>Vinca alkaloidy</vt:lpstr>
      <vt:lpstr>Taxany</vt:lpstr>
    </vt:vector>
  </TitlesOfParts>
  <Company>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Cytostatika</dc:title>
  <dc:creator>janam</dc:creator>
  <cp:lastModifiedBy>x</cp:lastModifiedBy>
  <cp:revision>217</cp:revision>
  <cp:lastPrinted>2017-09-06T10:19:43Z</cp:lastPrinted>
  <dcterms:created xsi:type="dcterms:W3CDTF">2013-09-25T08:36:26Z</dcterms:created>
  <dcterms:modified xsi:type="dcterms:W3CDTF">2017-11-19T15:18:40Z</dcterms:modified>
</cp:coreProperties>
</file>