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33"/>
  </p:notesMasterIdLst>
  <p:sldIdLst>
    <p:sldId id="256" r:id="rId2"/>
    <p:sldId id="257" r:id="rId3"/>
    <p:sldId id="258" r:id="rId4"/>
    <p:sldId id="263" r:id="rId5"/>
    <p:sldId id="259" r:id="rId6"/>
    <p:sldId id="260" r:id="rId7"/>
    <p:sldId id="264" r:id="rId8"/>
    <p:sldId id="265" r:id="rId9"/>
    <p:sldId id="266" r:id="rId10"/>
    <p:sldId id="285" r:id="rId11"/>
    <p:sldId id="286" r:id="rId12"/>
    <p:sldId id="267" r:id="rId13"/>
    <p:sldId id="261" r:id="rId14"/>
    <p:sldId id="262" r:id="rId15"/>
    <p:sldId id="268" r:id="rId16"/>
    <p:sldId id="269" r:id="rId17"/>
    <p:sldId id="270" r:id="rId18"/>
    <p:sldId id="279" r:id="rId19"/>
    <p:sldId id="272" r:id="rId20"/>
    <p:sldId id="273" r:id="rId21"/>
    <p:sldId id="275" r:id="rId22"/>
    <p:sldId id="280" r:id="rId23"/>
    <p:sldId id="278" r:id="rId24"/>
    <p:sldId id="281" r:id="rId25"/>
    <p:sldId id="271" r:id="rId26"/>
    <p:sldId id="277" r:id="rId27"/>
    <p:sldId id="276" r:id="rId28"/>
    <p:sldId id="282" r:id="rId29"/>
    <p:sldId id="283" r:id="rId30"/>
    <p:sldId id="284" r:id="rId31"/>
    <p:sldId id="274" r:id="rId32"/>
  </p:sldIdLst>
  <p:sldSz cx="12192000" cy="6858000"/>
  <p:notesSz cx="6735763" cy="98694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38271B-1DFF-484D-B652-3138652A3540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B1B20FAD-2C99-41BD-B2A1-6DCBC2B97DC5}">
      <dgm:prSet phldrT="[Text]"/>
      <dgm:spPr/>
      <dgm:t>
        <a:bodyPr/>
        <a:lstStyle/>
        <a:p>
          <a:r>
            <a:rPr lang="cs-CZ" dirty="0" smtClean="0"/>
            <a:t>Laická pomoc</a:t>
          </a:r>
          <a:endParaRPr lang="cs-CZ" dirty="0"/>
        </a:p>
      </dgm:t>
    </dgm:pt>
    <dgm:pt modelId="{DF6915ED-385B-4945-9917-35F68CD8C159}" type="parTrans" cxnId="{CE5F27B0-AA66-4199-8FFE-072087D42558}">
      <dgm:prSet/>
      <dgm:spPr/>
      <dgm:t>
        <a:bodyPr/>
        <a:lstStyle/>
        <a:p>
          <a:endParaRPr lang="cs-CZ"/>
        </a:p>
      </dgm:t>
    </dgm:pt>
    <dgm:pt modelId="{346B336A-43C1-4C97-BD0E-09BE0B5D9F97}" type="sibTrans" cxnId="{CE5F27B0-AA66-4199-8FFE-072087D42558}">
      <dgm:prSet/>
      <dgm:spPr/>
      <dgm:t>
        <a:bodyPr/>
        <a:lstStyle/>
        <a:p>
          <a:endParaRPr lang="cs-CZ"/>
        </a:p>
      </dgm:t>
    </dgm:pt>
    <dgm:pt modelId="{9F56D0E0-8F75-4109-8516-0338A2CEE48C}">
      <dgm:prSet phldrT="[Text]"/>
      <dgm:spPr/>
      <dgm:t>
        <a:bodyPr/>
        <a:lstStyle/>
        <a:p>
          <a:r>
            <a:rPr lang="cs-CZ" dirty="0" smtClean="0"/>
            <a:t>Odborná přednemocniční pomoc</a:t>
          </a:r>
          <a:endParaRPr lang="cs-CZ" dirty="0"/>
        </a:p>
      </dgm:t>
    </dgm:pt>
    <dgm:pt modelId="{C1D0B19F-EBB6-4246-8015-62EBD746D8F5}" type="parTrans" cxnId="{F10C3650-00EB-4B44-AED6-AB15362CE246}">
      <dgm:prSet/>
      <dgm:spPr/>
      <dgm:t>
        <a:bodyPr/>
        <a:lstStyle/>
        <a:p>
          <a:endParaRPr lang="cs-CZ"/>
        </a:p>
      </dgm:t>
    </dgm:pt>
    <dgm:pt modelId="{037B0A3E-2F8B-43D8-915D-34361FAE8863}" type="sibTrans" cxnId="{F10C3650-00EB-4B44-AED6-AB15362CE246}">
      <dgm:prSet/>
      <dgm:spPr/>
      <dgm:t>
        <a:bodyPr/>
        <a:lstStyle/>
        <a:p>
          <a:endParaRPr lang="cs-CZ"/>
        </a:p>
      </dgm:t>
    </dgm:pt>
    <dgm:pt modelId="{94E4C34F-3CFE-4B8A-9E04-C06AF85C3C19}">
      <dgm:prSet phldrT="[Text]"/>
      <dgm:spPr/>
      <dgm:t>
        <a:bodyPr/>
        <a:lstStyle/>
        <a:p>
          <a:r>
            <a:rPr lang="cs-CZ" dirty="0" smtClean="0"/>
            <a:t>Odborná nemocniční neodkladná péče</a:t>
          </a:r>
          <a:endParaRPr lang="cs-CZ" dirty="0"/>
        </a:p>
      </dgm:t>
    </dgm:pt>
    <dgm:pt modelId="{144E91C9-7D8F-4BFF-9548-2700641A3365}" type="parTrans" cxnId="{EC098C1F-CEB5-4775-A492-BB0AA8772EFD}">
      <dgm:prSet/>
      <dgm:spPr/>
      <dgm:t>
        <a:bodyPr/>
        <a:lstStyle/>
        <a:p>
          <a:endParaRPr lang="cs-CZ"/>
        </a:p>
      </dgm:t>
    </dgm:pt>
    <dgm:pt modelId="{9FED692E-EA63-47D2-9977-F8AC6875BFAF}" type="sibTrans" cxnId="{EC098C1F-CEB5-4775-A492-BB0AA8772EFD}">
      <dgm:prSet/>
      <dgm:spPr/>
      <dgm:t>
        <a:bodyPr/>
        <a:lstStyle/>
        <a:p>
          <a:endParaRPr lang="cs-CZ"/>
        </a:p>
      </dgm:t>
    </dgm:pt>
    <dgm:pt modelId="{0EE0126B-8AC6-4247-9F4E-CCEBB56E5525}" type="pres">
      <dgm:prSet presAssocID="{0A38271B-1DFF-484D-B652-3138652A3540}" presName="Name0" presStyleCnt="0">
        <dgm:presLayoutVars>
          <dgm:dir/>
          <dgm:resizeHandles val="exact"/>
        </dgm:presLayoutVars>
      </dgm:prSet>
      <dgm:spPr/>
    </dgm:pt>
    <dgm:pt modelId="{759F7711-441B-4E78-8872-E679DD88A699}" type="pres">
      <dgm:prSet presAssocID="{B1B20FAD-2C99-41BD-B2A1-6DCBC2B97DC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971B8E6-5FA6-4162-BC23-EC7E9DF68CE7}" type="pres">
      <dgm:prSet presAssocID="{346B336A-43C1-4C97-BD0E-09BE0B5D9F97}" presName="sibTrans" presStyleLbl="sibTrans2D1" presStyleIdx="0" presStyleCnt="2"/>
      <dgm:spPr/>
      <dgm:t>
        <a:bodyPr/>
        <a:lstStyle/>
        <a:p>
          <a:endParaRPr lang="cs-CZ"/>
        </a:p>
      </dgm:t>
    </dgm:pt>
    <dgm:pt modelId="{AB116CA6-08ED-4B82-BF8F-85B0F27408EB}" type="pres">
      <dgm:prSet presAssocID="{346B336A-43C1-4C97-BD0E-09BE0B5D9F97}" presName="connectorText" presStyleLbl="sibTrans2D1" presStyleIdx="0" presStyleCnt="2"/>
      <dgm:spPr/>
      <dgm:t>
        <a:bodyPr/>
        <a:lstStyle/>
        <a:p>
          <a:endParaRPr lang="cs-CZ"/>
        </a:p>
      </dgm:t>
    </dgm:pt>
    <dgm:pt modelId="{F8343C22-4DE0-4F67-A24E-426EC91688BD}" type="pres">
      <dgm:prSet presAssocID="{9F56D0E0-8F75-4109-8516-0338A2CEE48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2BB697B-44E5-4FC1-86CA-AA415CC9020A}" type="pres">
      <dgm:prSet presAssocID="{037B0A3E-2F8B-43D8-915D-34361FAE8863}" presName="sibTrans" presStyleLbl="sibTrans2D1" presStyleIdx="1" presStyleCnt="2"/>
      <dgm:spPr/>
      <dgm:t>
        <a:bodyPr/>
        <a:lstStyle/>
        <a:p>
          <a:endParaRPr lang="cs-CZ"/>
        </a:p>
      </dgm:t>
    </dgm:pt>
    <dgm:pt modelId="{3FFB83EF-799E-483E-9806-25482A3B0D49}" type="pres">
      <dgm:prSet presAssocID="{037B0A3E-2F8B-43D8-915D-34361FAE8863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0B12A331-FC05-41F5-9CD8-FC65DBDB0948}" type="pres">
      <dgm:prSet presAssocID="{94E4C34F-3CFE-4B8A-9E04-C06AF85C3C1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77EE1D3-7556-4576-B04F-B905231E599F}" type="presOf" srcId="{037B0A3E-2F8B-43D8-915D-34361FAE8863}" destId="{F2BB697B-44E5-4FC1-86CA-AA415CC9020A}" srcOrd="0" destOrd="0" presId="urn:microsoft.com/office/officeart/2005/8/layout/process1"/>
    <dgm:cxn modelId="{EC098C1F-CEB5-4775-A492-BB0AA8772EFD}" srcId="{0A38271B-1DFF-484D-B652-3138652A3540}" destId="{94E4C34F-3CFE-4B8A-9E04-C06AF85C3C19}" srcOrd="2" destOrd="0" parTransId="{144E91C9-7D8F-4BFF-9548-2700641A3365}" sibTransId="{9FED692E-EA63-47D2-9977-F8AC6875BFAF}"/>
    <dgm:cxn modelId="{700C715C-1916-49A1-A8B7-4B3399C2E19F}" type="presOf" srcId="{037B0A3E-2F8B-43D8-915D-34361FAE8863}" destId="{3FFB83EF-799E-483E-9806-25482A3B0D49}" srcOrd="1" destOrd="0" presId="urn:microsoft.com/office/officeart/2005/8/layout/process1"/>
    <dgm:cxn modelId="{4B691696-5ABF-4171-8215-547DE1E2A45E}" type="presOf" srcId="{0A38271B-1DFF-484D-B652-3138652A3540}" destId="{0EE0126B-8AC6-4247-9F4E-CCEBB56E5525}" srcOrd="0" destOrd="0" presId="urn:microsoft.com/office/officeart/2005/8/layout/process1"/>
    <dgm:cxn modelId="{ED9B0FCB-E309-400B-86CE-05EB275D2C6F}" type="presOf" srcId="{B1B20FAD-2C99-41BD-B2A1-6DCBC2B97DC5}" destId="{759F7711-441B-4E78-8872-E679DD88A699}" srcOrd="0" destOrd="0" presId="urn:microsoft.com/office/officeart/2005/8/layout/process1"/>
    <dgm:cxn modelId="{2E3D44C8-CA49-4052-BE8F-C8383AFD44FA}" type="presOf" srcId="{346B336A-43C1-4C97-BD0E-09BE0B5D9F97}" destId="{9971B8E6-5FA6-4162-BC23-EC7E9DF68CE7}" srcOrd="0" destOrd="0" presId="urn:microsoft.com/office/officeart/2005/8/layout/process1"/>
    <dgm:cxn modelId="{F10C3650-00EB-4B44-AED6-AB15362CE246}" srcId="{0A38271B-1DFF-484D-B652-3138652A3540}" destId="{9F56D0E0-8F75-4109-8516-0338A2CEE48C}" srcOrd="1" destOrd="0" parTransId="{C1D0B19F-EBB6-4246-8015-62EBD746D8F5}" sibTransId="{037B0A3E-2F8B-43D8-915D-34361FAE8863}"/>
    <dgm:cxn modelId="{C28EF830-11DA-4876-913A-12BA99121F8F}" type="presOf" srcId="{9F56D0E0-8F75-4109-8516-0338A2CEE48C}" destId="{F8343C22-4DE0-4F67-A24E-426EC91688BD}" srcOrd="0" destOrd="0" presId="urn:microsoft.com/office/officeart/2005/8/layout/process1"/>
    <dgm:cxn modelId="{991FDABF-CE90-4FD1-B1F8-3BCB3FF2EB05}" type="presOf" srcId="{94E4C34F-3CFE-4B8A-9E04-C06AF85C3C19}" destId="{0B12A331-FC05-41F5-9CD8-FC65DBDB0948}" srcOrd="0" destOrd="0" presId="urn:microsoft.com/office/officeart/2005/8/layout/process1"/>
    <dgm:cxn modelId="{39C35B12-E968-448E-A005-E3853AEC4AA7}" type="presOf" srcId="{346B336A-43C1-4C97-BD0E-09BE0B5D9F97}" destId="{AB116CA6-08ED-4B82-BF8F-85B0F27408EB}" srcOrd="1" destOrd="0" presId="urn:microsoft.com/office/officeart/2005/8/layout/process1"/>
    <dgm:cxn modelId="{CE5F27B0-AA66-4199-8FFE-072087D42558}" srcId="{0A38271B-1DFF-484D-B652-3138652A3540}" destId="{B1B20FAD-2C99-41BD-B2A1-6DCBC2B97DC5}" srcOrd="0" destOrd="0" parTransId="{DF6915ED-385B-4945-9917-35F68CD8C159}" sibTransId="{346B336A-43C1-4C97-BD0E-09BE0B5D9F97}"/>
    <dgm:cxn modelId="{9AB7CAF1-3ABF-4C22-94E1-03F08836DBF1}" type="presParOf" srcId="{0EE0126B-8AC6-4247-9F4E-CCEBB56E5525}" destId="{759F7711-441B-4E78-8872-E679DD88A699}" srcOrd="0" destOrd="0" presId="urn:microsoft.com/office/officeart/2005/8/layout/process1"/>
    <dgm:cxn modelId="{596E3A24-43CD-42A3-A493-B9FF8A3D8102}" type="presParOf" srcId="{0EE0126B-8AC6-4247-9F4E-CCEBB56E5525}" destId="{9971B8E6-5FA6-4162-BC23-EC7E9DF68CE7}" srcOrd="1" destOrd="0" presId="urn:microsoft.com/office/officeart/2005/8/layout/process1"/>
    <dgm:cxn modelId="{D128A93B-6F73-4D41-8C14-E72A06717050}" type="presParOf" srcId="{9971B8E6-5FA6-4162-BC23-EC7E9DF68CE7}" destId="{AB116CA6-08ED-4B82-BF8F-85B0F27408EB}" srcOrd="0" destOrd="0" presId="urn:microsoft.com/office/officeart/2005/8/layout/process1"/>
    <dgm:cxn modelId="{4A893631-E682-48BC-9DF3-25E20D0BBD86}" type="presParOf" srcId="{0EE0126B-8AC6-4247-9F4E-CCEBB56E5525}" destId="{F8343C22-4DE0-4F67-A24E-426EC91688BD}" srcOrd="2" destOrd="0" presId="urn:microsoft.com/office/officeart/2005/8/layout/process1"/>
    <dgm:cxn modelId="{DB07C471-B72E-460B-B38C-88D143762B34}" type="presParOf" srcId="{0EE0126B-8AC6-4247-9F4E-CCEBB56E5525}" destId="{F2BB697B-44E5-4FC1-86CA-AA415CC9020A}" srcOrd="3" destOrd="0" presId="urn:microsoft.com/office/officeart/2005/8/layout/process1"/>
    <dgm:cxn modelId="{9B288315-3E64-4F22-B988-8E24B4FCB580}" type="presParOf" srcId="{F2BB697B-44E5-4FC1-86CA-AA415CC9020A}" destId="{3FFB83EF-799E-483E-9806-25482A3B0D49}" srcOrd="0" destOrd="0" presId="urn:microsoft.com/office/officeart/2005/8/layout/process1"/>
    <dgm:cxn modelId="{C242ABBC-EA7A-421B-938A-149835A4C3AE}" type="presParOf" srcId="{0EE0126B-8AC6-4247-9F4E-CCEBB56E5525}" destId="{0B12A331-FC05-41F5-9CD8-FC65DBDB0948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E5D676-A81B-4692-837F-4EA238A2EC51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162D073-8127-4F9C-87BB-58FBCEF69939}">
      <dgm:prSet phldrT="[Text]"/>
      <dgm:spPr/>
      <dgm:t>
        <a:bodyPr/>
        <a:lstStyle/>
        <a:p>
          <a:r>
            <a:rPr lang="cs-CZ" b="1" dirty="0" smtClean="0"/>
            <a:t>Je postižený při vědomí?</a:t>
          </a:r>
          <a:endParaRPr lang="cs-CZ" b="1" dirty="0"/>
        </a:p>
      </dgm:t>
    </dgm:pt>
    <dgm:pt modelId="{0851BC6F-5ED7-461E-B1A4-A0BFC741A7EB}" type="parTrans" cxnId="{CA9AA8A6-40CB-4749-A0F9-CE08BD4A2327}">
      <dgm:prSet/>
      <dgm:spPr/>
      <dgm:t>
        <a:bodyPr/>
        <a:lstStyle/>
        <a:p>
          <a:endParaRPr lang="cs-CZ"/>
        </a:p>
      </dgm:t>
    </dgm:pt>
    <dgm:pt modelId="{CE5E0A25-15ED-45D6-8E19-48791C2D58A0}" type="sibTrans" cxnId="{CA9AA8A6-40CB-4749-A0F9-CE08BD4A2327}">
      <dgm:prSet/>
      <dgm:spPr/>
      <dgm:t>
        <a:bodyPr/>
        <a:lstStyle/>
        <a:p>
          <a:endParaRPr lang="cs-CZ"/>
        </a:p>
      </dgm:t>
    </dgm:pt>
    <dgm:pt modelId="{CAE47304-8EDC-408C-9919-153C712ACE47}">
      <dgm:prSet phldrT="[Text]"/>
      <dgm:spPr/>
      <dgm:t>
        <a:bodyPr/>
        <a:lstStyle/>
        <a:p>
          <a:r>
            <a:rPr lang="cs-CZ" dirty="0" smtClean="0"/>
            <a:t>Reaguje na oslovení</a:t>
          </a:r>
          <a:endParaRPr lang="cs-CZ" dirty="0"/>
        </a:p>
      </dgm:t>
    </dgm:pt>
    <dgm:pt modelId="{F66A9011-F5F5-4BDF-9714-9128B611F19A}" type="parTrans" cxnId="{EE0D6769-C32C-46CC-8D42-27611C62C042}">
      <dgm:prSet/>
      <dgm:spPr/>
      <dgm:t>
        <a:bodyPr/>
        <a:lstStyle/>
        <a:p>
          <a:endParaRPr lang="cs-CZ"/>
        </a:p>
      </dgm:t>
    </dgm:pt>
    <dgm:pt modelId="{B17DE638-E63B-4F85-9343-B1C747B5D7C0}" type="sibTrans" cxnId="{EE0D6769-C32C-46CC-8D42-27611C62C042}">
      <dgm:prSet/>
      <dgm:spPr/>
      <dgm:t>
        <a:bodyPr/>
        <a:lstStyle/>
        <a:p>
          <a:endParaRPr lang="cs-CZ"/>
        </a:p>
      </dgm:t>
    </dgm:pt>
    <dgm:pt modelId="{37D683CA-15E7-4106-B080-FA66FE909C35}">
      <dgm:prSet phldrT="[Text]"/>
      <dgm:spPr/>
      <dgm:t>
        <a:bodyPr/>
        <a:lstStyle/>
        <a:p>
          <a:r>
            <a:rPr lang="cs-CZ" dirty="0" smtClean="0"/>
            <a:t>Ano, je při vědomí</a:t>
          </a:r>
          <a:endParaRPr lang="cs-CZ" dirty="0"/>
        </a:p>
      </dgm:t>
    </dgm:pt>
    <dgm:pt modelId="{3A1B1A5F-9F49-4E21-B48E-D6285BFB009A}" type="parTrans" cxnId="{CC277304-B081-4B7F-A8D6-FD6CF1C072D1}">
      <dgm:prSet/>
      <dgm:spPr/>
      <dgm:t>
        <a:bodyPr/>
        <a:lstStyle/>
        <a:p>
          <a:endParaRPr lang="cs-CZ"/>
        </a:p>
      </dgm:t>
    </dgm:pt>
    <dgm:pt modelId="{258E1637-176F-4FAB-8C30-8B2EB62D000B}" type="sibTrans" cxnId="{CC277304-B081-4B7F-A8D6-FD6CF1C072D1}">
      <dgm:prSet/>
      <dgm:spPr/>
      <dgm:t>
        <a:bodyPr/>
        <a:lstStyle/>
        <a:p>
          <a:endParaRPr lang="cs-CZ"/>
        </a:p>
      </dgm:t>
    </dgm:pt>
    <dgm:pt modelId="{2B7D2798-47C4-4B86-A0E9-121BE0D0C17B}" type="pres">
      <dgm:prSet presAssocID="{D3E5D676-A81B-4692-837F-4EA238A2EC51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E80818A-32D3-43CF-AB3C-150621AA9602}" type="pres">
      <dgm:prSet presAssocID="{D3E5D676-A81B-4692-837F-4EA238A2EC51}" presName="dummyMaxCanvas" presStyleCnt="0">
        <dgm:presLayoutVars/>
      </dgm:prSet>
      <dgm:spPr/>
    </dgm:pt>
    <dgm:pt modelId="{223A3DA6-703F-4DF6-97B8-4F0BFCD8EE11}" type="pres">
      <dgm:prSet presAssocID="{D3E5D676-A81B-4692-837F-4EA238A2EC51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E59A593-32FD-4E2D-BE3B-6124E45402E2}" type="pres">
      <dgm:prSet presAssocID="{D3E5D676-A81B-4692-837F-4EA238A2EC51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70BD468-66D4-45A9-A300-F61D6CF91DC6}" type="pres">
      <dgm:prSet presAssocID="{D3E5D676-A81B-4692-837F-4EA238A2EC51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842A66-DA39-49FA-9C23-34A3F6314103}" type="pres">
      <dgm:prSet presAssocID="{D3E5D676-A81B-4692-837F-4EA238A2EC51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A5B04BB-C39C-4A94-A62E-329D1AE6E58D}" type="pres">
      <dgm:prSet presAssocID="{D3E5D676-A81B-4692-837F-4EA238A2EC51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623D58-1393-42C0-9EA7-BDA9FF25B948}" type="pres">
      <dgm:prSet presAssocID="{D3E5D676-A81B-4692-837F-4EA238A2EC51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66F3228-AED0-4F62-AE02-82D5CF322FA8}" type="pres">
      <dgm:prSet presAssocID="{D3E5D676-A81B-4692-837F-4EA238A2EC51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EE25038-7C2D-449D-B5F8-9AACC72BBB3E}" type="pres">
      <dgm:prSet presAssocID="{D3E5D676-A81B-4692-837F-4EA238A2EC51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ECEA70C-0C0F-4598-B321-4C62920485A8}" type="presOf" srcId="{CE5E0A25-15ED-45D6-8E19-48791C2D58A0}" destId="{D6842A66-DA39-49FA-9C23-34A3F6314103}" srcOrd="0" destOrd="0" presId="urn:microsoft.com/office/officeart/2005/8/layout/vProcess5"/>
    <dgm:cxn modelId="{6AC0B843-EFB2-403D-B5E3-DC6F77C35993}" type="presOf" srcId="{D3E5D676-A81B-4692-837F-4EA238A2EC51}" destId="{2B7D2798-47C4-4B86-A0E9-121BE0D0C17B}" srcOrd="0" destOrd="0" presId="urn:microsoft.com/office/officeart/2005/8/layout/vProcess5"/>
    <dgm:cxn modelId="{CEF46DFD-4A6E-4B9A-AAB8-41069C094182}" type="presOf" srcId="{37D683CA-15E7-4106-B080-FA66FE909C35}" destId="{570BD468-66D4-45A9-A300-F61D6CF91DC6}" srcOrd="0" destOrd="0" presId="urn:microsoft.com/office/officeart/2005/8/layout/vProcess5"/>
    <dgm:cxn modelId="{28D4A3F0-0451-4699-84F7-DE861555CC20}" type="presOf" srcId="{B17DE638-E63B-4F85-9343-B1C747B5D7C0}" destId="{7A5B04BB-C39C-4A94-A62E-329D1AE6E58D}" srcOrd="0" destOrd="0" presId="urn:microsoft.com/office/officeart/2005/8/layout/vProcess5"/>
    <dgm:cxn modelId="{71821764-8149-48F3-A9DD-D98F237DFEAF}" type="presOf" srcId="{37D683CA-15E7-4106-B080-FA66FE909C35}" destId="{FEE25038-7C2D-449D-B5F8-9AACC72BBB3E}" srcOrd="1" destOrd="0" presId="urn:microsoft.com/office/officeart/2005/8/layout/vProcess5"/>
    <dgm:cxn modelId="{CC277304-B081-4B7F-A8D6-FD6CF1C072D1}" srcId="{D3E5D676-A81B-4692-837F-4EA238A2EC51}" destId="{37D683CA-15E7-4106-B080-FA66FE909C35}" srcOrd="2" destOrd="0" parTransId="{3A1B1A5F-9F49-4E21-B48E-D6285BFB009A}" sibTransId="{258E1637-176F-4FAB-8C30-8B2EB62D000B}"/>
    <dgm:cxn modelId="{F6271F5B-CE99-4F8E-A005-0BBF7ADEBEE9}" type="presOf" srcId="{7162D073-8127-4F9C-87BB-58FBCEF69939}" destId="{DC623D58-1393-42C0-9EA7-BDA9FF25B948}" srcOrd="1" destOrd="0" presId="urn:microsoft.com/office/officeart/2005/8/layout/vProcess5"/>
    <dgm:cxn modelId="{EE0D6769-C32C-46CC-8D42-27611C62C042}" srcId="{D3E5D676-A81B-4692-837F-4EA238A2EC51}" destId="{CAE47304-8EDC-408C-9919-153C712ACE47}" srcOrd="1" destOrd="0" parTransId="{F66A9011-F5F5-4BDF-9714-9128B611F19A}" sibTransId="{B17DE638-E63B-4F85-9343-B1C747B5D7C0}"/>
    <dgm:cxn modelId="{5D8CF83E-9D59-4DA9-A567-AAD7B4832537}" type="presOf" srcId="{7162D073-8127-4F9C-87BB-58FBCEF69939}" destId="{223A3DA6-703F-4DF6-97B8-4F0BFCD8EE11}" srcOrd="0" destOrd="0" presId="urn:microsoft.com/office/officeart/2005/8/layout/vProcess5"/>
    <dgm:cxn modelId="{CA9AA8A6-40CB-4749-A0F9-CE08BD4A2327}" srcId="{D3E5D676-A81B-4692-837F-4EA238A2EC51}" destId="{7162D073-8127-4F9C-87BB-58FBCEF69939}" srcOrd="0" destOrd="0" parTransId="{0851BC6F-5ED7-461E-B1A4-A0BFC741A7EB}" sibTransId="{CE5E0A25-15ED-45D6-8E19-48791C2D58A0}"/>
    <dgm:cxn modelId="{AA106572-CCC6-465A-BCFB-4867A06EE262}" type="presOf" srcId="{CAE47304-8EDC-408C-9919-153C712ACE47}" destId="{DE59A593-32FD-4E2D-BE3B-6124E45402E2}" srcOrd="0" destOrd="0" presId="urn:microsoft.com/office/officeart/2005/8/layout/vProcess5"/>
    <dgm:cxn modelId="{3DC4FBF3-9B79-4EBC-B9DE-A415A8D5DDB9}" type="presOf" srcId="{CAE47304-8EDC-408C-9919-153C712ACE47}" destId="{A66F3228-AED0-4F62-AE02-82D5CF322FA8}" srcOrd="1" destOrd="0" presId="urn:microsoft.com/office/officeart/2005/8/layout/vProcess5"/>
    <dgm:cxn modelId="{9F5AF51B-6F41-47A9-A3EC-F9A49610CD1F}" type="presParOf" srcId="{2B7D2798-47C4-4B86-A0E9-121BE0D0C17B}" destId="{1E80818A-32D3-43CF-AB3C-150621AA9602}" srcOrd="0" destOrd="0" presId="urn:microsoft.com/office/officeart/2005/8/layout/vProcess5"/>
    <dgm:cxn modelId="{38597A3E-F0CA-4CF1-99B6-F63C87AE57BD}" type="presParOf" srcId="{2B7D2798-47C4-4B86-A0E9-121BE0D0C17B}" destId="{223A3DA6-703F-4DF6-97B8-4F0BFCD8EE11}" srcOrd="1" destOrd="0" presId="urn:microsoft.com/office/officeart/2005/8/layout/vProcess5"/>
    <dgm:cxn modelId="{8E0F04D7-BEAE-4070-935F-F5A191C1966F}" type="presParOf" srcId="{2B7D2798-47C4-4B86-A0E9-121BE0D0C17B}" destId="{DE59A593-32FD-4E2D-BE3B-6124E45402E2}" srcOrd="2" destOrd="0" presId="urn:microsoft.com/office/officeart/2005/8/layout/vProcess5"/>
    <dgm:cxn modelId="{5E04B02F-04F9-4FE0-A8D2-DE9763A78B01}" type="presParOf" srcId="{2B7D2798-47C4-4B86-A0E9-121BE0D0C17B}" destId="{570BD468-66D4-45A9-A300-F61D6CF91DC6}" srcOrd="3" destOrd="0" presId="urn:microsoft.com/office/officeart/2005/8/layout/vProcess5"/>
    <dgm:cxn modelId="{DE1807BE-B04D-4DAC-A075-EC11CF073614}" type="presParOf" srcId="{2B7D2798-47C4-4B86-A0E9-121BE0D0C17B}" destId="{D6842A66-DA39-49FA-9C23-34A3F6314103}" srcOrd="4" destOrd="0" presId="urn:microsoft.com/office/officeart/2005/8/layout/vProcess5"/>
    <dgm:cxn modelId="{F40C6C1F-72B3-417E-A841-AFAC8D2CCE8B}" type="presParOf" srcId="{2B7D2798-47C4-4B86-A0E9-121BE0D0C17B}" destId="{7A5B04BB-C39C-4A94-A62E-329D1AE6E58D}" srcOrd="5" destOrd="0" presId="urn:microsoft.com/office/officeart/2005/8/layout/vProcess5"/>
    <dgm:cxn modelId="{EA1A2EC5-4126-457A-8254-1025E93E9552}" type="presParOf" srcId="{2B7D2798-47C4-4B86-A0E9-121BE0D0C17B}" destId="{DC623D58-1393-42C0-9EA7-BDA9FF25B948}" srcOrd="6" destOrd="0" presId="urn:microsoft.com/office/officeart/2005/8/layout/vProcess5"/>
    <dgm:cxn modelId="{98F10CAD-2EF5-489F-B187-523A84DFF986}" type="presParOf" srcId="{2B7D2798-47C4-4B86-A0E9-121BE0D0C17B}" destId="{A66F3228-AED0-4F62-AE02-82D5CF322FA8}" srcOrd="7" destOrd="0" presId="urn:microsoft.com/office/officeart/2005/8/layout/vProcess5"/>
    <dgm:cxn modelId="{85585D9A-D6C5-47D1-AC82-C3F90D0425DD}" type="presParOf" srcId="{2B7D2798-47C4-4B86-A0E9-121BE0D0C17B}" destId="{FEE25038-7C2D-449D-B5F8-9AACC72BBB3E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F0B0ED-8CD2-447C-B6F3-6F9D6AA3C2D6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561035F-C08D-46F0-AE03-28AD8F0C8F7F}">
      <dgm:prSet phldrT="[Text]"/>
      <dgm:spPr/>
      <dgm:t>
        <a:bodyPr/>
        <a:lstStyle/>
        <a:p>
          <a:r>
            <a:rPr lang="cs-CZ" b="1" dirty="0" smtClean="0"/>
            <a:t>Je postižený při vědomí?</a:t>
          </a:r>
          <a:endParaRPr lang="cs-CZ" b="1" dirty="0"/>
        </a:p>
      </dgm:t>
    </dgm:pt>
    <dgm:pt modelId="{0942BB43-DC8F-4073-AD07-200F66AEFE61}" type="parTrans" cxnId="{E42BD723-9AAC-40E8-9910-FFE9246AC0F1}">
      <dgm:prSet/>
      <dgm:spPr/>
      <dgm:t>
        <a:bodyPr/>
        <a:lstStyle/>
        <a:p>
          <a:endParaRPr lang="cs-CZ"/>
        </a:p>
      </dgm:t>
    </dgm:pt>
    <dgm:pt modelId="{B34689C9-3C4E-47C0-9684-95A14713837B}" type="sibTrans" cxnId="{E42BD723-9AAC-40E8-9910-FFE9246AC0F1}">
      <dgm:prSet/>
      <dgm:spPr/>
      <dgm:t>
        <a:bodyPr/>
        <a:lstStyle/>
        <a:p>
          <a:endParaRPr lang="cs-CZ"/>
        </a:p>
      </dgm:t>
    </dgm:pt>
    <dgm:pt modelId="{B3A8BD7A-D3D2-4B22-B40C-3F156D707F0B}">
      <dgm:prSet phldrT="[Text]"/>
      <dgm:spPr/>
      <dgm:t>
        <a:bodyPr/>
        <a:lstStyle/>
        <a:p>
          <a:r>
            <a:rPr lang="cs-CZ" dirty="0" smtClean="0"/>
            <a:t>Nereaguje ani na oslovení, ani na bolestivý podnět</a:t>
          </a:r>
          <a:endParaRPr lang="cs-CZ" dirty="0"/>
        </a:p>
      </dgm:t>
    </dgm:pt>
    <dgm:pt modelId="{5FA1C3AB-2B29-41F9-82A1-16FA0123FEF9}" type="parTrans" cxnId="{49BA9E72-F3F2-4FD3-A3D7-B7E0E84BA993}">
      <dgm:prSet/>
      <dgm:spPr/>
      <dgm:t>
        <a:bodyPr/>
        <a:lstStyle/>
        <a:p>
          <a:endParaRPr lang="cs-CZ"/>
        </a:p>
      </dgm:t>
    </dgm:pt>
    <dgm:pt modelId="{479E0CB5-3E3E-4478-9B6E-440F7A343021}" type="sibTrans" cxnId="{49BA9E72-F3F2-4FD3-A3D7-B7E0E84BA993}">
      <dgm:prSet/>
      <dgm:spPr/>
      <dgm:t>
        <a:bodyPr/>
        <a:lstStyle/>
        <a:p>
          <a:endParaRPr lang="cs-CZ"/>
        </a:p>
      </dgm:t>
    </dgm:pt>
    <dgm:pt modelId="{C2DFBC1F-2D16-49E6-92CA-BCFA00F7D9B4}">
      <dgm:prSet phldrT="[Text]"/>
      <dgm:spPr/>
      <dgm:t>
        <a:bodyPr/>
        <a:lstStyle/>
        <a:p>
          <a:r>
            <a:rPr lang="cs-CZ" dirty="0" smtClean="0"/>
            <a:t>Je v </a:t>
          </a:r>
          <a:r>
            <a:rPr lang="cs-CZ" cap="all" baseline="0" dirty="0" smtClean="0"/>
            <a:t>bezvědomí</a:t>
          </a:r>
          <a:r>
            <a:rPr lang="cs-CZ" dirty="0" smtClean="0"/>
            <a:t>!</a:t>
          </a:r>
          <a:endParaRPr lang="cs-CZ" dirty="0"/>
        </a:p>
      </dgm:t>
    </dgm:pt>
    <dgm:pt modelId="{E59BDCDA-889D-4525-BEEA-4C1726A11797}" type="parTrans" cxnId="{60A06432-09BD-44B6-9635-9756106E14A8}">
      <dgm:prSet/>
      <dgm:spPr/>
      <dgm:t>
        <a:bodyPr/>
        <a:lstStyle/>
        <a:p>
          <a:endParaRPr lang="cs-CZ"/>
        </a:p>
      </dgm:t>
    </dgm:pt>
    <dgm:pt modelId="{05C56EC5-BE3A-4B44-B009-4E00BC05B122}" type="sibTrans" cxnId="{60A06432-09BD-44B6-9635-9756106E14A8}">
      <dgm:prSet/>
      <dgm:spPr/>
      <dgm:t>
        <a:bodyPr/>
        <a:lstStyle/>
        <a:p>
          <a:endParaRPr lang="cs-CZ"/>
        </a:p>
      </dgm:t>
    </dgm:pt>
    <dgm:pt modelId="{E111D21F-9B78-404F-9E4E-F837B396C701}" type="pres">
      <dgm:prSet presAssocID="{19F0B0ED-8CD2-447C-B6F3-6F9D6AA3C2D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2D3D042-2C15-41CE-B247-6D670CEDC6FD}" type="pres">
      <dgm:prSet presAssocID="{19F0B0ED-8CD2-447C-B6F3-6F9D6AA3C2D6}" presName="dummyMaxCanvas" presStyleCnt="0">
        <dgm:presLayoutVars/>
      </dgm:prSet>
      <dgm:spPr/>
    </dgm:pt>
    <dgm:pt modelId="{E360622A-80BE-497A-883B-247EADE3A2AF}" type="pres">
      <dgm:prSet presAssocID="{19F0B0ED-8CD2-447C-B6F3-6F9D6AA3C2D6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6B4F3A0-C985-43C3-AFB2-1EAB99CF66A5}" type="pres">
      <dgm:prSet presAssocID="{19F0B0ED-8CD2-447C-B6F3-6F9D6AA3C2D6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1053022-596C-43B8-B62B-4A10E5F8CC64}" type="pres">
      <dgm:prSet presAssocID="{19F0B0ED-8CD2-447C-B6F3-6F9D6AA3C2D6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8DF8F14-2E47-44C4-BBF1-DA96B73B91B2}" type="pres">
      <dgm:prSet presAssocID="{19F0B0ED-8CD2-447C-B6F3-6F9D6AA3C2D6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93DEE2-5110-4AA6-B462-70797C1323AA}" type="pres">
      <dgm:prSet presAssocID="{19F0B0ED-8CD2-447C-B6F3-6F9D6AA3C2D6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F43C59D-B5A5-413D-B9E3-B6D1B2B39C9E}" type="pres">
      <dgm:prSet presAssocID="{19F0B0ED-8CD2-447C-B6F3-6F9D6AA3C2D6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D5DA8B-F152-42D7-A6A5-8F5C18EF6D6D}" type="pres">
      <dgm:prSet presAssocID="{19F0B0ED-8CD2-447C-B6F3-6F9D6AA3C2D6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09108DF-F8B9-4E21-964F-D05426119375}" type="pres">
      <dgm:prSet presAssocID="{19F0B0ED-8CD2-447C-B6F3-6F9D6AA3C2D6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8907969-F0B1-41C4-843A-095DF6588EA7}" type="presOf" srcId="{6561035F-C08D-46F0-AE03-28AD8F0C8F7F}" destId="{5F43C59D-B5A5-413D-B9E3-B6D1B2B39C9E}" srcOrd="1" destOrd="0" presId="urn:microsoft.com/office/officeart/2005/8/layout/vProcess5"/>
    <dgm:cxn modelId="{49BA9E72-F3F2-4FD3-A3D7-B7E0E84BA993}" srcId="{19F0B0ED-8CD2-447C-B6F3-6F9D6AA3C2D6}" destId="{B3A8BD7A-D3D2-4B22-B40C-3F156D707F0B}" srcOrd="1" destOrd="0" parTransId="{5FA1C3AB-2B29-41F9-82A1-16FA0123FEF9}" sibTransId="{479E0CB5-3E3E-4478-9B6E-440F7A343021}"/>
    <dgm:cxn modelId="{4749C5CB-049C-4DAD-A0C3-3EA9EA162897}" type="presOf" srcId="{B3A8BD7A-D3D2-4B22-B40C-3F156D707F0B}" destId="{46B4F3A0-C985-43C3-AFB2-1EAB99CF66A5}" srcOrd="0" destOrd="0" presId="urn:microsoft.com/office/officeart/2005/8/layout/vProcess5"/>
    <dgm:cxn modelId="{0B8BE8B5-7C57-4296-898F-BB8E6CBFB345}" type="presOf" srcId="{6561035F-C08D-46F0-AE03-28AD8F0C8F7F}" destId="{E360622A-80BE-497A-883B-247EADE3A2AF}" srcOrd="0" destOrd="0" presId="urn:microsoft.com/office/officeart/2005/8/layout/vProcess5"/>
    <dgm:cxn modelId="{6E5DA8A9-D358-44C5-B9CD-5FCA077BC954}" type="presOf" srcId="{479E0CB5-3E3E-4478-9B6E-440F7A343021}" destId="{E693DEE2-5110-4AA6-B462-70797C1323AA}" srcOrd="0" destOrd="0" presId="urn:microsoft.com/office/officeart/2005/8/layout/vProcess5"/>
    <dgm:cxn modelId="{772D97B9-DF28-486C-9A99-31D870709DCC}" type="presOf" srcId="{B34689C9-3C4E-47C0-9684-95A14713837B}" destId="{D8DF8F14-2E47-44C4-BBF1-DA96B73B91B2}" srcOrd="0" destOrd="0" presId="urn:microsoft.com/office/officeart/2005/8/layout/vProcess5"/>
    <dgm:cxn modelId="{E42BD723-9AAC-40E8-9910-FFE9246AC0F1}" srcId="{19F0B0ED-8CD2-447C-B6F3-6F9D6AA3C2D6}" destId="{6561035F-C08D-46F0-AE03-28AD8F0C8F7F}" srcOrd="0" destOrd="0" parTransId="{0942BB43-DC8F-4073-AD07-200F66AEFE61}" sibTransId="{B34689C9-3C4E-47C0-9684-95A14713837B}"/>
    <dgm:cxn modelId="{034D4E3E-0910-4B06-8907-36FC680F9132}" type="presOf" srcId="{19F0B0ED-8CD2-447C-B6F3-6F9D6AA3C2D6}" destId="{E111D21F-9B78-404F-9E4E-F837B396C701}" srcOrd="0" destOrd="0" presId="urn:microsoft.com/office/officeart/2005/8/layout/vProcess5"/>
    <dgm:cxn modelId="{60A06432-09BD-44B6-9635-9756106E14A8}" srcId="{19F0B0ED-8CD2-447C-B6F3-6F9D6AA3C2D6}" destId="{C2DFBC1F-2D16-49E6-92CA-BCFA00F7D9B4}" srcOrd="2" destOrd="0" parTransId="{E59BDCDA-889D-4525-BEEA-4C1726A11797}" sibTransId="{05C56EC5-BE3A-4B44-B009-4E00BC05B122}"/>
    <dgm:cxn modelId="{5D417E7A-BF80-4DBF-9B13-1BFF8A08E8EB}" type="presOf" srcId="{C2DFBC1F-2D16-49E6-92CA-BCFA00F7D9B4}" destId="{D09108DF-F8B9-4E21-964F-D05426119375}" srcOrd="1" destOrd="0" presId="urn:microsoft.com/office/officeart/2005/8/layout/vProcess5"/>
    <dgm:cxn modelId="{DB8D658B-8259-4318-8CF7-B52A648E6182}" type="presOf" srcId="{B3A8BD7A-D3D2-4B22-B40C-3F156D707F0B}" destId="{37D5DA8B-F152-42D7-A6A5-8F5C18EF6D6D}" srcOrd="1" destOrd="0" presId="urn:microsoft.com/office/officeart/2005/8/layout/vProcess5"/>
    <dgm:cxn modelId="{57E2CE9E-FD6B-4967-8FD3-F4FFE516DA3D}" type="presOf" srcId="{C2DFBC1F-2D16-49E6-92CA-BCFA00F7D9B4}" destId="{91053022-596C-43B8-B62B-4A10E5F8CC64}" srcOrd="0" destOrd="0" presId="urn:microsoft.com/office/officeart/2005/8/layout/vProcess5"/>
    <dgm:cxn modelId="{67D5762E-E2E9-4F26-B2FB-87CDA46EDA50}" type="presParOf" srcId="{E111D21F-9B78-404F-9E4E-F837B396C701}" destId="{F2D3D042-2C15-41CE-B247-6D670CEDC6FD}" srcOrd="0" destOrd="0" presId="urn:microsoft.com/office/officeart/2005/8/layout/vProcess5"/>
    <dgm:cxn modelId="{478DED84-822E-4506-845E-D329E3415B7F}" type="presParOf" srcId="{E111D21F-9B78-404F-9E4E-F837B396C701}" destId="{E360622A-80BE-497A-883B-247EADE3A2AF}" srcOrd="1" destOrd="0" presId="urn:microsoft.com/office/officeart/2005/8/layout/vProcess5"/>
    <dgm:cxn modelId="{77C399FB-7AAF-4AF1-B83C-536454144A7A}" type="presParOf" srcId="{E111D21F-9B78-404F-9E4E-F837B396C701}" destId="{46B4F3A0-C985-43C3-AFB2-1EAB99CF66A5}" srcOrd="2" destOrd="0" presId="urn:microsoft.com/office/officeart/2005/8/layout/vProcess5"/>
    <dgm:cxn modelId="{466495CA-242B-4816-9545-09E4B9F7E39E}" type="presParOf" srcId="{E111D21F-9B78-404F-9E4E-F837B396C701}" destId="{91053022-596C-43B8-B62B-4A10E5F8CC64}" srcOrd="3" destOrd="0" presId="urn:microsoft.com/office/officeart/2005/8/layout/vProcess5"/>
    <dgm:cxn modelId="{284C667A-12B7-4FE4-9351-C192E4EF495D}" type="presParOf" srcId="{E111D21F-9B78-404F-9E4E-F837B396C701}" destId="{D8DF8F14-2E47-44C4-BBF1-DA96B73B91B2}" srcOrd="4" destOrd="0" presId="urn:microsoft.com/office/officeart/2005/8/layout/vProcess5"/>
    <dgm:cxn modelId="{9B4EDF87-509F-4D99-9105-E47AD84A09E2}" type="presParOf" srcId="{E111D21F-9B78-404F-9E4E-F837B396C701}" destId="{E693DEE2-5110-4AA6-B462-70797C1323AA}" srcOrd="5" destOrd="0" presId="urn:microsoft.com/office/officeart/2005/8/layout/vProcess5"/>
    <dgm:cxn modelId="{00BA945B-C391-45DD-A003-79E806097CBF}" type="presParOf" srcId="{E111D21F-9B78-404F-9E4E-F837B396C701}" destId="{5F43C59D-B5A5-413D-B9E3-B6D1B2B39C9E}" srcOrd="6" destOrd="0" presId="urn:microsoft.com/office/officeart/2005/8/layout/vProcess5"/>
    <dgm:cxn modelId="{71E05FA4-F7EE-44F8-8AD7-03A93F4E4419}" type="presParOf" srcId="{E111D21F-9B78-404F-9E4E-F837B396C701}" destId="{37D5DA8B-F152-42D7-A6A5-8F5C18EF6D6D}" srcOrd="7" destOrd="0" presId="urn:microsoft.com/office/officeart/2005/8/layout/vProcess5"/>
    <dgm:cxn modelId="{341EFE3B-DAD0-4764-82D1-31915CC98641}" type="presParOf" srcId="{E111D21F-9B78-404F-9E4E-F837B396C701}" destId="{D09108DF-F8B9-4E21-964F-D05426119375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9F7711-441B-4E78-8872-E679DD88A699}">
      <dsp:nvSpPr>
        <dsp:cNvPr id="0" name=""/>
        <dsp:cNvSpPr/>
      </dsp:nvSpPr>
      <dsp:spPr>
        <a:xfrm>
          <a:off x="7143" y="656960"/>
          <a:ext cx="2135187" cy="12811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Laická pomoc</a:t>
          </a:r>
          <a:endParaRPr lang="cs-CZ" sz="1900" kern="1200" dirty="0"/>
        </a:p>
      </dsp:txBody>
      <dsp:txXfrm>
        <a:off x="44665" y="694482"/>
        <a:ext cx="2060143" cy="1206068"/>
      </dsp:txXfrm>
    </dsp:sp>
    <dsp:sp modelId="{9971B8E6-5FA6-4162-BC23-EC7E9DF68CE7}">
      <dsp:nvSpPr>
        <dsp:cNvPr id="0" name=""/>
        <dsp:cNvSpPr/>
      </dsp:nvSpPr>
      <dsp:spPr>
        <a:xfrm>
          <a:off x="2355850" y="1032753"/>
          <a:ext cx="452659" cy="529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/>
        </a:p>
      </dsp:txBody>
      <dsp:txXfrm>
        <a:off x="2355850" y="1138658"/>
        <a:ext cx="316861" cy="317716"/>
      </dsp:txXfrm>
    </dsp:sp>
    <dsp:sp modelId="{F8343C22-4DE0-4F67-A24E-426EC91688BD}">
      <dsp:nvSpPr>
        <dsp:cNvPr id="0" name=""/>
        <dsp:cNvSpPr/>
      </dsp:nvSpPr>
      <dsp:spPr>
        <a:xfrm>
          <a:off x="2996406" y="656960"/>
          <a:ext cx="2135187" cy="12811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Odborná přednemocniční pomoc</a:t>
          </a:r>
          <a:endParaRPr lang="cs-CZ" sz="1900" kern="1200" dirty="0"/>
        </a:p>
      </dsp:txBody>
      <dsp:txXfrm>
        <a:off x="3033928" y="694482"/>
        <a:ext cx="2060143" cy="1206068"/>
      </dsp:txXfrm>
    </dsp:sp>
    <dsp:sp modelId="{F2BB697B-44E5-4FC1-86CA-AA415CC9020A}">
      <dsp:nvSpPr>
        <dsp:cNvPr id="0" name=""/>
        <dsp:cNvSpPr/>
      </dsp:nvSpPr>
      <dsp:spPr>
        <a:xfrm>
          <a:off x="5345112" y="1032753"/>
          <a:ext cx="452659" cy="529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/>
        </a:p>
      </dsp:txBody>
      <dsp:txXfrm>
        <a:off x="5345112" y="1138658"/>
        <a:ext cx="316861" cy="317716"/>
      </dsp:txXfrm>
    </dsp:sp>
    <dsp:sp modelId="{0B12A331-FC05-41F5-9CD8-FC65DBDB0948}">
      <dsp:nvSpPr>
        <dsp:cNvPr id="0" name=""/>
        <dsp:cNvSpPr/>
      </dsp:nvSpPr>
      <dsp:spPr>
        <a:xfrm>
          <a:off x="5985668" y="656960"/>
          <a:ext cx="2135187" cy="12811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Odborná nemocniční neodkladná péče</a:t>
          </a:r>
          <a:endParaRPr lang="cs-CZ" sz="1900" kern="1200" dirty="0"/>
        </a:p>
      </dsp:txBody>
      <dsp:txXfrm>
        <a:off x="6023190" y="694482"/>
        <a:ext cx="2060143" cy="12060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3A3DA6-703F-4DF6-97B8-4F0BFCD8EE11}">
      <dsp:nvSpPr>
        <dsp:cNvPr id="0" name=""/>
        <dsp:cNvSpPr/>
      </dsp:nvSpPr>
      <dsp:spPr>
        <a:xfrm>
          <a:off x="0" y="0"/>
          <a:ext cx="3992800" cy="10796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b="1" kern="1200" dirty="0" smtClean="0"/>
            <a:t>Je postižený při vědomí?</a:t>
          </a:r>
          <a:endParaRPr lang="cs-CZ" sz="2900" b="1" kern="1200" dirty="0"/>
        </a:p>
      </dsp:txBody>
      <dsp:txXfrm>
        <a:off x="31622" y="31622"/>
        <a:ext cx="2827764" cy="1016414"/>
      </dsp:txXfrm>
    </dsp:sp>
    <dsp:sp modelId="{DE59A593-32FD-4E2D-BE3B-6124E45402E2}">
      <dsp:nvSpPr>
        <dsp:cNvPr id="0" name=""/>
        <dsp:cNvSpPr/>
      </dsp:nvSpPr>
      <dsp:spPr>
        <a:xfrm>
          <a:off x="352305" y="1259602"/>
          <a:ext cx="3992800" cy="10796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Reaguje na oslovení</a:t>
          </a:r>
          <a:endParaRPr lang="cs-CZ" sz="2900" kern="1200" dirty="0"/>
        </a:p>
      </dsp:txBody>
      <dsp:txXfrm>
        <a:off x="383927" y="1291224"/>
        <a:ext cx="2875472" cy="1016414"/>
      </dsp:txXfrm>
    </dsp:sp>
    <dsp:sp modelId="{570BD468-66D4-45A9-A300-F61D6CF91DC6}">
      <dsp:nvSpPr>
        <dsp:cNvPr id="0" name=""/>
        <dsp:cNvSpPr/>
      </dsp:nvSpPr>
      <dsp:spPr>
        <a:xfrm>
          <a:off x="704611" y="2519204"/>
          <a:ext cx="3992800" cy="10796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Ano, je při vědomí</a:t>
          </a:r>
          <a:endParaRPr lang="cs-CZ" sz="2900" kern="1200" dirty="0"/>
        </a:p>
      </dsp:txBody>
      <dsp:txXfrm>
        <a:off x="736233" y="2550826"/>
        <a:ext cx="2875472" cy="1016414"/>
      </dsp:txXfrm>
    </dsp:sp>
    <dsp:sp modelId="{D6842A66-DA39-49FA-9C23-34A3F6314103}">
      <dsp:nvSpPr>
        <dsp:cNvPr id="0" name=""/>
        <dsp:cNvSpPr/>
      </dsp:nvSpPr>
      <dsp:spPr>
        <a:xfrm>
          <a:off x="3291021" y="818741"/>
          <a:ext cx="701778" cy="70177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300" kern="1200"/>
        </a:p>
      </dsp:txBody>
      <dsp:txXfrm>
        <a:off x="3448921" y="818741"/>
        <a:ext cx="385978" cy="528088"/>
      </dsp:txXfrm>
    </dsp:sp>
    <dsp:sp modelId="{7A5B04BB-C39C-4A94-A62E-329D1AE6E58D}">
      <dsp:nvSpPr>
        <dsp:cNvPr id="0" name=""/>
        <dsp:cNvSpPr/>
      </dsp:nvSpPr>
      <dsp:spPr>
        <a:xfrm>
          <a:off x="3643327" y="2071145"/>
          <a:ext cx="701778" cy="70177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300" kern="1200"/>
        </a:p>
      </dsp:txBody>
      <dsp:txXfrm>
        <a:off x="3801227" y="2071145"/>
        <a:ext cx="385978" cy="5280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60622A-80BE-497A-883B-247EADE3A2AF}">
      <dsp:nvSpPr>
        <dsp:cNvPr id="0" name=""/>
        <dsp:cNvSpPr/>
      </dsp:nvSpPr>
      <dsp:spPr>
        <a:xfrm>
          <a:off x="0" y="0"/>
          <a:ext cx="3995499" cy="10796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b="1" kern="1200" dirty="0" smtClean="0"/>
            <a:t>Je postižený při vědomí?</a:t>
          </a:r>
          <a:endParaRPr lang="cs-CZ" sz="2100" b="1" kern="1200" dirty="0"/>
        </a:p>
      </dsp:txBody>
      <dsp:txXfrm>
        <a:off x="31622" y="31622"/>
        <a:ext cx="2830463" cy="1016414"/>
      </dsp:txXfrm>
    </dsp:sp>
    <dsp:sp modelId="{46B4F3A0-C985-43C3-AFB2-1EAB99CF66A5}">
      <dsp:nvSpPr>
        <dsp:cNvPr id="0" name=""/>
        <dsp:cNvSpPr/>
      </dsp:nvSpPr>
      <dsp:spPr>
        <a:xfrm>
          <a:off x="352544" y="1259602"/>
          <a:ext cx="3995499" cy="10796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Nereaguje ani na oslovení, ani na bolestivý podnět</a:t>
          </a:r>
          <a:endParaRPr lang="cs-CZ" sz="2100" kern="1200" dirty="0"/>
        </a:p>
      </dsp:txBody>
      <dsp:txXfrm>
        <a:off x="384166" y="1291224"/>
        <a:ext cx="2877933" cy="1016414"/>
      </dsp:txXfrm>
    </dsp:sp>
    <dsp:sp modelId="{91053022-596C-43B8-B62B-4A10E5F8CC64}">
      <dsp:nvSpPr>
        <dsp:cNvPr id="0" name=""/>
        <dsp:cNvSpPr/>
      </dsp:nvSpPr>
      <dsp:spPr>
        <a:xfrm>
          <a:off x="705088" y="2519204"/>
          <a:ext cx="3995499" cy="10796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Je v </a:t>
          </a:r>
          <a:r>
            <a:rPr lang="cs-CZ" sz="2100" kern="1200" cap="all" baseline="0" dirty="0" smtClean="0"/>
            <a:t>bezvědomí</a:t>
          </a:r>
          <a:r>
            <a:rPr lang="cs-CZ" sz="2100" kern="1200" dirty="0" smtClean="0"/>
            <a:t>!</a:t>
          </a:r>
          <a:endParaRPr lang="cs-CZ" sz="2100" kern="1200" dirty="0"/>
        </a:p>
      </dsp:txBody>
      <dsp:txXfrm>
        <a:off x="736710" y="2550826"/>
        <a:ext cx="2877933" cy="1016414"/>
      </dsp:txXfrm>
    </dsp:sp>
    <dsp:sp modelId="{D8DF8F14-2E47-44C4-BBF1-DA96B73B91B2}">
      <dsp:nvSpPr>
        <dsp:cNvPr id="0" name=""/>
        <dsp:cNvSpPr/>
      </dsp:nvSpPr>
      <dsp:spPr>
        <a:xfrm>
          <a:off x="3293721" y="818741"/>
          <a:ext cx="701778" cy="70177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300" kern="1200"/>
        </a:p>
      </dsp:txBody>
      <dsp:txXfrm>
        <a:off x="3451621" y="818741"/>
        <a:ext cx="385978" cy="528088"/>
      </dsp:txXfrm>
    </dsp:sp>
    <dsp:sp modelId="{E693DEE2-5110-4AA6-B462-70797C1323AA}">
      <dsp:nvSpPr>
        <dsp:cNvPr id="0" name=""/>
        <dsp:cNvSpPr/>
      </dsp:nvSpPr>
      <dsp:spPr>
        <a:xfrm>
          <a:off x="3646265" y="2071145"/>
          <a:ext cx="701778" cy="70177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300" kern="1200"/>
        </a:p>
      </dsp:txBody>
      <dsp:txXfrm>
        <a:off x="3804165" y="2071145"/>
        <a:ext cx="385978" cy="5280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579A03-6E59-4093-A78C-9E7AA7B131D1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3488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749691"/>
            <a:ext cx="5388610" cy="38861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E40C37-C3C1-4DD5-88AE-F75698036D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8370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40C37-C3C1-4DD5-88AE-F75698036D5C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6720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40C37-C3C1-4DD5-88AE-F75698036D5C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7733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40C37-C3C1-4DD5-88AE-F75698036D5C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7135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40C37-C3C1-4DD5-88AE-F75698036D5C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2382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40C37-C3C1-4DD5-88AE-F75698036D5C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51850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40C37-C3C1-4DD5-88AE-F75698036D5C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1591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40C37-C3C1-4DD5-88AE-F75698036D5C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80869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40C37-C3C1-4DD5-88AE-F75698036D5C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45188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40C37-C3C1-4DD5-88AE-F75698036D5C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3782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40C37-C3C1-4DD5-88AE-F75698036D5C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83152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40C37-C3C1-4DD5-88AE-F75698036D5C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518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40C37-C3C1-4DD5-88AE-F75698036D5C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42850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40C37-C3C1-4DD5-88AE-F75698036D5C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63227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40C37-C3C1-4DD5-88AE-F75698036D5C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974188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40C37-C3C1-4DD5-88AE-F75698036D5C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53573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40C37-C3C1-4DD5-88AE-F75698036D5C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56370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40C37-C3C1-4DD5-88AE-F75698036D5C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147961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40C37-C3C1-4DD5-88AE-F75698036D5C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258550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40C37-C3C1-4DD5-88AE-F75698036D5C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779232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40C37-C3C1-4DD5-88AE-F75698036D5C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303526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40C37-C3C1-4DD5-88AE-F75698036D5C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699208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40C37-C3C1-4DD5-88AE-F75698036D5C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1612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40C37-C3C1-4DD5-88AE-F75698036D5C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4640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40C37-C3C1-4DD5-88AE-F75698036D5C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976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40C37-C3C1-4DD5-88AE-F75698036D5C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38592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40C37-C3C1-4DD5-88AE-F75698036D5C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778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40C37-C3C1-4DD5-88AE-F75698036D5C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8956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40C37-C3C1-4DD5-88AE-F75698036D5C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90492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40C37-C3C1-4DD5-88AE-F75698036D5C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285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0534-615F-40EF-87F0-7F18FA44DB43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97B181F8-D2B0-450B-972F-FBA5D5D853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527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0534-615F-40EF-87F0-7F18FA44DB43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97B181F8-D2B0-450B-972F-FBA5D5D853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626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0534-615F-40EF-87F0-7F18FA44DB43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97B181F8-D2B0-450B-972F-FBA5D5D853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2227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0534-615F-40EF-87F0-7F18FA44DB43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97B181F8-D2B0-450B-972F-FBA5D5D853BE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1992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0534-615F-40EF-87F0-7F18FA44DB43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97B181F8-D2B0-450B-972F-FBA5D5D853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29210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0534-615F-40EF-87F0-7F18FA44DB43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181F8-D2B0-450B-972F-FBA5D5D853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51387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0534-615F-40EF-87F0-7F18FA44DB43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181F8-D2B0-450B-972F-FBA5D5D853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3903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0534-615F-40EF-87F0-7F18FA44DB43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181F8-D2B0-450B-972F-FBA5D5D853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24658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E7410534-615F-40EF-87F0-7F18FA44DB43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97B181F8-D2B0-450B-972F-FBA5D5D853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9849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0534-615F-40EF-87F0-7F18FA44DB43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181F8-D2B0-450B-972F-FBA5D5D853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1320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0534-615F-40EF-87F0-7F18FA44DB43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97B181F8-D2B0-450B-972F-FBA5D5D853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6467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0534-615F-40EF-87F0-7F18FA44DB43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181F8-D2B0-450B-972F-FBA5D5D853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7781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0534-615F-40EF-87F0-7F18FA44DB43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181F8-D2B0-450B-972F-FBA5D5D853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9224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0534-615F-40EF-87F0-7F18FA44DB43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181F8-D2B0-450B-972F-FBA5D5D853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618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0534-615F-40EF-87F0-7F18FA44DB43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181F8-D2B0-450B-972F-FBA5D5D853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904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0534-615F-40EF-87F0-7F18FA44DB43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181F8-D2B0-450B-972F-FBA5D5D853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0846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0534-615F-40EF-87F0-7F18FA44DB43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181F8-D2B0-450B-972F-FBA5D5D853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84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10534-615F-40EF-87F0-7F18FA44DB43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181F8-D2B0-450B-972F-FBA5D5D853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61974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sucitace.cz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299633"/>
            <a:ext cx="8825658" cy="2677648"/>
          </a:xfrm>
        </p:spPr>
        <p:txBody>
          <a:bodyPr/>
          <a:lstStyle/>
          <a:p>
            <a:r>
              <a:rPr lang="cs-CZ" dirty="0" smtClean="0"/>
              <a:t>Úvod do první pomoci	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111500" y="4434480"/>
            <a:ext cx="8825658" cy="1471020"/>
          </a:xfrm>
        </p:spPr>
        <p:txBody>
          <a:bodyPr>
            <a:normAutofit/>
          </a:bodyPr>
          <a:lstStyle/>
          <a:p>
            <a:r>
              <a:rPr lang="cs-CZ" dirty="0" smtClean="0"/>
              <a:t>Edita Pešáková</a:t>
            </a:r>
          </a:p>
          <a:p>
            <a:r>
              <a:rPr lang="cs-CZ" dirty="0" smtClean="0"/>
              <a:t>Masarykova univerzita</a:t>
            </a:r>
          </a:p>
          <a:p>
            <a:r>
              <a:rPr lang="cs-CZ" dirty="0" smtClean="0"/>
              <a:t>Lékařská fakulta – </a:t>
            </a:r>
            <a:r>
              <a:rPr lang="cs-CZ" smtClean="0"/>
              <a:t>Katedra ošetřovatelství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817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Priority </a:t>
            </a:r>
            <a:r>
              <a:rPr lang="cs-CZ" dirty="0" err="1" smtClean="0"/>
              <a:t>předlékařské</a:t>
            </a:r>
            <a:r>
              <a:rPr lang="cs-CZ" dirty="0" smtClean="0"/>
              <a:t> PP (pravidlo ABC)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Zprůchodnit a udržet průchodné dýchací cesty – krok „A“ (</a:t>
            </a:r>
            <a:r>
              <a:rPr lang="cs-CZ" sz="3200" dirty="0" err="1"/>
              <a:t>airway</a:t>
            </a:r>
            <a:r>
              <a:rPr lang="cs-CZ" sz="3200" dirty="0" smtClean="0"/>
              <a:t>)</a:t>
            </a:r>
          </a:p>
          <a:p>
            <a:r>
              <a:rPr lang="cs-CZ" sz="3200" dirty="0"/>
              <a:t>Dýchání v případě potřeby nutné pro obnovení a udržovat umělým dýcháním – krok „B“ (</a:t>
            </a:r>
            <a:r>
              <a:rPr lang="cs-CZ" sz="3200" dirty="0" err="1"/>
              <a:t>breathing</a:t>
            </a:r>
            <a:r>
              <a:rPr lang="cs-CZ" sz="3200" dirty="0" smtClean="0"/>
              <a:t>)</a:t>
            </a:r>
          </a:p>
          <a:p>
            <a:r>
              <a:rPr lang="cs-CZ" sz="3200" dirty="0"/>
              <a:t>Nezbytné obnovit a udržet krevní oběh nepřímou srdeční masáží a zastavením krvácení – krok „C“ (</a:t>
            </a:r>
            <a:r>
              <a:rPr lang="cs-CZ" sz="3200" dirty="0" err="1"/>
              <a:t>circulation</a:t>
            </a:r>
            <a:r>
              <a:rPr lang="cs-CZ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23186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Bariéry v poskytování </a:t>
            </a:r>
            <a:r>
              <a:rPr lang="cs-CZ" dirty="0" err="1" smtClean="0"/>
              <a:t>předlékařské</a:t>
            </a:r>
            <a:r>
              <a:rPr lang="cs-CZ" dirty="0" smtClean="0"/>
              <a:t> 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Nezvládnuté </a:t>
            </a:r>
            <a:r>
              <a:rPr lang="cs-CZ" sz="3600" dirty="0" smtClean="0"/>
              <a:t>emoce</a:t>
            </a:r>
          </a:p>
          <a:p>
            <a:r>
              <a:rPr lang="cs-CZ" sz="3600" dirty="0"/>
              <a:t>Pocit nezvládnutí situace – obava z </a:t>
            </a:r>
            <a:r>
              <a:rPr lang="cs-CZ" sz="3600" dirty="0" smtClean="0"/>
              <a:t>výsledku</a:t>
            </a:r>
          </a:p>
          <a:p>
            <a:r>
              <a:rPr lang="cs-CZ" sz="3600" dirty="0"/>
              <a:t>Obava z možných následných </a:t>
            </a:r>
            <a:r>
              <a:rPr lang="cs-CZ" sz="3600" dirty="0" smtClean="0"/>
              <a:t>problémů</a:t>
            </a:r>
          </a:p>
          <a:p>
            <a:r>
              <a:rPr lang="cs-CZ" sz="3600" dirty="0"/>
              <a:t>Obava o vlastní život – nákaza nemocí či poranění</a:t>
            </a:r>
          </a:p>
        </p:txBody>
      </p:sp>
    </p:spTree>
    <p:extLst>
      <p:ext uri="{BB962C8B-B14F-4D97-AF65-F5344CB8AC3E}">
        <p14:creationId xmlns:p14="http://schemas.microsoft.com/office/powerpoint/2010/main" val="34106130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Odborná zdravotnická (rozšířená) 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3600" b="1" dirty="0">
                <a:latin typeface="Times New Roman" panose="02020603050405020304" pitchFamily="18" charset="0"/>
              </a:rPr>
              <a:t>použití speciálních pomůcek</a:t>
            </a:r>
          </a:p>
          <a:p>
            <a:r>
              <a:rPr lang="cs-CZ" altLang="cs-CZ" sz="3600" b="1" dirty="0">
                <a:latin typeface="Times New Roman" panose="02020603050405020304" pitchFamily="18" charset="0"/>
              </a:rPr>
              <a:t>aplikace léků</a:t>
            </a:r>
          </a:p>
          <a:p>
            <a:r>
              <a:rPr lang="cs-CZ" altLang="cs-CZ" sz="3600" b="1" dirty="0">
                <a:latin typeface="Times New Roman" panose="02020603050405020304" pitchFamily="18" charset="0"/>
              </a:rPr>
              <a:t>použití diagnostických přístrojů </a:t>
            </a:r>
          </a:p>
          <a:p>
            <a:r>
              <a:rPr lang="cs-CZ" altLang="cs-CZ" sz="3600" b="1" dirty="0">
                <a:latin typeface="Times New Roman" panose="02020603050405020304" pitchFamily="18" charset="0"/>
              </a:rPr>
              <a:t>použití léčebných prostředků</a:t>
            </a:r>
          </a:p>
          <a:p>
            <a:pPr marL="0" indent="0">
              <a:buNone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34583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Záchranný řetězec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systémem návaznosti a spojitosti záchranných úkonů a výkonů k záchraně zraněného. Úspěšnost záchrany a její konečný efekt je závislý na každém jeho článku</a:t>
            </a:r>
            <a:r>
              <a:rPr lang="cs-CZ" dirty="0" smtClean="0"/>
              <a:t>. Tento záchranný řetězec je tak silný jako jeho nejslabší článek!</a:t>
            </a:r>
          </a:p>
          <a:p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64634052"/>
              </p:ext>
            </p:extLst>
          </p:nvPr>
        </p:nvGraphicFramePr>
        <p:xfrm>
          <a:off x="889000" y="3644900"/>
          <a:ext cx="8128000" cy="25950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7538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podle záchranného řetězce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83000" y="2336873"/>
            <a:ext cx="6611182" cy="3599314"/>
          </a:xfrm>
        </p:spPr>
        <p:txBody>
          <a:bodyPr/>
          <a:lstStyle/>
          <a:p>
            <a:r>
              <a:rPr lang="cs-CZ" dirty="0" smtClean="0"/>
              <a:t>Prvním článkem jste VY jako zachránce!</a:t>
            </a:r>
          </a:p>
          <a:p>
            <a:r>
              <a:rPr lang="cs-CZ" dirty="0" smtClean="0"/>
              <a:t>Úkoly – zajištění místa nehody a bezpečnosti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- život zachraňující úkony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- volání ZZS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- vyproštění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- první pomoc</a:t>
            </a:r>
          </a:p>
          <a:p>
            <a:pPr marL="0" indent="0">
              <a:buNone/>
            </a:pPr>
            <a:r>
              <a:rPr lang="cs-CZ" dirty="0"/>
              <a:t>  </a:t>
            </a:r>
            <a:r>
              <a:rPr lang="cs-CZ" dirty="0" smtClean="0"/>
              <a:t>          - předání postiženého ZZS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85" y="2336873"/>
            <a:ext cx="3038743" cy="2108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95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Integrovaný záchranný systém I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vznikl jako potřeba spolupráce hasičů, zdravotníků, policie a dalších složek při řešení mimořádných událostí (požárů, havárií, dopravních nehod, aj.)</a:t>
            </a:r>
          </a:p>
          <a:p>
            <a:r>
              <a:rPr lang="cs-CZ" dirty="0"/>
              <a:t>efektivní </a:t>
            </a:r>
            <a:r>
              <a:rPr lang="cs-CZ" dirty="0" smtClean="0"/>
              <a:t>systém </a:t>
            </a:r>
            <a:r>
              <a:rPr lang="cs-CZ" dirty="0"/>
              <a:t>vazeb, pravidel </a:t>
            </a:r>
            <a:r>
              <a:rPr lang="cs-CZ" dirty="0" smtClean="0"/>
              <a:t>spolupráce a koordinace</a:t>
            </a:r>
            <a:r>
              <a:rPr lang="cs-CZ" dirty="0"/>
              <a:t> záchranných a bezpečnostních složek, orgánů státní správy a samosprávy, fyzických a právnických osob při společném provádění záchranných a likvidačních prací </a:t>
            </a:r>
            <a:r>
              <a:rPr lang="cs-CZ" dirty="0" smtClean="0"/>
              <a:t>a </a:t>
            </a:r>
            <a:r>
              <a:rPr lang="cs-CZ" dirty="0"/>
              <a:t>přípravě na mimořádné události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23754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Integrovaný záchranný systém </a:t>
            </a:r>
            <a:r>
              <a:rPr lang="cs-CZ" dirty="0" smtClean="0"/>
              <a:t>II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ZZS </a:t>
            </a:r>
            <a:r>
              <a:rPr lang="cs-CZ" dirty="0" smtClean="0"/>
              <a:t> Zdravotnická </a:t>
            </a:r>
            <a:r>
              <a:rPr lang="cs-CZ" dirty="0"/>
              <a:t>záchranná služba 155, 112</a:t>
            </a:r>
          </a:p>
          <a:p>
            <a:r>
              <a:rPr lang="cs-CZ" dirty="0"/>
              <a:t>HZS  Hasičský záchranný sbor  150, 112</a:t>
            </a:r>
          </a:p>
          <a:p>
            <a:r>
              <a:rPr lang="cs-CZ" dirty="0"/>
              <a:t>PČR </a:t>
            </a:r>
            <a:r>
              <a:rPr lang="cs-CZ" dirty="0" smtClean="0"/>
              <a:t> Policie </a:t>
            </a:r>
            <a:r>
              <a:rPr lang="cs-CZ" dirty="0"/>
              <a:t>České republiky 158, 112</a:t>
            </a:r>
          </a:p>
          <a:p>
            <a:r>
              <a:rPr lang="cs-CZ" dirty="0" smtClean="0"/>
              <a:t>MP   Obecní </a:t>
            </a:r>
            <a:r>
              <a:rPr lang="cs-CZ" dirty="0"/>
              <a:t>a městská policie  156</a:t>
            </a:r>
          </a:p>
          <a:p>
            <a:r>
              <a:rPr lang="cs-CZ" dirty="0" smtClean="0"/>
              <a:t>AČR  </a:t>
            </a:r>
            <a:r>
              <a:rPr lang="cs-CZ" dirty="0"/>
              <a:t>Armáda České republiky</a:t>
            </a:r>
          </a:p>
          <a:p>
            <a:r>
              <a:rPr lang="cs-CZ" dirty="0"/>
              <a:t>ZBK  Záchranné brigády kynologů</a:t>
            </a:r>
          </a:p>
          <a:p>
            <a:r>
              <a:rPr lang="cs-CZ" dirty="0"/>
              <a:t>VZS  Vodní záchranná služba</a:t>
            </a:r>
          </a:p>
          <a:p>
            <a:r>
              <a:rPr lang="cs-CZ" dirty="0"/>
              <a:t>LZS   Letecká záchranná služba</a:t>
            </a:r>
          </a:p>
          <a:p>
            <a:r>
              <a:rPr lang="cs-CZ" dirty="0"/>
              <a:t>HS </a:t>
            </a:r>
            <a:r>
              <a:rPr lang="cs-CZ" dirty="0" smtClean="0"/>
              <a:t> Horská </a:t>
            </a:r>
            <a:r>
              <a:rPr lang="cs-CZ" dirty="0"/>
              <a:t>služba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24028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Porovnání volání 155, 112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680320" y="2095500"/>
            <a:ext cx="4698358" cy="3840689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sz="5100" dirty="0" smtClean="0"/>
              <a:t>155</a:t>
            </a:r>
            <a:endParaRPr lang="cs-CZ" sz="5100" dirty="0"/>
          </a:p>
          <a:p>
            <a:r>
              <a:rPr lang="cs-CZ" sz="5100" dirty="0"/>
              <a:t>RZP – dispečink</a:t>
            </a:r>
          </a:p>
          <a:p>
            <a:pPr marL="0" indent="0">
              <a:buNone/>
            </a:pPr>
            <a:r>
              <a:rPr lang="cs-CZ" sz="5100" dirty="0"/>
              <a:t>	 </a:t>
            </a:r>
          </a:p>
          <a:p>
            <a:r>
              <a:rPr lang="cs-CZ" sz="5100" dirty="0"/>
              <a:t>volání zdarma</a:t>
            </a:r>
          </a:p>
          <a:p>
            <a:endParaRPr lang="cs-CZ" sz="5100" dirty="0"/>
          </a:p>
          <a:p>
            <a:r>
              <a:rPr lang="cs-CZ" sz="5100" dirty="0"/>
              <a:t>asistence postupů první pomoci po telefonu </a:t>
            </a:r>
          </a:p>
          <a:p>
            <a:pPr marL="0" indent="0">
              <a:buNone/>
            </a:pPr>
            <a:r>
              <a:rPr lang="cs-CZ" sz="5100" dirty="0"/>
              <a:t>      </a:t>
            </a:r>
          </a:p>
          <a:p>
            <a:r>
              <a:rPr lang="cs-CZ" sz="5100" dirty="0"/>
              <a:t>nelze volat bez SIM </a:t>
            </a:r>
            <a:br>
              <a:rPr lang="cs-CZ" sz="5100" dirty="0"/>
            </a:br>
            <a:r>
              <a:rPr lang="cs-CZ" sz="5100" dirty="0"/>
              <a:t>a minimálního kreditu</a:t>
            </a:r>
          </a:p>
          <a:p>
            <a:endParaRPr lang="cs-CZ" sz="5100" dirty="0"/>
          </a:p>
          <a:p>
            <a:pPr marL="0" indent="0">
              <a:buNone/>
            </a:pPr>
            <a:endParaRPr lang="cs-CZ" sz="51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5594123" y="2095500"/>
            <a:ext cx="4700058" cy="454660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sz="5000" dirty="0" smtClean="0"/>
              <a:t>112</a:t>
            </a:r>
            <a:endParaRPr lang="cs-CZ" sz="5000" dirty="0"/>
          </a:p>
          <a:p>
            <a:pPr marL="0" indent="0">
              <a:buNone/>
            </a:pPr>
            <a:endParaRPr lang="cs-CZ" dirty="0"/>
          </a:p>
          <a:p>
            <a:r>
              <a:rPr lang="cs-CZ" sz="5100" dirty="0"/>
              <a:t>Hasiči - dispečink</a:t>
            </a:r>
          </a:p>
          <a:p>
            <a:endParaRPr lang="cs-CZ" sz="5100" dirty="0"/>
          </a:p>
          <a:p>
            <a:r>
              <a:rPr lang="cs-CZ" sz="5100" dirty="0"/>
              <a:t>volání zdarma</a:t>
            </a:r>
          </a:p>
          <a:p>
            <a:endParaRPr lang="cs-CZ" sz="5100" dirty="0"/>
          </a:p>
          <a:p>
            <a:r>
              <a:rPr lang="cs-CZ" sz="5100" dirty="0"/>
              <a:t>cizojazyčná komunikace</a:t>
            </a:r>
          </a:p>
          <a:p>
            <a:endParaRPr lang="cs-CZ" sz="5100" dirty="0"/>
          </a:p>
          <a:p>
            <a:r>
              <a:rPr lang="cs-CZ" sz="5100" dirty="0"/>
              <a:t>sjednoceno v </a:t>
            </a:r>
            <a:r>
              <a:rPr lang="cs-CZ" sz="5100" dirty="0" smtClean="0"/>
              <a:t>Evropě </a:t>
            </a:r>
            <a:endParaRPr lang="cs-CZ" sz="5100" dirty="0"/>
          </a:p>
          <a:p>
            <a:r>
              <a:rPr lang="cs-CZ" sz="5100" dirty="0"/>
              <a:t>volání bez SIM</a:t>
            </a:r>
          </a:p>
          <a:p>
            <a:pPr marL="0" indent="0">
              <a:buNone/>
            </a:pPr>
            <a:endParaRPr lang="cs-CZ" sz="5100" dirty="0"/>
          </a:p>
          <a:p>
            <a:r>
              <a:rPr lang="cs-CZ" sz="5100" dirty="0"/>
              <a:t> časová prodleva při zdravotních stavech</a:t>
            </a:r>
          </a:p>
          <a:p>
            <a:endParaRPr lang="cs-CZ" sz="51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27114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Zdravotnická záchranná služba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V každém kraji je jedna Zdravotnická záchranná služba (ZZS):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operační středisko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výjezdové posádky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 RLP (RV)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 RZP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 LZS  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Mimo záchrannou službu: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- praktický lékař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- lékařská služba PP („pohotovost“)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- </a:t>
            </a:r>
            <a:r>
              <a:rPr lang="cs-CZ" dirty="0" err="1" smtClean="0"/>
              <a:t>převozové</a:t>
            </a:r>
            <a:r>
              <a:rPr lang="cs-CZ" dirty="0" smtClean="0"/>
              <a:t> sanity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41309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Rychlá lékařská pomoc (RLP)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/>
          <a:lstStyle/>
          <a:p>
            <a:r>
              <a:rPr lang="cs-CZ" dirty="0"/>
              <a:t>Posádku </a:t>
            </a:r>
            <a:r>
              <a:rPr lang="cs-CZ" dirty="0" smtClean="0"/>
              <a:t>tvoří - </a:t>
            </a:r>
            <a:r>
              <a:rPr lang="cs-CZ" dirty="0"/>
              <a:t>lékař</a:t>
            </a:r>
          </a:p>
          <a:p>
            <a:pPr marL="0" indent="0">
              <a:buNone/>
            </a:pPr>
            <a:r>
              <a:rPr lang="cs-CZ" dirty="0" smtClean="0"/>
              <a:t>                       - zdravotnický </a:t>
            </a:r>
            <a:r>
              <a:rPr lang="cs-CZ" dirty="0"/>
              <a:t>záchranář</a:t>
            </a:r>
          </a:p>
          <a:p>
            <a:pPr marL="0" indent="0">
              <a:buNone/>
            </a:pPr>
            <a:r>
              <a:rPr lang="cs-CZ" dirty="0" smtClean="0"/>
              <a:t>                       - řidič </a:t>
            </a:r>
            <a:r>
              <a:rPr lang="cs-CZ" dirty="0"/>
              <a:t>záchranář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vyjíždějí ke stavům bezprostředního ohrožení života, k těžkým úrazům a závažným dopravním nehodám, v případech hrozícího selhání základních životních funkcí a výrazného zhoršení zdravotního stavu postiženého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03589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Přenáška, na kterou bude navazovat cvičení</a:t>
            </a:r>
          </a:p>
          <a:p>
            <a:r>
              <a:rPr lang="cs-CZ" sz="2000" dirty="0" smtClean="0"/>
              <a:t>Podmínky pro splnění předmětu: Zápočet → 100% účast na cvičeních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                                                →  aktivita ve výuce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                                   Kolokvium → ověření znalostí testem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                                                   → praktická ukázka KPR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                           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                           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102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Rychlá lékařská pomoc (RLP) </a:t>
            </a:r>
            <a:r>
              <a:rPr lang="pl-PL" dirty="0" smtClean="0"/>
              <a:t>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Jiný typ RLP – systém </a:t>
            </a:r>
            <a:r>
              <a:rPr lang="cs-CZ" dirty="0"/>
              <a:t>„rendez-vous</a:t>
            </a:r>
            <a:r>
              <a:rPr lang="cs-CZ" dirty="0" smtClean="0"/>
              <a:t>“ (RV) </a:t>
            </a:r>
            <a:r>
              <a:rPr lang="cs-CZ" dirty="0"/>
              <a:t>- tvoří lékař a řidič, popřípadě řidič záchranář. </a:t>
            </a:r>
            <a:endParaRPr lang="cs-CZ" dirty="0" smtClean="0"/>
          </a:p>
          <a:p>
            <a:r>
              <a:rPr lang="cs-CZ" dirty="0" smtClean="0"/>
              <a:t>Disponují </a:t>
            </a:r>
            <a:r>
              <a:rPr lang="cs-CZ" dirty="0"/>
              <a:t>osobním automobilem se zdravotnickou zástavbou. Je vybaven podobným vybavením jako velký sanitní vůz, ale není schopen přepravit pacienta do zdravotnického zařízení. </a:t>
            </a:r>
            <a:r>
              <a:rPr lang="cs-CZ" dirty="0" smtClean="0"/>
              <a:t>V případě nutnosti převozu přijíždí RZP.</a:t>
            </a:r>
          </a:p>
          <a:p>
            <a:r>
              <a:rPr lang="cs-CZ" dirty="0" smtClean="0"/>
              <a:t>Výhoda - efektivní využití lékaře</a:t>
            </a:r>
          </a:p>
          <a:p>
            <a:pPr marL="0" indent="0">
              <a:buNone/>
            </a:pPr>
            <a:r>
              <a:rPr lang="cs-CZ" dirty="0" smtClean="0"/>
              <a:t>              - rychlejší mobilní prostředek           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07101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Rychlá zdravotnická pomoc (RZP)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317927"/>
          </a:xfrm>
        </p:spPr>
        <p:txBody>
          <a:bodyPr>
            <a:normAutofit/>
          </a:bodyPr>
          <a:lstStyle/>
          <a:p>
            <a:r>
              <a:rPr lang="cs-CZ" dirty="0" smtClean="0"/>
              <a:t>Posádku tvoří: </a:t>
            </a:r>
          </a:p>
          <a:p>
            <a:pPr marL="0" indent="0">
              <a:buNone/>
            </a:pPr>
            <a:r>
              <a:rPr lang="cs-CZ" dirty="0"/>
              <a:t>kvalifikovaný zdravotnický záchranář (diplomovaný specialista záchranář nebo všeobecná sestra specializovaná pro stavy akutního ohrožení života) </a:t>
            </a:r>
            <a:r>
              <a:rPr lang="cs-CZ" dirty="0" smtClean="0"/>
              <a:t>a </a:t>
            </a:r>
            <a:r>
              <a:rPr lang="cs-CZ" dirty="0"/>
              <a:t>řidič záchranář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posádky </a:t>
            </a:r>
            <a:r>
              <a:rPr lang="cs-CZ" dirty="0"/>
              <a:t>vyjíždějí ke stavům, kdy došlo k úrazu </a:t>
            </a:r>
            <a:r>
              <a:rPr lang="cs-CZ" dirty="0" smtClean="0"/>
              <a:t>či </a:t>
            </a:r>
            <a:r>
              <a:rPr lang="cs-CZ" dirty="0"/>
              <a:t>zhoršení zdravotního stavu postiženého, ale stav přímo neohrožuje jeho </a:t>
            </a:r>
            <a:r>
              <a:rPr lang="cs-CZ" dirty="0" smtClean="0"/>
              <a:t>život</a:t>
            </a:r>
          </a:p>
          <a:p>
            <a:pPr>
              <a:buFontTx/>
              <a:buChar char="-"/>
            </a:pPr>
            <a:r>
              <a:rPr lang="cs-CZ" dirty="0"/>
              <a:t>posádka na místě poskytne vysoce odbornou neodkladnou péči a transportuje postiženého </a:t>
            </a:r>
            <a:br>
              <a:rPr lang="cs-CZ" dirty="0"/>
            </a:br>
            <a:r>
              <a:rPr lang="cs-CZ" dirty="0"/>
              <a:t>do zdravotnického zařízení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01803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Letecká záchranná služba (LZS)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Použití při: delším dojezdovém čase </a:t>
            </a:r>
            <a:r>
              <a:rPr lang="cs-CZ" dirty="0"/>
              <a:t>pozemních </a:t>
            </a:r>
            <a:r>
              <a:rPr lang="cs-CZ" dirty="0" smtClean="0"/>
              <a:t>prostředků, který </a:t>
            </a:r>
            <a:r>
              <a:rPr lang="cs-CZ" dirty="0"/>
              <a:t>by mohl ohrozit život a zdraví </a:t>
            </a:r>
            <a:r>
              <a:rPr lang="cs-CZ" dirty="0" smtClean="0"/>
              <a:t>pacienta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              : nutnosti co nejšetrnějšího transportu </a:t>
            </a:r>
            <a:r>
              <a:rPr lang="cs-CZ" dirty="0"/>
              <a:t>do zdravotnického zařízení (poranění páteře) </a:t>
            </a:r>
          </a:p>
          <a:p>
            <a:pPr marL="0" indent="0">
              <a:buNone/>
            </a:pPr>
            <a:r>
              <a:rPr lang="cs-CZ" dirty="0" smtClean="0"/>
              <a:t>                : situaci, kdy </a:t>
            </a:r>
            <a:r>
              <a:rPr lang="cs-CZ" dirty="0"/>
              <a:t>časový faktor při převozu pacienta na specializované pracoviště hraje významnou roli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Složení posádky - lékař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- zdravotnický záchranář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- pilot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96261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Kdy zasahuje ZZS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680320" y="2082800"/>
            <a:ext cx="4698358" cy="4572000"/>
          </a:xfrm>
        </p:spPr>
        <p:txBody>
          <a:bodyPr>
            <a:normAutofit/>
          </a:bodyPr>
          <a:lstStyle/>
          <a:p>
            <a:r>
              <a:rPr lang="cs-CZ" dirty="0" smtClean="0"/>
              <a:t>Stavy bezprostředního ohrožení života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- bezvědomí</a:t>
            </a:r>
          </a:p>
          <a:p>
            <a:r>
              <a:rPr lang="cs-CZ" dirty="0" smtClean="0"/>
              <a:t>Stavy, které prohlubováním chorobných změn mohou vést k náhlé smrti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- srdeční infarkt, úrazy</a:t>
            </a:r>
          </a:p>
          <a:p>
            <a:r>
              <a:rPr lang="cs-CZ" dirty="0"/>
              <a:t>Působí bez poskytnutí odborné PP trvalé chorobné změny</a:t>
            </a:r>
          </a:p>
          <a:p>
            <a:pPr marL="0" indent="0">
              <a:buNone/>
            </a:pPr>
            <a:r>
              <a:rPr lang="cs-CZ" dirty="0"/>
              <a:t>      - mozková mrtvice, úrazy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5594123" y="2336872"/>
            <a:ext cx="4700058" cy="4152827"/>
          </a:xfrm>
        </p:spPr>
        <p:txBody>
          <a:bodyPr>
            <a:normAutofit/>
          </a:bodyPr>
          <a:lstStyle/>
          <a:p>
            <a:r>
              <a:rPr lang="cs-CZ" dirty="0" smtClean="0"/>
              <a:t>Působí náhle utrpení a nesnesitelnou bolest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- úrazy</a:t>
            </a:r>
          </a:p>
          <a:p>
            <a:r>
              <a:rPr lang="cs-CZ" dirty="0" smtClean="0"/>
              <a:t>Působí změny chování a jednání, které ohrožují sebe nebo své okolí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- náhlé psychické poruchy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09067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Přivolání záchranné </a:t>
            </a:r>
            <a:r>
              <a:rPr lang="cs-CZ" dirty="0" smtClean="0"/>
              <a:t>služby I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u="sng" dirty="0" smtClean="0"/>
              <a:t>Uklidni se a přemýšlej:</a:t>
            </a:r>
          </a:p>
          <a:p>
            <a:pPr>
              <a:buFontTx/>
              <a:buChar char="-"/>
            </a:pPr>
            <a:r>
              <a:rPr lang="cs-CZ" dirty="0" smtClean="0"/>
              <a:t>Co se stalo?</a:t>
            </a:r>
          </a:p>
          <a:p>
            <a:pPr>
              <a:buFontTx/>
              <a:buChar char="-"/>
            </a:pPr>
            <a:r>
              <a:rPr lang="cs-CZ" dirty="0" smtClean="0"/>
              <a:t>Hrozí další nebezpečí?</a:t>
            </a:r>
          </a:p>
          <a:p>
            <a:pPr>
              <a:buFontTx/>
              <a:buChar char="-"/>
            </a:pPr>
            <a:r>
              <a:rPr lang="cs-CZ" dirty="0" smtClean="0"/>
              <a:t>Kolik je postižených?</a:t>
            </a:r>
          </a:p>
          <a:p>
            <a:pPr>
              <a:buFontTx/>
              <a:buChar char="-"/>
            </a:pPr>
            <a:r>
              <a:rPr lang="cs-CZ" dirty="0" smtClean="0"/>
              <a:t>Jaký je stav postiženého?</a:t>
            </a:r>
          </a:p>
          <a:p>
            <a:pPr>
              <a:buFontTx/>
              <a:buChar char="-"/>
            </a:pPr>
            <a:r>
              <a:rPr lang="cs-CZ" dirty="0" smtClean="0"/>
              <a:t>Je při vědomí?</a:t>
            </a:r>
          </a:p>
          <a:p>
            <a:pPr>
              <a:buFontTx/>
              <a:buChar char="-"/>
            </a:pPr>
            <a:r>
              <a:rPr lang="cs-CZ" dirty="0" smtClean="0"/>
              <a:t>Dýchá?</a:t>
            </a:r>
          </a:p>
          <a:p>
            <a:pPr>
              <a:buFontTx/>
              <a:buChar char="-"/>
            </a:pPr>
            <a:r>
              <a:rPr lang="cs-CZ" dirty="0" smtClean="0"/>
              <a:t>Krvácí?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b="1" u="sng" dirty="0" smtClean="0"/>
              <a:t>Místo události:</a:t>
            </a:r>
          </a:p>
          <a:p>
            <a:pPr>
              <a:buFontTx/>
              <a:buChar char="-"/>
            </a:pPr>
            <a:r>
              <a:rPr lang="cs-CZ" dirty="0" smtClean="0"/>
              <a:t>Kde jsme?</a:t>
            </a:r>
          </a:p>
          <a:p>
            <a:pPr>
              <a:buFontTx/>
              <a:buChar char="-"/>
            </a:pPr>
            <a:r>
              <a:rPr lang="cs-CZ" dirty="0" smtClean="0"/>
              <a:t>Na jaké jsme adrese?</a:t>
            </a:r>
          </a:p>
          <a:p>
            <a:pPr>
              <a:buFontTx/>
              <a:buChar char="-"/>
            </a:pPr>
            <a:r>
              <a:rPr lang="cs-CZ" dirty="0" smtClean="0"/>
              <a:t>Číslo domu, zvonku, jméno na zvonku…</a:t>
            </a:r>
          </a:p>
          <a:p>
            <a:pPr>
              <a:buFontTx/>
              <a:buChar char="-"/>
            </a:pPr>
            <a:r>
              <a:rPr lang="cs-CZ" dirty="0" smtClean="0"/>
              <a:t>Místo v terénu, na silnici, orientační body…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03671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Přivolání záchranné služby II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Kdo volá</a:t>
            </a:r>
            <a:r>
              <a:rPr lang="cs-CZ" dirty="0" smtClean="0"/>
              <a:t>…</a:t>
            </a:r>
          </a:p>
          <a:p>
            <a:r>
              <a:rPr lang="cs-CZ" b="1" dirty="0" smtClean="0"/>
              <a:t>Kde </a:t>
            </a:r>
            <a:r>
              <a:rPr lang="cs-CZ" b="1" dirty="0"/>
              <a:t>se to stalo</a:t>
            </a:r>
            <a:r>
              <a:rPr lang="cs-CZ" dirty="0"/>
              <a:t>…adresa, jméno na zvonku, orientační bod v terénu, kdo bude čekat venku</a:t>
            </a:r>
            <a:endParaRPr lang="cs-CZ" dirty="0" smtClean="0"/>
          </a:p>
          <a:p>
            <a:r>
              <a:rPr lang="cs-CZ" b="1" dirty="0"/>
              <a:t>Co se stalo</a:t>
            </a:r>
            <a:r>
              <a:rPr lang="cs-CZ" dirty="0"/>
              <a:t>…počet zraněných, charakter poranění, příznaky chorob</a:t>
            </a:r>
          </a:p>
          <a:p>
            <a:r>
              <a:rPr lang="cs-CZ" b="1" dirty="0"/>
              <a:t>Zapněte na telefonu </a:t>
            </a:r>
            <a:r>
              <a:rPr lang="cs-CZ" b="1" dirty="0" smtClean="0"/>
              <a:t>reproduktor</a:t>
            </a:r>
            <a:r>
              <a:rPr lang="cs-CZ" dirty="0" smtClean="0"/>
              <a:t> – budete mít volné ruce!</a:t>
            </a:r>
          </a:p>
          <a:p>
            <a:r>
              <a:rPr lang="pl-PL" b="1" dirty="0"/>
              <a:t>Plňte pokyny a odpovídejte </a:t>
            </a:r>
            <a:r>
              <a:rPr lang="pl-PL" dirty="0"/>
              <a:t>na dotazy </a:t>
            </a:r>
            <a:r>
              <a:rPr lang="pl-PL" dirty="0" smtClean="0"/>
              <a:t>operátora</a:t>
            </a:r>
          </a:p>
          <a:p>
            <a:r>
              <a:rPr lang="cs-CZ" b="1" dirty="0"/>
              <a:t>Zajistěte podmínky </a:t>
            </a:r>
            <a:r>
              <a:rPr lang="cs-CZ" dirty="0"/>
              <a:t>pro přístup </a:t>
            </a:r>
            <a:r>
              <a:rPr lang="cs-CZ" dirty="0" smtClean="0"/>
              <a:t>posádky</a:t>
            </a:r>
            <a:endParaRPr lang="cs-CZ" dirty="0"/>
          </a:p>
          <a:p>
            <a:r>
              <a:rPr lang="cs-CZ" b="1" dirty="0"/>
              <a:t>Neukončujte hovor </a:t>
            </a:r>
            <a:r>
              <a:rPr lang="cs-CZ" dirty="0"/>
              <a:t>jako </a:t>
            </a:r>
            <a:r>
              <a:rPr lang="cs-CZ" dirty="0" smtClean="0"/>
              <a:t>první!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65484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vyšetření postiženého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Kontrola stavu vědomí</a:t>
            </a:r>
          </a:p>
          <a:p>
            <a:r>
              <a:rPr lang="cs-CZ" dirty="0" smtClean="0"/>
              <a:t>Kontrola dýchacích cest</a:t>
            </a:r>
          </a:p>
          <a:p>
            <a:r>
              <a:rPr lang="cs-CZ" dirty="0" smtClean="0"/>
              <a:t>Kontrola dýchání</a:t>
            </a:r>
          </a:p>
          <a:p>
            <a:r>
              <a:rPr lang="cs-CZ" dirty="0" smtClean="0"/>
              <a:t>Kontrola krvácení</a:t>
            </a:r>
          </a:p>
          <a:p>
            <a:r>
              <a:rPr lang="cs-CZ" dirty="0" smtClean="0"/>
              <a:t>Celkové vyšetření postiženého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02078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stavu vědomí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45444283"/>
              </p:ext>
            </p:extLst>
          </p:nvPr>
        </p:nvGraphicFramePr>
        <p:xfrm>
          <a:off x="681038" y="2336800"/>
          <a:ext cx="4697412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Zástupný symbol pro obsah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45830926"/>
              </p:ext>
            </p:extLst>
          </p:nvPr>
        </p:nvGraphicFramePr>
        <p:xfrm>
          <a:off x="5594350" y="2336800"/>
          <a:ext cx="4700588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1747624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dýchacích cest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Má volné dýchací cesty?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provedeme záklon hlavy za čelo a za bradu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odstraníme z úst případnou překážku – zvratky, krev, jídlo, zuby atd.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793" y="2146032"/>
            <a:ext cx="4239782" cy="3886467"/>
          </a:xfrm>
        </p:spPr>
      </p:pic>
    </p:spTree>
    <p:extLst>
      <p:ext uri="{BB962C8B-B14F-4D97-AF65-F5344CB8AC3E}">
        <p14:creationId xmlns:p14="http://schemas.microsoft.com/office/powerpoint/2010/main" val="35627193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Celkové vyšetření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54427"/>
          </a:xfrm>
        </p:spPr>
        <p:txBody>
          <a:bodyPr/>
          <a:lstStyle/>
          <a:p>
            <a:r>
              <a:rPr lang="cs-CZ" dirty="0" smtClean="0"/>
              <a:t>Postupujeme systematicky „od hlavy k patě“</a:t>
            </a:r>
          </a:p>
          <a:p>
            <a:r>
              <a:rPr lang="cs-CZ" dirty="0" smtClean="0"/>
              <a:t>Cílenými dotazy se ptáme co se stalo, na místo bolesti, jak dlouho to bolí, jak se postiženému dýchá atd.</a:t>
            </a:r>
          </a:p>
          <a:p>
            <a:r>
              <a:rPr lang="cs-CZ" dirty="0" smtClean="0"/>
              <a:t>Pohmatem zjišťujeme místo bolesti</a:t>
            </a:r>
          </a:p>
          <a:p>
            <a:r>
              <a:rPr lang="cs-CZ" dirty="0" smtClean="0"/>
              <a:t>Pohledem hodnotíme barvu kůže, pohyby, místo krvácení, zjevné poranění</a:t>
            </a:r>
          </a:p>
          <a:p>
            <a:r>
              <a:rPr lang="cs-CZ" dirty="0" smtClean="0"/>
              <a:t>Snažíme se údaje zjistit co nejpřesněji a poté předat ZZS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8355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Doporučené studijní prameny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621" y="2501973"/>
            <a:ext cx="9613861" cy="3599316"/>
          </a:xfrm>
        </p:spPr>
        <p:txBody>
          <a:bodyPr>
            <a:normAutofit lnSpcReduction="10000"/>
          </a:bodyPr>
          <a:lstStyle/>
          <a:p>
            <a:r>
              <a:rPr lang="it-IT" sz="2800" dirty="0"/>
              <a:t>Evropská rada pro resuscitaci – ERC Guidelines </a:t>
            </a:r>
            <a:r>
              <a:rPr lang="it-IT" sz="2800" dirty="0" smtClean="0"/>
              <a:t>2015</a:t>
            </a:r>
            <a:endParaRPr lang="cs-CZ" sz="2800" dirty="0" smtClean="0"/>
          </a:p>
          <a:p>
            <a:pPr marL="0" indent="0">
              <a:buNone/>
            </a:pPr>
            <a:endParaRPr lang="it-IT" sz="2800" dirty="0"/>
          </a:p>
          <a:p>
            <a:r>
              <a:rPr lang="cs-CZ" sz="2800" dirty="0"/>
              <a:t>Česká resuscitační rada </a:t>
            </a:r>
            <a:r>
              <a:rPr lang="cs-CZ" sz="2800" dirty="0" smtClean="0">
                <a:hlinkClick r:id="rId3"/>
              </a:rPr>
              <a:t>www.resucitace.cz</a:t>
            </a:r>
            <a:endParaRPr lang="cs-CZ" sz="2800" dirty="0" smtClean="0"/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 smtClean="0"/>
              <a:t>SAIBERTOVÁ, S. První pomoc, Masarykova univerzita 2014</a:t>
            </a:r>
          </a:p>
          <a:p>
            <a:endParaRPr lang="cs-CZ" sz="2800" dirty="0">
              <a:latin typeface="+mj-lt"/>
            </a:endParaRPr>
          </a:p>
          <a:p>
            <a:pPr>
              <a:defRPr/>
            </a:pPr>
            <a:r>
              <a:rPr lang="cs-CZ" altLang="cs-CZ" sz="2800" i="1" dirty="0">
                <a:latin typeface="+mj-lt"/>
              </a:rPr>
              <a:t>BYDŽOVSKÝ, Jan. </a:t>
            </a:r>
            <a:r>
              <a:rPr lang="cs-CZ" altLang="cs-CZ" sz="2800" i="1" dirty="0" err="1">
                <a:latin typeface="+mj-lt"/>
              </a:rPr>
              <a:t>Předlékařská</a:t>
            </a:r>
            <a:r>
              <a:rPr lang="cs-CZ" altLang="cs-CZ" sz="2800" i="1" dirty="0">
                <a:latin typeface="+mj-lt"/>
              </a:rPr>
              <a:t> první pomoc. </a:t>
            </a:r>
            <a:br>
              <a:rPr lang="cs-CZ" altLang="cs-CZ" sz="2800" i="1" dirty="0">
                <a:latin typeface="+mj-lt"/>
              </a:rPr>
            </a:br>
            <a:r>
              <a:rPr lang="cs-CZ" altLang="cs-CZ" sz="2800" i="1" dirty="0" err="1">
                <a:latin typeface="+mj-lt"/>
              </a:rPr>
              <a:t>Grada</a:t>
            </a:r>
            <a:r>
              <a:rPr lang="cs-CZ" altLang="cs-CZ" sz="2800" i="1" dirty="0">
                <a:latin typeface="+mj-lt"/>
              </a:rPr>
              <a:t>, 2011. </a:t>
            </a:r>
          </a:p>
          <a:p>
            <a:pPr>
              <a:defRPr/>
            </a:pPr>
            <a:endParaRPr lang="cs-CZ" altLang="cs-CZ" sz="2800" b="1" i="1" dirty="0">
              <a:solidFill>
                <a:srgbClr val="0000CC"/>
              </a:solidFill>
              <a:latin typeface="Cambria" panose="02040503050406030204" pitchFamily="18" charset="0"/>
            </a:endParaRP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0598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dělat do příjezdu záchranné služby?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udržujeme trvalý a intenzivní dohled nad postiženým </a:t>
            </a:r>
            <a:br>
              <a:rPr lang="cs-CZ" dirty="0"/>
            </a:br>
            <a:r>
              <a:rPr lang="cs-CZ" dirty="0"/>
              <a:t>a poskytujeme adekvátní </a:t>
            </a:r>
            <a:r>
              <a:rPr lang="cs-CZ" dirty="0" smtClean="0"/>
              <a:t>PP</a:t>
            </a:r>
            <a:endParaRPr lang="cs-CZ" dirty="0"/>
          </a:p>
          <a:p>
            <a:r>
              <a:rPr lang="cs-CZ" dirty="0"/>
              <a:t>je-li na místě více zachránců, zajistíme záchranářům rychlý a bezproblémový přístup:</a:t>
            </a:r>
          </a:p>
          <a:p>
            <a:pPr marL="0" indent="0">
              <a:buNone/>
            </a:pPr>
            <a:r>
              <a:rPr lang="cs-CZ" dirty="0" smtClean="0"/>
              <a:t>       - odemknout </a:t>
            </a:r>
            <a:r>
              <a:rPr lang="cs-CZ" dirty="0"/>
              <a:t>a otevřít všechny příchozí dveře</a:t>
            </a:r>
          </a:p>
          <a:p>
            <a:pPr marL="0" indent="0">
              <a:buNone/>
            </a:pPr>
            <a:r>
              <a:rPr lang="cs-CZ" dirty="0" smtClean="0"/>
              <a:t>       - zavřít </a:t>
            </a:r>
            <a:r>
              <a:rPr lang="cs-CZ" dirty="0"/>
              <a:t>domácí </a:t>
            </a:r>
            <a:r>
              <a:rPr lang="cs-CZ" dirty="0" smtClean="0"/>
              <a:t>zvířata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- jít </a:t>
            </a:r>
            <a:r>
              <a:rPr lang="cs-CZ" dirty="0"/>
              <a:t>na hlavní komunikaci a zřetelně mávat na přijíždějící vůz ZZS</a:t>
            </a:r>
          </a:p>
          <a:p>
            <a:pPr marL="0" indent="0">
              <a:buNone/>
            </a:pPr>
            <a:r>
              <a:rPr lang="cs-CZ" dirty="0" smtClean="0"/>
              <a:t>       - po </a:t>
            </a:r>
            <a:r>
              <a:rPr lang="cs-CZ" dirty="0"/>
              <a:t>příjezdu záchranáře přivést ke zraněnému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zraněného sami netransportujeme nebo nepřepravujeme naproti ZZS </a:t>
            </a:r>
          </a:p>
        </p:txBody>
      </p:sp>
    </p:spTree>
    <p:extLst>
      <p:ext uri="{BB962C8B-B14F-4D97-AF65-F5344CB8AC3E}">
        <p14:creationId xmlns:p14="http://schemas.microsoft.com/office/powerpoint/2010/main" val="7681004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41300" y="609597"/>
            <a:ext cx="10230680" cy="359275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„Kdo zachránil jeden život, jakoby zachránil celý svět.“</a:t>
            </a:r>
            <a:br>
              <a:rPr lang="cs-CZ" sz="3600" dirty="0" smtClean="0"/>
            </a:br>
            <a:r>
              <a:rPr lang="cs-CZ" sz="3600" dirty="0"/>
              <a:t> </a:t>
            </a:r>
            <a:r>
              <a:rPr lang="cs-CZ" sz="3600" dirty="0" smtClean="0"/>
              <a:t>                                                 (Talmud)</a:t>
            </a:r>
            <a:endParaRPr lang="cs-CZ" sz="36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Děkuji za pozornost!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697593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dnešní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Definice první pomoci</a:t>
            </a:r>
          </a:p>
          <a:p>
            <a:r>
              <a:rPr lang="cs-CZ" sz="3600" dirty="0" smtClean="0"/>
              <a:t>Právní zodpovědnost</a:t>
            </a:r>
          </a:p>
          <a:p>
            <a:r>
              <a:rPr lang="cs-CZ" sz="3600" dirty="0" smtClean="0"/>
              <a:t>Záchranné složky ČR</a:t>
            </a:r>
          </a:p>
          <a:p>
            <a:r>
              <a:rPr lang="cs-CZ" sz="3600" dirty="0" smtClean="0"/>
              <a:t>Tísňové volání</a:t>
            </a:r>
          </a:p>
          <a:p>
            <a:r>
              <a:rPr lang="cs-CZ" sz="3600" dirty="0" smtClean="0"/>
              <a:t>Vyšetření postiženého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33530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0320" y="862162"/>
            <a:ext cx="9613861" cy="1080938"/>
          </a:xfrm>
        </p:spPr>
        <p:txBody>
          <a:bodyPr/>
          <a:lstStyle/>
          <a:p>
            <a:r>
              <a:rPr lang="cs-CZ" dirty="0" smtClean="0"/>
              <a:t>Definice první pomoci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9821" y="2247900"/>
            <a:ext cx="9613861" cy="3993089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PP je soubor se na sebe navazujících postupů, které vedou k obnově života nebo zamezují zhoršení zdravotního stavu jedince.</a:t>
            </a:r>
          </a:p>
          <a:p>
            <a:endParaRPr lang="cs-CZ" dirty="0"/>
          </a:p>
          <a:p>
            <a:r>
              <a:rPr lang="cs-CZ" altLang="cs-CZ" dirty="0"/>
              <a:t>Život postiženého v mnoha případech závisí na správně poskytnuté neodkladné první pomoci.</a:t>
            </a:r>
          </a:p>
          <a:p>
            <a:endParaRPr lang="cs-CZ" dirty="0" smtClean="0"/>
          </a:p>
          <a:p>
            <a:r>
              <a:rPr lang="cs-CZ" altLang="cs-CZ" b="1" dirty="0"/>
              <a:t>Právě </a:t>
            </a:r>
            <a:r>
              <a:rPr lang="cs-CZ" altLang="cs-CZ" b="1" dirty="0" smtClean="0"/>
              <a:t>Ty </a:t>
            </a:r>
            <a:r>
              <a:rPr lang="cs-CZ" altLang="cs-CZ" b="1" dirty="0"/>
              <a:t>můžeš být tím, kdo v kritické chvíli zachrání lidský </a:t>
            </a:r>
            <a:r>
              <a:rPr lang="cs-CZ" altLang="cs-CZ" b="1" dirty="0" smtClean="0"/>
              <a:t>život!</a:t>
            </a:r>
          </a:p>
          <a:p>
            <a:endParaRPr lang="cs-CZ" altLang="cs-CZ" b="1" dirty="0"/>
          </a:p>
          <a:p>
            <a:r>
              <a:rPr lang="cs-CZ" altLang="cs-CZ" b="1" dirty="0" smtClean="0"/>
              <a:t>O životě rozhoduje 5 minut!!!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790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zodpovědnost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019300"/>
            <a:ext cx="9613861" cy="4635499"/>
          </a:xfrm>
        </p:spPr>
        <p:txBody>
          <a:bodyPr>
            <a:normAutofit/>
          </a:bodyPr>
          <a:lstStyle/>
          <a:p>
            <a:r>
              <a:rPr lang="cs-CZ" altLang="cs-CZ" b="1" i="1" u="sng" dirty="0">
                <a:solidFill>
                  <a:srgbClr val="A50021"/>
                </a:solidFill>
                <a:latin typeface="Times New Roman" panose="02020603050405020304" pitchFamily="18" charset="0"/>
              </a:rPr>
              <a:t>Trestní zákon č. 40, 2009 Sb.§ 150, 151</a:t>
            </a:r>
            <a:r>
              <a:rPr lang="cs-CZ" altLang="cs-CZ" b="1" u="sng" dirty="0">
                <a:latin typeface="Times New Roman" panose="02020603050405020304" pitchFamily="18" charset="0"/>
              </a:rPr>
              <a:t> </a:t>
            </a:r>
            <a:endParaRPr lang="cs-CZ" altLang="cs-CZ" b="1" u="sng" dirty="0" smtClean="0">
              <a:latin typeface="Times New Roman" panose="02020603050405020304" pitchFamily="18" charset="0"/>
            </a:endParaRPr>
          </a:p>
          <a:p>
            <a:r>
              <a:rPr lang="cs-CZ" altLang="cs-CZ" b="1" dirty="0" smtClean="0">
                <a:latin typeface="Times New Roman" panose="02020603050405020304" pitchFamily="18" charset="0"/>
              </a:rPr>
              <a:t>Kdo </a:t>
            </a:r>
            <a:r>
              <a:rPr lang="cs-CZ" altLang="cs-CZ" b="1" dirty="0">
                <a:latin typeface="Times New Roman" panose="02020603050405020304" pitchFamily="18" charset="0"/>
              </a:rPr>
              <a:t>osobě, která je v nebezpečí smrti nebo jeví známky vážné poruchy zdraví nebo jiného vážného onemocnění, neposkytne potřebnou pomoc, ač tak může učinit bez nebezpečí pro sebe nebo jiného, bude potrestán odnětím svobody </a:t>
            </a:r>
            <a:r>
              <a:rPr lang="cs-CZ" altLang="cs-CZ" b="1" dirty="0">
                <a:solidFill>
                  <a:srgbClr val="FF0000"/>
                </a:solidFill>
                <a:latin typeface="Times New Roman" panose="02020603050405020304" pitchFamily="18" charset="0"/>
              </a:rPr>
              <a:t>až na dvě léta</a:t>
            </a:r>
            <a:r>
              <a:rPr lang="cs-CZ" altLang="cs-CZ" b="1" dirty="0">
                <a:latin typeface="Times New Roman" panose="02020603050405020304" pitchFamily="18" charset="0"/>
              </a:rPr>
              <a:t>. </a:t>
            </a:r>
          </a:p>
          <a:p>
            <a:r>
              <a:rPr lang="cs-CZ" altLang="cs-CZ" b="1" dirty="0">
                <a:latin typeface="Times New Roman" panose="02020603050405020304" pitchFamily="18" charset="0"/>
              </a:rPr>
              <a:t>Kdo osobě, která je v nebezpečí smrti nebo jeví známky vážné poruchy zdraví nebo vážného onemocnění, neposkytne potřebnou pomoc, ač je podle povahy svého zaměstnání povinen takovou pomoc poskytnout, bude potrestán odnětím svobody až </a:t>
            </a:r>
            <a:r>
              <a:rPr lang="cs-CZ" altLang="cs-CZ" b="1" dirty="0">
                <a:solidFill>
                  <a:srgbClr val="FF0000"/>
                </a:solidFill>
                <a:latin typeface="Times New Roman" panose="02020603050405020304" pitchFamily="18" charset="0"/>
              </a:rPr>
              <a:t>na tři léta </a:t>
            </a:r>
            <a:r>
              <a:rPr lang="cs-CZ" altLang="cs-CZ" b="1" dirty="0">
                <a:latin typeface="Times New Roman" panose="02020603050405020304" pitchFamily="18" charset="0"/>
              </a:rPr>
              <a:t>nebo zákazem činnosti</a:t>
            </a:r>
            <a:r>
              <a:rPr lang="cs-CZ" altLang="cs-CZ" b="1" dirty="0" smtClean="0">
                <a:latin typeface="Times New Roman" panose="02020603050405020304" pitchFamily="18" charset="0"/>
              </a:rPr>
              <a:t>.</a:t>
            </a:r>
            <a:endParaRPr lang="cs-CZ" altLang="cs-CZ" b="1" dirty="0">
              <a:latin typeface="Times New Roman" panose="02020603050405020304" pitchFamily="18" charset="0"/>
            </a:endParaRPr>
          </a:p>
          <a:p>
            <a:r>
              <a:rPr lang="cs-CZ" altLang="cs-CZ" b="1" dirty="0">
                <a:solidFill>
                  <a:srgbClr val="A50021"/>
                </a:solidFill>
                <a:latin typeface="Times New Roman" panose="02020603050405020304" pitchFamily="18" charset="0"/>
              </a:rPr>
              <a:t>Řidič dopravního prostředku – při neposkytnutí PP </a:t>
            </a:r>
            <a:r>
              <a:rPr lang="cs-CZ" altLang="cs-CZ" b="1" dirty="0">
                <a:latin typeface="Times New Roman" panose="02020603050405020304" pitchFamily="18" charset="0"/>
              </a:rPr>
              <a:t>bude potrestán odnětím svobody až na </a:t>
            </a:r>
            <a:r>
              <a:rPr lang="cs-CZ" altLang="cs-CZ" b="1" dirty="0">
                <a:solidFill>
                  <a:srgbClr val="990000"/>
                </a:solidFill>
                <a:latin typeface="Times New Roman" panose="02020603050405020304" pitchFamily="18" charset="0"/>
              </a:rPr>
              <a:t>5 let </a:t>
            </a:r>
            <a:r>
              <a:rPr lang="cs-CZ" altLang="cs-CZ" b="1" dirty="0">
                <a:latin typeface="Times New Roman" panose="02020603050405020304" pitchFamily="18" charset="0"/>
              </a:rPr>
              <a:t>nebo zákazem </a:t>
            </a:r>
            <a:r>
              <a:rPr lang="cs-CZ" altLang="cs-CZ" b="1" dirty="0" smtClean="0">
                <a:latin typeface="Times New Roman" panose="02020603050405020304" pitchFamily="18" charset="0"/>
              </a:rPr>
              <a:t>činnosti.</a:t>
            </a:r>
            <a:endParaRPr lang="cs-CZ" altLang="cs-CZ" b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21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První pomoc - 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Technická první pomoc</a:t>
            </a:r>
          </a:p>
          <a:p>
            <a:r>
              <a:rPr lang="cs-CZ" sz="3200" dirty="0" smtClean="0"/>
              <a:t>Základní první pomoc (bez zdravotnických prostředků) laická PP</a:t>
            </a:r>
          </a:p>
          <a:p>
            <a:r>
              <a:rPr lang="cs-CZ" sz="3200" dirty="0" smtClean="0"/>
              <a:t>Odborná první pomoc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12385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Technická 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394127"/>
          </a:xfrm>
        </p:spPr>
        <p:txBody>
          <a:bodyPr>
            <a:normAutofit lnSpcReduction="10000"/>
          </a:bodyPr>
          <a:lstStyle/>
          <a:p>
            <a:r>
              <a:rPr lang="cs-CZ" altLang="cs-CZ" sz="3600" b="1" dirty="0">
                <a:latin typeface="Times New Roman" panose="02020603050405020304" pitchFamily="18" charset="0"/>
              </a:rPr>
              <a:t>hasiči, horská služba, vodní záchranná služba, </a:t>
            </a:r>
            <a:r>
              <a:rPr lang="cs-CZ" altLang="cs-CZ" sz="3600" b="1" dirty="0" smtClean="0">
                <a:latin typeface="Times New Roman" panose="02020603050405020304" pitchFamily="18" charset="0"/>
              </a:rPr>
              <a:t>svépomoc</a:t>
            </a:r>
          </a:p>
          <a:p>
            <a:pPr marL="0" indent="0">
              <a:buNone/>
            </a:pPr>
            <a:endParaRPr lang="cs-CZ" altLang="cs-CZ" sz="3600" b="1" dirty="0">
              <a:latin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3600" b="1" dirty="0" smtClean="0">
                <a:latin typeface="Times New Roman" panose="02020603050405020304" pitchFamily="18" charset="0"/>
              </a:rPr>
              <a:t> odstranění </a:t>
            </a:r>
            <a:r>
              <a:rPr lang="cs-CZ" altLang="cs-CZ" sz="3600" b="1" dirty="0">
                <a:latin typeface="Times New Roman" panose="02020603050405020304" pitchFamily="18" charset="0"/>
              </a:rPr>
              <a:t>příčiny úrazu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3600" b="1" dirty="0" smtClean="0">
                <a:latin typeface="Times New Roman" panose="02020603050405020304" pitchFamily="18" charset="0"/>
              </a:rPr>
              <a:t> vyproštění </a:t>
            </a:r>
            <a:r>
              <a:rPr lang="cs-CZ" altLang="cs-CZ" sz="3600" b="1" dirty="0">
                <a:latin typeface="Times New Roman" panose="02020603050405020304" pitchFamily="18" charset="0"/>
              </a:rPr>
              <a:t>postiženého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3600" b="1" dirty="0" smtClean="0">
                <a:latin typeface="Times New Roman" panose="02020603050405020304" pitchFamily="18" charset="0"/>
              </a:rPr>
              <a:t> přesunutí </a:t>
            </a:r>
            <a:r>
              <a:rPr lang="cs-CZ" altLang="cs-CZ" sz="3600" b="1" dirty="0">
                <a:latin typeface="Times New Roman" panose="02020603050405020304" pitchFamily="18" charset="0"/>
              </a:rPr>
              <a:t>na bezpečné </a:t>
            </a:r>
            <a:r>
              <a:rPr lang="cs-CZ" altLang="cs-CZ" sz="3600" b="1" dirty="0" smtClean="0">
                <a:latin typeface="Times New Roman" panose="02020603050405020304" pitchFamily="18" charset="0"/>
              </a:rPr>
              <a:t>místo</a:t>
            </a:r>
          </a:p>
          <a:p>
            <a:pPr marL="0" indent="0">
              <a:buNone/>
            </a:pPr>
            <a:endParaRPr lang="cs-CZ" altLang="cs-CZ" sz="3600" b="1" dirty="0" smtClean="0">
              <a:latin typeface="Times New Roman" panose="02020603050405020304" pitchFamily="18" charset="0"/>
            </a:endParaRPr>
          </a:p>
          <a:p>
            <a:r>
              <a:rPr lang="cs-CZ" altLang="cs-CZ" sz="3600" b="1" dirty="0" smtClean="0">
                <a:latin typeface="Times New Roman" panose="02020603050405020304" pitchFamily="18" charset="0"/>
              </a:rPr>
              <a:t>Neohrozit sám sebe!!</a:t>
            </a:r>
            <a:endParaRPr lang="cs-CZ" altLang="cs-CZ" sz="3600" b="1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314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(</a:t>
            </a:r>
            <a:r>
              <a:rPr lang="cs-CZ" dirty="0" err="1" smtClean="0"/>
              <a:t>předlékařská</a:t>
            </a:r>
            <a:r>
              <a:rPr lang="cs-CZ" dirty="0" smtClean="0"/>
              <a:t>, laická) první pomoc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3200" b="1" dirty="0">
                <a:latin typeface="Times New Roman" panose="02020603050405020304" pitchFamily="18" charset="0"/>
              </a:rPr>
              <a:t>opatření bez specializovaného vybavení</a:t>
            </a:r>
          </a:p>
          <a:p>
            <a:r>
              <a:rPr lang="cs-CZ" altLang="cs-CZ" sz="3200" b="1" dirty="0" smtClean="0">
                <a:latin typeface="Times New Roman" panose="02020603050405020304" pitchFamily="18" charset="0"/>
              </a:rPr>
              <a:t>taktéž v případě poskytování PP zdravotníkem</a:t>
            </a:r>
            <a:endParaRPr lang="cs-CZ" altLang="cs-CZ" sz="3200" b="1" dirty="0">
              <a:latin typeface="Times New Roman" panose="02020603050405020304" pitchFamily="18" charset="0"/>
            </a:endParaRPr>
          </a:p>
          <a:p>
            <a:r>
              <a:rPr lang="cs-CZ" altLang="cs-CZ" sz="3200" b="1" dirty="0">
                <a:latin typeface="Times New Roman" panose="02020603050405020304" pitchFamily="18" charset="0"/>
              </a:rPr>
              <a:t>trvá do doby převzetí postiženého ZZS,  nebo improvizovaného transportu do ZZ</a:t>
            </a:r>
          </a:p>
          <a:p>
            <a:r>
              <a:rPr lang="cs-CZ" altLang="cs-CZ" sz="3200" b="1" dirty="0">
                <a:latin typeface="Times New Roman" panose="02020603050405020304" pitchFamily="18" charset="0"/>
              </a:rPr>
              <a:t>součástí je přivolání ZZS</a:t>
            </a:r>
            <a:endParaRPr lang="cs-CZ" altLang="cs-CZ" sz="3200" b="1" i="1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23881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ín">
  <a:themeElements>
    <a:clrScheme name="Berlí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Berlín</Template>
  <TotalTime>829</TotalTime>
  <Words>1323</Words>
  <Application>Microsoft Office PowerPoint</Application>
  <PresentationFormat>Širokoúhlá obrazovka</PresentationFormat>
  <Paragraphs>253</Paragraphs>
  <Slides>31</Slides>
  <Notes>29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8" baseType="lpstr">
      <vt:lpstr>Arial</vt:lpstr>
      <vt:lpstr>Calibri</vt:lpstr>
      <vt:lpstr>Cambria</vt:lpstr>
      <vt:lpstr>Times New Roman</vt:lpstr>
      <vt:lpstr>Trebuchet MS</vt:lpstr>
      <vt:lpstr>Wingdings</vt:lpstr>
      <vt:lpstr>Berlín</vt:lpstr>
      <vt:lpstr>Úvod do první pomoci </vt:lpstr>
      <vt:lpstr>Organizace výuky</vt:lpstr>
      <vt:lpstr>Doporučené studijní prameny</vt:lpstr>
      <vt:lpstr>Obsah dnešní přednášky</vt:lpstr>
      <vt:lpstr>Definice první pomoci</vt:lpstr>
      <vt:lpstr>Právní zodpovědnost</vt:lpstr>
      <vt:lpstr>První pomoc - dělení</vt:lpstr>
      <vt:lpstr>Technická PP</vt:lpstr>
      <vt:lpstr>Základní (předlékařská, laická) první pomoc</vt:lpstr>
      <vt:lpstr>Priority předlékařské PP (pravidlo ABC)</vt:lpstr>
      <vt:lpstr>Bariéry v poskytování předlékařské PP</vt:lpstr>
      <vt:lpstr>Odborná zdravotnická (rozšířená) PP</vt:lpstr>
      <vt:lpstr>Záchranný řetězec</vt:lpstr>
      <vt:lpstr>Postup podle záchranného řetězce</vt:lpstr>
      <vt:lpstr>Integrovaný záchranný systém I</vt:lpstr>
      <vt:lpstr>Integrovaný záchranný systém II</vt:lpstr>
      <vt:lpstr>Porovnání volání 155, 112</vt:lpstr>
      <vt:lpstr>Zdravotnická záchranná služba</vt:lpstr>
      <vt:lpstr>Rychlá lékařská pomoc (RLP) I</vt:lpstr>
      <vt:lpstr>Rychlá lékařská pomoc (RLP) II</vt:lpstr>
      <vt:lpstr>Rychlá zdravotnická pomoc (RZP)</vt:lpstr>
      <vt:lpstr>Letecká záchranná služba (LZS)</vt:lpstr>
      <vt:lpstr>Kdy zasahuje ZZS</vt:lpstr>
      <vt:lpstr>Přivolání záchranné služby I</vt:lpstr>
      <vt:lpstr>Přivolání záchranné služby II</vt:lpstr>
      <vt:lpstr>Základní vyšetření postiženého</vt:lpstr>
      <vt:lpstr>Kontrola stavu vědomí</vt:lpstr>
      <vt:lpstr>Kontrola dýchacích cest</vt:lpstr>
      <vt:lpstr>Celkové vyšetření</vt:lpstr>
      <vt:lpstr>Co dělat do příjezdu záchranné služby?</vt:lpstr>
      <vt:lpstr>„Kdo zachránil jeden život, jakoby zachránil celý svět.“                                                   (Talmud)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první pomoci</dc:title>
  <dc:creator>Edita Pešáková</dc:creator>
  <cp:lastModifiedBy>Edita Pešáková</cp:lastModifiedBy>
  <cp:revision>45</cp:revision>
  <cp:lastPrinted>2017-09-14T12:02:54Z</cp:lastPrinted>
  <dcterms:created xsi:type="dcterms:W3CDTF">2017-09-07T07:12:36Z</dcterms:created>
  <dcterms:modified xsi:type="dcterms:W3CDTF">2017-09-19T11:28:48Z</dcterms:modified>
</cp:coreProperties>
</file>