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2" r:id="rId4"/>
    <p:sldId id="260" r:id="rId5"/>
    <p:sldId id="267" r:id="rId6"/>
    <p:sldId id="273" r:id="rId7"/>
    <p:sldId id="272" r:id="rId8"/>
    <p:sldId id="271" r:id="rId9"/>
    <p:sldId id="270" r:id="rId10"/>
    <p:sldId id="269" r:id="rId11"/>
    <p:sldId id="268" r:id="rId12"/>
    <p:sldId id="266" r:id="rId13"/>
    <p:sldId id="264" r:id="rId14"/>
    <p:sldId id="265" r:id="rId15"/>
    <p:sldId id="278" r:id="rId16"/>
    <p:sldId id="263" r:id="rId17"/>
    <p:sldId id="280" r:id="rId18"/>
    <p:sldId id="281" r:id="rId19"/>
    <p:sldId id="282" r:id="rId20"/>
    <p:sldId id="283" r:id="rId21"/>
    <p:sldId id="276" r:id="rId22"/>
    <p:sldId id="274" r:id="rId23"/>
    <p:sldId id="275" r:id="rId24"/>
    <p:sldId id="284" r:id="rId25"/>
    <p:sldId id="285" r:id="rId26"/>
    <p:sldId id="259" r:id="rId2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846"/>
    <a:srgbClr val="F3F5C2"/>
    <a:srgbClr val="DDE170"/>
    <a:srgbClr val="84A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u="sng" dirty="0" smtClean="0"/>
              <a:t>Údaje</a:t>
            </a:r>
            <a:r>
              <a:rPr lang="cs-CZ" u="sng" baseline="0" dirty="0" smtClean="0"/>
              <a:t> za </a:t>
            </a:r>
            <a:r>
              <a:rPr lang="cs-CZ" u="sng" dirty="0" smtClean="0"/>
              <a:t>rok 2016</a:t>
            </a:r>
            <a:r>
              <a:rPr lang="en-US" u="sng" dirty="0" smtClean="0"/>
              <a:t> </a:t>
            </a:r>
            <a:endParaRPr lang="en-US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DOPLŇKY STRAVY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64-488B-9FF0-963C3FB1C5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64-488B-9FF0-963C3FB1C5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364-488B-9FF0-963C3FB1C5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364-488B-9FF0-963C3FB1C5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364-488B-9FF0-963C3FB1C5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364-488B-9FF0-963C3FB1C5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3364-488B-9FF0-963C3FB1C51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3364-488B-9FF0-963C3FB1C51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64-488B-9FF0-963C3FB1C5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64-488B-9FF0-963C3FB1C5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64-488B-9FF0-963C3FB1C51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64-488B-9FF0-963C3FB1C51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364-488B-9FF0-963C3FB1C51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64-488B-9FF0-963C3FB1C51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364-488B-9FF0-963C3FB1C51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364-488B-9FF0-963C3FB1C51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Vitamíny</c:v>
                </c:pt>
                <c:pt idx="1">
                  <c:v>Rýma, kašel</c:v>
                </c:pt>
                <c:pt idx="2">
                  <c:v>Úleva od bolesti</c:v>
                </c:pt>
                <c:pt idx="3">
                  <c:v>Podpora trávení/zažívaní </c:v>
                </c:pt>
                <c:pt idx="4">
                  <c:v>Ostatní</c:v>
                </c:pt>
                <c:pt idx="5">
                  <c:v>Urologické problémy</c:v>
                </c:pt>
                <c:pt idx="6">
                  <c:v>Povzbuzení organismu</c:v>
                </c:pt>
                <c:pt idx="7">
                  <c:v>Péče o zrak</c:v>
                </c:pt>
              </c:strCache>
            </c:strRef>
          </c:cat>
          <c:val>
            <c:numRef>
              <c:f>List1!$B$2:$B$9</c:f>
              <c:numCache>
                <c:formatCode>0%</c:formatCode>
                <c:ptCount val="8"/>
                <c:pt idx="0">
                  <c:v>0.25</c:v>
                </c:pt>
                <c:pt idx="1">
                  <c:v>0.09</c:v>
                </c:pt>
                <c:pt idx="2">
                  <c:v>0.13</c:v>
                </c:pt>
                <c:pt idx="3">
                  <c:v>0.12</c:v>
                </c:pt>
                <c:pt idx="4">
                  <c:v>0.17</c:v>
                </c:pt>
                <c:pt idx="5">
                  <c:v>0.1</c:v>
                </c:pt>
                <c:pt idx="6">
                  <c:v>0.06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64-488B-9FF0-963C3FB1C51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68B75-82E5-4B49-928C-49A8951FF540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208028-5299-4B16-AF3F-6FEC8EC65734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sz="2000" b="1" u="sng" dirty="0" smtClean="0"/>
            <a:t>DS smí obsahovat: </a:t>
          </a:r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/>
        </a:p>
      </dgm:t>
    </dgm:pt>
    <dgm:pt modelId="{7B1C4FBD-452D-402A-836B-55BF0905228C}" type="parTrans" cxnId="{5DAAD20B-5954-43D1-A85A-2D45B2124D81}">
      <dgm:prSet/>
      <dgm:spPr/>
      <dgm:t>
        <a:bodyPr/>
        <a:lstStyle/>
        <a:p>
          <a:endParaRPr lang="cs-CZ"/>
        </a:p>
      </dgm:t>
    </dgm:pt>
    <dgm:pt modelId="{124B2514-0292-4EF2-9381-69FEFF0F06EC}" type="sibTrans" cxnId="{5DAAD20B-5954-43D1-A85A-2D45B2124D81}">
      <dgm:prSet/>
      <dgm:spPr/>
      <dgm:t>
        <a:bodyPr/>
        <a:lstStyle/>
        <a:p>
          <a:endParaRPr lang="cs-CZ"/>
        </a:p>
      </dgm:t>
    </dgm:pt>
    <dgm:pt modelId="{EF2FDFCE-71E8-4057-97F0-7A8CB7AAE3E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cs-CZ" sz="2000" dirty="0" smtClean="0"/>
        </a:p>
        <a:p>
          <a:r>
            <a:rPr lang="cs-CZ" sz="2000" b="1" u="sng" dirty="0" smtClean="0"/>
            <a:t>DS nesmí obsahovat: </a:t>
          </a:r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endParaRPr lang="cs-CZ" sz="2000" dirty="0" smtClean="0"/>
        </a:p>
        <a:p>
          <a:r>
            <a:rPr lang="cs-CZ" sz="2000" dirty="0" smtClean="0"/>
            <a:t> </a:t>
          </a:r>
          <a:endParaRPr lang="cs-CZ" sz="2000" dirty="0"/>
        </a:p>
      </dgm:t>
    </dgm:pt>
    <dgm:pt modelId="{03F24DB7-CB3B-4904-9FE8-CA7587C1B73F}" type="parTrans" cxnId="{B3CB261C-AD41-4AA3-A3ED-822BA70EF5A2}">
      <dgm:prSet/>
      <dgm:spPr/>
      <dgm:t>
        <a:bodyPr/>
        <a:lstStyle/>
        <a:p>
          <a:endParaRPr lang="cs-CZ"/>
        </a:p>
      </dgm:t>
    </dgm:pt>
    <dgm:pt modelId="{E816A278-1D1D-4367-97DE-DF0CBC633885}" type="sibTrans" cxnId="{B3CB261C-AD41-4AA3-A3ED-822BA70EF5A2}">
      <dgm:prSet/>
      <dgm:spPr/>
      <dgm:t>
        <a:bodyPr/>
        <a:lstStyle/>
        <a:p>
          <a:endParaRPr lang="cs-CZ"/>
        </a:p>
      </dgm:t>
    </dgm:pt>
    <dgm:pt modelId="{4ACBD124-7A0B-4E30-8F8D-F00CF869A59A}" type="pres">
      <dgm:prSet presAssocID="{6B868B75-82E5-4B49-928C-49A8951FF5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E9AF81D-ED0D-4A0D-9EE4-0CFCF6D7124B}" type="pres">
      <dgm:prSet presAssocID="{A3208028-5299-4B16-AF3F-6FEC8EC65734}" presName="node" presStyleLbl="node1" presStyleIdx="0" presStyleCnt="2" custScaleY="175020" custLinFactNeighborX="412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955490-450F-4990-AD08-0678C45CFE99}" type="pres">
      <dgm:prSet presAssocID="{124B2514-0292-4EF2-9381-69FEFF0F06EC}" presName="sibTrans" presStyleCnt="0"/>
      <dgm:spPr/>
    </dgm:pt>
    <dgm:pt modelId="{B5722DBE-7A1F-484E-9DE4-8E14797A2D60}" type="pres">
      <dgm:prSet presAssocID="{EF2FDFCE-71E8-4057-97F0-7A8CB7AAE3E1}" presName="node" presStyleLbl="node1" presStyleIdx="1" presStyleCnt="2" custScaleY="1750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CD1AE72-B847-443C-9702-4C0CE127F322}" type="presOf" srcId="{A3208028-5299-4B16-AF3F-6FEC8EC65734}" destId="{AE9AF81D-ED0D-4A0D-9EE4-0CFCF6D7124B}" srcOrd="0" destOrd="0" presId="urn:microsoft.com/office/officeart/2005/8/layout/default"/>
    <dgm:cxn modelId="{B3CB261C-AD41-4AA3-A3ED-822BA70EF5A2}" srcId="{6B868B75-82E5-4B49-928C-49A8951FF540}" destId="{EF2FDFCE-71E8-4057-97F0-7A8CB7AAE3E1}" srcOrd="1" destOrd="0" parTransId="{03F24DB7-CB3B-4904-9FE8-CA7587C1B73F}" sibTransId="{E816A278-1D1D-4367-97DE-DF0CBC633885}"/>
    <dgm:cxn modelId="{5DAAD20B-5954-43D1-A85A-2D45B2124D81}" srcId="{6B868B75-82E5-4B49-928C-49A8951FF540}" destId="{A3208028-5299-4B16-AF3F-6FEC8EC65734}" srcOrd="0" destOrd="0" parTransId="{7B1C4FBD-452D-402A-836B-55BF0905228C}" sibTransId="{124B2514-0292-4EF2-9381-69FEFF0F06EC}"/>
    <dgm:cxn modelId="{AEFEB487-6DCB-4C47-AF61-4539A3910F5F}" type="presOf" srcId="{6B868B75-82E5-4B49-928C-49A8951FF540}" destId="{4ACBD124-7A0B-4E30-8F8D-F00CF869A59A}" srcOrd="0" destOrd="0" presId="urn:microsoft.com/office/officeart/2005/8/layout/default"/>
    <dgm:cxn modelId="{F9F05752-D8E3-4AB5-9C6E-1E220E9CB367}" type="presOf" srcId="{EF2FDFCE-71E8-4057-97F0-7A8CB7AAE3E1}" destId="{B5722DBE-7A1F-484E-9DE4-8E14797A2D60}" srcOrd="0" destOrd="0" presId="urn:microsoft.com/office/officeart/2005/8/layout/default"/>
    <dgm:cxn modelId="{C04A379B-8A44-481C-AF9A-82CF1BEED202}" type="presParOf" srcId="{4ACBD124-7A0B-4E30-8F8D-F00CF869A59A}" destId="{AE9AF81D-ED0D-4A0D-9EE4-0CFCF6D7124B}" srcOrd="0" destOrd="0" presId="urn:microsoft.com/office/officeart/2005/8/layout/default"/>
    <dgm:cxn modelId="{E933B61F-B82E-4564-9251-9246832E2B99}" type="presParOf" srcId="{4ACBD124-7A0B-4E30-8F8D-F00CF869A59A}" destId="{DF955490-450F-4990-AD08-0678C45CFE99}" srcOrd="1" destOrd="0" presId="urn:microsoft.com/office/officeart/2005/8/layout/default"/>
    <dgm:cxn modelId="{4CF3A2A5-8AB5-4981-B784-1132932DB9BC}" type="presParOf" srcId="{4ACBD124-7A0B-4E30-8F8D-F00CF869A59A}" destId="{B5722DBE-7A1F-484E-9DE4-8E14797A2D6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AF81D-ED0D-4A0D-9EE4-0CFCF6D7124B}">
      <dsp:nvSpPr>
        <dsp:cNvPr id="0" name=""/>
        <dsp:cNvSpPr/>
      </dsp:nvSpPr>
      <dsp:spPr>
        <a:xfrm>
          <a:off x="17146" y="278079"/>
          <a:ext cx="3917900" cy="4114265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u="sng" kern="1200" dirty="0" smtClean="0"/>
            <a:t>DS smí obsahovat: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17146" y="278079"/>
        <a:ext cx="3917900" cy="4114265"/>
      </dsp:txXfrm>
    </dsp:sp>
    <dsp:sp modelId="{B5722DBE-7A1F-484E-9DE4-8E14797A2D60}">
      <dsp:nvSpPr>
        <dsp:cNvPr id="0" name=""/>
        <dsp:cNvSpPr/>
      </dsp:nvSpPr>
      <dsp:spPr>
        <a:xfrm>
          <a:off x="4310695" y="278079"/>
          <a:ext cx="3917900" cy="411426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u="sng" kern="1200" dirty="0" smtClean="0"/>
            <a:t>DS nesmí obsahovat: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 </a:t>
          </a:r>
          <a:endParaRPr lang="cs-CZ" sz="2000" kern="1200" dirty="0"/>
        </a:p>
      </dsp:txBody>
      <dsp:txXfrm>
        <a:off x="4310695" y="278079"/>
        <a:ext cx="3917900" cy="4114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D390-4CF2-489D-B8EE-86247403C869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CFECB-380D-4017-924B-3C055ED6E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417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4CDE-3665-4310-AC30-E69267A12D66}" type="datetimeFigureOut">
              <a:rPr lang="cs-CZ" smtClean="0"/>
              <a:t>31.10.2017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D5BE-1619-4CFF-9338-E865DFB33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(výrobek byl vyroben v České republice, přestože na obale byl uveden výrobce ze Švýcarska (</a:t>
            </a:r>
            <a:r>
              <a:rPr lang="cs-CZ" sz="1200" dirty="0" err="1" smtClean="0"/>
              <a:t>Herbamedicus</a:t>
            </a:r>
            <a:r>
              <a:rPr lang="cs-CZ" sz="1200" dirty="0" smtClean="0"/>
              <a:t> </a:t>
            </a:r>
            <a:r>
              <a:rPr lang="cs-CZ" sz="1200" dirty="0" err="1" smtClean="0"/>
              <a:t>GmBH</a:t>
            </a:r>
            <a:r>
              <a:rPr lang="cs-CZ" sz="1200" dirty="0" smtClean="0"/>
              <a:t>, 8027, </a:t>
            </a:r>
            <a:r>
              <a:rPr lang="cs-CZ" sz="1200" dirty="0" err="1" smtClean="0"/>
              <a:t>Zũrich</a:t>
            </a:r>
            <a:r>
              <a:rPr lang="cs-CZ" sz="1200" dirty="0" smtClean="0"/>
              <a:t>, </a:t>
            </a:r>
            <a:r>
              <a:rPr lang="cs-CZ" sz="1200" dirty="0" err="1" smtClean="0"/>
              <a:t>Switzerland</a:t>
            </a:r>
            <a:r>
              <a:rPr lang="cs-CZ" sz="1200" dirty="0" smtClean="0"/>
              <a:t>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1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webových stránkách je nabízen v rozporu s právními předpisy produkt </a:t>
            </a:r>
            <a:r>
              <a:rPr lang="cs-C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PROSTALGENE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 tomu, že subjekt spravující uvedenou internetovou doménu se nachází mimo území ČR, jsou aktivity českých dozorových orgánů vůči provozovateli těchto webových stránek velmi omezené.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D5BE-1619-4CFF-9338-E865DFB33D4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2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768752" cy="1584176"/>
          </a:xfrm>
          <a:solidFill>
            <a:schemeClr val="tx1">
              <a:alpha val="54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6760840" cy="672480"/>
          </a:xfrm>
          <a:solidFill>
            <a:schemeClr val="tx1">
              <a:alpha val="54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84AA3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  <p:sp>
        <p:nvSpPr>
          <p:cNvPr id="12" name="TextovéPole 11"/>
          <p:cNvSpPr txBox="1"/>
          <p:nvPr userDrawn="1"/>
        </p:nvSpPr>
        <p:spPr>
          <a:xfrm>
            <a:off x="683568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D0C03B-4797-46CF-A8D8-7C3A30CED629}" type="datetime4">
              <a:rPr lang="cs-CZ" b="1" smtClean="0">
                <a:solidFill>
                  <a:schemeClr val="bg1"/>
                </a:solidFill>
              </a:rPr>
              <a:t>31. října 2017</a:t>
            </a:fld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6699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12360" y="6525344"/>
            <a:ext cx="86409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anchor="b"/>
          <a:lstStyle>
            <a:lvl1pPr algn="r">
              <a:defRPr b="1" i="1">
                <a:solidFill>
                  <a:srgbClr val="1E684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4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>
            <a:solidFill>
              <a:srgbClr val="1E68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8028384" y="6525344"/>
            <a:ext cx="648072" cy="332656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6699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467544" y="1556792"/>
            <a:ext cx="8208912" cy="45719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7884368" y="6525344"/>
            <a:ext cx="792088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E71C8BB0-986B-433C-ACEB-8F4AE478ABA2}" type="slidenum">
              <a:rPr lang="cs-CZ" sz="1600" b="1" i="1" smtClean="0">
                <a:solidFill>
                  <a:schemeClr val="bg1"/>
                </a:solidFill>
              </a:rPr>
              <a:t>‹#›</a:t>
            </a:fld>
            <a:endParaRPr lang="cs-CZ" sz="1600" b="1" i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460383" y="-1"/>
            <a:ext cx="3564000" cy="864000"/>
          </a:xfrm>
          <a:prstGeom prst="rect">
            <a:avLst/>
          </a:prstGeom>
          <a:solidFill>
            <a:srgbClr val="1E6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5" y="-1"/>
            <a:ext cx="3384376" cy="787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cs-CZ" b="1" i="1">
                <a:solidFill>
                  <a:srgbClr val="1E6846"/>
                </a:solidFill>
              </a:defRPr>
            </a:lvl1pPr>
          </a:lstStyle>
          <a:p>
            <a:pPr lvl="0" algn="r"/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0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437112"/>
            <a:ext cx="6264696" cy="1362075"/>
          </a:xfrm>
          <a:solidFill>
            <a:schemeClr val="tx1">
              <a:alpha val="54000"/>
            </a:schemeClr>
          </a:solidFill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41478"/>
            <a:ext cx="3312368" cy="4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DC6AD-72DF-4B4C-9171-13EF2DA27054}" type="datetime1">
              <a:rPr lang="cs-CZ" smtClean="0"/>
              <a:t>31.10.2017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48D0A-DD0C-48AE-8C6A-0F37DCC0C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81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Doplňky stravy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Kristýna Brandejsová, metodička OKLC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32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3933056"/>
            <a:ext cx="1739007" cy="196768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obecné údaje požadované pro označování balených potravin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údaj: </a:t>
            </a:r>
            <a:r>
              <a:rPr lang="cs-CZ" b="1" dirty="0"/>
              <a:t>„doplněk stravy“</a:t>
            </a:r>
          </a:p>
          <a:p>
            <a:r>
              <a:rPr lang="cs-CZ" b="1" dirty="0"/>
              <a:t>název</a:t>
            </a:r>
            <a:r>
              <a:rPr lang="cs-CZ" dirty="0"/>
              <a:t> vitamínů, minerálních látek nebo </a:t>
            </a:r>
            <a:r>
              <a:rPr lang="cs-CZ" dirty="0" smtClean="0"/>
              <a:t>dalších látek </a:t>
            </a:r>
            <a:r>
              <a:rPr lang="cs-CZ" dirty="0"/>
              <a:t>charakterizujících </a:t>
            </a:r>
            <a:r>
              <a:rPr lang="cs-CZ" dirty="0" smtClean="0"/>
              <a:t>výrobek</a:t>
            </a:r>
          </a:p>
          <a:p>
            <a:r>
              <a:rPr lang="cs-CZ" b="1" dirty="0" smtClean="0"/>
              <a:t>číselný </a:t>
            </a:r>
            <a:r>
              <a:rPr lang="cs-CZ" b="1" dirty="0"/>
              <a:t>údaj o množství </a:t>
            </a:r>
            <a:r>
              <a:rPr lang="cs-CZ" dirty="0"/>
              <a:t>V+M nebo dalších </a:t>
            </a:r>
            <a:r>
              <a:rPr lang="cs-CZ" dirty="0" smtClean="0"/>
              <a:t>látek vztažený </a:t>
            </a:r>
            <a:r>
              <a:rPr lang="cs-CZ" dirty="0"/>
              <a:t>na </a:t>
            </a:r>
            <a:r>
              <a:rPr lang="cs-CZ" dirty="0" smtClean="0"/>
              <a:t>referenční hodnotu příjmu</a:t>
            </a:r>
            <a:endParaRPr lang="cs-CZ" dirty="0"/>
          </a:p>
          <a:p>
            <a:r>
              <a:rPr lang="cs-CZ" dirty="0"/>
              <a:t>údaje o obsahu V+M i v </a:t>
            </a:r>
            <a:r>
              <a:rPr lang="cs-CZ" b="1" dirty="0"/>
              <a:t>% </a:t>
            </a:r>
            <a:r>
              <a:rPr lang="cs-CZ" b="1" dirty="0" smtClean="0"/>
              <a:t>RHP</a:t>
            </a:r>
            <a:endParaRPr lang="cs-CZ" b="1" dirty="0"/>
          </a:p>
          <a:p>
            <a:r>
              <a:rPr lang="cs-CZ" dirty="0"/>
              <a:t>doporučené denní dávkování</a:t>
            </a:r>
          </a:p>
          <a:p>
            <a:r>
              <a:rPr lang="cs-CZ" dirty="0"/>
              <a:t>varování před překročením doporučeného denního dávkování</a:t>
            </a:r>
          </a:p>
          <a:p>
            <a:r>
              <a:rPr lang="cs-CZ" dirty="0"/>
              <a:t>upozornění, aby byly výrobky uloženy mimo dosah dětí</a:t>
            </a:r>
          </a:p>
          <a:p>
            <a:r>
              <a:rPr lang="cs-CZ" dirty="0"/>
              <a:t>upozornění, že DS nejsou náhradou pestré stravy</a:t>
            </a:r>
          </a:p>
          <a:p>
            <a:endParaRPr lang="cs-CZ" dirty="0"/>
          </a:p>
          <a:p>
            <a:r>
              <a:rPr lang="cs-CZ" dirty="0"/>
              <a:t>specifické národní požadavky na upozornění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</a:t>
            </a:r>
            <a:br>
              <a:rPr lang="cs-CZ" dirty="0" smtClean="0"/>
            </a:br>
            <a:r>
              <a:rPr lang="cs-CZ" dirty="0" smtClean="0"/>
              <a:t>doplňků stravy – povinné údaje </a:t>
            </a:r>
            <a:endParaRPr lang="cs-CZ" dirty="0"/>
          </a:p>
        </p:txBody>
      </p:sp>
      <p:sp>
        <p:nvSpPr>
          <p:cNvPr id="5" name="Plus 4"/>
          <p:cNvSpPr/>
          <p:nvPr/>
        </p:nvSpPr>
        <p:spPr>
          <a:xfrm>
            <a:off x="3419872" y="2204864"/>
            <a:ext cx="648072" cy="648072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6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2243832" cy="168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Označování doplňků stravy </a:t>
            </a:r>
            <a:r>
              <a:rPr lang="cs-CZ" b="1" u="sng" dirty="0"/>
              <a:t>nesmí</a:t>
            </a:r>
            <a:r>
              <a:rPr lang="cs-CZ" b="1" u="sng" dirty="0" smtClean="0"/>
              <a:t>:</a:t>
            </a:r>
          </a:p>
          <a:p>
            <a:endParaRPr lang="cs-CZ" b="1" u="sng" dirty="0"/>
          </a:p>
          <a:p>
            <a:r>
              <a:rPr lang="cs-CZ" sz="2000" dirty="0" smtClean="0"/>
              <a:t>přisuzovat </a:t>
            </a:r>
            <a:r>
              <a:rPr lang="cs-CZ" sz="2000" dirty="0"/>
              <a:t>DS vlastnosti týkající se </a:t>
            </a:r>
            <a:r>
              <a:rPr lang="cs-CZ" sz="2000" b="1" dirty="0"/>
              <a:t>prevence</a:t>
            </a:r>
            <a:r>
              <a:rPr lang="cs-CZ" sz="2000" b="1" dirty="0" smtClean="0"/>
              <a:t>, léčby </a:t>
            </a:r>
            <a:r>
              <a:rPr lang="cs-CZ" sz="2000" dirty="0" smtClean="0"/>
              <a:t>nebo </a:t>
            </a:r>
            <a:r>
              <a:rPr lang="cs-CZ" sz="2000" b="1" dirty="0"/>
              <a:t>vyléčení</a:t>
            </a:r>
            <a:r>
              <a:rPr lang="cs-CZ" sz="2000" dirty="0"/>
              <a:t> lidských </a:t>
            </a:r>
            <a:r>
              <a:rPr lang="cs-CZ" sz="2000" dirty="0" smtClean="0"/>
              <a:t>onemocnění nebo </a:t>
            </a:r>
            <a:r>
              <a:rPr lang="cs-CZ" sz="2000" dirty="0"/>
              <a:t>na tyto vlastnosti odkazovat</a:t>
            </a:r>
          </a:p>
          <a:p>
            <a:r>
              <a:rPr lang="cs-CZ" sz="2000" dirty="0"/>
              <a:t>obsahovat žádné tvrzení uvádějící nebo naznačující, že vyvážená a pestrá strava obecně nemůže poskytnou dostatečné množství vitamínů nebo minerálních </a:t>
            </a:r>
            <a:r>
              <a:rPr lang="cs-CZ" sz="2000" dirty="0" smtClean="0"/>
              <a:t>látek</a:t>
            </a:r>
            <a:endParaRPr lang="cs-CZ" sz="2000" dirty="0"/>
          </a:p>
          <a:p>
            <a:r>
              <a:rPr lang="cs-CZ" sz="2000" dirty="0" smtClean="0"/>
              <a:t>Výživová </a:t>
            </a:r>
            <a:r>
              <a:rPr lang="cs-CZ" sz="2000" dirty="0"/>
              <a:t>a zdravotní tvrzení se mohou uvádět za </a:t>
            </a:r>
            <a:r>
              <a:rPr lang="cs-CZ" sz="2000" dirty="0" smtClean="0"/>
              <a:t>podmínek </a:t>
            </a:r>
            <a:r>
              <a:rPr lang="cs-CZ" sz="2000" dirty="0"/>
              <a:t>stanovených nařízením </a:t>
            </a:r>
            <a:r>
              <a:rPr lang="cs-CZ" sz="2000" b="1" dirty="0"/>
              <a:t>(ES) č</a:t>
            </a:r>
            <a:r>
              <a:rPr lang="cs-CZ" sz="2000" b="1" dirty="0" smtClean="0"/>
              <a:t>. 1924/2006</a:t>
            </a:r>
            <a:endParaRPr lang="cs-CZ" sz="2000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v označování zakázáno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869160"/>
            <a:ext cx="2952328" cy="178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DS nejsou jen </a:t>
            </a:r>
            <a:r>
              <a:rPr lang="cs-CZ" dirty="0" smtClean="0"/>
              <a:t>menší, jsou </a:t>
            </a:r>
            <a:r>
              <a:rPr lang="cs-CZ" b="1" u="sng" dirty="0"/>
              <a:t>jiné</a:t>
            </a:r>
          </a:p>
          <a:p>
            <a:endParaRPr lang="cs-CZ" dirty="0"/>
          </a:p>
          <a:p>
            <a:pPr lvl="1"/>
            <a:r>
              <a:rPr lang="cs-CZ" dirty="0"/>
              <a:t>Kvalitativní a kvantitativní složení</a:t>
            </a:r>
          </a:p>
          <a:p>
            <a:pPr lvl="1"/>
            <a:r>
              <a:rPr lang="cs-CZ" dirty="0"/>
              <a:t>Zdravotní a výživová tvrzení</a:t>
            </a:r>
          </a:p>
          <a:p>
            <a:pPr lvl="1"/>
            <a:r>
              <a:rPr lang="cs-CZ" dirty="0"/>
              <a:t>Zcela jiný text na obale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 versus léčiva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40" y="3342888"/>
            <a:ext cx="3110448" cy="31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Doplněk stravy </a:t>
            </a:r>
            <a:br>
              <a:rPr lang="cs-CZ" dirty="0" smtClean="0"/>
            </a:br>
            <a:r>
              <a:rPr lang="cs-CZ" dirty="0" smtClean="0"/>
              <a:t>nebo léčivý přípravek ?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13176" y="1767792"/>
            <a:ext cx="3816424" cy="43924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Doplněk stravy</a:t>
            </a:r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/>
          </a:p>
        </p:txBody>
      </p:sp>
      <p:sp>
        <p:nvSpPr>
          <p:cNvPr id="6" name="Obdélník 5"/>
          <p:cNvSpPr/>
          <p:nvPr/>
        </p:nvSpPr>
        <p:spPr>
          <a:xfrm>
            <a:off x="539552" y="1783357"/>
            <a:ext cx="3816424" cy="43924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u="sng" dirty="0" smtClean="0"/>
              <a:t>Léčivý přípravek</a:t>
            </a:r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endParaRPr lang="cs-CZ" b="1" u="sng" dirty="0" smtClean="0"/>
          </a:p>
          <a:p>
            <a:pPr algn="ctr"/>
            <a:endParaRPr lang="cs-CZ" b="1" u="sng" dirty="0"/>
          </a:p>
          <a:p>
            <a:pPr algn="ctr"/>
            <a:r>
              <a:rPr lang="cs-CZ" b="1" u="sng" dirty="0" smtClean="0"/>
              <a:t> </a:t>
            </a:r>
            <a:endParaRPr lang="cs-CZ" b="1" u="sng" dirty="0"/>
          </a:p>
        </p:txBody>
      </p:sp>
      <p:sp>
        <p:nvSpPr>
          <p:cNvPr id="7" name="Obdélník 6"/>
          <p:cNvSpPr/>
          <p:nvPr/>
        </p:nvSpPr>
        <p:spPr>
          <a:xfrm>
            <a:off x="827584" y="2276872"/>
            <a:ext cx="318052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chemeClr val="tx1"/>
                </a:solidFill>
              </a:rPr>
              <a:t>Léková </a:t>
            </a:r>
            <a:r>
              <a:rPr lang="cs-CZ" sz="1400" b="1" dirty="0" smtClean="0">
                <a:solidFill>
                  <a:schemeClr val="tx1"/>
                </a:solidFill>
              </a:rPr>
              <a:t>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u="sng" dirty="0" smtClean="0">
                <a:solidFill>
                  <a:schemeClr val="tx1"/>
                </a:solidFill>
              </a:rPr>
              <a:t>Příbalová </a:t>
            </a:r>
            <a:r>
              <a:rPr lang="cs-CZ" sz="1400" u="sng" dirty="0">
                <a:solidFill>
                  <a:schemeClr val="tx1"/>
                </a:solidFill>
              </a:rPr>
              <a:t>informace </a:t>
            </a:r>
            <a:r>
              <a:rPr lang="cs-CZ" sz="1400" dirty="0">
                <a:solidFill>
                  <a:schemeClr val="tx1"/>
                </a:solidFill>
              </a:rPr>
              <a:t>schválená </a:t>
            </a:r>
            <a:r>
              <a:rPr lang="cs-CZ" sz="1400" dirty="0" smtClean="0">
                <a:solidFill>
                  <a:schemeClr val="tx1"/>
                </a:solidFill>
              </a:rPr>
              <a:t>SÚKL - LP </a:t>
            </a:r>
            <a:r>
              <a:rPr lang="cs-CZ" sz="1400" dirty="0">
                <a:solidFill>
                  <a:schemeClr val="tx1"/>
                </a:solidFill>
              </a:rPr>
              <a:t>posuzován individuálně (složení</a:t>
            </a:r>
            <a:r>
              <a:rPr lang="cs-CZ" sz="1400" dirty="0" smtClean="0">
                <a:solidFill>
                  <a:schemeClr val="tx1"/>
                </a:solidFill>
              </a:rPr>
              <a:t>, indikace</a:t>
            </a:r>
            <a:r>
              <a:rPr lang="cs-CZ" sz="1400" dirty="0">
                <a:solidFill>
                  <a:schemeClr val="tx1"/>
                </a:solidFill>
              </a:rPr>
              <a:t>, dávkování, cílová skupina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Před uvedením na trh jsou léčivé prostředky schvalovány SÚKL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U LP jsou k prokázání účinnosti dokládány (klinické studie, farmakologické a toxikologické zkoušky)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Na obalu a v příbalovém letáku je Registrační číslo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31127" y="2276872"/>
            <a:ext cx="3180522" cy="3672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chemeClr val="tx1"/>
                </a:solidFill>
              </a:rPr>
              <a:t>Potravinová legislativa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solidFill>
                  <a:schemeClr val="tx1"/>
                </a:solidFill>
              </a:rPr>
              <a:t>Příbalová informace </a:t>
            </a:r>
            <a:r>
              <a:rPr lang="cs-CZ" sz="1400" dirty="0">
                <a:solidFill>
                  <a:schemeClr val="tx1"/>
                </a:solidFill>
              </a:rPr>
              <a:t>není nutná </a:t>
            </a:r>
            <a:r>
              <a:rPr lang="cs-CZ" sz="1400" dirty="0" smtClean="0">
                <a:solidFill>
                  <a:schemeClr val="tx1"/>
                </a:solidFill>
              </a:rPr>
              <a:t>    (</a:t>
            </a:r>
            <a:r>
              <a:rPr lang="cs-CZ" sz="1400" dirty="0">
                <a:solidFill>
                  <a:schemeClr val="tx1"/>
                </a:solidFill>
              </a:rPr>
              <a:t>ale někdy je, aby přípravek vyvolal dojem </a:t>
            </a:r>
            <a:r>
              <a:rPr lang="cs-CZ" sz="1400" dirty="0" smtClean="0">
                <a:solidFill>
                  <a:schemeClr val="tx1"/>
                </a:solidFill>
              </a:rPr>
              <a:t>léku)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Před uvedením na trh nejsou schvalovány, pouze notifikovány (</a:t>
            </a:r>
            <a:r>
              <a:rPr lang="cs-CZ" sz="1400" dirty="0" err="1" smtClean="0">
                <a:solidFill>
                  <a:schemeClr val="tx1"/>
                </a:solidFill>
              </a:rPr>
              <a:t>Mze</a:t>
            </a:r>
            <a:r>
              <a:rPr lang="cs-CZ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U DS není schvalována účinnost aktivní látky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/>
                </a:solidFill>
              </a:rPr>
              <a:t>Není žádné registrační číslo</a:t>
            </a:r>
          </a:p>
          <a:p>
            <a:pPr algn="ctr"/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16013"/>
            <a:ext cx="2448272" cy="107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cs-CZ" sz="2400" dirty="0" smtClean="0"/>
              <a:t>Zodpovědnost </a:t>
            </a:r>
            <a:r>
              <a:rPr lang="cs-CZ" sz="2400" dirty="0"/>
              <a:t>za bezpečnost, kvalitu, označování nese primárně </a:t>
            </a:r>
            <a:r>
              <a:rPr lang="cs-CZ" sz="2400" b="1" u="sng" dirty="0"/>
              <a:t>PPP</a:t>
            </a:r>
            <a:r>
              <a:rPr lang="cs-CZ" sz="2400" dirty="0"/>
              <a:t> (provozovatel potravinářského podniku)</a:t>
            </a:r>
          </a:p>
          <a:p>
            <a:r>
              <a:rPr lang="cs-CZ" sz="2400" dirty="0" smtClean="0"/>
              <a:t>Nutná </a:t>
            </a:r>
            <a:r>
              <a:rPr lang="cs-CZ" sz="2400" b="1" dirty="0" smtClean="0"/>
              <a:t>notifikace na </a:t>
            </a:r>
            <a:r>
              <a:rPr lang="cs-CZ" sz="2400" b="1" dirty="0" err="1" smtClean="0"/>
              <a:t>MZe</a:t>
            </a:r>
            <a:r>
              <a:rPr lang="cs-CZ" sz="2400" b="1" dirty="0" smtClean="0"/>
              <a:t> </a:t>
            </a:r>
            <a:r>
              <a:rPr lang="cs-CZ" sz="2400" dirty="0" smtClean="0"/>
              <a:t>(§</a:t>
            </a:r>
            <a:r>
              <a:rPr lang="cs-CZ" sz="2400" dirty="0"/>
              <a:t>3d odst.1 z. 110/1997) </a:t>
            </a:r>
            <a:r>
              <a:rPr lang="cs-CZ" sz="2400" dirty="0" smtClean="0"/>
              <a:t>před uvedením na trh (český text označení včetně povinných informací, který bude uveden na etiketě)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Legislativa DS </a:t>
            </a:r>
            <a:r>
              <a:rPr lang="cs-CZ" sz="2400" dirty="0"/>
              <a:t>není </a:t>
            </a:r>
            <a:r>
              <a:rPr lang="cs-CZ" sz="2400" dirty="0" smtClean="0"/>
              <a:t>v </a:t>
            </a:r>
            <a:r>
              <a:rPr lang="cs-CZ" sz="2400" dirty="0"/>
              <a:t>rámci EU ještě plně </a:t>
            </a:r>
            <a:r>
              <a:rPr lang="cs-CZ" sz="2400" dirty="0" smtClean="0"/>
              <a:t>harmonizovaná</a:t>
            </a:r>
            <a:endParaRPr lang="cs-CZ" sz="2400" dirty="0"/>
          </a:p>
          <a:p>
            <a:r>
              <a:rPr lang="cs-CZ" sz="2400" dirty="0"/>
              <a:t>Ten, kdo uvádí DS na český trh – má povinnost se přesvědčit, že přípravek </a:t>
            </a:r>
            <a:r>
              <a:rPr lang="cs-CZ" sz="2400" b="1" dirty="0"/>
              <a:t>odpovídá platné legislativě </a:t>
            </a:r>
            <a:r>
              <a:rPr lang="cs-CZ" sz="2400" dirty="0" smtClean="0"/>
              <a:t>a </a:t>
            </a:r>
            <a:r>
              <a:rPr lang="cs-CZ" sz="2400" dirty="0"/>
              <a:t>je </a:t>
            </a:r>
            <a:r>
              <a:rPr lang="cs-CZ" sz="2400" b="1" dirty="0"/>
              <a:t>bezpečný</a:t>
            </a:r>
            <a:r>
              <a:rPr lang="cs-CZ" sz="2400" dirty="0"/>
              <a:t> pro spotřebitele.</a:t>
            </a:r>
          </a:p>
          <a:p>
            <a:r>
              <a:rPr lang="cs-CZ" sz="2400" dirty="0"/>
              <a:t>Pak už může být zboží volně distribuováno po EU (tzv. princip vzájemného uznávání a volný pohyb zboží a služeb).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povinnost PPP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056556"/>
            <a:ext cx="3519000" cy="10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2400" dirty="0" smtClean="0">
                <a:cs typeface="Arial" panose="020B0604020202020204" pitchFamily="34" charset="0"/>
              </a:rPr>
              <a:t>Od </a:t>
            </a:r>
            <a:r>
              <a:rPr lang="cs-CZ" sz="2400" dirty="0">
                <a:cs typeface="Arial" panose="020B0604020202020204" pitchFamily="34" charset="0"/>
              </a:rPr>
              <a:t>1. 8. 2015 nabývá účinnosti vyhláška č. </a:t>
            </a:r>
            <a:r>
              <a:rPr lang="cs-CZ" sz="2400" b="1" dirty="0">
                <a:cs typeface="Arial" panose="020B0604020202020204" pitchFamily="34" charset="0"/>
              </a:rPr>
              <a:t>172/2015 Sb., </a:t>
            </a:r>
            <a:r>
              <a:rPr lang="cs-CZ" sz="2400" dirty="0">
                <a:cs typeface="Arial" panose="020B0604020202020204" pitchFamily="34" charset="0"/>
              </a:rPr>
              <a:t>o informační povinnosti příjemce potravin v místě určení</a:t>
            </a:r>
            <a:endParaRPr lang="cs-CZ" sz="24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Zákon č</a:t>
            </a:r>
            <a:r>
              <a:rPr lang="cs-CZ" sz="2000" dirty="0">
                <a:cs typeface="Arial" panose="020B0604020202020204" pitchFamily="34" charset="0"/>
              </a:rPr>
              <a:t>. 110/1997 </a:t>
            </a:r>
            <a:r>
              <a:rPr lang="cs-CZ" sz="2000" dirty="0" smtClean="0">
                <a:cs typeface="Arial" panose="020B0604020202020204" pitchFamily="34" charset="0"/>
              </a:rPr>
              <a:t>Sb. v § </a:t>
            </a:r>
            <a:r>
              <a:rPr lang="cs-CZ" sz="2000" dirty="0">
                <a:cs typeface="Arial" panose="020B0604020202020204" pitchFamily="34" charset="0"/>
              </a:rPr>
              <a:t>3d odst. 3 stanovuje povinnost provozovatele potravinářského podniku </a:t>
            </a:r>
            <a:r>
              <a:rPr lang="cs-CZ" sz="2000" dirty="0" smtClean="0">
                <a:cs typeface="Arial" panose="020B0604020202020204" pitchFamily="34" charset="0"/>
              </a:rPr>
              <a:t>informovat </a:t>
            </a:r>
            <a:r>
              <a:rPr lang="cs-CZ" sz="2000" dirty="0">
                <a:cs typeface="Arial" panose="020B0604020202020204" pitchFamily="34" charset="0"/>
              </a:rPr>
              <a:t>příslušné dozorové orgány</a:t>
            </a:r>
            <a:r>
              <a:rPr lang="cs-CZ" sz="2000" b="1" dirty="0">
                <a:cs typeface="Arial" panose="020B0604020202020204" pitchFamily="34" charset="0"/>
              </a:rPr>
              <a:t> o příjmu vybraných druhů potravin z jiného členského státu EU nebo ze třetí </a:t>
            </a:r>
            <a:r>
              <a:rPr lang="cs-CZ" sz="2000" b="1" dirty="0" smtClean="0">
                <a:cs typeface="Arial" panose="020B0604020202020204" pitchFamily="34" charset="0"/>
              </a:rPr>
              <a:t>země</a:t>
            </a: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Webový nahlašovací formulář na stránkách SZPI </a:t>
            </a:r>
          </a:p>
          <a:p>
            <a:pPr lvl="1">
              <a:defRPr/>
            </a:pPr>
            <a:r>
              <a:rPr lang="cs-CZ" sz="2000" dirty="0">
                <a:cs typeface="Arial" panose="020B0604020202020204" pitchFamily="34" charset="0"/>
              </a:rPr>
              <a:t>Vyhláška se vztahuje pouze na potraviny, jejichž místem určení je místo</a:t>
            </a:r>
            <a:r>
              <a:rPr lang="cs-CZ" sz="2000" b="1" dirty="0">
                <a:cs typeface="Arial" panose="020B0604020202020204" pitchFamily="34" charset="0"/>
              </a:rPr>
              <a:t> na území ČR</a:t>
            </a:r>
            <a:r>
              <a:rPr lang="cs-CZ" sz="2000" dirty="0">
                <a:cs typeface="Arial" panose="020B0604020202020204" pitchFamily="34" charset="0"/>
              </a:rPr>
              <a:t>, kde dochází k prvnímu příjmu, zacházení nebo manipulaci s potravinou. </a:t>
            </a:r>
            <a:endParaRPr lang="cs-CZ" sz="20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cs-CZ" sz="2000" dirty="0" smtClean="0">
                <a:cs typeface="Arial" panose="020B0604020202020204" pitchFamily="34" charset="0"/>
              </a:rPr>
              <a:t>Nejméně</a:t>
            </a:r>
            <a:r>
              <a:rPr lang="cs-CZ" sz="2000" dirty="0">
                <a:cs typeface="Arial" panose="020B0604020202020204" pitchFamily="34" charset="0"/>
              </a:rPr>
              <a:t> 24 hodin před příchodem potravin na místo </a:t>
            </a:r>
            <a:r>
              <a:rPr lang="cs-CZ" sz="2000" dirty="0" smtClean="0">
                <a:cs typeface="Arial" panose="020B0604020202020204" pitchFamily="34" charset="0"/>
              </a:rPr>
              <a:t>určení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PPP ve vztahu k DS</a:t>
            </a:r>
          </a:p>
        </p:txBody>
      </p:sp>
    </p:spTree>
    <p:extLst>
      <p:ext uri="{BB962C8B-B14F-4D97-AF65-F5344CB8AC3E}">
        <p14:creationId xmlns:p14="http://schemas.microsoft.com/office/powerpoint/2010/main" val="1215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/>
              <a:t>Omamné </a:t>
            </a:r>
            <a:r>
              <a:rPr lang="cs-CZ" sz="2800" dirty="0"/>
              <a:t>nebo psychotropní </a:t>
            </a:r>
            <a:r>
              <a:rPr lang="cs-CZ" sz="2800" dirty="0" smtClean="0"/>
              <a:t>látky</a:t>
            </a:r>
          </a:p>
          <a:p>
            <a:pPr marL="0" indent="0">
              <a:buNone/>
            </a:pPr>
            <a:endParaRPr lang="cs-CZ" sz="2800" dirty="0" smtClean="0"/>
          </a:p>
          <a:p>
            <a:pPr>
              <a:buBlip>
                <a:blip r:embed="rId2"/>
              </a:buBlip>
            </a:pPr>
            <a:r>
              <a:rPr lang="cs-CZ" sz="2800" dirty="0" smtClean="0"/>
              <a:t>Přítomnost </a:t>
            </a:r>
            <a:r>
              <a:rPr lang="cs-CZ" sz="2800" dirty="0"/>
              <a:t>farmakologicky účinných látek – </a:t>
            </a:r>
            <a:r>
              <a:rPr lang="cs-CZ" sz="2800" dirty="0" err="1"/>
              <a:t>sildenafil</a:t>
            </a:r>
            <a:r>
              <a:rPr lang="cs-CZ" sz="2800" dirty="0"/>
              <a:t>, </a:t>
            </a:r>
            <a:r>
              <a:rPr lang="cs-CZ" sz="2800" dirty="0" err="1"/>
              <a:t>tadalafil</a:t>
            </a:r>
            <a:r>
              <a:rPr lang="cs-CZ" sz="2800" dirty="0"/>
              <a:t>, johimbin, aj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/>
              <a:t>Dosud neschválené potraviny nového </a:t>
            </a:r>
            <a:r>
              <a:rPr lang="cs-CZ" sz="2800" dirty="0" smtClean="0"/>
              <a:t>typu</a:t>
            </a:r>
          </a:p>
          <a:p>
            <a:pPr marL="0" indent="0">
              <a:buNone/>
            </a:pPr>
            <a:endParaRPr lang="cs-CZ" sz="2800" dirty="0"/>
          </a:p>
          <a:p>
            <a:pPr>
              <a:buBlip>
                <a:blip r:embed="rId2"/>
              </a:buBlip>
            </a:pPr>
            <a:r>
              <a:rPr lang="cs-CZ" sz="2800" dirty="0"/>
              <a:t>Uvádění léčebných či nepovolených zdravotních tvrzení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Nejzávažnější zjištění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733073"/>
            <a:ext cx="1780803" cy="1187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3272717"/>
            <a:ext cx="1691258" cy="16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Výrobek obsahoval barvivo </a:t>
            </a:r>
            <a:r>
              <a:rPr lang="cs-CZ" sz="2800" dirty="0" err="1"/>
              <a:t>ponceau</a:t>
            </a:r>
            <a:r>
              <a:rPr lang="cs-CZ" sz="2800" dirty="0"/>
              <a:t> 4R, které nebylo uvedeno na obale. </a:t>
            </a:r>
            <a:endParaRPr lang="cs-CZ" sz="2800" dirty="0" smtClean="0"/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Nedodržení deklarovaného obsahu vitamínů, minerálních </a:t>
            </a:r>
            <a:r>
              <a:rPr lang="cs-CZ" sz="2800" dirty="0"/>
              <a:t>látek </a:t>
            </a:r>
            <a:r>
              <a:rPr lang="cs-CZ" sz="2800" dirty="0" smtClean="0"/>
              <a:t>(</a:t>
            </a:r>
            <a:r>
              <a:rPr lang="cs-CZ" sz="2000" dirty="0" smtClean="0"/>
              <a:t>(</a:t>
            </a:r>
            <a:r>
              <a:rPr lang="cs-CZ" sz="2000" dirty="0"/>
              <a:t>Výrobek obsahoval podstatně </a:t>
            </a:r>
            <a:r>
              <a:rPr lang="cs-CZ" sz="2000" dirty="0" smtClean="0"/>
              <a:t>méně </a:t>
            </a:r>
            <a:r>
              <a:rPr lang="cs-CZ" sz="2000" dirty="0"/>
              <a:t>hořčíku, sodíku a draslíku, </a:t>
            </a:r>
            <a:r>
              <a:rPr lang="cs-CZ" sz="2000" dirty="0" smtClean="0"/>
              <a:t>než </a:t>
            </a:r>
            <a:r>
              <a:rPr lang="cs-CZ" sz="2000" dirty="0"/>
              <a:t>bylo uvedeno na </a:t>
            </a:r>
            <a:r>
              <a:rPr lang="cs-CZ" sz="2000" dirty="0" smtClean="0"/>
              <a:t>obale)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zjištění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204864"/>
            <a:ext cx="1872208" cy="15613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41168"/>
            <a:ext cx="1225023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Doplněk stravy byl ošetřen ionizujícím zářením</a:t>
            </a:r>
          </a:p>
          <a:p>
            <a:endParaRPr lang="cs-CZ" sz="2800" dirty="0"/>
          </a:p>
          <a:p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Na </a:t>
            </a:r>
            <a:r>
              <a:rPr lang="cs-CZ" sz="2800" dirty="0"/>
              <a:t>obale byly uvedeny zavádějící informace o původu výrobku </a:t>
            </a:r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zjištění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087" y="2276872"/>
            <a:ext cx="1889786" cy="14173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81128"/>
            <a:ext cx="1798216" cy="17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Porušení nejrůznějších povinností PPP při prodeji doplňků stravy </a:t>
            </a:r>
            <a:r>
              <a:rPr lang="cs-CZ" sz="2800" b="1" u="sng" dirty="0" smtClean="0"/>
              <a:t>na internetu</a:t>
            </a:r>
          </a:p>
          <a:p>
            <a:pPr lvl="1"/>
            <a:r>
              <a:rPr lang="cs-CZ" sz="2400" dirty="0" smtClean="0"/>
              <a:t>Léčebná tvrzení</a:t>
            </a:r>
          </a:p>
          <a:p>
            <a:pPr lvl="1"/>
            <a:r>
              <a:rPr lang="cs-CZ" sz="2400" dirty="0" smtClean="0"/>
              <a:t>Neschválená zdravotní tvrzení</a:t>
            </a:r>
          </a:p>
          <a:p>
            <a:pPr lvl="1"/>
            <a:r>
              <a:rPr lang="cs-CZ" sz="2400" dirty="0" smtClean="0"/>
              <a:t>Neposkytnutí identifikačních údajů  </a:t>
            </a:r>
          </a:p>
          <a:p>
            <a:pPr lvl="1"/>
            <a:r>
              <a:rPr lang="cs-CZ" sz="2400" dirty="0"/>
              <a:t>Informace o potravině versus Reklama</a:t>
            </a:r>
          </a:p>
          <a:p>
            <a:pPr lvl="1"/>
            <a:r>
              <a:rPr lang="cs-CZ" sz="2400" dirty="0" smtClean="0"/>
              <a:t>Klamavé obchodní praktiky  </a:t>
            </a:r>
          </a:p>
          <a:p>
            <a:pPr marL="457200" lvl="1" indent="0">
              <a:buNone/>
            </a:pPr>
            <a:r>
              <a:rPr lang="cs-CZ" sz="2400" dirty="0" smtClean="0"/>
              <a:t>(Zákon 634/1992 o ochraně spotřebitele – Příloha 1)</a:t>
            </a:r>
          </a:p>
          <a:p>
            <a:pPr lvl="1"/>
            <a:r>
              <a:rPr lang="cs-CZ" sz="2400" dirty="0" smtClean="0"/>
              <a:t>Nesprávné označování (Nařízení EP a Rady 1169/2011)</a:t>
            </a:r>
            <a:endParaRPr lang="cs-CZ" sz="24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zjištění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903843" cy="212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8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sz="2800" b="1" i="1" u="sng" dirty="0" smtClean="0"/>
              <a:t>Potravina</a:t>
            </a:r>
            <a:r>
              <a:rPr lang="cs-CZ" sz="2800" i="1" dirty="0"/>
              <a:t>, jejímž </a:t>
            </a:r>
            <a:r>
              <a:rPr lang="cs-CZ" sz="2800" b="1" i="1" dirty="0"/>
              <a:t>účelem je doplňovat běžnou stravu </a:t>
            </a:r>
            <a:r>
              <a:rPr lang="cs-CZ" sz="2800" i="1" dirty="0"/>
              <a:t>a která je koncentrovaným zdrojem vitaminů a minerálních látek nebo dalších látek s nutričním nebo fyziologickým účinkem, obsažených v potravině samostatně nebo v kombinaci, určená k přímé spotřebě </a:t>
            </a:r>
            <a:r>
              <a:rPr lang="cs-CZ" sz="2800" b="1" i="1" dirty="0"/>
              <a:t>v malých odměřených </a:t>
            </a:r>
            <a:r>
              <a:rPr lang="cs-CZ" sz="2800" b="1" i="1" dirty="0" smtClean="0"/>
              <a:t>množstvích</a:t>
            </a:r>
          </a:p>
          <a:p>
            <a:pPr marL="0" indent="0">
              <a:buNone/>
              <a:defRPr/>
            </a:pPr>
            <a:endParaRPr lang="cs-CZ" sz="2800" i="1" u="sng" dirty="0"/>
          </a:p>
          <a:p>
            <a:pPr marL="0" indent="0">
              <a:buNone/>
              <a:defRPr/>
            </a:pPr>
            <a:r>
              <a:rPr lang="cs-CZ" sz="2000" i="1" dirty="0" smtClean="0"/>
              <a:t>Definice </a:t>
            </a:r>
            <a:r>
              <a:rPr lang="cs-CZ" sz="2000" i="1" dirty="0"/>
              <a:t>dle Zákona 110/1997 Sb</a:t>
            </a:r>
            <a:r>
              <a:rPr lang="cs-CZ" sz="2000" i="1" dirty="0" smtClean="0"/>
              <a:t>. </a:t>
            </a:r>
          </a:p>
          <a:p>
            <a:pPr marL="0" indent="0">
              <a:buNone/>
              <a:defRPr/>
            </a:pPr>
            <a:r>
              <a:rPr lang="cs-CZ" sz="2000" i="1" dirty="0" smtClean="0"/>
              <a:t>ve znění pozdějších předpisů </a:t>
            </a:r>
            <a:endParaRPr lang="cs-CZ" sz="2000" i="1" dirty="0"/>
          </a:p>
          <a:p>
            <a:pPr marL="0" indent="0">
              <a:buFont typeface="Monotype Sorts" pitchFamily="2" charset="2"/>
              <a:buNone/>
              <a:defRPr/>
            </a:pPr>
            <a:endParaRPr lang="cs-CZ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78077"/>
            <a:ext cx="3096344" cy="232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9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Seznam rizikových webových stránek a výrobků</a:t>
            </a:r>
          </a:p>
          <a:p>
            <a:pPr lvl="1"/>
            <a:r>
              <a:rPr lang="cs-CZ" sz="2400" dirty="0"/>
              <a:t>http://</a:t>
            </a:r>
            <a:r>
              <a:rPr lang="cs-CZ" sz="2400" dirty="0" err="1"/>
              <a:t>www.prostalgene.com</a:t>
            </a:r>
            <a:r>
              <a:rPr lang="cs-CZ" sz="2400" dirty="0"/>
              <a:t>/</a:t>
            </a:r>
            <a:r>
              <a:rPr lang="cs-CZ" sz="2400" dirty="0" err="1"/>
              <a:t>cz-official-h3</a:t>
            </a:r>
            <a:r>
              <a:rPr lang="cs-CZ" sz="2400" dirty="0"/>
              <a:t>/</a:t>
            </a:r>
            <a:endParaRPr lang="cs-CZ" sz="24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stravy na internetu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75" y="3581972"/>
            <a:ext cx="33591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38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5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85434"/>
              </p:ext>
            </p:extLst>
          </p:nvPr>
        </p:nvGraphicFramePr>
        <p:xfrm>
          <a:off x="457200" y="1782763"/>
          <a:ext cx="8229600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Trh s doplňky stravy v České republice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18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Ministerstvo zdravotnictví </a:t>
            </a:r>
            <a:r>
              <a:rPr lang="cs-CZ" dirty="0" smtClean="0"/>
              <a:t>ČR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Státní </a:t>
            </a:r>
            <a:r>
              <a:rPr lang="cs-CZ" dirty="0"/>
              <a:t>ústav pro kontrolu léčiv</a:t>
            </a:r>
          </a:p>
          <a:p>
            <a:endParaRPr lang="cs-CZ" dirty="0"/>
          </a:p>
          <a:p>
            <a:r>
              <a:rPr lang="cs-CZ" dirty="0"/>
              <a:t>Státní zdravotní ústav</a:t>
            </a:r>
          </a:p>
          <a:p>
            <a:endParaRPr lang="cs-CZ" dirty="0"/>
          </a:p>
          <a:p>
            <a:r>
              <a:rPr lang="cs-CZ" dirty="0"/>
              <a:t>Národní protidrogová centrála + orgány činné v trestním řízení</a:t>
            </a:r>
          </a:p>
          <a:p>
            <a:endParaRPr lang="cs-CZ" dirty="0"/>
          </a:p>
          <a:p>
            <a:r>
              <a:rPr lang="cs-CZ" dirty="0" smtClean="0"/>
              <a:t>Celní správa</a:t>
            </a:r>
          </a:p>
          <a:p>
            <a:endParaRPr lang="cs-CZ" dirty="0"/>
          </a:p>
          <a:p>
            <a:r>
              <a:rPr lang="cs-CZ" dirty="0" smtClean="0"/>
              <a:t>Profesní instituce – Potravinářská komora, ČASP aj.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Meziresortní spolupráce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92896"/>
            <a:ext cx="1661420" cy="5328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410" y="3225162"/>
            <a:ext cx="893638" cy="51010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5373216"/>
            <a:ext cx="1425622" cy="4703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96" y="1857868"/>
            <a:ext cx="2191008" cy="30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před uvedením do oběhu pouze </a:t>
            </a:r>
            <a:r>
              <a:rPr lang="cs-CZ" b="1" u="sng" dirty="0"/>
              <a:t>NOTIFIKAČNÍ</a:t>
            </a:r>
            <a:r>
              <a:rPr lang="cs-CZ" dirty="0"/>
              <a:t> povinnost vůči </a:t>
            </a:r>
            <a:r>
              <a:rPr lang="cs-CZ" dirty="0" err="1" smtClean="0"/>
              <a:t>MZe</a:t>
            </a:r>
            <a:endParaRPr lang="cs-CZ" dirty="0"/>
          </a:p>
          <a:p>
            <a:endParaRPr lang="cs-CZ" dirty="0"/>
          </a:p>
          <a:p>
            <a:r>
              <a:rPr lang="cs-CZ" dirty="0"/>
              <a:t>doplňky stravy </a:t>
            </a:r>
            <a:r>
              <a:rPr lang="cs-CZ" b="1" u="sng" dirty="0"/>
              <a:t>neprocházejí schvalovacích procesem</a:t>
            </a:r>
            <a:r>
              <a:rPr lang="cs-CZ" dirty="0"/>
              <a:t>, zodpovědnost za bezpečnost a kvalitu nese primárně provozovatel</a:t>
            </a:r>
          </a:p>
          <a:p>
            <a:endParaRPr lang="cs-CZ" dirty="0"/>
          </a:p>
          <a:p>
            <a:r>
              <a:rPr lang="cs-CZ" dirty="0"/>
              <a:t>široké spektrum živin a jiných složek, jejichž statut </a:t>
            </a:r>
            <a:r>
              <a:rPr lang="cs-CZ" b="1" dirty="0"/>
              <a:t>není legislativně zakotven</a:t>
            </a:r>
            <a:r>
              <a:rPr lang="cs-CZ" dirty="0"/>
              <a:t> (nejsou výslovně zakázány nebo pro ně není stanoven množstevní limit)</a:t>
            </a:r>
          </a:p>
          <a:p>
            <a:endParaRPr lang="cs-CZ" dirty="0"/>
          </a:p>
          <a:p>
            <a:r>
              <a:rPr lang="cs-CZ" dirty="0"/>
              <a:t>problematika související úzce </a:t>
            </a:r>
            <a:r>
              <a:rPr lang="cs-CZ" b="1" dirty="0"/>
              <a:t>s léčivy</a:t>
            </a:r>
          </a:p>
          <a:p>
            <a:endParaRPr lang="cs-CZ" dirty="0"/>
          </a:p>
          <a:p>
            <a:r>
              <a:rPr lang="cs-CZ" b="1" dirty="0"/>
              <a:t>částečně harmonizovaná sféra </a:t>
            </a:r>
            <a:r>
              <a:rPr lang="cs-CZ" dirty="0"/>
              <a:t>– odlišnosti v přístupu v jednotlivých členských státech EU při zachování principu vzájemného uznávání</a:t>
            </a:r>
          </a:p>
          <a:p>
            <a:endParaRPr lang="cs-CZ" dirty="0"/>
          </a:p>
          <a:p>
            <a:r>
              <a:rPr lang="cs-CZ" dirty="0"/>
              <a:t>specifické formy prodeje – </a:t>
            </a:r>
            <a:r>
              <a:rPr lang="cs-CZ" b="1" dirty="0"/>
              <a:t>internet</a:t>
            </a:r>
            <a:r>
              <a:rPr lang="cs-CZ" dirty="0"/>
              <a:t>, </a:t>
            </a:r>
            <a:r>
              <a:rPr lang="cs-CZ" dirty="0" smtClean="0"/>
              <a:t>telemarketing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problematiky 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34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Potraviny na pranýři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Od roku 2012</a:t>
            </a:r>
          </a:p>
          <a:p>
            <a:r>
              <a:rPr lang="cs-CZ" dirty="0" smtClean="0"/>
              <a:t>Potraviny </a:t>
            </a:r>
          </a:p>
          <a:p>
            <a:pPr lvl="1"/>
            <a:r>
              <a:rPr lang="cs-CZ" b="1" u="sng" dirty="0" smtClean="0"/>
              <a:t>Nebezpečné</a:t>
            </a:r>
            <a:r>
              <a:rPr lang="cs-CZ" dirty="0" smtClean="0"/>
              <a:t> (překročeny limity </a:t>
            </a:r>
            <a:r>
              <a:rPr lang="cs-CZ" dirty="0"/>
              <a:t>pro cizorodé látky, použití nedovoleného množství aditivních </a:t>
            </a:r>
            <a:r>
              <a:rPr lang="cs-CZ" dirty="0" smtClean="0"/>
              <a:t>látek, </a:t>
            </a:r>
            <a:r>
              <a:rPr lang="cs-CZ" dirty="0"/>
              <a:t>nedodržení mikrobiologických </a:t>
            </a:r>
            <a:r>
              <a:rPr lang="cs-CZ" dirty="0" smtClean="0"/>
              <a:t>požadavků, přítomnost </a:t>
            </a:r>
            <a:r>
              <a:rPr lang="cs-CZ" dirty="0"/>
              <a:t>cizorodých </a:t>
            </a:r>
            <a:r>
              <a:rPr lang="cs-CZ" dirty="0" smtClean="0"/>
              <a:t>předmětů)</a:t>
            </a:r>
          </a:p>
          <a:p>
            <a:pPr lvl="1"/>
            <a:r>
              <a:rPr lang="cs-CZ" b="1" u="sng" dirty="0" smtClean="0"/>
              <a:t>Nejakostní</a:t>
            </a:r>
            <a:r>
              <a:rPr lang="cs-CZ" dirty="0" smtClean="0"/>
              <a:t> (nedodržení předepsaného </a:t>
            </a:r>
            <a:r>
              <a:rPr lang="cs-CZ" dirty="0"/>
              <a:t>složení určeného právními předpisy nebo uvedeného v označení </a:t>
            </a:r>
            <a:r>
              <a:rPr lang="cs-CZ" dirty="0" smtClean="0"/>
              <a:t>potraviny)</a:t>
            </a:r>
          </a:p>
          <a:p>
            <a:pPr lvl="1"/>
            <a:r>
              <a:rPr lang="cs-CZ" b="1" u="sng" dirty="0" smtClean="0"/>
              <a:t>Falšované potraviny </a:t>
            </a:r>
            <a:r>
              <a:rPr lang="cs-CZ" sz="3200" dirty="0" smtClean="0"/>
              <a:t>(</a:t>
            </a:r>
            <a:r>
              <a:rPr lang="cs-CZ" dirty="0" smtClean="0"/>
              <a:t>zjištěná </a:t>
            </a:r>
            <a:r>
              <a:rPr lang="cs-CZ" dirty="0"/>
              <a:t>vada </a:t>
            </a:r>
            <a:r>
              <a:rPr lang="cs-CZ" dirty="0" smtClean="0"/>
              <a:t>se týká </a:t>
            </a:r>
            <a:r>
              <a:rPr lang="cs-CZ" dirty="0"/>
              <a:t>samé podstaty, charakteru nebo původu potraviny, včetně zásadních porušení požadavků právních předpisů na </a:t>
            </a:r>
            <a:r>
              <a:rPr lang="cs-CZ" dirty="0" smtClean="0"/>
              <a:t>jakost. Spotřebitel je uváděn </a:t>
            </a:r>
            <a:r>
              <a:rPr lang="cs-CZ" dirty="0"/>
              <a:t>v </a:t>
            </a:r>
            <a:r>
              <a:rPr lang="cs-CZ" dirty="0" smtClean="0"/>
              <a:t>omyl např. tím</a:t>
            </a:r>
            <a:r>
              <a:rPr lang="cs-CZ" dirty="0"/>
              <a:t>, že jsou mu zamlčeny nebo zkresleny důležité informace o složení potraviny nebo o jejím původu</a:t>
            </a:r>
            <a:endParaRPr lang="cs-CZ" dirty="0" smtClean="0"/>
          </a:p>
          <a:p>
            <a:r>
              <a:rPr lang="cs-CZ" dirty="0" smtClean="0"/>
              <a:t>Uzavřené provozovny veřejného stravování (závažné porušení hygienických předpisů)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" y="2436600"/>
            <a:ext cx="783530" cy="7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" y="3220130"/>
            <a:ext cx="783530" cy="7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9" y="4003660"/>
            <a:ext cx="783530" cy="7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5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0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Kapsle či tobolky</a:t>
            </a:r>
          </a:p>
          <a:p>
            <a:r>
              <a:rPr lang="cs-CZ" sz="2400" dirty="0" smtClean="0"/>
              <a:t>Pastilky</a:t>
            </a:r>
          </a:p>
          <a:p>
            <a:r>
              <a:rPr lang="cs-CZ" sz="2400" dirty="0" smtClean="0"/>
              <a:t>Tablety</a:t>
            </a:r>
          </a:p>
          <a:p>
            <a:r>
              <a:rPr lang="cs-CZ" sz="2400" dirty="0" smtClean="0"/>
              <a:t>Dražé</a:t>
            </a:r>
          </a:p>
          <a:p>
            <a:r>
              <a:rPr lang="cs-CZ" sz="2400" dirty="0" smtClean="0"/>
              <a:t>Sáčky </a:t>
            </a:r>
            <a:r>
              <a:rPr lang="cs-CZ" sz="2400" dirty="0"/>
              <a:t>s </a:t>
            </a:r>
            <a:r>
              <a:rPr lang="cs-CZ" sz="2400" dirty="0" smtClean="0"/>
              <a:t>práškem</a:t>
            </a:r>
          </a:p>
          <a:p>
            <a:r>
              <a:rPr lang="cs-CZ" sz="2400" dirty="0" smtClean="0"/>
              <a:t>Ampulky </a:t>
            </a:r>
            <a:r>
              <a:rPr lang="cs-CZ" sz="2400" dirty="0"/>
              <a:t>s </a:t>
            </a:r>
            <a:r>
              <a:rPr lang="cs-CZ" sz="2400" dirty="0" smtClean="0"/>
              <a:t>tekutinou</a:t>
            </a:r>
          </a:p>
          <a:p>
            <a:r>
              <a:rPr lang="cs-CZ" sz="2400" dirty="0" smtClean="0"/>
              <a:t>Kapky </a:t>
            </a:r>
            <a:r>
              <a:rPr lang="cs-CZ" sz="2400" dirty="0"/>
              <a:t>nebo </a:t>
            </a:r>
            <a:r>
              <a:rPr lang="cs-CZ" sz="2400" dirty="0" smtClean="0"/>
              <a:t>jiné jednoduché formy </a:t>
            </a:r>
            <a:r>
              <a:rPr lang="cs-CZ" sz="2400" dirty="0"/>
              <a:t>tekutin a prášků </a:t>
            </a:r>
            <a:r>
              <a:rPr lang="cs-CZ" sz="2000" dirty="0" smtClean="0"/>
              <a:t>určených </a:t>
            </a:r>
            <a:r>
              <a:rPr lang="cs-CZ" sz="2000" dirty="0"/>
              <a:t>pro příjem v malých odměřených množstvích, a takto se uvádějí do oběhu.</a:t>
            </a:r>
          </a:p>
          <a:p>
            <a:endParaRPr lang="cs-CZ" sz="2400" dirty="0" smtClean="0"/>
          </a:p>
          <a:p>
            <a:r>
              <a:rPr lang="cs-CZ" sz="2400" dirty="0" smtClean="0"/>
              <a:t>Do oběhu se smí uvádět </a:t>
            </a:r>
            <a:r>
              <a:rPr lang="cs-CZ" sz="2400" b="1" u="sng" dirty="0" smtClean="0"/>
              <a:t>pouze balené</a:t>
            </a:r>
            <a:endParaRPr lang="cs-CZ" b="1" u="sng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Formy doplňků stravy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1784035"/>
            <a:ext cx="1728192" cy="1152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503" y="1783357"/>
            <a:ext cx="1711801" cy="11528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149140"/>
            <a:ext cx="1728192" cy="11543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55" y="3162728"/>
            <a:ext cx="1697250" cy="11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86706" y="1844824"/>
            <a:ext cx="8229600" cy="48139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zákon č. 110/1997 Sb.</a:t>
            </a:r>
            <a:r>
              <a:rPr lang="cs-CZ" sz="2400" dirty="0"/>
              <a:t> o potravinách a tabákových výrobcích</a:t>
            </a:r>
          </a:p>
          <a:p>
            <a:pPr>
              <a:defRPr/>
            </a:pPr>
            <a:r>
              <a:rPr lang="cs-CZ" sz="2400" b="1" dirty="0"/>
              <a:t>vyhláška č. 225/2008 Sb. </a:t>
            </a:r>
            <a:r>
              <a:rPr lang="cs-CZ" sz="2400" dirty="0"/>
              <a:t>kterou se stanoví požadavky na doplňky stravy a na obohacování potravin </a:t>
            </a:r>
          </a:p>
          <a:p>
            <a:pPr>
              <a:defRPr/>
            </a:pPr>
            <a:r>
              <a:rPr lang="cs-CZ" sz="2400" b="1" dirty="0"/>
              <a:t>nařízení 1170/2009 </a:t>
            </a:r>
            <a:r>
              <a:rPr lang="cs-CZ" sz="2400" dirty="0"/>
              <a:t>seznam vitamínů, minerálů a jejich forem, které lze přidávat do potravin</a:t>
            </a:r>
          </a:p>
          <a:p>
            <a:pPr>
              <a:defRPr/>
            </a:pPr>
            <a:r>
              <a:rPr lang="cs-CZ" altLang="cs-CZ" sz="2400" b="1" dirty="0"/>
              <a:t>nařízení č. 1169/2011 </a:t>
            </a:r>
            <a:r>
              <a:rPr lang="cs-CZ" altLang="cs-CZ" sz="2400" dirty="0"/>
              <a:t>o poskytování informací o potravinách spotřebitelům</a:t>
            </a:r>
            <a:endParaRPr lang="cs-CZ" sz="2400" dirty="0"/>
          </a:p>
          <a:p>
            <a:pPr>
              <a:defRPr/>
            </a:pPr>
            <a:r>
              <a:rPr lang="cs-CZ" sz="2400" b="1" dirty="0"/>
              <a:t>směrnice č. 2002/46 </a:t>
            </a:r>
            <a:r>
              <a:rPr lang="cs-CZ" sz="2400" dirty="0"/>
              <a:t>týkající se doplňků stravy </a:t>
            </a:r>
            <a:endParaRPr lang="cs-CZ" sz="2400" b="1" dirty="0"/>
          </a:p>
          <a:p>
            <a:pPr>
              <a:defRPr/>
            </a:pPr>
            <a:r>
              <a:rPr lang="cs-CZ" sz="2400" b="1" dirty="0"/>
              <a:t>nařízení č. 1924/2006 </a:t>
            </a:r>
            <a:r>
              <a:rPr lang="cs-CZ" sz="2400" dirty="0"/>
              <a:t>výživová a zdravotní </a:t>
            </a:r>
            <a:r>
              <a:rPr lang="cs-CZ" sz="2400" dirty="0" smtClean="0"/>
              <a:t>tvrzení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předpisy</a:t>
            </a:r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37112"/>
            <a:ext cx="18732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Doplňky stravy jsou určeny </a:t>
            </a:r>
            <a:r>
              <a:rPr lang="cs-CZ" b="1" dirty="0"/>
              <a:t>pro zdravé spotřebitele</a:t>
            </a:r>
            <a:r>
              <a:rPr lang="cs-CZ" dirty="0"/>
              <a:t>, doplňují látky, které ve stravě chybí</a:t>
            </a:r>
          </a:p>
          <a:p>
            <a:endParaRPr lang="cs-CZ" dirty="0"/>
          </a:p>
          <a:p>
            <a:r>
              <a:rPr lang="cs-CZ" dirty="0"/>
              <a:t>Spotřebitel nesmí být klamán, nesmí si myslet, že doplněk stravy slouží k léčbě nebo prevenci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doplňky stravy konzumují?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10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720012"/>
              </p:ext>
            </p:extLst>
          </p:nvPr>
        </p:nvGraphicFramePr>
        <p:xfrm>
          <a:off x="457200" y="1782763"/>
          <a:ext cx="82296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Požadavky na složení </a:t>
            </a:r>
            <a:br>
              <a:rPr lang="cs-CZ" dirty="0" smtClean="0"/>
            </a:br>
            <a:r>
              <a:rPr lang="cs-CZ" dirty="0" smtClean="0"/>
              <a:t>(Vyhláška 225/2008 Sb.,)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908178" y="2708920"/>
            <a:ext cx="1080120" cy="6812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Vitamíny </a:t>
            </a:r>
            <a:r>
              <a:rPr lang="cs-CZ" sz="1000" dirty="0" smtClean="0">
                <a:solidFill>
                  <a:schemeClr val="tx1"/>
                </a:solidFill>
              </a:rPr>
              <a:t>(Příloha 1)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08178" y="3616174"/>
            <a:ext cx="1080120" cy="7001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Minerální látky  </a:t>
            </a:r>
            <a:r>
              <a:rPr lang="cs-CZ" sz="1000" dirty="0">
                <a:solidFill>
                  <a:schemeClr val="tx1"/>
                </a:solidFill>
              </a:rPr>
              <a:t>(Příloha 1)</a:t>
            </a:r>
          </a:p>
        </p:txBody>
      </p:sp>
      <p:sp>
        <p:nvSpPr>
          <p:cNvPr id="7" name="Obdélník 6"/>
          <p:cNvSpPr/>
          <p:nvPr/>
        </p:nvSpPr>
        <p:spPr>
          <a:xfrm>
            <a:off x="908178" y="4509120"/>
            <a:ext cx="108012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Další látky s nutričním a fyziologickým účinkem </a:t>
            </a:r>
            <a:r>
              <a:rPr lang="cs-CZ" sz="1000" dirty="0" smtClean="0">
                <a:solidFill>
                  <a:schemeClr val="tx1"/>
                </a:solidFill>
              </a:rPr>
              <a:t>(AMK, MK, extrakty z bylin, enzymy, apod.)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648019" y="3107241"/>
            <a:ext cx="1512168" cy="1054286"/>
          </a:xfrm>
          <a:prstGeom prst="rect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Pouze ve stanovených formách </a:t>
            </a:r>
          </a:p>
          <a:p>
            <a:pPr algn="ctr"/>
            <a:r>
              <a:rPr lang="cs-CZ" sz="1000" dirty="0" smtClean="0"/>
              <a:t>(Příloha 2)</a:t>
            </a:r>
          </a:p>
          <a:p>
            <a:pPr algn="ctr"/>
            <a:endParaRPr lang="cs-CZ" sz="1000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080541" y="3061679"/>
            <a:ext cx="475235" cy="32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146373" y="3805996"/>
            <a:ext cx="431347" cy="301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995462" y="2852936"/>
            <a:ext cx="3528392" cy="26642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omamné a psychotropní </a:t>
            </a:r>
            <a:r>
              <a:rPr lang="cs-CZ" dirty="0" smtClean="0"/>
              <a:t>látky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prekursory </a:t>
            </a:r>
            <a:r>
              <a:rPr lang="cs-CZ" dirty="0"/>
              <a:t>drog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látky s toxickým, genotoxickým, teratogenním, halucinogenním či jiným nepříznivým účinkem na lidský organismus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látky </a:t>
            </a:r>
            <a:r>
              <a:rPr lang="cs-CZ" dirty="0"/>
              <a:t>uvedené </a:t>
            </a:r>
            <a:r>
              <a:rPr lang="cs-CZ" b="1" dirty="0"/>
              <a:t>v příloze č. </a:t>
            </a:r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91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jiné látky s výživovým nebo fyziologickým účinkem – např. </a:t>
            </a:r>
            <a:r>
              <a:rPr lang="cs-CZ" sz="2400" b="1" dirty="0"/>
              <a:t>aminokyseliny, enzymy, bylinné extrakty, části </a:t>
            </a:r>
            <a:r>
              <a:rPr lang="cs-CZ" sz="2400" b="1" dirty="0" smtClean="0"/>
              <a:t>rostlin</a:t>
            </a:r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dirty="0"/>
              <a:t>n</a:t>
            </a:r>
            <a:r>
              <a:rPr lang="cs-CZ" sz="2400" dirty="0" smtClean="0"/>
              <a:t>eexistují harmonizovaná evropská pravidla</a:t>
            </a:r>
          </a:p>
          <a:p>
            <a:r>
              <a:rPr lang="cs-CZ" sz="2400" dirty="0" smtClean="0"/>
              <a:t>uplatnění </a:t>
            </a:r>
            <a:r>
              <a:rPr lang="cs-CZ" sz="2400" dirty="0"/>
              <a:t>národních požadavků + princip vzájemného </a:t>
            </a:r>
            <a:r>
              <a:rPr lang="cs-CZ" sz="2400" dirty="0" smtClean="0"/>
              <a:t>uznávání (výjimka</a:t>
            </a:r>
            <a:r>
              <a:rPr lang="cs-CZ" sz="2400" dirty="0"/>
              <a:t>:  např. bezpečnost a ochrana veřejného </a:t>
            </a:r>
            <a:r>
              <a:rPr lang="cs-CZ" sz="2400" dirty="0" smtClean="0"/>
              <a:t>zdraví) 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použití dalších látek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19"/>
            <a:ext cx="2376264" cy="16321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42" y="2708918"/>
            <a:ext cx="2170302" cy="16321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498" y="2589835"/>
            <a:ext cx="1870348" cy="18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Označování  doplňků stravy musí být v souladu s obecným pravidly pro označování potravin. Tato pravidla jsou harmonizována na úrovni Evropské unie.</a:t>
            </a:r>
          </a:p>
          <a:p>
            <a:r>
              <a:rPr lang="cs-CZ" dirty="0"/>
              <a:t>Údaje uvedené na produktech musí být: </a:t>
            </a:r>
          </a:p>
          <a:p>
            <a:pPr lvl="1"/>
            <a:r>
              <a:rPr lang="cs-CZ" dirty="0"/>
              <a:t>snadno </a:t>
            </a:r>
            <a:r>
              <a:rPr lang="cs-CZ" dirty="0" smtClean="0"/>
              <a:t>srozumitelné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iditelné</a:t>
            </a:r>
          </a:p>
          <a:p>
            <a:pPr lvl="1"/>
            <a:r>
              <a:rPr lang="cs-CZ" dirty="0" smtClean="0"/>
              <a:t>čitelné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esmazatelné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českém jazyce</a:t>
            </a:r>
          </a:p>
          <a:p>
            <a:r>
              <a:rPr lang="cs-CZ" dirty="0"/>
              <a:t>Údaje nesmí být </a:t>
            </a:r>
            <a:r>
              <a:rPr lang="cs-CZ" dirty="0">
                <a:solidFill>
                  <a:srgbClr val="FF0000"/>
                </a:solidFill>
              </a:rPr>
              <a:t>klamavé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doplňků stravy - obecně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508995" cy="233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Obecné </a:t>
            </a:r>
            <a:r>
              <a:rPr lang="cs-CZ" dirty="0"/>
              <a:t>údaje požadované pro označování balených potravin</a:t>
            </a:r>
            <a:r>
              <a:rPr lang="cs-CZ" dirty="0" smtClean="0"/>
              <a:t>:</a:t>
            </a:r>
            <a:endParaRPr lang="cs-CZ" dirty="0"/>
          </a:p>
          <a:p>
            <a:pPr lvl="1"/>
            <a:r>
              <a:rPr lang="cs-CZ" sz="2400" dirty="0"/>
              <a:t>název potraviny</a:t>
            </a:r>
          </a:p>
          <a:p>
            <a:pPr lvl="1"/>
            <a:r>
              <a:rPr lang="cs-CZ" sz="2400" dirty="0"/>
              <a:t>název výrobce nebo prodávajícího nebo balírny</a:t>
            </a:r>
          </a:p>
          <a:p>
            <a:pPr lvl="1"/>
            <a:r>
              <a:rPr lang="cs-CZ" sz="2400" dirty="0"/>
              <a:t> údaj o množství</a:t>
            </a:r>
          </a:p>
          <a:p>
            <a:pPr lvl="1"/>
            <a:r>
              <a:rPr lang="cs-CZ" sz="2400" dirty="0"/>
              <a:t> DP/DMT</a:t>
            </a:r>
          </a:p>
          <a:p>
            <a:pPr lvl="1"/>
            <a:r>
              <a:rPr lang="cs-CZ" sz="2400" dirty="0"/>
              <a:t> složení</a:t>
            </a:r>
          </a:p>
          <a:p>
            <a:pPr lvl="1"/>
            <a:r>
              <a:rPr lang="cs-CZ" sz="2400" dirty="0"/>
              <a:t> označení šarže</a:t>
            </a:r>
          </a:p>
          <a:p>
            <a:r>
              <a:rPr lang="cs-CZ" dirty="0" smtClean="0"/>
              <a:t>Výjimka pro DS </a:t>
            </a:r>
          </a:p>
          <a:p>
            <a:pPr lvl="2"/>
            <a:r>
              <a:rPr lang="cs-CZ" sz="2000" dirty="0" smtClean="0"/>
              <a:t>nemusí být uvedeny výživové údaje</a:t>
            </a:r>
          </a:p>
          <a:p>
            <a:pPr lvl="2"/>
            <a:r>
              <a:rPr lang="cs-CZ" sz="2000" dirty="0" smtClean="0"/>
              <a:t>DS </a:t>
            </a:r>
            <a:r>
              <a:rPr lang="cs-CZ" sz="2000" dirty="0"/>
              <a:t>nelze </a:t>
            </a:r>
            <a:r>
              <a:rPr lang="cs-CZ" sz="2000" dirty="0" smtClean="0"/>
              <a:t>ozařovat</a:t>
            </a:r>
            <a:endParaRPr lang="cs-CZ" sz="2000" dirty="0"/>
          </a:p>
          <a:p>
            <a:pPr lvl="1"/>
            <a:endParaRPr lang="cs-CZ" sz="24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Označování doplňků stravy - obecně 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35183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1308</Words>
  <Application>Microsoft Office PowerPoint</Application>
  <PresentationFormat>Předvádění na obrazovce (4:3)</PresentationFormat>
  <Paragraphs>247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Monotype Sorts</vt:lpstr>
      <vt:lpstr>Motiv systému Office</vt:lpstr>
      <vt:lpstr>Doplňky stravy</vt:lpstr>
      <vt:lpstr>Doplňky stravy</vt:lpstr>
      <vt:lpstr>Formy doplňků stravy</vt:lpstr>
      <vt:lpstr>Právní předpisy</vt:lpstr>
      <vt:lpstr>Proč se doplňky stravy konzumují? </vt:lpstr>
      <vt:lpstr>Požadavky na složení  (Vyhláška 225/2008 Sb.,)</vt:lpstr>
      <vt:lpstr>Podmínky použití dalších látek </vt:lpstr>
      <vt:lpstr>Označování doplňků stravy - obecně</vt:lpstr>
      <vt:lpstr>Označování doplňků stravy - obecně </vt:lpstr>
      <vt:lpstr>Označování  doplňků stravy – povinné údaje </vt:lpstr>
      <vt:lpstr>Co je v označování zakázáno</vt:lpstr>
      <vt:lpstr>Doplňky stravy versus léčiva</vt:lpstr>
      <vt:lpstr>Doplněk stravy  nebo léčivý přípravek ? </vt:lpstr>
      <vt:lpstr>Informační povinnost PPP</vt:lpstr>
      <vt:lpstr>Povinnosti PPP ve vztahu k DS</vt:lpstr>
      <vt:lpstr>Nejzávažnější zjištění</vt:lpstr>
      <vt:lpstr>Nejčastější zjištění</vt:lpstr>
      <vt:lpstr>Nejčastější zjištění</vt:lpstr>
      <vt:lpstr>Nejčastější zjištění</vt:lpstr>
      <vt:lpstr>Doplňky stravy na internetu</vt:lpstr>
      <vt:lpstr>Trh s doplňky stravy v České republice</vt:lpstr>
      <vt:lpstr>Meziresortní spolupráce</vt:lpstr>
      <vt:lpstr>Shrnutí problematiky DS</vt:lpstr>
      <vt:lpstr>Potraviny na pranýři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Hegerová Alena, Ing.</dc:creator>
  <cp:lastModifiedBy>ucitel</cp:lastModifiedBy>
  <cp:revision>52</cp:revision>
  <cp:lastPrinted>2017-10-30T12:10:06Z</cp:lastPrinted>
  <dcterms:created xsi:type="dcterms:W3CDTF">2014-04-22T07:27:12Z</dcterms:created>
  <dcterms:modified xsi:type="dcterms:W3CDTF">2017-10-31T09:11:22Z</dcterms:modified>
</cp:coreProperties>
</file>