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09" r:id="rId1"/>
  </p:sldMasterIdLst>
  <p:notesMasterIdLst>
    <p:notesMasterId r:id="rId31"/>
  </p:notesMasterIdLst>
  <p:handoutMasterIdLst>
    <p:handoutMasterId r:id="rId32"/>
  </p:handoutMasterIdLst>
  <p:sldIdLst>
    <p:sldId id="452" r:id="rId2"/>
    <p:sldId id="592" r:id="rId3"/>
    <p:sldId id="521" r:id="rId4"/>
    <p:sldId id="523" r:id="rId5"/>
    <p:sldId id="682" r:id="rId6"/>
    <p:sldId id="594" r:id="rId7"/>
    <p:sldId id="683" r:id="rId8"/>
    <p:sldId id="684" r:id="rId9"/>
    <p:sldId id="661" r:id="rId10"/>
    <p:sldId id="685" r:id="rId11"/>
    <p:sldId id="606" r:id="rId12"/>
    <p:sldId id="689" r:id="rId13"/>
    <p:sldId id="609" r:id="rId14"/>
    <p:sldId id="672" r:id="rId15"/>
    <p:sldId id="690" r:id="rId16"/>
    <p:sldId id="687" r:id="rId17"/>
    <p:sldId id="688" r:id="rId18"/>
    <p:sldId id="621" r:id="rId19"/>
    <p:sldId id="676" r:id="rId20"/>
    <p:sldId id="629" r:id="rId21"/>
    <p:sldId id="631" r:id="rId22"/>
    <p:sldId id="630" r:id="rId23"/>
    <p:sldId id="632" r:id="rId24"/>
    <p:sldId id="634" r:id="rId25"/>
    <p:sldId id="639" r:id="rId26"/>
    <p:sldId id="691" r:id="rId27"/>
    <p:sldId id="667" r:id="rId28"/>
    <p:sldId id="668" r:id="rId29"/>
    <p:sldId id="658" r:id="rId30"/>
  </p:sldIdLst>
  <p:sldSz cx="9144000" cy="6858000" type="screen4x3"/>
  <p:notesSz cx="6662738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00"/>
    <a:srgbClr val="3399FF"/>
    <a:srgbClr val="4E31F9"/>
    <a:srgbClr val="006600"/>
    <a:srgbClr val="3366FF"/>
    <a:srgbClr val="FF00FF"/>
    <a:srgbClr val="D07C00"/>
    <a:srgbClr val="00A400"/>
    <a:srgbClr val="00B05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31" autoAdjust="0"/>
    <p:restoredTop sz="94660"/>
  </p:normalViewPr>
  <p:slideViewPr>
    <p:cSldViewPr>
      <p:cViewPr varScale="1">
        <p:scale>
          <a:sx n="89" d="100"/>
          <a:sy n="89" d="100"/>
        </p:scale>
        <p:origin x="-151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270" y="0"/>
            <a:ext cx="28879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270" y="9428164"/>
            <a:ext cx="28879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62F731A-1884-4AE4-904D-06CDA72B31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31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3270" y="0"/>
            <a:ext cx="28879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7847012-2F66-4CEF-88E0-AF637520F958}" type="datetimeFigureOut">
              <a:rPr lang="cs-CZ"/>
              <a:pPr>
                <a:defRPr/>
              </a:pPr>
              <a:t>30.10.2017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5963" y="4716464"/>
            <a:ext cx="5330813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3270" y="9428164"/>
            <a:ext cx="28879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1F6AA6E3-A560-4657-87D1-72CB99172E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3054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6AA6E3-A560-4657-87D1-72CB99172ECE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002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en-CA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6E733-BDA7-48D8-B352-68256139DAEF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  <p:pic>
        <p:nvPicPr>
          <p:cNvPr id="7" name="Picture 26" descr="CITRUS2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1713" y="6102350"/>
            <a:ext cx="179228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8" descr="Clipboard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4438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9"/>
          <p:cNvSpPr>
            <a:spLocks noChangeArrowheads="1"/>
          </p:cNvSpPr>
          <p:nvPr userDrawn="1"/>
        </p:nvSpPr>
        <p:spPr bwMode="auto">
          <a:xfrm>
            <a:off x="3059832" y="548680"/>
            <a:ext cx="3203575" cy="1268413"/>
          </a:xfrm>
          <a:prstGeom prst="rect">
            <a:avLst/>
          </a:prstGeom>
          <a:gradFill rotWithShape="1">
            <a:gsLst>
              <a:gs pos="0">
                <a:srgbClr val="669950">
                  <a:alpha val="0"/>
                </a:srgbClr>
              </a:gs>
              <a:gs pos="100000">
                <a:srgbClr val="669950">
                  <a:gamma/>
                  <a:shade val="90980"/>
                  <a:invGamma/>
                  <a:alpha val="95000"/>
                </a:srgbClr>
              </a:gs>
            </a:gsLst>
            <a:lin ang="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  <p:sp>
        <p:nvSpPr>
          <p:cNvPr id="10" name="AutoShape 30"/>
          <p:cNvSpPr>
            <a:spLocks noChangeArrowheads="1"/>
          </p:cNvSpPr>
          <p:nvPr userDrawn="1"/>
        </p:nvSpPr>
        <p:spPr bwMode="auto">
          <a:xfrm>
            <a:off x="114300" y="1268413"/>
            <a:ext cx="8915400" cy="73025"/>
          </a:xfrm>
          <a:prstGeom prst="chevron">
            <a:avLst>
              <a:gd name="adj" fmla="val 3052174"/>
            </a:avLst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424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80FA0-246A-448C-8E0A-056E0EADFB4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4685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DC435A-1732-4CC5-B8D4-17B4AE0123C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45778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60F36-2A08-40F7-9E56-A6B3526DF4A5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2383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BCD097-0446-45FB-B414-2B7F9974CA87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6629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69089-A2C3-4F4E-84A7-62238028E54B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933859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3E3F9A-21DB-4DDD-A78F-D1E1497DD114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509483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76DD3C-A0BE-48B1-92B9-4357CAAAF2ED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862604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C7010-0D42-4841-816A-C050CC503AA6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8664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8FD869-921A-4601-ACBA-3F58AB84B9A9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10561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Státní zemědělská a potravinářská inspekce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 Státní zemědělská a potravinářská inspekce</a:t>
            </a:r>
            <a:endParaRPr lang="en-CA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B9C2F-21D0-4884-BCE6-91DC4E447D08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707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D0856-837F-451B-B418-85BDB99698F4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845D2E1-9700-4928-B587-6061ACF06EB9}" type="slidenum">
              <a:rPr lang="en-CA" smtClean="0"/>
              <a:pPr>
                <a:defRPr/>
              </a:pPr>
              <a:t>‹#›</a:t>
            </a:fld>
            <a:endParaRPr lang="en-CA" dirty="0"/>
          </a:p>
        </p:txBody>
      </p:sp>
      <p:pic>
        <p:nvPicPr>
          <p:cNvPr id="7" name="Picture 28" descr="Clipboard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46" y="-921"/>
            <a:ext cx="3226214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1" descr="LOGO_30_CZ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7799"/>
            <a:ext cx="3275856" cy="36004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5329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ransition spd="slow"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microsoft.com/office/2007/relationships/hdphoto" Target="../media/hdphoto4.wdp"/><Relationship Id="rId7" Type="http://schemas.openxmlformats.org/officeDocument/2006/relationships/image" Target="../media/image42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hyperlink" Target="http://eagri.cz/public/web/mze/potraviny/oznacovani-potravin-a-obaly/vyzivova-tvrzen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700808"/>
            <a:ext cx="6696744" cy="4824536"/>
          </a:xfrm>
        </p:spPr>
        <p:txBody>
          <a:bodyPr>
            <a:normAutofit/>
          </a:bodyPr>
          <a:lstStyle/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000" dirty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cs-CZ" sz="3000" b="1" dirty="0" smtClean="0">
                <a:solidFill>
                  <a:srgbClr val="008E00"/>
                </a:solidFill>
              </a:rPr>
              <a:t>Zdravotní a výživová tvrzení</a:t>
            </a:r>
            <a:endParaRPr lang="cs-CZ" sz="2800" i="1" dirty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800" i="1" dirty="0" smtClean="0">
              <a:solidFill>
                <a:srgbClr val="2674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9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Ing. Miriam Bellofattová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9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SZPI</a:t>
            </a: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1900" i="1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1900" i="1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Lékařská fakulta MU 2017</a:t>
            </a:r>
            <a:endParaRPr lang="cs-CZ" sz="1900" i="1" dirty="0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760" indent="-283464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59" y="3989169"/>
            <a:ext cx="2663913" cy="2401043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995936" y="260648"/>
            <a:ext cx="4978896" cy="128215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Zdravotní a výživová tvrzení podle nařízení 1924/2006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2000" dirty="0" smtClean="0"/>
              <a:t>Toto </a:t>
            </a:r>
            <a:r>
              <a:rPr lang="cs-CZ" sz="2000" dirty="0"/>
              <a:t>nařízení se vztahuje na výživová a zdravotní tvrzení, která</a:t>
            </a:r>
            <a:r>
              <a:rPr lang="cs-CZ" sz="2000" dirty="0" smtClean="0"/>
              <a:t>:</a:t>
            </a:r>
          </a:p>
          <a:p>
            <a:pPr>
              <a:buNone/>
            </a:pPr>
            <a:endParaRPr lang="cs-CZ" sz="2000" dirty="0"/>
          </a:p>
          <a:p>
            <a:pPr marL="457200" indent="-457200">
              <a:buAutoNum type="alphaLcParenR"/>
            </a:pPr>
            <a:r>
              <a:rPr lang="cs-CZ" sz="2000" dirty="0" smtClean="0"/>
              <a:t>Splňují</a:t>
            </a:r>
            <a:r>
              <a:rPr lang="cs-CZ" sz="2000" b="1" dirty="0" smtClean="0">
                <a:solidFill>
                  <a:srgbClr val="3366FF"/>
                </a:solidFill>
              </a:rPr>
              <a:t> </a:t>
            </a:r>
            <a:r>
              <a:rPr lang="cs-CZ" sz="2000" b="1" dirty="0">
                <a:solidFill>
                  <a:srgbClr val="3366FF"/>
                </a:solidFill>
              </a:rPr>
              <a:t>definici </a:t>
            </a:r>
            <a:r>
              <a:rPr lang="cs-CZ" sz="2000" dirty="0"/>
              <a:t>zdravotního/výživového </a:t>
            </a:r>
            <a:r>
              <a:rPr lang="cs-CZ" sz="2000" dirty="0" smtClean="0"/>
              <a:t>tvrzení</a:t>
            </a:r>
          </a:p>
          <a:p>
            <a:pPr marL="457200" indent="-457200">
              <a:buAutoNum type="alphaLcParenR"/>
            </a:pPr>
            <a:endParaRPr lang="cs-CZ" sz="2000" dirty="0" smtClean="0"/>
          </a:p>
          <a:p>
            <a:pPr marL="457200" indent="-457200">
              <a:buAutoNum type="alphaLcParenR"/>
            </a:pPr>
            <a:endParaRPr lang="cs-CZ" sz="2000" dirty="0"/>
          </a:p>
          <a:p>
            <a:pPr>
              <a:buNone/>
            </a:pPr>
            <a:r>
              <a:rPr lang="cs-CZ" sz="2000" dirty="0"/>
              <a:t>b) Jsou uvedena </a:t>
            </a:r>
            <a:r>
              <a:rPr lang="cs-CZ" sz="2000" b="1" dirty="0">
                <a:solidFill>
                  <a:srgbClr val="00B050"/>
                </a:solidFill>
              </a:rPr>
              <a:t>v obchodních sděleních</a:t>
            </a:r>
          </a:p>
          <a:p>
            <a:pPr>
              <a:buNone/>
            </a:pPr>
            <a:r>
              <a:rPr lang="cs-CZ" sz="2000" dirty="0"/>
              <a:t>		→při označování</a:t>
            </a:r>
          </a:p>
          <a:p>
            <a:pPr>
              <a:buNone/>
            </a:pPr>
            <a:r>
              <a:rPr lang="cs-CZ" sz="2000" dirty="0"/>
              <a:t>		→v reklamě </a:t>
            </a:r>
            <a:endParaRPr lang="cs-CZ" sz="2000" dirty="0" smtClean="0"/>
          </a:p>
          <a:p>
            <a:pPr>
              <a:buNone/>
            </a:pPr>
            <a:endParaRPr lang="cs-CZ" sz="2000" dirty="0" smtClean="0"/>
          </a:p>
          <a:p>
            <a:pPr>
              <a:buNone/>
            </a:pPr>
            <a:endParaRPr lang="cs-CZ" sz="2000" dirty="0"/>
          </a:p>
          <a:p>
            <a:pPr>
              <a:buNone/>
            </a:pPr>
            <a:r>
              <a:rPr lang="cs-CZ" sz="2000" dirty="0"/>
              <a:t>c) Jsou určena </a:t>
            </a:r>
            <a:r>
              <a:rPr lang="cs-CZ" sz="2000" b="1" dirty="0">
                <a:solidFill>
                  <a:srgbClr val="FF33CC"/>
                </a:solidFill>
              </a:rPr>
              <a:t>konečnému spotřebiteli</a:t>
            </a:r>
            <a:endParaRPr lang="cs-CZ" sz="2000" dirty="0">
              <a:solidFill>
                <a:srgbClr val="FF33CC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7607" r="3514" b="8656"/>
          <a:stretch/>
        </p:blipFill>
        <p:spPr bwMode="auto">
          <a:xfrm>
            <a:off x="5543500" y="3429000"/>
            <a:ext cx="3240360" cy="249669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32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44376" y="404664"/>
            <a:ext cx="5621870" cy="648072"/>
          </a:xfrm>
        </p:spPr>
        <p:txBody>
          <a:bodyPr>
            <a:normAutofit fontScale="90000"/>
          </a:bodyPr>
          <a:lstStyle/>
          <a:p>
            <a:r>
              <a:rPr lang="cs-CZ" altLang="ja-JP" b="1" dirty="0">
                <a:latin typeface="+mn-lt"/>
                <a:cs typeface="Arial" pitchFamily="34" charset="0"/>
              </a:rPr>
              <a:t>Výživové tvrzení</a:t>
            </a:r>
            <a:r>
              <a:rPr lang="en-US" altLang="ja-JP" b="1" dirty="0">
                <a:latin typeface="+mn-lt"/>
                <a:ea typeface="MS PGothic" pitchFamily="34" charset="-128"/>
                <a:cs typeface="Arial" pitchFamily="34" charset="0"/>
              </a:rPr>
              <a:t/>
            </a:r>
            <a:br>
              <a:rPr lang="en-US" altLang="ja-JP" b="1" dirty="0">
                <a:latin typeface="+mn-lt"/>
                <a:ea typeface="MS PGothic" pitchFamily="34" charset="-128"/>
                <a:cs typeface="Arial" pitchFamily="34" charset="0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5184576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spcAft>
                <a:spcPct val="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je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j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akékoliv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tvrzení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,</a:t>
            </a: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 smtClean="0">
                <a:latin typeface="Tahoma" pitchFamily="34" charset="0"/>
                <a:cs typeface="Tahoma" pitchFamily="34" charset="0"/>
              </a:rPr>
              <a:t>které</a:t>
            </a:r>
            <a:r>
              <a:rPr lang="en-GB" altLang="cs-CZ" sz="20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uvádí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naznačuje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nebo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ze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kterého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vyplývá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,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GB" altLang="cs-CZ" sz="2000" dirty="0" err="1">
                <a:latin typeface="Tahoma" pitchFamily="34" charset="0"/>
                <a:cs typeface="Tahoma" pitchFamily="34" charset="0"/>
              </a:rPr>
              <a:t>že</a:t>
            </a:r>
            <a:r>
              <a:rPr lang="en-GB" altLang="cs-CZ" sz="2000" dirty="0">
                <a:latin typeface="Tahoma" pitchFamily="34" charset="0"/>
                <a:cs typeface="Tahoma" pitchFamily="34" charset="0"/>
              </a:rPr>
              <a:t>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 potravina má určité </a:t>
            </a:r>
            <a:r>
              <a:rPr lang="cs-CZ" altLang="cs-CZ" sz="2000" u="sng" dirty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prospěšné výživové vlastnosti </a:t>
            </a:r>
            <a:r>
              <a:rPr lang="cs-CZ" altLang="cs-CZ" sz="2000" dirty="0">
                <a:latin typeface="Tahoma" pitchFamily="34" charset="0"/>
                <a:cs typeface="Tahoma" pitchFamily="34" charset="0"/>
              </a:rPr>
              <a:t>v </a:t>
            </a:r>
            <a:r>
              <a:rPr lang="cs-CZ" altLang="cs-CZ" sz="2000" dirty="0" smtClean="0">
                <a:latin typeface="Tahoma" pitchFamily="34" charset="0"/>
                <a:cs typeface="Tahoma" pitchFamily="34" charset="0"/>
              </a:rPr>
              <a:t>důsledku:</a:t>
            </a: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endParaRPr lang="cs-CZ" altLang="cs-CZ" sz="2000" dirty="0" smtClean="0">
              <a:latin typeface="Tahoma" pitchFamily="34" charset="0"/>
              <a:cs typeface="Tahoma" pitchFamily="34" charset="0"/>
            </a:endParaRPr>
          </a:p>
          <a:p>
            <a:pPr>
              <a:spcBef>
                <a:spcPts val="800"/>
              </a:spcBef>
              <a:spcAft>
                <a:spcPct val="0"/>
              </a:spcAft>
              <a:buNone/>
            </a:pPr>
            <a:r>
              <a:rPr lang="en-US" sz="2000" dirty="0" smtClean="0"/>
              <a:t> </a:t>
            </a:r>
            <a:r>
              <a:rPr lang="cs-CZ" sz="2000" dirty="0" smtClean="0"/>
              <a:t>	 </a:t>
            </a:r>
            <a:r>
              <a:rPr lang="en-US" sz="2000" dirty="0" err="1" smtClean="0">
                <a:solidFill>
                  <a:srgbClr val="C00000"/>
                </a:solidFill>
              </a:rPr>
              <a:t>energetické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kalorické</a:t>
            </a:r>
            <a:r>
              <a:rPr lang="en-US" sz="2000" dirty="0"/>
              <a:t>) </a:t>
            </a:r>
            <a:r>
              <a:rPr lang="en-US" sz="2000" dirty="0" err="1">
                <a:solidFill>
                  <a:srgbClr val="C00000"/>
                </a:solidFill>
              </a:rPr>
              <a:t>hodnoty</a:t>
            </a:r>
            <a:r>
              <a:rPr lang="en-US" sz="2000" dirty="0"/>
              <a:t>, </a:t>
            </a:r>
            <a:r>
              <a:rPr lang="en-US" sz="2000" dirty="0" err="1"/>
              <a:t>kterou</a:t>
            </a:r>
            <a:endParaRPr lang="en-US" sz="2000" dirty="0"/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en-US" sz="1600" dirty="0" err="1" smtClean="0"/>
              <a:t>Poskytuje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it-IT" sz="1600" dirty="0" smtClean="0">
                <a:solidFill>
                  <a:srgbClr val="9933FF"/>
                </a:solidFill>
              </a:rPr>
              <a:t>10 kcal</a:t>
            </a:r>
            <a:r>
              <a:rPr lang="cs-CZ" sz="1600" dirty="0" smtClean="0">
                <a:solidFill>
                  <a:srgbClr val="9933FF"/>
                </a:solidFill>
              </a:rPr>
              <a:t>/</a:t>
            </a:r>
            <a:r>
              <a:rPr lang="it-IT" sz="1600" dirty="0" smtClean="0">
                <a:solidFill>
                  <a:srgbClr val="9933FF"/>
                </a:solidFill>
              </a:rPr>
              <a:t>100 </a:t>
            </a:r>
            <a:r>
              <a:rPr lang="it-IT" sz="1600" dirty="0">
                <a:solidFill>
                  <a:srgbClr val="9933FF"/>
                </a:solidFill>
              </a:rPr>
              <a:t>g)</a:t>
            </a:r>
            <a:endParaRPr lang="en-US" sz="1600" dirty="0">
              <a:solidFill>
                <a:srgbClr val="9933FF"/>
              </a:solidFill>
            </a:endParaRPr>
          </a:p>
          <a:p>
            <a:pPr lvl="1">
              <a:buFont typeface="Calibri" panose="020F0502020204030204" pitchFamily="34" charset="0"/>
              <a:buChar char="*"/>
            </a:pPr>
            <a:r>
              <a:rPr lang="en-US" sz="1600" dirty="0" smtClean="0"/>
              <a:t> </a:t>
            </a:r>
            <a:r>
              <a:rPr lang="en-US" sz="1600" dirty="0" err="1"/>
              <a:t>poskytuje</a:t>
            </a:r>
            <a:r>
              <a:rPr lang="en-US" sz="1600" dirty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(nízkoenergetický)</a:t>
            </a:r>
          </a:p>
          <a:p>
            <a:pPr lvl="1">
              <a:buFont typeface="Calibri" panose="020F0502020204030204" pitchFamily="34" charset="0"/>
              <a:buChar char="*"/>
            </a:pPr>
            <a:r>
              <a:rPr lang="cs-CZ" sz="1600" dirty="0"/>
              <a:t> </a:t>
            </a:r>
            <a:r>
              <a:rPr lang="cs-CZ" sz="1600" dirty="0" smtClean="0"/>
              <a:t>n</a:t>
            </a:r>
            <a:r>
              <a:rPr lang="en-US" sz="1600" dirty="0" err="1" smtClean="0"/>
              <a:t>eposkytuj</a:t>
            </a:r>
            <a:r>
              <a:rPr lang="cs-CZ" sz="1600" dirty="0" smtClean="0"/>
              <a:t>e </a:t>
            </a:r>
            <a:r>
              <a:rPr lang="cs-CZ" sz="1600" dirty="0" smtClean="0">
                <a:solidFill>
                  <a:srgbClr val="9933FF"/>
                </a:solidFill>
              </a:rPr>
              <a:t>(bez energetické hodnoty</a:t>
            </a:r>
            <a:r>
              <a:rPr lang="cs-CZ" sz="1600" dirty="0" smtClean="0"/>
              <a:t>)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cs-CZ" sz="1600" dirty="0" smtClean="0"/>
              <a:t>ebo </a:t>
            </a:r>
          </a:p>
          <a:p>
            <a:pPr marL="457200" lvl="1" indent="0">
              <a:buNone/>
            </a:pPr>
            <a:endParaRPr lang="cs-CZ" sz="1600" dirty="0" smtClean="0"/>
          </a:p>
          <a:p>
            <a:pPr marL="457200" lvl="1" indent="0">
              <a:buNone/>
            </a:pPr>
            <a:r>
              <a:rPr lang="en-US" sz="2000" dirty="0" err="1" smtClean="0">
                <a:solidFill>
                  <a:srgbClr val="C00000"/>
                </a:solidFill>
              </a:rPr>
              <a:t>živin</a:t>
            </a:r>
            <a:r>
              <a:rPr lang="en-US" sz="2000" dirty="0" smtClean="0"/>
              <a:t> </a:t>
            </a:r>
            <a:r>
              <a:rPr lang="en-US" sz="2000" dirty="0" err="1"/>
              <a:t>či</a:t>
            </a:r>
            <a:r>
              <a:rPr lang="en-US" sz="2000" dirty="0"/>
              <a:t> </a:t>
            </a:r>
            <a:r>
              <a:rPr lang="en-US" sz="2000" dirty="0" err="1">
                <a:solidFill>
                  <a:srgbClr val="C00000"/>
                </a:solidFill>
              </a:rPr>
              <a:t>jiných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látek</a:t>
            </a:r>
            <a:r>
              <a:rPr lang="en-US" sz="2000" dirty="0"/>
              <a:t>, </a:t>
            </a:r>
            <a:r>
              <a:rPr lang="en-US" sz="2000" dirty="0" err="1" smtClean="0"/>
              <a:t>které</a:t>
            </a:r>
            <a:r>
              <a:rPr lang="cs-CZ" sz="2000" dirty="0" smtClean="0"/>
              <a:t> </a:t>
            </a:r>
          </a:p>
          <a:p>
            <a:pPr marL="457200" lvl="1" indent="0">
              <a:buNone/>
            </a:pPr>
            <a:r>
              <a:rPr lang="cs-CZ" sz="1600" dirty="0" smtClean="0"/>
              <a:t>o</a:t>
            </a:r>
            <a:r>
              <a:rPr lang="en-US" sz="1600" dirty="0" err="1" smtClean="0"/>
              <a:t>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(zdroj vápníku)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en-US" sz="1600" dirty="0" err="1" smtClean="0"/>
              <a:t>obsahuje</a:t>
            </a:r>
            <a:r>
              <a:rPr lang="en-US" sz="1600" dirty="0" smtClean="0"/>
              <a:t> </a:t>
            </a:r>
            <a:r>
              <a:rPr lang="en-US" sz="1600" dirty="0" err="1"/>
              <a:t>ve</a:t>
            </a:r>
            <a:r>
              <a:rPr lang="en-US" sz="1600" dirty="0"/>
              <a:t> </a:t>
            </a:r>
            <a:r>
              <a:rPr lang="en-US" sz="1600" dirty="0" err="1"/>
              <a:t>snížené</a:t>
            </a:r>
            <a:r>
              <a:rPr lang="en-US" sz="1600" dirty="0"/>
              <a:t> </a:t>
            </a:r>
            <a:r>
              <a:rPr lang="en-US" sz="1600" dirty="0" err="1"/>
              <a:t>či</a:t>
            </a:r>
            <a:r>
              <a:rPr lang="en-US" sz="1600" dirty="0"/>
              <a:t> </a:t>
            </a:r>
            <a:r>
              <a:rPr lang="en-US" sz="1600" dirty="0" err="1"/>
              <a:t>zvýšené</a:t>
            </a:r>
            <a:r>
              <a:rPr lang="en-US" sz="1600" dirty="0"/>
              <a:t> </a:t>
            </a:r>
            <a:r>
              <a:rPr lang="en-US" sz="1600" dirty="0" err="1"/>
              <a:t>míře</a:t>
            </a:r>
            <a:r>
              <a:rPr lang="en-US" sz="1600" dirty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</a:t>
            </a:r>
            <a:r>
              <a:rPr lang="cs-CZ" sz="1600" dirty="0" err="1" smtClean="0">
                <a:solidFill>
                  <a:srgbClr val="9933FF"/>
                </a:solidFill>
              </a:rPr>
              <a:t>light</a:t>
            </a:r>
            <a:r>
              <a:rPr lang="cs-CZ" sz="1600" dirty="0" smtClean="0">
                <a:solidFill>
                  <a:srgbClr val="9933FF"/>
                </a:solidFill>
              </a:rPr>
              <a:t>)</a:t>
            </a:r>
            <a:endParaRPr lang="en-US" sz="1600" dirty="0">
              <a:solidFill>
                <a:srgbClr val="9933FF"/>
              </a:solidFill>
            </a:endParaRPr>
          </a:p>
          <a:p>
            <a:pPr marL="457200" lvl="1" indent="0">
              <a:buNone/>
            </a:pPr>
            <a:r>
              <a:rPr lang="cs-CZ" sz="1600" dirty="0"/>
              <a:t>n</a:t>
            </a:r>
            <a:r>
              <a:rPr lang="en-US" sz="1600" dirty="0" err="1" smtClean="0"/>
              <a:t>eobsahuje</a:t>
            </a:r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9933FF"/>
                </a:solidFill>
              </a:rPr>
              <a:t>(bez sodíku)</a:t>
            </a:r>
            <a:endParaRPr lang="cs-CZ" altLang="cs-CZ" sz="1600" i="1" dirty="0">
              <a:solidFill>
                <a:srgbClr val="9933FF"/>
              </a:solidFill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cs-CZ" altLang="cs-CZ" sz="2000" dirty="0" smtClean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653136"/>
            <a:ext cx="2020267" cy="14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660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709320" cy="128215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povolených</a:t>
            </a:r>
            <a:br>
              <a:rPr lang="cs-CZ" dirty="0" smtClean="0"/>
            </a:br>
            <a:r>
              <a:rPr lang="cs-CZ" dirty="0" smtClean="0"/>
              <a:t> a nepovolených výživových tvrzení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71" b="4409"/>
          <a:stretch/>
        </p:blipFill>
        <p:spPr bwMode="auto">
          <a:xfrm>
            <a:off x="395536" y="1916832"/>
            <a:ext cx="8424936" cy="431995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688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9"/>
          <a:stretch/>
        </p:blipFill>
        <p:spPr>
          <a:xfrm>
            <a:off x="20538" y="3094975"/>
            <a:ext cx="8799934" cy="29523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8670471" cy="1727531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882654" y="5706330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347864" y="64290"/>
            <a:ext cx="5041017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>
                <a:solidFill>
                  <a:srgbClr val="006600"/>
                </a:solidFill>
              </a:rPr>
              <a:t>Vodítka SZPI – příloha 2</a:t>
            </a:r>
            <a:endParaRPr lang="en-US" sz="3200" b="1" i="1" dirty="0">
              <a:solidFill>
                <a:srgbClr val="006600"/>
              </a:solidFill>
            </a:endParaRPr>
          </a:p>
        </p:txBody>
      </p:sp>
      <p:sp>
        <p:nvSpPr>
          <p:cNvPr id="2" name="Ovál 1"/>
          <p:cNvSpPr/>
          <p:nvPr/>
        </p:nvSpPr>
        <p:spPr>
          <a:xfrm>
            <a:off x="6948264" y="3044320"/>
            <a:ext cx="576064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900" dirty="0" smtClean="0"/>
              <a:t>RHP</a:t>
            </a:r>
            <a:endParaRPr lang="cs-CZ" sz="900" dirty="0"/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6948264" y="3248024"/>
            <a:ext cx="144016" cy="84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41828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3131840" y="692696"/>
            <a:ext cx="4464496" cy="59951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3200" b="1" dirty="0" smtClean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Zdravotní tvrzení</a:t>
            </a:r>
          </a:p>
        </p:txBody>
      </p:sp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1115616" y="1844675"/>
            <a:ext cx="7128792" cy="15123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                 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1844824"/>
            <a:ext cx="6768752" cy="1944216"/>
          </a:xfrm>
          <a:prstGeom prst="rect">
            <a:avLst/>
          </a:prstGeom>
          <a:noFill/>
          <a:ln w="19050">
            <a:solidFill>
              <a:srgbClr val="006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…je každé tvrzení, které uvádí,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naznačuje </a:t>
            </a: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nebo ze kterého vyplývá </a:t>
            </a:r>
            <a:r>
              <a:rPr lang="cs-CZ" altLang="cs-CZ" b="1" u="sng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souvislost</a:t>
            </a:r>
            <a:r>
              <a:rPr lang="cs-CZ" altLang="cs-CZ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mezi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kategorií potravin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potravinou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některou z jejích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složek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u="sng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zdravím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3312368" cy="132905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893459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Zástupný symbol pro obsah 2"/>
          <p:cNvSpPr>
            <a:spLocks noGrp="1"/>
          </p:cNvSpPr>
          <p:nvPr>
            <p:ph idx="1"/>
          </p:nvPr>
        </p:nvSpPr>
        <p:spPr>
          <a:xfrm rot="10800000" flipV="1">
            <a:off x="1115616" y="1844675"/>
            <a:ext cx="7128792" cy="1512317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 typeface="Georgia" pitchFamily="18" charset="0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buClrTx/>
              <a:buFont typeface="Wingdings 2" pitchFamily="18" charset="2"/>
              <a:buNone/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eaLnBrk="1" hangingPunct="1">
              <a:defRPr/>
            </a:pPr>
            <a:endParaRPr lang="cs-CZ" altLang="cs-CZ" sz="2000" dirty="0" smtClean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cs-CZ" altLang="cs-CZ" sz="2000" dirty="0" smtClean="0">
                <a:latin typeface="Calibri" pitchFamily="34" charset="0"/>
                <a:cs typeface="Calibri" pitchFamily="34" charset="0"/>
              </a:rPr>
              <a:t>                   </a:t>
            </a:r>
          </a:p>
        </p:txBody>
      </p:sp>
      <p:sp>
        <p:nvSpPr>
          <p:cNvPr id="8195" name="Nadpis 1"/>
          <p:cNvSpPr>
            <a:spLocks noGrp="1"/>
          </p:cNvSpPr>
          <p:nvPr>
            <p:ph type="title"/>
          </p:nvPr>
        </p:nvSpPr>
        <p:spPr bwMode="auto">
          <a:xfrm>
            <a:off x="3891539" y="692696"/>
            <a:ext cx="4464496" cy="599517"/>
          </a:xfrm>
        </p:spPr>
        <p:txBody>
          <a:bodyPr wrap="square" numCol="1" compatLnSpc="1">
            <a:prstTxWarp prst="textNoShape">
              <a:avLst/>
            </a:prstTxWarp>
            <a:noAutofit/>
          </a:bodyPr>
          <a:lstStyle/>
          <a:p>
            <a:pPr marL="0" indent="0" eaLnBrk="1" hangingPunct="1">
              <a:buFont typeface="Georgia" pitchFamily="18" charset="0"/>
              <a:buNone/>
            </a:pPr>
            <a:r>
              <a:rPr lang="cs-CZ" altLang="cs-CZ" sz="3200" b="1" dirty="0" smtClean="0"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Zdravotní tvrzení – definice a příklady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1484784"/>
            <a:ext cx="3952555" cy="3157855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buFont typeface="Georgia" pitchFamily="18" charset="0"/>
              <a:buNone/>
              <a:defRPr/>
            </a:pP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Zdravotní tvrzení je </a:t>
            </a: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každé tvrzení, které uvádí,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naznačuje </a:t>
            </a: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nebo ze kterého vyplývá </a:t>
            </a:r>
            <a:r>
              <a:rPr lang="cs-CZ" altLang="cs-CZ" b="1" u="sng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souvislost</a:t>
            </a:r>
            <a:r>
              <a:rPr lang="cs-CZ" altLang="cs-CZ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mezi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kategorií potravin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potravinou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altLang="cs-CZ" dirty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některou z jejích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složek</a:t>
            </a:r>
            <a:r>
              <a:rPr lang="cs-CZ" altLang="cs-CZ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cs-CZ" altLang="cs-CZ" u="sng" dirty="0" smtClean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u="sng" dirty="0">
                <a:solidFill>
                  <a:srgbClr val="C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zdravím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9512" y="5041876"/>
            <a:ext cx="4752528" cy="461665"/>
          </a:xfrm>
          <a:prstGeom prst="rect">
            <a:avLst/>
          </a:prstGeom>
          <a:solidFill>
            <a:srgbClr val="FFD45B"/>
          </a:solidFill>
        </p:spPr>
        <p:txBody>
          <a:bodyPr wrap="square">
            <a:spAutoFit/>
          </a:bodyPr>
          <a:lstStyle/>
          <a:p>
            <a:r>
              <a:rPr lang="en-US" dirty="0"/>
              <a:t>Thiamin </a:t>
            </a:r>
            <a:r>
              <a:rPr lang="cs-CZ" dirty="0" smtClean="0"/>
              <a:t>pomáhá udržet</a:t>
            </a:r>
            <a:r>
              <a:rPr lang="en-US" dirty="0" smtClean="0"/>
              <a:t> </a:t>
            </a:r>
            <a:r>
              <a:rPr lang="en-US" dirty="0" err="1" smtClean="0"/>
              <a:t>srdce</a:t>
            </a:r>
            <a:r>
              <a:rPr lang="cs-CZ" dirty="0" smtClean="0"/>
              <a:t> zdravé</a:t>
            </a:r>
            <a:endParaRPr lang="en-US" dirty="0"/>
          </a:p>
        </p:txBody>
      </p:sp>
      <p:sp>
        <p:nvSpPr>
          <p:cNvPr id="7" name="Obdélník 6"/>
          <p:cNvSpPr/>
          <p:nvPr/>
        </p:nvSpPr>
        <p:spPr>
          <a:xfrm>
            <a:off x="4651700" y="1722449"/>
            <a:ext cx="4096764" cy="40011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en-US" sz="2000" dirty="0" err="1"/>
              <a:t>Jód</a:t>
            </a:r>
            <a:r>
              <a:rPr lang="en-US" sz="2000" dirty="0"/>
              <a:t> </a:t>
            </a:r>
            <a:r>
              <a:rPr lang="en-US" sz="2000" dirty="0" err="1"/>
              <a:t>přispívá</a:t>
            </a:r>
            <a:r>
              <a:rPr lang="en-US" sz="2000" dirty="0"/>
              <a:t> k </a:t>
            </a:r>
            <a:r>
              <a:rPr lang="en-US" sz="2000" dirty="0" err="1"/>
              <a:t>normálnímu</a:t>
            </a:r>
            <a:r>
              <a:rPr lang="en-US" sz="2000" dirty="0"/>
              <a:t> </a:t>
            </a:r>
            <a:r>
              <a:rPr lang="en-US" sz="2000" dirty="0" err="1"/>
              <a:t>růstu</a:t>
            </a:r>
            <a:r>
              <a:rPr lang="en-US" sz="2000" dirty="0"/>
              <a:t> </a:t>
            </a:r>
            <a:r>
              <a:rPr lang="en-US" sz="2000" dirty="0" err="1"/>
              <a:t>dětí</a:t>
            </a:r>
            <a:endParaRPr lang="en-US" sz="20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1" t="10537" r="24810" b="4425"/>
          <a:stretch/>
        </p:blipFill>
        <p:spPr>
          <a:xfrm>
            <a:off x="8524874" y="2060848"/>
            <a:ext cx="619126" cy="174307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89240"/>
            <a:ext cx="1489348" cy="99289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4355976" y="3717032"/>
            <a:ext cx="328220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i="1" dirty="0">
                <a:solidFill>
                  <a:schemeClr val="accent1">
                    <a:lumMod val="75000"/>
                  </a:schemeClr>
                </a:solidFill>
              </a:rPr>
              <a:t>Riboflavin udržuje oči zdravé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184" y="3526438"/>
            <a:ext cx="645046" cy="76034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Obdélník 13"/>
          <p:cNvSpPr/>
          <p:nvPr/>
        </p:nvSpPr>
        <p:spPr>
          <a:xfrm>
            <a:off x="5354117" y="4872598"/>
            <a:ext cx="3697985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2000" b="1" i="1" dirty="0" smtClean="0">
                <a:solidFill>
                  <a:schemeClr val="accent1">
                    <a:lumMod val="75000"/>
                  </a:schemeClr>
                </a:solidFill>
              </a:rPr>
              <a:t>Vitamín C pro správnou imunitu</a:t>
            </a:r>
            <a:endParaRPr lang="cs-CZ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24" y="5510969"/>
            <a:ext cx="240792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83357"/>
            <a:ext cx="7355160" cy="4669979"/>
          </a:xfrm>
        </p:spPr>
        <p:txBody>
          <a:bodyPr>
            <a:noAutofit/>
          </a:bodyPr>
          <a:lstStyle/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endParaRPr lang="cs-CZ" altLang="cs-CZ" sz="1000" dirty="0" smtClean="0"/>
          </a:p>
          <a:p>
            <a:pPr>
              <a:buNone/>
            </a:pPr>
            <a:r>
              <a:rPr lang="cs-CZ" sz="1800" b="1" dirty="0" smtClean="0">
                <a:solidFill>
                  <a:srgbClr val="00B058"/>
                </a:solidFill>
              </a:rPr>
              <a:t>Používat lze zdravotní tvrzení, která:</a:t>
            </a:r>
          </a:p>
          <a:p>
            <a:r>
              <a:rPr lang="cs-CZ" sz="1600" b="1" dirty="0" smtClean="0">
                <a:solidFill>
                  <a:srgbClr val="008E00"/>
                </a:solidFill>
              </a:rPr>
              <a:t>byla schválena </a:t>
            </a:r>
            <a:r>
              <a:rPr lang="cs-CZ" sz="1600" dirty="0" smtClean="0"/>
              <a:t>v souladu s nařízením 1924/2006 a obsažena v seznamu schválených tvrzení</a:t>
            </a:r>
          </a:p>
          <a:p>
            <a:r>
              <a:rPr lang="cs-CZ" sz="1600" b="1" dirty="0" smtClean="0">
                <a:solidFill>
                  <a:srgbClr val="008E00"/>
                </a:solidFill>
              </a:rPr>
              <a:t>splňují podmínky </a:t>
            </a:r>
            <a:r>
              <a:rPr lang="cs-CZ" sz="1600" dirty="0" smtClean="0"/>
              <a:t>pro jejich použití</a:t>
            </a:r>
          </a:p>
          <a:p>
            <a:r>
              <a:rPr lang="cs-CZ" sz="1600" dirty="0" smtClean="0"/>
              <a:t>splňují </a:t>
            </a:r>
            <a:r>
              <a:rPr lang="cs-CZ" sz="1600" b="1" dirty="0" smtClean="0">
                <a:solidFill>
                  <a:srgbClr val="008E00"/>
                </a:solidFill>
              </a:rPr>
              <a:t>zásady slovní flexibility </a:t>
            </a:r>
            <a:r>
              <a:rPr lang="cs-CZ" sz="1600" dirty="0" smtClean="0"/>
              <a:t>a</a:t>
            </a:r>
          </a:p>
          <a:p>
            <a:r>
              <a:rPr lang="cs-CZ" sz="1600" dirty="0" smtClean="0"/>
              <a:t>jsou </a:t>
            </a:r>
            <a:r>
              <a:rPr lang="cs-CZ" sz="1600" b="1" dirty="0" smtClean="0">
                <a:solidFill>
                  <a:srgbClr val="008E00"/>
                </a:solidFill>
              </a:rPr>
              <a:t>dobře srozumitelná </a:t>
            </a:r>
            <a:r>
              <a:rPr lang="cs-CZ" sz="1600" dirty="0" smtClean="0"/>
              <a:t>průměrnému spotřebiteli</a:t>
            </a:r>
          </a:p>
          <a:p>
            <a:pPr>
              <a:buNone/>
            </a:pPr>
            <a:r>
              <a:rPr lang="cs-CZ" sz="1600" dirty="0" smtClean="0"/>
              <a:t>Používat lze i tvrzení, jejichž posouzení nebylo ještě dokončeno, tzv. </a:t>
            </a:r>
            <a:r>
              <a:rPr lang="cs-CZ" sz="1600" b="1" dirty="0" smtClean="0">
                <a:solidFill>
                  <a:srgbClr val="008E00"/>
                </a:solidFill>
              </a:rPr>
              <a:t>On hold seznam</a:t>
            </a:r>
            <a:endParaRPr lang="cs-CZ" sz="1600" dirty="0">
              <a:solidFill>
                <a:srgbClr val="008E00"/>
              </a:solidFill>
            </a:endParaRPr>
          </a:p>
          <a:p>
            <a:pPr>
              <a:buNone/>
            </a:pPr>
            <a:endParaRPr lang="cs-CZ" altLang="cs-CZ" sz="18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cs-CZ" altLang="cs-CZ" sz="1800" b="1" dirty="0" smtClean="0">
                <a:solidFill>
                  <a:srgbClr val="C00000"/>
                </a:solidFill>
              </a:rPr>
              <a:t>Používat nelze zdravotní tvrzení, která:</a:t>
            </a:r>
          </a:p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endParaRPr lang="cs-CZ" altLang="cs-CZ" sz="1800" dirty="0" smtClean="0"/>
          </a:p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1600" b="1" dirty="0" smtClean="0"/>
              <a:t>naznačují</a:t>
            </a:r>
            <a:r>
              <a:rPr lang="cs-CZ" altLang="cs-CZ" sz="1600" b="1" dirty="0"/>
              <a:t>, že nekonzumováním dané potraviny by mohlo být ohroženo </a:t>
            </a:r>
            <a:r>
              <a:rPr lang="cs-CZ" altLang="cs-CZ" sz="1600" b="1" dirty="0" smtClean="0"/>
              <a:t>zdraví</a:t>
            </a:r>
          </a:p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1600" b="1" dirty="0" smtClean="0"/>
              <a:t>odkazují </a:t>
            </a:r>
            <a:r>
              <a:rPr lang="cs-CZ" altLang="cs-CZ" sz="1600" b="1" dirty="0"/>
              <a:t>na míru nebo množství úbytku hmotnosti </a:t>
            </a:r>
          </a:p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1600" b="1" dirty="0" smtClean="0"/>
              <a:t>odkazují </a:t>
            </a:r>
            <a:r>
              <a:rPr lang="cs-CZ" altLang="cs-CZ" sz="1600" b="1" dirty="0"/>
              <a:t>na doporučení jednotlivých lékařů </a:t>
            </a:r>
            <a:r>
              <a:rPr lang="cs-CZ" altLang="cs-CZ" sz="1600" b="1" dirty="0" smtClean="0"/>
              <a:t>nebo </a:t>
            </a:r>
            <a:r>
              <a:rPr lang="cs-CZ" altLang="cs-CZ" sz="1600" b="1" dirty="0"/>
              <a:t>dalších odborníků ve zdravotnictví </a:t>
            </a:r>
            <a:r>
              <a:rPr lang="cs-CZ" altLang="cs-CZ" sz="1600" dirty="0"/>
              <a:t>a sdružení, která nejsou uvedena   v čl. </a:t>
            </a:r>
            <a:r>
              <a:rPr lang="cs-CZ" altLang="cs-CZ" sz="1600" dirty="0" smtClean="0"/>
              <a:t>11</a:t>
            </a:r>
          </a:p>
          <a:p>
            <a:pPr marL="636588" lvl="1" indent="-342900">
              <a:lnSpc>
                <a:spcPct val="80000"/>
              </a:lnSpc>
              <a:buFont typeface="+mj-lt"/>
              <a:buAutoNum type="arabicPeriod"/>
            </a:pPr>
            <a:r>
              <a:rPr lang="cs-CZ" altLang="cs-CZ" sz="1600" dirty="0" smtClean="0"/>
              <a:t>Nesplňují výše uvedené podmínky</a:t>
            </a:r>
            <a:endParaRPr lang="cs-CZ" altLang="cs-CZ" sz="1600" dirty="0"/>
          </a:p>
          <a:p>
            <a:pPr marL="579438" lvl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0" indent="0">
              <a:buNone/>
            </a:pPr>
            <a:endParaRPr lang="cs-CZ" altLang="cs-CZ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18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altLang="cs-CZ" sz="1800" i="1" dirty="0">
              <a:solidFill>
                <a:srgbClr val="FF0000"/>
              </a:solidFill>
            </a:endParaRPr>
          </a:p>
          <a:p>
            <a:endParaRPr lang="cs-CZ" sz="10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5312" y="980728"/>
            <a:ext cx="7211144" cy="1066130"/>
          </a:xfrm>
        </p:spPr>
        <p:txBody>
          <a:bodyPr>
            <a:normAutofit/>
          </a:bodyPr>
          <a:lstStyle/>
          <a:p>
            <a:r>
              <a:rPr lang="cs-CZ" altLang="cs-CZ" dirty="0" smtClean="0"/>
              <a:t>Používání zdravotních tvrzení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58" y="4557384"/>
            <a:ext cx="960625" cy="9606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2426990"/>
            <a:ext cx="93610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5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Zástupný symbol pro obsah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968552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indent="0" eaLnBrk="1" hangingPunct="1">
              <a:buClrTx/>
              <a:buFont typeface="Georgia" pitchFamily="18" charset="0"/>
              <a:buNone/>
              <a:defRPr/>
            </a:pPr>
            <a:endParaRPr lang="cs-CZ" altLang="cs-CZ" sz="1200" b="1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 indent="0" eaLnBrk="1" hangingPunct="1">
              <a:buClrTx/>
              <a:buFont typeface="Georgia" pitchFamily="18" charset="0"/>
              <a:buNone/>
              <a:defRPr/>
            </a:pPr>
            <a:r>
              <a:rPr lang="cs-CZ" altLang="cs-CZ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1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altLang="cs-CZ" sz="1200" b="1" dirty="0" smtClean="0">
              <a:solidFill>
                <a:srgbClr val="C00000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 eaLnBrk="1" hangingPunct="1">
              <a:buFont typeface="Georgia" pitchFamily="18" charset="0"/>
              <a:buNone/>
              <a:defRPr/>
            </a:pPr>
            <a:endParaRPr lang="cs-CZ" altLang="cs-CZ" sz="12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314" name="Nadpis 1"/>
          <p:cNvSpPr>
            <a:spLocks noGrp="1"/>
          </p:cNvSpPr>
          <p:nvPr>
            <p:ph type="title"/>
          </p:nvPr>
        </p:nvSpPr>
        <p:spPr bwMode="auto">
          <a:xfrm>
            <a:off x="2555776" y="836712"/>
            <a:ext cx="5868144" cy="635000"/>
          </a:xfrm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cs-CZ" altLang="cs-CZ" sz="3200" dirty="0" smtClean="0">
                <a:effectLst/>
              </a:rPr>
              <a:t>Jednotlivé typy zdravotních tvrzení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244237" y="1557905"/>
            <a:ext cx="8712968" cy="28797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b="1" dirty="0">
                <a:solidFill>
                  <a:srgbClr val="3366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čl.13 - týká se normálních tělesných funkcí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…udržuje [uvedení běžné životní funkce organismu] </a:t>
            </a:r>
            <a:r>
              <a:rPr lang="cs-CZ" altLang="cs-CZ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b="1" u="sng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1 -  </a:t>
            </a:r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popisují nebo odkazují na</a:t>
            </a:r>
          </a:p>
          <a:p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a) význam substance pro růst a vývoj organismu a jeho fyziologické funkce</a:t>
            </a:r>
          </a:p>
          <a:p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b) psychologické a behaviorální funkce</a:t>
            </a:r>
          </a:p>
          <a:p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	13.1. c) snižování nebo kontrolu hmotnosti nebo snížení pocitu hladu či zvýšení pocitu sytosti anebo snížení 	množství energie ve stravě</a:t>
            </a:r>
          </a:p>
          <a:p>
            <a:pPr>
              <a:lnSpc>
                <a:spcPct val="80000"/>
              </a:lnSpc>
            </a:pPr>
            <a:r>
              <a:rPr lang="cs-CZ" altLang="cs-CZ" sz="1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  <a:p>
            <a:pPr>
              <a:lnSpc>
                <a:spcPct val="80000"/>
              </a:lnSpc>
            </a:pPr>
            <a:r>
              <a:rPr lang="cs-CZ" altLang="cs-CZ" sz="1200" b="1" u="sng" dirty="0">
                <a:solidFill>
                  <a:srgbClr val="0070C0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funkční podle čl. 13 odst. 5 </a:t>
            </a:r>
          </a:p>
          <a:p>
            <a:pPr>
              <a:defRPr/>
            </a:pPr>
            <a:r>
              <a:rPr lang="cs-CZ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cs-CZ" sz="1200" dirty="0">
                <a:solidFill>
                  <a:srgbClr val="2127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založená na nových vědeckých poznatcích</a:t>
            </a:r>
            <a:endParaRPr lang="cs-CZ" sz="12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r>
              <a:rPr lang="cs-CZ" sz="1200" dirty="0">
                <a:solidFill>
                  <a:srgbClr val="21274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Tvrzení s patentovou ochranou dat - </a:t>
            </a:r>
            <a:r>
              <a:rPr lang="cs-CZ" sz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ochrana dat 5 let, pokud jiný žadatel nezíská dříve pro dané tvrzení 	schválení bez odkazu na údaje původního žadatele</a:t>
            </a:r>
          </a:p>
          <a:p>
            <a:pPr>
              <a:defRPr/>
            </a:pPr>
            <a:r>
              <a:rPr lang="cs-CZ" sz="12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altLang="cs-CZ" sz="12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44237" y="4748839"/>
            <a:ext cx="8712968" cy="17281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podle čl. 14 - týká se snižování rizikového faktoru onemocnění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i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Příklad: …snižuje [uvedení rizikového faktoru]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cs-CZ" altLang="cs-CZ" sz="1200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altLang="cs-CZ" sz="1200" b="1" u="sng" dirty="0">
                <a:solidFill>
                  <a:srgbClr val="5ECCF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o snížení rizika onemocnění </a:t>
            </a:r>
            <a:r>
              <a:rPr lang="cs-CZ" altLang="cs-CZ" sz="1200" b="1" dirty="0">
                <a:solidFill>
                  <a:srgbClr val="5ECCF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podle čl. 14 odst. 1 písm. a)</a:t>
            </a:r>
          </a:p>
          <a:p>
            <a:pPr marL="365125" lvl="1">
              <a:buFont typeface="Georgia" pitchFamily="18" charset="0"/>
              <a:buNone/>
              <a:defRPr/>
            </a:pPr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uvádí, naznačuje nebo ze kterého vyplývá, že spotřeba určité kategorie potravin, potraviny nebo </a:t>
            </a:r>
            <a:endParaRPr lang="cs-CZ" altLang="cs-CZ" sz="1200" dirty="0" smtClean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65125" lvl="1">
              <a:buFont typeface="Georgia" pitchFamily="18" charset="0"/>
              <a:buNone/>
              <a:defRPr/>
            </a:pPr>
            <a:r>
              <a:rPr lang="cs-CZ" altLang="cs-CZ" sz="1200" dirty="0" smtClean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některé </a:t>
            </a:r>
            <a:r>
              <a:rPr lang="cs-CZ" altLang="cs-CZ" sz="1200" dirty="0">
                <a:solidFill>
                  <a:prstClr val="black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z jejích složek významně snižuje riziko vzniku určitého lidského onemocněn</a:t>
            </a:r>
          </a:p>
          <a:p>
            <a:pPr marL="365125" lvl="1">
              <a:buFont typeface="Georgia" pitchFamily="18" charset="0"/>
              <a:buNone/>
              <a:defRPr/>
            </a:pPr>
            <a:endParaRPr lang="cs-CZ" altLang="cs-CZ" sz="1200" dirty="0">
              <a:solidFill>
                <a:prstClr val="black"/>
              </a:solidFill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>
              <a:buFont typeface="Georgia" pitchFamily="18" charset="0"/>
              <a:buNone/>
              <a:defRPr/>
            </a:pPr>
            <a:r>
              <a:rPr lang="cs-CZ" altLang="cs-CZ" sz="1200" b="1" u="sng" dirty="0">
                <a:solidFill>
                  <a:srgbClr val="5ECCF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Tvrzení týkající se vývoje a zdraví dětí</a:t>
            </a:r>
            <a:r>
              <a:rPr lang="cs-CZ" altLang="cs-CZ" sz="1200" b="1" dirty="0">
                <a:solidFill>
                  <a:srgbClr val="5ECCF3"/>
                </a:solidFill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podle čl. 14 odst. 1 písm. b)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00808"/>
            <a:ext cx="1008886" cy="98666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13176"/>
            <a:ext cx="1008886" cy="100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1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491880" y="53940"/>
            <a:ext cx="5472608" cy="850106"/>
          </a:xfrm>
        </p:spPr>
        <p:txBody>
          <a:bodyPr>
            <a:noAutofit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Nespecifická tvrzení </a:t>
            </a:r>
            <a:r>
              <a:rPr lang="cs-CZ" b="1" dirty="0" smtClean="0">
                <a:solidFill>
                  <a:srgbClr val="008E00"/>
                </a:solidFill>
              </a:rPr>
              <a:t/>
            </a:r>
            <a:br>
              <a:rPr lang="cs-CZ" b="1" dirty="0" smtClean="0">
                <a:solidFill>
                  <a:srgbClr val="008E00"/>
                </a:solidFill>
              </a:rPr>
            </a:br>
            <a:endParaRPr lang="en-US" b="1" dirty="0">
              <a:solidFill>
                <a:srgbClr val="008E0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3528" y="2564904"/>
            <a:ext cx="8820472" cy="4107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sz="1400" dirty="0" smtClean="0"/>
          </a:p>
          <a:p>
            <a:pPr marL="44450" indent="0">
              <a:buNone/>
            </a:pPr>
            <a:r>
              <a:rPr lang="cs-CZ" altLang="cs-CZ" sz="15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neprochází </a:t>
            </a:r>
            <a:r>
              <a:rPr lang="cs-CZ" altLang="cs-CZ" sz="15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schvalovacím </a:t>
            </a:r>
            <a:r>
              <a:rPr lang="cs-CZ" altLang="cs-CZ" sz="15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procesem</a:t>
            </a:r>
            <a:endParaRPr lang="cs-CZ" altLang="cs-CZ" sz="15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4450" indent="0">
              <a:buNone/>
            </a:pPr>
            <a:r>
              <a:rPr lang="cs-CZ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1900" dirty="0" err="1" smtClean="0"/>
              <a:t>Odkaz</a:t>
            </a:r>
            <a:r>
              <a:rPr lang="en-US" sz="1900" dirty="0" smtClean="0"/>
              <a:t> </a:t>
            </a:r>
            <a:r>
              <a:rPr lang="en-US" sz="1900" dirty="0" err="1"/>
              <a:t>na</a:t>
            </a:r>
            <a:r>
              <a:rPr lang="en-US" sz="1900" dirty="0"/>
              <a:t> </a:t>
            </a:r>
            <a:r>
              <a:rPr lang="en-US" sz="1900" dirty="0" err="1"/>
              <a:t>obecné</a:t>
            </a:r>
            <a:r>
              <a:rPr lang="en-US" sz="1900" dirty="0"/>
              <a:t>, </a:t>
            </a:r>
            <a:r>
              <a:rPr lang="en-US" sz="1900" dirty="0" err="1"/>
              <a:t>nespecifické</a:t>
            </a:r>
            <a:r>
              <a:rPr lang="en-US" sz="1900" dirty="0"/>
              <a:t> </a:t>
            </a:r>
            <a:r>
              <a:rPr lang="en-US" sz="1900" dirty="0" err="1"/>
              <a:t>příznivé</a:t>
            </a:r>
            <a:r>
              <a:rPr lang="en-US" sz="1900" dirty="0"/>
              <a:t> </a:t>
            </a:r>
            <a:r>
              <a:rPr lang="en-US" sz="1900" dirty="0" err="1"/>
              <a:t>účinky</a:t>
            </a:r>
            <a:r>
              <a:rPr lang="en-US" sz="1900" dirty="0"/>
              <a:t> </a:t>
            </a:r>
            <a:r>
              <a:rPr lang="en-US" sz="1900" dirty="0" err="1" smtClean="0"/>
              <a:t>živiny</a:t>
            </a:r>
            <a:r>
              <a:rPr lang="cs-CZ" sz="1900" dirty="0" smtClean="0"/>
              <a:t> </a:t>
            </a:r>
            <a:r>
              <a:rPr lang="en-US" sz="1900" dirty="0" err="1" smtClean="0"/>
              <a:t>nebo</a:t>
            </a:r>
            <a:r>
              <a:rPr lang="en-US" sz="1900" dirty="0" smtClean="0"/>
              <a:t> </a:t>
            </a:r>
            <a:r>
              <a:rPr lang="en-US" sz="1900" dirty="0" err="1" smtClean="0"/>
              <a:t>potraviny</a:t>
            </a:r>
            <a:r>
              <a:rPr lang="en-US" sz="1900" dirty="0" smtClean="0"/>
              <a:t> </a:t>
            </a:r>
            <a:r>
              <a:rPr lang="en-US" sz="1900" dirty="0" err="1" smtClean="0"/>
              <a:t>na</a:t>
            </a:r>
            <a:r>
              <a:rPr lang="en-US" sz="1900" dirty="0" smtClean="0"/>
              <a:t> </a:t>
            </a:r>
            <a:r>
              <a:rPr lang="en-US" sz="1900" dirty="0" err="1" smtClean="0"/>
              <a:t>celkové</a:t>
            </a:r>
            <a:r>
              <a:rPr lang="en-US" sz="1900" dirty="0" smtClean="0"/>
              <a:t> </a:t>
            </a:r>
            <a:r>
              <a:rPr lang="en-US" sz="1900" dirty="0" err="1" smtClean="0"/>
              <a:t>dobré</a:t>
            </a:r>
            <a:r>
              <a:rPr lang="en-US" sz="1900" dirty="0" smtClean="0"/>
              <a:t> </a:t>
            </a:r>
            <a:r>
              <a:rPr lang="en-US" sz="1900" dirty="0" err="1" smtClean="0"/>
              <a:t>zdraví</a:t>
            </a:r>
            <a:r>
              <a:rPr lang="en-US" sz="1900" dirty="0" smtClean="0"/>
              <a:t> a </a:t>
            </a:r>
            <a:r>
              <a:rPr lang="en-US" sz="1900" dirty="0" err="1" smtClean="0"/>
              <a:t>duševní</a:t>
            </a:r>
            <a:r>
              <a:rPr lang="en-US" sz="1900" dirty="0" smtClean="0"/>
              <a:t> a </a:t>
            </a:r>
            <a:r>
              <a:rPr lang="en-US" sz="1900" dirty="0" err="1" smtClean="0"/>
              <a:t>tělesnou</a:t>
            </a:r>
            <a:r>
              <a:rPr lang="cs-CZ" sz="1900" dirty="0" smtClean="0"/>
              <a:t> </a:t>
            </a:r>
            <a:r>
              <a:rPr lang="en-US" sz="1900" dirty="0" err="1" smtClean="0"/>
              <a:t>pohodu</a:t>
            </a:r>
            <a:r>
              <a:rPr lang="en-US" sz="1900" dirty="0" smtClean="0"/>
              <a:t> </a:t>
            </a:r>
            <a:r>
              <a:rPr lang="en-US" sz="1900" b="1" u="sng" dirty="0"/>
              <a:t>je </a:t>
            </a:r>
            <a:r>
              <a:rPr lang="en-US" sz="1900" b="1" u="sng" dirty="0" err="1"/>
              <a:t>přípustný</a:t>
            </a:r>
            <a:r>
              <a:rPr lang="en-US" sz="1900" b="1" u="sng" dirty="0"/>
              <a:t> </a:t>
            </a:r>
            <a:r>
              <a:rPr lang="en-US" sz="1900" b="1" u="sng" dirty="0" err="1"/>
              <a:t>pouze</a:t>
            </a:r>
            <a:r>
              <a:rPr lang="en-US" sz="1900" b="1" u="sng" dirty="0"/>
              <a:t> </a:t>
            </a:r>
            <a:r>
              <a:rPr lang="en-US" sz="1900" b="1" u="sng" dirty="0" err="1"/>
              <a:t>tehdy</a:t>
            </a:r>
            <a:r>
              <a:rPr lang="en-US" sz="1900" dirty="0"/>
              <a:t>, </a:t>
            </a:r>
            <a:r>
              <a:rPr lang="en-US" sz="1900" dirty="0" err="1"/>
              <a:t>pokud</a:t>
            </a:r>
            <a:r>
              <a:rPr lang="en-US" sz="1900" dirty="0"/>
              <a:t> </a:t>
            </a:r>
            <a:r>
              <a:rPr lang="en-US" sz="1900" b="1" u="sng" dirty="0"/>
              <a:t>je </a:t>
            </a:r>
            <a:r>
              <a:rPr lang="en-US" sz="1900" b="1" u="sng" dirty="0" err="1"/>
              <a:t>doplněn</a:t>
            </a:r>
            <a:r>
              <a:rPr lang="en-US" sz="1900" b="1" u="sng" dirty="0"/>
              <a:t> </a:t>
            </a:r>
            <a:r>
              <a:rPr lang="cs-CZ" sz="1900" b="1" u="sng" dirty="0" smtClean="0"/>
              <a:t>schváleným specifickým </a:t>
            </a:r>
            <a:r>
              <a:rPr lang="en-US" sz="1900" b="1" u="sng" dirty="0" err="1" smtClean="0"/>
              <a:t>zdravotním</a:t>
            </a:r>
            <a:r>
              <a:rPr lang="en-US" sz="1900" b="1" u="sng" dirty="0" smtClean="0"/>
              <a:t> </a:t>
            </a:r>
            <a:r>
              <a:rPr lang="en-US" sz="1900" b="1" u="sng" dirty="0" err="1" smtClean="0"/>
              <a:t>tvrzením</a:t>
            </a:r>
            <a:endParaRPr lang="cs-CZ" sz="1900" b="1" u="sng" dirty="0" smtClean="0"/>
          </a:p>
          <a:p>
            <a:pPr marL="0" indent="0">
              <a:buNone/>
            </a:pPr>
            <a:r>
              <a:rPr lang="cs-CZ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Vztahuje se i na grafické, obrázkové či symbolické vyjádření</a:t>
            </a:r>
          </a:p>
          <a:p>
            <a:pPr marL="0" indent="0">
              <a:buNone/>
            </a:pPr>
            <a:endParaRPr lang="cs-CZ" sz="1900" dirty="0" smtClean="0"/>
          </a:p>
          <a:p>
            <a:endParaRPr lang="en-US" sz="1900" dirty="0"/>
          </a:p>
          <a:p>
            <a:pPr marL="0" indent="0">
              <a:buNone/>
            </a:pPr>
            <a:r>
              <a:rPr lang="en-US" sz="1900" dirty="0" err="1" smtClean="0"/>
              <a:t>Tato</a:t>
            </a:r>
            <a:r>
              <a:rPr lang="en-US" sz="1900" dirty="0" smtClean="0"/>
              <a:t> </a:t>
            </a:r>
            <a:r>
              <a:rPr lang="en-US" sz="1900" dirty="0" err="1"/>
              <a:t>zvláštní</a:t>
            </a:r>
            <a:r>
              <a:rPr lang="en-US" sz="1900" dirty="0"/>
              <a:t> </a:t>
            </a:r>
            <a:r>
              <a:rPr lang="en-US" sz="1900" dirty="0" err="1"/>
              <a:t>tvrzení</a:t>
            </a:r>
            <a:r>
              <a:rPr lang="en-US" sz="1900" dirty="0"/>
              <a:t> </a:t>
            </a:r>
            <a:r>
              <a:rPr lang="en-US" sz="1900" dirty="0" err="1"/>
              <a:t>ze</a:t>
            </a:r>
            <a:r>
              <a:rPr lang="en-US" sz="1900" dirty="0"/>
              <a:t> </a:t>
            </a:r>
            <a:r>
              <a:rPr lang="en-US" sz="1900" dirty="0" err="1"/>
              <a:t>seznamů</a:t>
            </a:r>
            <a:r>
              <a:rPr lang="en-US" sz="1900" dirty="0"/>
              <a:t> </a:t>
            </a:r>
            <a:r>
              <a:rPr lang="en-US" sz="1900" dirty="0" err="1"/>
              <a:t>schválených</a:t>
            </a:r>
            <a:r>
              <a:rPr lang="en-US" sz="1900" dirty="0"/>
              <a:t> </a:t>
            </a:r>
            <a:r>
              <a:rPr lang="en-US" sz="1900" dirty="0" err="1"/>
              <a:t>zdravotních</a:t>
            </a:r>
            <a:r>
              <a:rPr lang="en-US" sz="1900" dirty="0"/>
              <a:t> </a:t>
            </a:r>
            <a:r>
              <a:rPr lang="en-US" sz="1900" dirty="0" err="1"/>
              <a:t>tvrzení</a:t>
            </a:r>
            <a:r>
              <a:rPr lang="en-US" sz="1900" dirty="0"/>
              <a:t> by </a:t>
            </a:r>
            <a:r>
              <a:rPr lang="en-US" sz="1900" b="1" dirty="0" err="1">
                <a:solidFill>
                  <a:srgbClr val="ED517E"/>
                </a:solidFill>
              </a:rPr>
              <a:t>měla</a:t>
            </a:r>
            <a:r>
              <a:rPr lang="en-US" sz="1900" b="1" dirty="0">
                <a:solidFill>
                  <a:srgbClr val="ED517E"/>
                </a:solidFill>
              </a:rPr>
              <a:t> </a:t>
            </a:r>
            <a:r>
              <a:rPr lang="en-US" sz="1900" b="1" dirty="0" err="1">
                <a:solidFill>
                  <a:srgbClr val="ED517E"/>
                </a:solidFill>
              </a:rPr>
              <a:t>být</a:t>
            </a:r>
            <a:r>
              <a:rPr lang="en-US" sz="1900" b="1" dirty="0">
                <a:solidFill>
                  <a:srgbClr val="ED517E"/>
                </a:solidFill>
              </a:rPr>
              <a:t> pro </a:t>
            </a:r>
            <a:r>
              <a:rPr lang="en-US" sz="1900" b="1" dirty="0" err="1">
                <a:solidFill>
                  <a:srgbClr val="ED517E"/>
                </a:solidFill>
              </a:rPr>
              <a:t>daný</a:t>
            </a:r>
            <a:r>
              <a:rPr lang="en-US" sz="1900" b="1" dirty="0">
                <a:solidFill>
                  <a:srgbClr val="ED517E"/>
                </a:solidFill>
              </a:rPr>
              <a:t> </a:t>
            </a:r>
            <a:r>
              <a:rPr lang="en-US" sz="1900" b="1" dirty="0" err="1">
                <a:solidFill>
                  <a:srgbClr val="ED517E"/>
                </a:solidFill>
              </a:rPr>
              <a:t>obecný</a:t>
            </a:r>
            <a:r>
              <a:rPr lang="en-US" sz="1900" b="1" dirty="0">
                <a:solidFill>
                  <a:srgbClr val="ED517E"/>
                </a:solidFill>
              </a:rPr>
              <a:t> </a:t>
            </a:r>
            <a:r>
              <a:rPr lang="en-US" sz="1900" b="1" dirty="0" err="1">
                <a:solidFill>
                  <a:srgbClr val="ED517E"/>
                </a:solidFill>
              </a:rPr>
              <a:t>odkaz</a:t>
            </a:r>
            <a:r>
              <a:rPr lang="en-US" sz="1900" b="1" dirty="0">
                <a:solidFill>
                  <a:srgbClr val="ED517E"/>
                </a:solidFill>
              </a:rPr>
              <a:t> </a:t>
            </a:r>
            <a:r>
              <a:rPr lang="en-US" sz="1900" b="1" dirty="0" err="1">
                <a:solidFill>
                  <a:srgbClr val="ED517E"/>
                </a:solidFill>
              </a:rPr>
              <a:t>relevantní</a:t>
            </a:r>
            <a:r>
              <a:rPr lang="en-US" sz="1900" dirty="0"/>
              <a:t>. </a:t>
            </a:r>
            <a:r>
              <a:rPr lang="en-US" sz="1900" dirty="0" err="1"/>
              <a:t>Čím</a:t>
            </a:r>
            <a:r>
              <a:rPr lang="en-US" sz="1900" dirty="0"/>
              <a:t> je </a:t>
            </a:r>
            <a:r>
              <a:rPr lang="en-US" sz="1900" dirty="0" err="1"/>
              <a:t>tento</a:t>
            </a:r>
            <a:r>
              <a:rPr lang="en-US" sz="1900" dirty="0"/>
              <a:t> </a:t>
            </a:r>
            <a:r>
              <a:rPr lang="en-US" sz="1900" dirty="0" err="1"/>
              <a:t>odkaz</a:t>
            </a:r>
            <a:r>
              <a:rPr lang="en-US" sz="1900" dirty="0"/>
              <a:t> </a:t>
            </a:r>
            <a:r>
              <a:rPr lang="en-US" sz="1900" dirty="0" err="1"/>
              <a:t>obecnější</a:t>
            </a:r>
            <a:r>
              <a:rPr lang="en-US" sz="1900" dirty="0"/>
              <a:t>, </a:t>
            </a:r>
            <a:r>
              <a:rPr lang="en-US" sz="1900" dirty="0" err="1"/>
              <a:t>např</a:t>
            </a:r>
            <a:r>
              <a:rPr lang="en-US" sz="1900" dirty="0"/>
              <a:t>. „pro </a:t>
            </a:r>
            <a:r>
              <a:rPr lang="en-US" sz="1900" dirty="0" err="1"/>
              <a:t>dobré</a:t>
            </a:r>
            <a:r>
              <a:rPr lang="en-US" sz="1900" dirty="0"/>
              <a:t> </a:t>
            </a:r>
            <a:r>
              <a:rPr lang="en-US" sz="1900" dirty="0" err="1"/>
              <a:t>zdraví</a:t>
            </a:r>
            <a:r>
              <a:rPr lang="en-US" sz="1900" dirty="0"/>
              <a:t>“, </a:t>
            </a:r>
            <a:r>
              <a:rPr lang="en-US" sz="1900" dirty="0" err="1"/>
              <a:t>tím</a:t>
            </a:r>
            <a:r>
              <a:rPr lang="en-US" sz="1900" dirty="0"/>
              <a:t> </a:t>
            </a:r>
            <a:r>
              <a:rPr lang="en-US" sz="1900" dirty="0" err="1"/>
              <a:t>více</a:t>
            </a:r>
            <a:r>
              <a:rPr lang="en-US" sz="1900" dirty="0"/>
              <a:t> </a:t>
            </a:r>
            <a:r>
              <a:rPr lang="en-US" sz="1900" dirty="0" err="1"/>
              <a:t>zdravotními</a:t>
            </a:r>
            <a:r>
              <a:rPr lang="en-US" sz="1900" dirty="0"/>
              <a:t> </a:t>
            </a:r>
            <a:r>
              <a:rPr lang="en-US" sz="1900" dirty="0" err="1"/>
              <a:t>tvrzeními</a:t>
            </a:r>
            <a:r>
              <a:rPr lang="en-US" sz="1900" dirty="0"/>
              <a:t> </a:t>
            </a:r>
            <a:r>
              <a:rPr lang="en-US" sz="1900" dirty="0" err="1"/>
              <a:t>ze</a:t>
            </a:r>
            <a:r>
              <a:rPr lang="en-US" sz="1900" dirty="0"/>
              <a:t> </a:t>
            </a:r>
            <a:r>
              <a:rPr lang="en-US" sz="1900" dirty="0" err="1"/>
              <a:t>schválených</a:t>
            </a:r>
            <a:r>
              <a:rPr lang="en-US" sz="1900" dirty="0"/>
              <a:t> </a:t>
            </a:r>
            <a:r>
              <a:rPr lang="en-US" sz="1900" dirty="0" err="1"/>
              <a:t>seznamů</a:t>
            </a:r>
            <a:r>
              <a:rPr lang="en-US" sz="1900" dirty="0"/>
              <a:t> je </a:t>
            </a:r>
            <a:r>
              <a:rPr lang="en-US" sz="1900" dirty="0" err="1"/>
              <a:t>možné</a:t>
            </a:r>
            <a:r>
              <a:rPr lang="en-US" sz="1900" dirty="0"/>
              <a:t> </a:t>
            </a:r>
            <a:r>
              <a:rPr lang="en-US" sz="1900" dirty="0" err="1"/>
              <a:t>jej</a:t>
            </a:r>
            <a:r>
              <a:rPr lang="en-US" sz="1900" dirty="0"/>
              <a:t> </a:t>
            </a:r>
            <a:r>
              <a:rPr lang="en-US" sz="1900" dirty="0" err="1"/>
              <a:t>doprovodit</a:t>
            </a:r>
            <a:r>
              <a:rPr lang="en-US" sz="1900" dirty="0"/>
              <a:t>. </a:t>
            </a:r>
            <a:r>
              <a:rPr lang="cs-CZ" sz="1900" dirty="0" smtClean="0"/>
              <a:t>(</a:t>
            </a:r>
            <a:r>
              <a:rPr lang="cs-CZ" sz="1900" dirty="0"/>
              <a:t>Prováděcí rozhodnutí </a:t>
            </a:r>
            <a:r>
              <a:rPr lang="cs-CZ" sz="1900" dirty="0" smtClean="0"/>
              <a:t>EK 63/2013 )</a:t>
            </a:r>
          </a:p>
          <a:p>
            <a:pPr marL="0" indent="0">
              <a:buNone/>
            </a:pPr>
            <a:endParaRPr lang="cs-CZ" sz="1900" dirty="0" smtClean="0"/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Specifické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schválené ZT by </a:t>
            </a:r>
            <a:r>
              <a:rPr lang="cs-CZ" sz="1400" b="1" u="sng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mělo být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uvedeno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„vedle“ 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nespecifického tvrzení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nebo </a:t>
            </a:r>
            <a:r>
              <a:rPr lang="cs-CZ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„za“ </a:t>
            </a:r>
            <a:r>
              <a:rPr lang="cs-CZ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ním</a:t>
            </a:r>
            <a:r>
              <a:rPr lang="cs-CZ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82550" indent="0">
              <a:buNone/>
            </a:pPr>
            <a:endParaRPr lang="cs-CZ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7" name="Zaoblený obdélník 6"/>
          <p:cNvSpPr/>
          <p:nvPr/>
        </p:nvSpPr>
        <p:spPr>
          <a:xfrm rot="21014798">
            <a:off x="1575011" y="1987107"/>
            <a:ext cx="1224136" cy="386861"/>
          </a:xfrm>
          <a:prstGeom prst="roundRect">
            <a:avLst/>
          </a:prstGeom>
          <a:solidFill>
            <a:srgbClr val="E4CE4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Imunita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 rot="21392422">
            <a:off x="114041" y="1452492"/>
            <a:ext cx="1485656" cy="261484"/>
          </a:xfrm>
          <a:prstGeom prst="roundRect">
            <a:avLst/>
          </a:prstGeom>
          <a:solidFill>
            <a:srgbClr val="92F2FC"/>
          </a:solidFill>
          <a:ln>
            <a:solidFill>
              <a:srgbClr val="C5D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Pro vaše zdraví</a:t>
            </a:r>
            <a:endParaRPr lang="en-US" sz="14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  <p:sp>
        <p:nvSpPr>
          <p:cNvPr id="8" name="Zaoblený obdélník 7"/>
          <p:cNvSpPr/>
          <p:nvPr/>
        </p:nvSpPr>
        <p:spPr>
          <a:xfrm rot="405959">
            <a:off x="5167485" y="1644303"/>
            <a:ext cx="2003170" cy="448101"/>
          </a:xfrm>
          <a:prstGeom prst="roundRect">
            <a:avLst/>
          </a:prstGeom>
          <a:solidFill>
            <a:srgbClr val="FEDEF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tx1"/>
                </a:solidFill>
                <a:latin typeface="Edwardian Script ITC" panose="030303020407070D0804" pitchFamily="66" charset="0"/>
              </a:rPr>
              <a:t>Pro zdravé srdce</a:t>
            </a:r>
            <a:endParaRPr lang="en-US" b="1" dirty="0">
              <a:solidFill>
                <a:schemeClr val="tx1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5"/>
          <a:stretch/>
        </p:blipFill>
        <p:spPr>
          <a:xfrm>
            <a:off x="3347864" y="959942"/>
            <a:ext cx="1214036" cy="139446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7" r="15888" b="6016"/>
          <a:stretch/>
        </p:blipFill>
        <p:spPr>
          <a:xfrm>
            <a:off x="7812360" y="834980"/>
            <a:ext cx="1213503" cy="11458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827" y="5733256"/>
            <a:ext cx="1073656" cy="91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54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5872" y="116632"/>
            <a:ext cx="5765886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Příklady nespecifických zdravotních tvrzení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87629"/>
            <a:ext cx="7200800" cy="49645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Příklady 1:</a:t>
            </a:r>
          </a:p>
          <a:p>
            <a:pPr marL="0" indent="0">
              <a:buNone/>
            </a:pPr>
            <a:r>
              <a:rPr lang="cs-CZ" b="1" u="sng" dirty="0" smtClean="0">
                <a:solidFill>
                  <a:srgbClr val="4E31F9"/>
                </a:solidFill>
              </a:rPr>
              <a:t>Pro </a:t>
            </a:r>
            <a:r>
              <a:rPr lang="cs-CZ" b="1" u="sng" dirty="0">
                <a:solidFill>
                  <a:srgbClr val="4E31F9"/>
                </a:solidFill>
              </a:rPr>
              <a:t>dobré zdraví  </a:t>
            </a:r>
            <a:r>
              <a:rPr lang="cs-CZ" dirty="0">
                <a:solidFill>
                  <a:srgbClr val="4E31F9"/>
                </a:solidFill>
              </a:rPr>
              <a:t>- velmi obecné  tvrzení, musí být doplněno nejméně jedním libovolným schváleným (nebo On hold) zdravotním tvrzením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4E31F9"/>
                </a:solidFill>
              </a:rPr>
              <a:t>Pro zdravé srdce </a:t>
            </a:r>
            <a:r>
              <a:rPr lang="cs-CZ" dirty="0">
                <a:solidFill>
                  <a:srgbClr val="4E31F9"/>
                </a:solidFill>
              </a:rPr>
              <a:t>– tvrzení musí být doplněno zdravotním tvrzením vztahujícím se ke zdraví srdce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Příklady 2:</a:t>
            </a:r>
          </a:p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</a:rPr>
              <a:t>Zdravá kaše </a:t>
            </a:r>
            <a:r>
              <a:rPr lang="cs-CZ" dirty="0">
                <a:solidFill>
                  <a:srgbClr val="7030A0"/>
                </a:solidFill>
              </a:rPr>
              <a:t>-  velmi obecné  tvrzení, musí být doplněno nejméně jedním schváleným (nebo On hold) zdravotním </a:t>
            </a:r>
            <a:r>
              <a:rPr lang="cs-CZ" dirty="0" smtClean="0">
                <a:solidFill>
                  <a:srgbClr val="7030A0"/>
                </a:solidFill>
              </a:rPr>
              <a:t>tvrzením</a:t>
            </a:r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</a:rPr>
              <a:t>Kaše se zdravými ořechy </a:t>
            </a:r>
            <a:r>
              <a:rPr lang="cs-CZ" dirty="0">
                <a:solidFill>
                  <a:srgbClr val="7030A0"/>
                </a:solidFill>
              </a:rPr>
              <a:t>– tvrzení se musí vztahovat k </a:t>
            </a:r>
            <a:r>
              <a:rPr lang="cs-CZ" dirty="0" smtClean="0">
                <a:solidFill>
                  <a:srgbClr val="7030A0"/>
                </a:solidFill>
              </a:rPr>
              <a:t>ořechům</a:t>
            </a:r>
          </a:p>
          <a:p>
            <a:pPr marL="0" indent="0">
              <a:buNone/>
            </a:pPr>
            <a:endParaRPr lang="cs-CZ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cs-CZ" b="1" u="sng" dirty="0">
                <a:solidFill>
                  <a:srgbClr val="7030A0"/>
                </a:solidFill>
              </a:rPr>
              <a:t>Kaše se zdravými omega 3 mastnými kyselinami </a:t>
            </a:r>
            <a:r>
              <a:rPr lang="cs-CZ" dirty="0">
                <a:solidFill>
                  <a:srgbClr val="7030A0"/>
                </a:solidFill>
              </a:rPr>
              <a:t>– tvrzení se musí vztahovat k omega 3 mastným kyselinám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207" y="1772816"/>
            <a:ext cx="714101" cy="71410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18" y="6162427"/>
            <a:ext cx="750105" cy="48156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2" r="29379" b="15322"/>
          <a:stretch/>
        </p:blipFill>
        <p:spPr>
          <a:xfrm>
            <a:off x="7412383" y="2996952"/>
            <a:ext cx="870409" cy="64807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54" y="5373216"/>
            <a:ext cx="885645" cy="5893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46"/>
          <a:stretch/>
        </p:blipFill>
        <p:spPr>
          <a:xfrm>
            <a:off x="7847588" y="4365104"/>
            <a:ext cx="959035" cy="70839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724052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375976" y="188640"/>
            <a:ext cx="5796136" cy="792088"/>
          </a:xfrm>
        </p:spPr>
        <p:txBody>
          <a:bodyPr>
            <a:normAutofit fontScale="90000"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Vodítka SZPI ke zdravotním a výživovým tvrzením</a:t>
            </a:r>
            <a:endParaRPr lang="cs-CZ" sz="3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30191"/>
            <a:ext cx="8229600" cy="4065980"/>
          </a:xfrm>
          <a:prstGeom prst="rect">
            <a:avLst/>
          </a:prstGeom>
          <a:noFill/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074" y="4365104"/>
            <a:ext cx="6048672" cy="2376264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02" y="2204864"/>
            <a:ext cx="4896544" cy="2265441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7938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27678" cy="905711"/>
          </a:xfrm>
        </p:spPr>
        <p:txBody>
          <a:bodyPr/>
          <a:lstStyle/>
          <a:p>
            <a:r>
              <a:rPr lang="cs-CZ" dirty="0" smtClean="0"/>
              <a:t>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Většina tvrzení schválená pro živiny </a:t>
            </a:r>
          </a:p>
          <a:p>
            <a:pPr marL="0" indent="0">
              <a:buNone/>
            </a:pPr>
            <a:r>
              <a:rPr lang="cs-CZ" sz="1400" dirty="0" smtClean="0"/>
              <a:t>– zejména vitamíny a minerály (chybí 	například tvrzení pro bór, křemík, vitamín K2)</a:t>
            </a:r>
          </a:p>
          <a:p>
            <a:pPr marL="0" indent="0">
              <a:buNone/>
            </a:pPr>
            <a:r>
              <a:rPr lang="cs-CZ" sz="1400" dirty="0" smtClean="0"/>
              <a:t>- ostatní látky (omega 3 mastné kyseliny, betain, vláknina)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Ale i pro potraviny</a:t>
            </a:r>
          </a:p>
          <a:p>
            <a:pPr marL="0" indent="0">
              <a:buNone/>
            </a:pPr>
            <a:endParaRPr lang="cs-CZ" sz="1400" dirty="0" smtClean="0"/>
          </a:p>
          <a:p>
            <a:pPr>
              <a:buFontTx/>
              <a:buChar char="-"/>
            </a:pPr>
            <a:r>
              <a:rPr lang="cs-CZ" sz="1400" b="1" dirty="0" smtClean="0"/>
              <a:t>Vlašské ořechy</a:t>
            </a:r>
          </a:p>
          <a:p>
            <a:pPr>
              <a:buFontTx/>
              <a:buChar char="-"/>
            </a:pPr>
            <a:r>
              <a:rPr lang="cs-CZ" sz="1400" b="1" dirty="0" smtClean="0"/>
              <a:t> voda</a:t>
            </a:r>
          </a:p>
          <a:p>
            <a:pPr>
              <a:buFontTx/>
              <a:buChar char="-"/>
            </a:pPr>
            <a:r>
              <a:rPr lang="cs-CZ" sz="1400" b="1" dirty="0" smtClean="0"/>
              <a:t> </a:t>
            </a:r>
            <a:r>
              <a:rPr lang="cs-CZ" sz="1400" b="1" dirty="0"/>
              <a:t>žvýkačky bez </a:t>
            </a:r>
            <a:r>
              <a:rPr lang="cs-CZ" sz="1400" b="1" dirty="0" smtClean="0"/>
              <a:t>cukru</a:t>
            </a:r>
          </a:p>
          <a:p>
            <a:pPr>
              <a:buFontTx/>
              <a:buChar char="-"/>
            </a:pPr>
            <a:endParaRPr lang="cs-CZ" sz="1400" b="1" dirty="0"/>
          </a:p>
          <a:p>
            <a:pPr>
              <a:buFontTx/>
              <a:buChar char="-"/>
            </a:pPr>
            <a:r>
              <a:rPr lang="cs-CZ" sz="1400" b="1" dirty="0" smtClean="0"/>
              <a:t>A dokonce pro kategorie potravin</a:t>
            </a:r>
          </a:p>
          <a:p>
            <a:pPr>
              <a:buFontTx/>
              <a:buChar char="-"/>
            </a:pPr>
            <a:endParaRPr lang="cs-CZ" sz="1400" b="1" dirty="0"/>
          </a:p>
          <a:p>
            <a:pPr>
              <a:buFontTx/>
              <a:buChar char="-"/>
            </a:pPr>
            <a:r>
              <a:rPr lang="cs-CZ" sz="1400" b="1" dirty="0"/>
              <a:t>Maso nebo </a:t>
            </a:r>
            <a:r>
              <a:rPr lang="cs-CZ" sz="1400" b="1" dirty="0" smtClean="0"/>
              <a:t>ryby, </a:t>
            </a:r>
          </a:p>
          <a:p>
            <a:pPr>
              <a:buFontTx/>
              <a:buChar char="-"/>
            </a:pPr>
            <a:r>
              <a:rPr lang="cs-CZ" sz="1400" b="1" dirty="0"/>
              <a:t>potraviny s nízkým nebo sníženým obsahem nasycených mastných kyselin</a:t>
            </a:r>
            <a:endParaRPr lang="cs-CZ" sz="1400" b="1" dirty="0" smtClean="0"/>
          </a:p>
          <a:p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9" y="2840015"/>
            <a:ext cx="792088" cy="7920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91" y="4124557"/>
            <a:ext cx="1260140" cy="8385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7" y="1556792"/>
            <a:ext cx="918110" cy="68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371" y="3846895"/>
            <a:ext cx="956758" cy="95250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221176"/>
            <a:ext cx="982206" cy="4743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579" y="5661248"/>
            <a:ext cx="2016224" cy="90145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840014"/>
            <a:ext cx="1116140" cy="708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6914544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19872" y="116632"/>
            <a:ext cx="5698976" cy="63408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Neschválená tvrzení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518457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sz="1900" b="1" dirty="0" err="1"/>
              <a:t>Důvodem</a:t>
            </a:r>
            <a:r>
              <a:rPr lang="en-US" sz="1900" b="1" dirty="0"/>
              <a:t> </a:t>
            </a:r>
            <a:r>
              <a:rPr lang="en-US" sz="1900" b="1" dirty="0" err="1"/>
              <a:t>neschválení</a:t>
            </a:r>
            <a:r>
              <a:rPr lang="en-US" sz="1900" b="1" dirty="0"/>
              <a:t> </a:t>
            </a:r>
            <a:r>
              <a:rPr lang="en-US" sz="1900" b="1" dirty="0" err="1"/>
              <a:t>většiny</a:t>
            </a:r>
            <a:r>
              <a:rPr lang="en-US" sz="1900" b="1" dirty="0"/>
              <a:t> </a:t>
            </a:r>
            <a:r>
              <a:rPr lang="en-US" sz="1900" b="1" dirty="0" err="1" smtClean="0"/>
              <a:t>zdravotních</a:t>
            </a:r>
            <a:r>
              <a:rPr lang="cs-CZ" sz="1900" b="1" dirty="0" smtClean="0"/>
              <a:t> </a:t>
            </a:r>
            <a:r>
              <a:rPr lang="en-US" sz="1900" b="1" dirty="0" err="1" smtClean="0"/>
              <a:t>tvrzení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není</a:t>
            </a:r>
            <a:r>
              <a:rPr lang="cs-CZ" sz="1900" b="1" dirty="0" smtClean="0"/>
              <a:t> </a:t>
            </a:r>
            <a:r>
              <a:rPr lang="en-US" sz="1900" b="1" dirty="0" err="1"/>
              <a:t>jejich</a:t>
            </a:r>
            <a:r>
              <a:rPr lang="en-US" sz="1900" b="1" dirty="0"/>
              <a:t> </a:t>
            </a:r>
            <a:r>
              <a:rPr lang="en-US" sz="1900" b="1" dirty="0" err="1"/>
              <a:t>klamavost</a:t>
            </a:r>
            <a:r>
              <a:rPr lang="en-US" sz="1900" b="1" dirty="0"/>
              <a:t> pro </a:t>
            </a:r>
            <a:r>
              <a:rPr lang="en-US" sz="1900" b="1" dirty="0" err="1"/>
              <a:t>spotřebitele</a:t>
            </a:r>
            <a:endParaRPr lang="en-US" sz="1900" dirty="0"/>
          </a:p>
          <a:p>
            <a:pPr marL="0" indent="0" algn="just">
              <a:buNone/>
            </a:pPr>
            <a:endParaRPr lang="pl-PL" sz="1900" b="1" dirty="0" smtClean="0"/>
          </a:p>
          <a:p>
            <a:pPr marL="0" indent="0" algn="just">
              <a:buNone/>
            </a:pPr>
            <a:r>
              <a:rPr lang="pl-PL" sz="1900" b="1" dirty="0" smtClean="0"/>
              <a:t>97</a:t>
            </a:r>
            <a:r>
              <a:rPr lang="pl-PL" sz="1900" b="1" dirty="0"/>
              <a:t>% tvrzení na „ostatní </a:t>
            </a:r>
            <a:r>
              <a:rPr lang="pl-PL" sz="1900" b="1" dirty="0" smtClean="0"/>
              <a:t>látky“ </a:t>
            </a:r>
            <a:r>
              <a:rPr lang="en-US" sz="1900" b="1" dirty="0" err="1" smtClean="0"/>
              <a:t>obdrželo</a:t>
            </a:r>
            <a:r>
              <a:rPr lang="en-US" sz="1900" b="1" dirty="0" smtClean="0"/>
              <a:t> </a:t>
            </a:r>
            <a:r>
              <a:rPr lang="en-US" sz="1900" b="1" dirty="0" err="1"/>
              <a:t>negativní</a:t>
            </a:r>
            <a:r>
              <a:rPr lang="en-US" sz="1900" b="1" dirty="0"/>
              <a:t> </a:t>
            </a:r>
            <a:r>
              <a:rPr lang="en-US" sz="1900" b="1" dirty="0" err="1" smtClean="0"/>
              <a:t>stanovisko</a:t>
            </a:r>
            <a:r>
              <a:rPr lang="cs-CZ" sz="1900" b="1" dirty="0" smtClean="0"/>
              <a:t> </a:t>
            </a:r>
            <a:r>
              <a:rPr lang="en-US" sz="1900" b="1" dirty="0" smtClean="0"/>
              <a:t>EFSA </a:t>
            </a:r>
            <a:r>
              <a:rPr lang="en-US" sz="1900" b="1" dirty="0" err="1"/>
              <a:t>přestože</a:t>
            </a:r>
            <a:r>
              <a:rPr lang="en-US" sz="1900" b="1" dirty="0"/>
              <a:t> </a:t>
            </a:r>
            <a:r>
              <a:rPr lang="en-US" sz="1900" b="1" dirty="0" err="1" smtClean="0"/>
              <a:t>odpovídají</a:t>
            </a:r>
            <a:endParaRPr lang="cs-CZ" sz="1900" b="1" dirty="0" smtClean="0"/>
          </a:p>
          <a:p>
            <a:pPr marL="0" indent="0" algn="just">
              <a:buNone/>
            </a:pPr>
            <a:r>
              <a:rPr lang="cs-CZ" sz="1900" b="1" dirty="0" smtClean="0"/>
              <a:t> </a:t>
            </a:r>
            <a:r>
              <a:rPr lang="en-US" sz="1900" b="1" dirty="0" err="1" smtClean="0"/>
              <a:t>nutričním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doporučení</a:t>
            </a:r>
            <a:r>
              <a:rPr lang="cs-CZ" sz="1900" b="1" dirty="0" smtClean="0"/>
              <a:t>m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odborní</a:t>
            </a:r>
            <a:r>
              <a:rPr lang="cs-CZ" sz="1900" b="1" dirty="0" err="1" smtClean="0"/>
              <a:t>ků</a:t>
            </a:r>
            <a:endParaRPr lang="en-US" sz="25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C00000"/>
                </a:solidFill>
              </a:rPr>
              <a:t>Dietní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vlákninu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a </a:t>
            </a:r>
            <a:r>
              <a:rPr lang="en-US" sz="2800" dirty="0" smtClean="0"/>
              <a:t> </a:t>
            </a:r>
            <a:r>
              <a:rPr lang="en-US" sz="2800" dirty="0" err="1"/>
              <a:t>trávicí</a:t>
            </a:r>
            <a:r>
              <a:rPr lang="en-US" sz="2800" dirty="0"/>
              <a:t> </a:t>
            </a:r>
            <a:r>
              <a:rPr lang="en-US" sz="2800" dirty="0" err="1"/>
              <a:t>systém</a:t>
            </a:r>
            <a:endParaRPr lang="en-US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	</a:t>
            </a:r>
            <a:r>
              <a:rPr lang="en-US" sz="2800" dirty="0" err="1" smtClean="0">
                <a:solidFill>
                  <a:srgbClr val="C00000"/>
                </a:solidFill>
              </a:rPr>
              <a:t>Glukosamin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/>
              <a:t>udržování</a:t>
            </a:r>
            <a:r>
              <a:rPr lang="en-US" sz="2800" dirty="0"/>
              <a:t> </a:t>
            </a:r>
            <a:r>
              <a:rPr lang="en-US" sz="2800" dirty="0" err="1"/>
              <a:t>zdraví</a:t>
            </a:r>
            <a:r>
              <a:rPr lang="en-US" sz="2800" dirty="0"/>
              <a:t> </a:t>
            </a:r>
            <a:r>
              <a:rPr lang="en-US" sz="2800" dirty="0" err="1"/>
              <a:t>kloubů</a:t>
            </a:r>
            <a:endParaRPr lang="en-US" sz="2800" dirty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Lutein </a:t>
            </a:r>
            <a:r>
              <a:rPr lang="cs-CZ" sz="2800" dirty="0" smtClean="0"/>
              <a:t>a</a:t>
            </a:r>
            <a:r>
              <a:rPr lang="en-US" sz="2800" dirty="0" smtClean="0"/>
              <a:t> </a:t>
            </a:r>
            <a:r>
              <a:rPr lang="en-US" sz="2800" dirty="0" err="1" smtClean="0"/>
              <a:t>zrak</a:t>
            </a:r>
            <a:endParaRPr lang="cs-CZ" sz="2800" dirty="0" smtClean="0"/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	Brusinky</a:t>
            </a:r>
            <a:r>
              <a:rPr lang="cs-CZ" sz="2800" dirty="0" smtClean="0"/>
              <a:t> a močové cesty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>
                <a:solidFill>
                  <a:srgbClr val="C00000"/>
                </a:solidFill>
              </a:rPr>
              <a:t>Koenzym Q </a:t>
            </a:r>
            <a:r>
              <a:rPr lang="cs-CZ" sz="2800" dirty="0" smtClean="0"/>
              <a:t>a zdraví srdce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66" y="2667442"/>
            <a:ext cx="792088" cy="79208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356593"/>
            <a:ext cx="969818" cy="56216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607" y="3356992"/>
            <a:ext cx="639713" cy="85405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6" y="5036106"/>
            <a:ext cx="851690" cy="69715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2" r="18405"/>
          <a:stretch/>
        </p:blipFill>
        <p:spPr>
          <a:xfrm>
            <a:off x="4139952" y="5733256"/>
            <a:ext cx="983300" cy="97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488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3347864" y="103059"/>
            <a:ext cx="5041017" cy="61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i="1" dirty="0" smtClean="0">
                <a:solidFill>
                  <a:srgbClr val="006600"/>
                </a:solidFill>
              </a:rPr>
              <a:t>Vodítka SZPI – příloha 3</a:t>
            </a:r>
            <a:endParaRPr lang="en-US" sz="3200" b="1" i="1" dirty="0">
              <a:solidFill>
                <a:srgbClr val="0066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-4306" r="17943" b="11963"/>
          <a:stretch/>
        </p:blipFill>
        <p:spPr>
          <a:xfrm>
            <a:off x="611560" y="670333"/>
            <a:ext cx="8136904" cy="36766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06" b="3650"/>
          <a:stretch/>
        </p:blipFill>
        <p:spPr>
          <a:xfrm>
            <a:off x="641924" y="4460557"/>
            <a:ext cx="8136904" cy="2372207"/>
          </a:xfrm>
          <a:prstGeom prst="rect">
            <a:avLst/>
          </a:prstGeom>
        </p:spPr>
      </p:pic>
      <p:sp>
        <p:nvSpPr>
          <p:cNvPr id="8" name="Ovál 7"/>
          <p:cNvSpPr/>
          <p:nvPr/>
        </p:nvSpPr>
        <p:spPr>
          <a:xfrm>
            <a:off x="2079509" y="6514898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13568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43000"/>
          </a:xfrm>
        </p:spPr>
        <p:txBody>
          <a:bodyPr/>
          <a:lstStyle/>
          <a:p>
            <a:r>
              <a:rPr lang="cs-CZ" dirty="0" smtClean="0"/>
              <a:t>Tvrzení On hold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>
                <a:solidFill>
                  <a:srgbClr val="FF0000"/>
                </a:solidFill>
              </a:rPr>
              <a:t>…</a:t>
            </a:r>
            <a:r>
              <a:rPr lang="cs-CZ" sz="2800" b="1" i="1" dirty="0">
                <a:solidFill>
                  <a:srgbClr val="FF0000"/>
                </a:solidFill>
              </a:rPr>
              <a:t> tvrzení, jejichž posouzení nebylo ještě dokončeno mohou být nadále používána v souladu s čl. 28 odst. 5 a 6 nařízení (ES) č. </a:t>
            </a:r>
            <a:r>
              <a:rPr lang="cs-CZ" sz="2800" b="1" i="1" dirty="0" smtClean="0">
                <a:solidFill>
                  <a:srgbClr val="FF0000"/>
                </a:solidFill>
              </a:rPr>
              <a:t>1924/2006</a:t>
            </a:r>
          </a:p>
          <a:p>
            <a:pPr marL="0" indent="0">
              <a:buNone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dirty="0" smtClean="0"/>
              <a:t>tvrzení </a:t>
            </a:r>
            <a:r>
              <a:rPr lang="cs-CZ" altLang="cs-CZ" dirty="0"/>
              <a:t>o kofeinu </a:t>
            </a:r>
            <a:endParaRPr lang="cs-CZ" altLang="cs-CZ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dirty="0" smtClean="0"/>
              <a:t>tvrzení </a:t>
            </a:r>
            <a:r>
              <a:rPr lang="cs-CZ" dirty="0"/>
              <a:t>o </a:t>
            </a:r>
            <a:r>
              <a:rPr lang="cs-CZ" dirty="0" smtClean="0"/>
              <a:t>PZV</a:t>
            </a:r>
            <a:endParaRPr lang="cs-CZ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b="1" dirty="0">
                <a:solidFill>
                  <a:srgbClr val="00B050"/>
                </a:solidFill>
              </a:rPr>
              <a:t>2078 tvrzení k rostlinným látkám </a:t>
            </a:r>
            <a:r>
              <a:rPr lang="cs-CZ" b="1" dirty="0" err="1">
                <a:solidFill>
                  <a:srgbClr val="00B050"/>
                </a:solidFill>
              </a:rPr>
              <a:t>Botanicals</a:t>
            </a:r>
            <a:endParaRPr lang="cs-CZ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468536"/>
            <a:ext cx="2038152" cy="108878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3370142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7171" y="188640"/>
            <a:ext cx="5652120" cy="778098"/>
          </a:xfrm>
        </p:spPr>
        <p:txBody>
          <a:bodyPr>
            <a:normAutofit/>
          </a:bodyPr>
          <a:lstStyle/>
          <a:p>
            <a:r>
              <a:rPr lang="cs-CZ" sz="3200" dirty="0" smtClean="0"/>
              <a:t>Vodítka SZPI, příloha 4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0876" y="1600200"/>
            <a:ext cx="590224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3702029" y="5877272"/>
            <a:ext cx="79208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64912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635896" y="188640"/>
            <a:ext cx="5256584" cy="634082"/>
          </a:xfrm>
        </p:spPr>
        <p:txBody>
          <a:bodyPr>
            <a:noAutofit/>
          </a:bodyPr>
          <a:lstStyle/>
          <a:p>
            <a:pPr algn="l"/>
            <a:r>
              <a:rPr lang="cs-CZ" altLang="cs-CZ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Mezirezortní skupina pro </a:t>
            </a:r>
            <a:br>
              <a:rPr lang="cs-CZ" altLang="cs-CZ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</a:br>
            <a:r>
              <a:rPr lang="cs-CZ" altLang="cs-CZ" dirty="0" smtClean="0">
                <a:solidFill>
                  <a:srgbClr val="000000"/>
                </a:solidFill>
                <a:latin typeface="+mn-lt"/>
                <a:cs typeface="Tahoma" pitchFamily="34" charset="0"/>
              </a:rPr>
              <a:t>aplikaci nařízení 1924/2006</a:t>
            </a:r>
            <a:endParaRPr lang="en-US" dirty="0">
              <a:latin typeface="+mn-lt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>
            <a:normAutofit fontScale="92500" lnSpcReduction="20000"/>
          </a:bodyPr>
          <a:lstStyle/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zemědělství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Ministerstvo zdravotnictví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zemědělská a potravinářská inspekce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 veterinární správa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Státního zdravotní ústav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Rada pro televizní a rozhlasové vysílání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Potravinářská komora ČR 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Česká asociace pro speciální potraviny</a:t>
            </a:r>
          </a:p>
          <a:p>
            <a:pPr marL="82550" indent="0">
              <a:buNone/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SÚKL</a:t>
            </a:r>
          </a:p>
          <a:p>
            <a:pPr marL="82550" indent="0">
              <a:buNone/>
            </a:pPr>
            <a: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altLang="cs-CZ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alt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endParaRPr lang="cs-CZ" sz="11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en-US" sz="11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</a:t>
            </a:r>
            <a:r>
              <a:rPr lang="en-US" sz="11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žádný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právní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status a v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případě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sporu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spočívá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odpovědnost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výklad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práva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soudu</a:t>
            </a:r>
            <a:r>
              <a:rPr lang="cs-CZ" sz="1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2550" indent="0" algn="ctr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eagri.cz/public/web/mze/potraviny/oznacovani-potravin-a-obaly/vyzivova-tvrzeni</a:t>
            </a:r>
            <a:endParaRPr lang="cs-CZ" sz="1200" dirty="0" smtClean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82550" indent="0">
              <a:buNone/>
            </a:pPr>
            <a:endParaRPr lang="cs-CZ" sz="1400" dirty="0">
              <a:hlinkClick r:id="rId2"/>
            </a:endParaRPr>
          </a:p>
          <a:p>
            <a:pPr marL="82550" indent="0">
              <a:buNone/>
            </a:pPr>
            <a:endParaRPr lang="en-US" sz="1400" dirty="0"/>
          </a:p>
        </p:txBody>
      </p:sp>
      <p:sp>
        <p:nvSpPr>
          <p:cNvPr id="2" name="Obdélník 1"/>
          <p:cNvSpPr/>
          <p:nvPr/>
        </p:nvSpPr>
        <p:spPr>
          <a:xfrm>
            <a:off x="467544" y="3645024"/>
            <a:ext cx="8424936" cy="669828"/>
          </a:xfrm>
          <a:prstGeom prst="rect">
            <a:avLst/>
          </a:prstGeom>
          <a:solidFill>
            <a:srgbClr val="FEE6BA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Cíl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Jednotný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 k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uváděným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potravinách</a:t>
            </a:r>
            <a:endParaRPr lang="cs-CZ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2550" indent="0">
              <a:buNone/>
            </a:pPr>
            <a:r>
              <a:rPr lang="cs-CZ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Vytváření </a:t>
            </a:r>
            <a:r>
              <a:rPr lang="cs-CZ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 pro posuzování slovní flexibility schválených zdravotních tvrzení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3"/>
            <a:ext cx="1798409" cy="14401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3" y="6126197"/>
            <a:ext cx="864097" cy="49627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Vodorovný svitek 4"/>
          <p:cNvSpPr/>
          <p:nvPr/>
        </p:nvSpPr>
        <p:spPr>
          <a:xfrm>
            <a:off x="611560" y="4463127"/>
            <a:ext cx="8069306" cy="1656184"/>
          </a:xfrm>
          <a:prstGeom prst="horizontalScroll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2550" indent="0">
              <a:buNone/>
            </a:pP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přístupu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některým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označením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zejména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vztahu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nařízení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Evropského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parlamentu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Rady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(ES) č. 1924/2006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20.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prosince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2006 o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výživových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tvrzeních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označování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potravin</a:t>
            </a:r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400" i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890612" y="4314852"/>
            <a:ext cx="182708" cy="340061"/>
          </a:xfrm>
          <a:prstGeom prst="downArrow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86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616624" cy="778098"/>
          </a:xfrm>
        </p:spPr>
        <p:txBody>
          <a:bodyPr>
            <a:noAutofit/>
          </a:bodyPr>
          <a:lstStyle/>
          <a:p>
            <a:pPr algn="l"/>
            <a:r>
              <a:rPr lang="cs-CZ" sz="3200" b="1" i="1" dirty="0">
                <a:solidFill>
                  <a:srgbClr val="008E00"/>
                </a:solidFill>
              </a:rPr>
              <a:t>Reakce na aplikaci nařízení </a:t>
            </a:r>
            <a:r>
              <a:rPr lang="cs-CZ" sz="3200" b="1" i="1" dirty="0" smtClean="0">
                <a:solidFill>
                  <a:srgbClr val="008E00"/>
                </a:solidFill>
              </a:rPr>
              <a:t>1924/2006 </a:t>
            </a:r>
            <a:r>
              <a:rPr lang="cs-CZ" sz="3200" b="1" i="1" dirty="0" smtClean="0">
                <a:solidFill>
                  <a:srgbClr val="008E00"/>
                </a:solidFill>
              </a:rPr>
              <a:t>a </a:t>
            </a:r>
            <a:r>
              <a:rPr lang="cs-CZ" sz="3200" b="1" i="1" dirty="0" smtClean="0">
                <a:solidFill>
                  <a:srgbClr val="008E00"/>
                </a:solidFill>
              </a:rPr>
              <a:t>zkušenosti SZPI</a:t>
            </a:r>
            <a:endParaRPr lang="en-US" sz="3200" b="1" i="1" dirty="0">
              <a:solidFill>
                <a:srgbClr val="008E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276872"/>
            <a:ext cx="8640960" cy="4370584"/>
          </a:xfrm>
        </p:spPr>
        <p:txBody>
          <a:bodyPr>
            <a:normAutofit/>
          </a:bodyPr>
          <a:lstStyle/>
          <a:p>
            <a:r>
              <a:rPr lang="cs-CZ" sz="2000" dirty="0" smtClean="0"/>
              <a:t>Prudký nárůst podnětů </a:t>
            </a:r>
            <a:r>
              <a:rPr lang="cs-CZ" sz="2000" dirty="0"/>
              <a:t>od spotřebitelů a ZEJMÉNA konkurenčních </a:t>
            </a:r>
            <a:r>
              <a:rPr lang="cs-CZ" sz="2000" dirty="0" smtClean="0"/>
              <a:t>společností</a:t>
            </a:r>
            <a:endParaRPr lang="cs-CZ" sz="2000" dirty="0"/>
          </a:p>
          <a:p>
            <a:r>
              <a:rPr lang="cs-CZ" sz="2000" dirty="0"/>
              <a:t> Nejčastěji tyto podněty </a:t>
            </a:r>
            <a:r>
              <a:rPr lang="cs-CZ" sz="2000" dirty="0" smtClean="0"/>
              <a:t>cílí </a:t>
            </a:r>
            <a:r>
              <a:rPr lang="cs-CZ" sz="2000" dirty="0"/>
              <a:t>na používání nepovolených zdravotních tvrzení u potravin na </a:t>
            </a:r>
            <a:r>
              <a:rPr lang="cs-CZ" sz="2000" dirty="0" smtClean="0"/>
              <a:t>internetu</a:t>
            </a:r>
          </a:p>
          <a:p>
            <a:r>
              <a:rPr lang="cs-CZ" sz="2000" dirty="0" smtClean="0"/>
              <a:t>Největší problém - </a:t>
            </a:r>
            <a:r>
              <a:rPr lang="cs-CZ" sz="2000" dirty="0"/>
              <a:t>nepovolená léčebná tvrzení u </a:t>
            </a:r>
            <a:r>
              <a:rPr lang="cs-CZ" sz="2000" dirty="0" err="1" smtClean="0"/>
              <a:t>botanicals</a:t>
            </a:r>
            <a:endParaRPr lang="cs-CZ" sz="2000" dirty="0" smtClean="0"/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dirty="0"/>
              <a:t>PPP se </a:t>
            </a:r>
            <a:r>
              <a:rPr lang="cs-CZ" sz="2000" dirty="0" smtClean="0"/>
              <a:t>snaží přizpůsobit - doplňky </a:t>
            </a:r>
            <a:r>
              <a:rPr lang="cs-CZ" sz="2000" dirty="0"/>
              <a:t>stravy </a:t>
            </a:r>
            <a:r>
              <a:rPr lang="cs-CZ" sz="2000" dirty="0" smtClean="0"/>
              <a:t>přeřazeny do kategorie PZLÚ nebo dokonce registrovány jako léčiva </a:t>
            </a:r>
            <a:r>
              <a:rPr lang="cs-CZ" sz="2000" dirty="0"/>
              <a:t>(</a:t>
            </a:r>
            <a:r>
              <a:rPr lang="cs-CZ" sz="2000" dirty="0" err="1"/>
              <a:t>chondroprotektiva</a:t>
            </a:r>
            <a:r>
              <a:rPr lang="cs-CZ" sz="2000" dirty="0"/>
              <a:t>, brusinky…)</a:t>
            </a:r>
          </a:p>
          <a:p>
            <a:r>
              <a:rPr lang="cs-CZ" sz="2000" dirty="0"/>
              <a:t>Přidávání vitamínů, minerálních látek či rostlin ze seznamu On hold do DS kvůli možnosti použít tvrzení</a:t>
            </a:r>
          </a:p>
          <a:p>
            <a:endParaRPr lang="cs-CZ" sz="2000" dirty="0"/>
          </a:p>
          <a:p>
            <a:pPr marL="1371600" lvl="3" indent="0">
              <a:buNone/>
            </a:pPr>
            <a:r>
              <a:rPr lang="cs-CZ" dirty="0" smtClean="0"/>
              <a:t>Spotřebitelé… </a:t>
            </a:r>
            <a:r>
              <a:rPr lang="cs-CZ" dirty="0"/>
              <a:t>spokojení i nespokojení</a:t>
            </a:r>
            <a:endParaRPr lang="en-US" dirty="0"/>
          </a:p>
          <a:p>
            <a:endParaRPr lang="cs-CZ" sz="2000" dirty="0"/>
          </a:p>
          <a:p>
            <a:endParaRPr lang="cs-CZ" dirty="0"/>
          </a:p>
          <a:p>
            <a:pPr marL="514350" indent="-514350">
              <a:buAutoNum type="arabicParenR"/>
            </a:pPr>
            <a:endParaRPr lang="cs-CZ" dirty="0" smtClean="0"/>
          </a:p>
          <a:p>
            <a:pPr marL="514350" indent="-514350">
              <a:buAutoNum type="arabicParenR"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253776" cy="14195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910250"/>
            <a:ext cx="1016087" cy="61741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416" y="5792435"/>
            <a:ext cx="701495" cy="85699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348774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7824" y="620688"/>
            <a:ext cx="5637312" cy="864096"/>
          </a:xfrm>
        </p:spPr>
        <p:txBody>
          <a:bodyPr>
            <a:noAutofit/>
          </a:bodyPr>
          <a:lstStyle/>
          <a:p>
            <a:r>
              <a:rPr lang="cs-CZ" sz="2800" i="1" dirty="0"/>
              <a:t>Úkol </a:t>
            </a:r>
            <a:r>
              <a:rPr lang="cs-CZ" sz="2800" i="1" dirty="0" smtClean="0"/>
              <a:t>1 </a:t>
            </a:r>
            <a:br>
              <a:rPr lang="cs-CZ" sz="2800" i="1" dirty="0" smtClean="0"/>
            </a:br>
            <a:r>
              <a:rPr lang="cs-CZ" sz="2800" i="1" dirty="0" smtClean="0"/>
              <a:t>Je </a:t>
            </a:r>
            <a:r>
              <a:rPr lang="cs-CZ" sz="2800" i="1" dirty="0"/>
              <a:t>v textu zdravotní nebo léčebné tvrzení?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0188" y="1556792"/>
            <a:ext cx="8229600" cy="3168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Constantia" panose="02030602050306030303" pitchFamily="18" charset="0"/>
              </a:rPr>
              <a:t>Velmi </a:t>
            </a:r>
            <a:r>
              <a:rPr lang="cs-CZ" sz="2400" dirty="0">
                <a:latin typeface="Constantia" panose="02030602050306030303" pitchFamily="18" charset="0"/>
              </a:rPr>
              <a:t>kvalitní, díky brusinkám i zdravý a osvěžující výrobek neobvyklé chuti a vzhledu. </a:t>
            </a:r>
            <a:endParaRPr lang="cs-CZ" sz="2400" dirty="0" smtClean="0"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cs-CZ" sz="2400" dirty="0" smtClean="0">
                <a:latin typeface="Constantia" panose="02030602050306030303" pitchFamily="18" charset="0"/>
              </a:rPr>
              <a:t>Pro </a:t>
            </a:r>
            <a:r>
              <a:rPr lang="cs-CZ" sz="2400" dirty="0">
                <a:latin typeface="Constantia" panose="02030602050306030303" pitchFamily="18" charset="0"/>
              </a:rPr>
              <a:t>svůj obsah minerálů, vitaminů a antioxidantů je nezastupitelný ve zdravé výživě, zejména při nachlazení</a:t>
            </a:r>
            <a:r>
              <a:rPr lang="cs-CZ" sz="2400" dirty="0" smtClean="0">
                <a:latin typeface="Constantia" panose="02030602050306030303" pitchFamily="18" charset="0"/>
              </a:rPr>
              <a:t>.</a:t>
            </a:r>
          </a:p>
          <a:p>
            <a:pPr marL="0" indent="0">
              <a:buNone/>
            </a:pPr>
            <a:endParaRPr lang="cs-CZ" sz="2800" dirty="0">
              <a:latin typeface="Constantia" panose="02030602050306030303" pitchFamily="18" charset="0"/>
            </a:endParaRPr>
          </a:p>
          <a:p>
            <a:endParaRPr lang="en-US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83568" y="3933056"/>
            <a:ext cx="7715200" cy="2592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latin typeface="Constantia" panose="02030602050306030303" pitchFamily="18" charset="0"/>
              </a:rPr>
              <a:t>Velmi kvalitní, díky brusinkám i </a:t>
            </a:r>
            <a:r>
              <a:rPr lang="cs-CZ" sz="2800" b="1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zdravý</a:t>
            </a:r>
            <a:r>
              <a:rPr lang="cs-CZ" sz="2800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 </a:t>
            </a:r>
            <a:r>
              <a:rPr lang="cs-CZ" sz="2800" dirty="0" smtClean="0">
                <a:latin typeface="Constantia" panose="02030602050306030303" pitchFamily="18" charset="0"/>
              </a:rPr>
              <a:t>a osvěžující výrobek neobvyklé chuti a vzhledu.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latin typeface="Constantia" panose="02030602050306030303" pitchFamily="18" charset="0"/>
              </a:rPr>
              <a:t>Pro svůj obsah minerálů, vitaminů </a:t>
            </a:r>
            <a:r>
              <a:rPr lang="cs-CZ" sz="2800" b="1" dirty="0" smtClean="0">
                <a:solidFill>
                  <a:srgbClr val="00B0F0"/>
                </a:solidFill>
                <a:latin typeface="Constantia" panose="02030602050306030303" pitchFamily="18" charset="0"/>
              </a:rPr>
              <a:t>a antioxidantů </a:t>
            </a:r>
            <a:r>
              <a:rPr lang="cs-CZ" sz="2800" dirty="0" smtClean="0">
                <a:latin typeface="Constantia" panose="02030602050306030303" pitchFamily="18" charset="0"/>
              </a:rPr>
              <a:t>je nezastupitelný ve zdravé výživě, zejména při </a:t>
            </a:r>
            <a:r>
              <a:rPr lang="cs-CZ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nachlazení.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sz="2800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Jedná se o zdravotní tvrzení nespecifická, dále by bylo nutné zkontrolovat, zda jsou doplněna i nějaký, schváleným zdravotním tvrzením specifickým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sz="2800" dirty="0" smtClean="0">
              <a:solidFill>
                <a:srgbClr val="C00000"/>
              </a:solidFill>
              <a:latin typeface="Constantia" panose="02030602050306030303" pitchFamily="18" charset="0"/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772816"/>
            <a:ext cx="1522512" cy="15225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983580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836712"/>
            <a:ext cx="5868144" cy="432048"/>
          </a:xfrm>
        </p:spPr>
        <p:txBody>
          <a:bodyPr>
            <a:noAutofit/>
          </a:bodyPr>
          <a:lstStyle/>
          <a:p>
            <a:pPr algn="l"/>
            <a:r>
              <a:rPr lang="cs-CZ" sz="2800" i="1" dirty="0"/>
              <a:t>Úkol </a:t>
            </a:r>
            <a:r>
              <a:rPr lang="cs-CZ" sz="2800" i="1" dirty="0" smtClean="0"/>
              <a:t>2: Je </a:t>
            </a:r>
            <a:r>
              <a:rPr lang="cs-CZ" sz="2800" i="1" dirty="0"/>
              <a:t>v textu zdravotní nebo léčebné tvrzení?</a:t>
            </a: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/>
              <a:t/>
            </a:r>
            <a:br>
              <a:rPr lang="cs-CZ" sz="2800" dirty="0"/>
            </a:br>
            <a:endParaRPr lang="en-US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3566" y="1412776"/>
            <a:ext cx="8229600" cy="131054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u="sng" dirty="0" smtClean="0"/>
              <a:t>Výrobek </a:t>
            </a:r>
            <a:r>
              <a:rPr lang="cs-CZ" b="1" u="sng" dirty="0"/>
              <a:t>je směsí medu s mateří kašičkou a pylem 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Přispívá k imunitě organismu </a:t>
            </a:r>
            <a:r>
              <a:rPr lang="cs-CZ" dirty="0"/>
              <a:t>a je vhodný při depresi. Napomáhá </a:t>
            </a:r>
            <a:r>
              <a:rPr lang="cs-CZ" dirty="0" smtClean="0"/>
              <a:t>pří menopauze. U </a:t>
            </a:r>
            <a:r>
              <a:rPr lang="cs-CZ" dirty="0"/>
              <a:t>mužů lze použít při onemocnění prostaty. </a:t>
            </a:r>
          </a:p>
          <a:p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" t="39047"/>
          <a:stretch/>
        </p:blipFill>
        <p:spPr bwMode="auto">
          <a:xfrm>
            <a:off x="532682" y="4221088"/>
            <a:ext cx="7357981" cy="44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82" y="4869160"/>
            <a:ext cx="75057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36840" y="3021961"/>
            <a:ext cx="764971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Med, mateří kašička ani pyl  nemají schválené žádné zdravotní tvrzení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953294" y="3622219"/>
            <a:ext cx="6264696" cy="3820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>
                <a:solidFill>
                  <a:schemeClr val="tx1"/>
                </a:solidFill>
              </a:rPr>
              <a:t>Mateří kašička a pyl  mají 2 tvrzení na seznamu On hold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532682" y="5445224"/>
            <a:ext cx="8229600" cy="12608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cs-CZ" b="1" dirty="0" smtClean="0">
                <a:solidFill>
                  <a:srgbClr val="00B050"/>
                </a:solidFill>
              </a:rPr>
              <a:t>Přispívá k imunitě organismu </a:t>
            </a:r>
            <a:r>
              <a:rPr lang="cs-CZ" dirty="0" smtClean="0"/>
              <a:t>a je </a:t>
            </a:r>
            <a:r>
              <a:rPr lang="cs-CZ" b="1" dirty="0" smtClean="0">
                <a:solidFill>
                  <a:srgbClr val="C00000"/>
                </a:solidFill>
              </a:rPr>
              <a:t>vhodný při depresi</a:t>
            </a:r>
            <a:r>
              <a:rPr lang="cs-CZ" dirty="0" smtClean="0"/>
              <a:t>. </a:t>
            </a:r>
            <a:r>
              <a:rPr lang="cs-CZ" b="1" dirty="0" smtClean="0">
                <a:solidFill>
                  <a:srgbClr val="00B050"/>
                </a:solidFill>
              </a:rPr>
              <a:t>Napomáhá pří menopauze</a:t>
            </a:r>
            <a:r>
              <a:rPr lang="cs-CZ" dirty="0" smtClean="0"/>
              <a:t>. U mužů lze použít při </a:t>
            </a:r>
            <a:r>
              <a:rPr lang="cs-CZ" b="1" dirty="0" smtClean="0">
                <a:solidFill>
                  <a:srgbClr val="C00000"/>
                </a:solidFill>
              </a:rPr>
              <a:t>onemocnění prostaty</a:t>
            </a:r>
            <a:r>
              <a:rPr lang="cs-CZ" dirty="0" smtClean="0"/>
              <a:t>. </a:t>
            </a:r>
          </a:p>
          <a:p>
            <a:pPr fontAlgn="auto">
              <a:spcAft>
                <a:spcPts val="0"/>
              </a:spcAft>
            </a:pPr>
            <a:endParaRPr lang="en-US" sz="1600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814" y="890088"/>
            <a:ext cx="1190468" cy="78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3359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	    </a:t>
            </a:r>
            <a:r>
              <a:rPr lang="cs-CZ" sz="4800" b="1" i="1" dirty="0" smtClean="0">
                <a:solidFill>
                  <a:srgbClr val="006600"/>
                </a:solidFill>
              </a:rPr>
              <a:t>Děkuji za pozornost…</a:t>
            </a:r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14894"/>
            <a:ext cx="4065858" cy="228449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892952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75856" y="44624"/>
            <a:ext cx="5696272" cy="113285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Informace o potravinách</a:t>
            </a:r>
            <a:endParaRPr lang="en-US" dirty="0"/>
          </a:p>
        </p:txBody>
      </p:sp>
      <p:sp>
        <p:nvSpPr>
          <p:cNvPr id="4" name="Elipsa 9"/>
          <p:cNvSpPr>
            <a:spLocks noGrp="1"/>
          </p:cNvSpPr>
          <p:nvPr>
            <p:ph idx="1"/>
          </p:nvPr>
        </p:nvSpPr>
        <p:spPr>
          <a:xfrm>
            <a:off x="1763688" y="1916832"/>
            <a:ext cx="3970784" cy="1460376"/>
          </a:xfrm>
          <a:prstGeom prst="flowChartAlternateProcess">
            <a:avLst/>
          </a:prstGeom>
          <a:solidFill>
            <a:srgbClr val="FEDEF8"/>
          </a:solidFill>
          <a:ln>
            <a:solidFill>
              <a:srgbClr val="FF99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0" indent="0" algn="ctr">
              <a:buNone/>
              <a:defRPr/>
            </a:pPr>
            <a:r>
              <a:rPr lang="cs-CZ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</a:t>
            </a:r>
            <a:r>
              <a:rPr lang="cs-CZ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informace</a:t>
            </a:r>
            <a:endParaRPr lang="cs-CZ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lipsa 9"/>
          <p:cNvSpPr txBox="1">
            <a:spLocks/>
          </p:cNvSpPr>
          <p:nvPr/>
        </p:nvSpPr>
        <p:spPr>
          <a:xfrm>
            <a:off x="1907704" y="4221088"/>
            <a:ext cx="3888432" cy="1584176"/>
          </a:xfrm>
          <a:prstGeom prst="flowChartAlternateProcess">
            <a:avLst/>
          </a:prstGeom>
          <a:solidFill>
            <a:srgbClr val="C5D7FF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epovinné informace</a:t>
            </a:r>
            <a:endParaRPr lang="cs-CZ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2051720" y="5085184"/>
            <a:ext cx="3672408" cy="720080"/>
          </a:xfrm>
          <a:prstGeom prst="roundRect">
            <a:avLst/>
          </a:prstGeom>
          <a:solidFill>
            <a:srgbClr val="91DDE7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solidFill>
                  <a:schemeClr val="accent5">
                    <a:lumMod val="75000"/>
                  </a:schemeClr>
                </a:solidFill>
              </a:rPr>
              <a:t>Zdravotní a výživová tvrzení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3817183" y="3573016"/>
            <a:ext cx="457200" cy="360040"/>
          </a:xfrm>
          <a:prstGeom prst="mathPl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13567"/>
            <a:ext cx="2088232" cy="16789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14775330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59832" y="152718"/>
            <a:ext cx="5832648" cy="828010"/>
          </a:xfrm>
        </p:spPr>
        <p:txBody>
          <a:bodyPr/>
          <a:lstStyle/>
          <a:p>
            <a:r>
              <a:rPr lang="cs-CZ" dirty="0" smtClean="0"/>
              <a:t>Tvrzení a „Tvrzení“</a:t>
            </a:r>
            <a:endParaRPr lang="en-US" dirty="0"/>
          </a:p>
        </p:txBody>
      </p:sp>
      <p:sp>
        <p:nvSpPr>
          <p:cNvPr id="32" name="Zástupný symbol pro obsah 31"/>
          <p:cNvSpPr>
            <a:spLocks noGrp="1"/>
          </p:cNvSpPr>
          <p:nvPr>
            <p:ph idx="1"/>
          </p:nvPr>
        </p:nvSpPr>
        <p:spPr>
          <a:xfrm>
            <a:off x="179512" y="1074346"/>
            <a:ext cx="8452372" cy="5667022"/>
          </a:xfrm>
        </p:spPr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..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1278293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3331182" y="4131010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5569564" y="4325065"/>
            <a:ext cx="0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7380312" y="4342046"/>
            <a:ext cx="288032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8172400" y="4370444"/>
            <a:ext cx="267691" cy="720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8508" y="98072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59632" y="2276872"/>
            <a:ext cx="1800000" cy="720000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2">
                    <a:lumMod val="50000"/>
                  </a:schemeClr>
                </a:solidFill>
              </a:rPr>
              <a:t>Zdravotní tvrzení</a:t>
            </a:r>
          </a:p>
        </p:txBody>
      </p:sp>
      <p:sp>
        <p:nvSpPr>
          <p:cNvPr id="14" name="Vývojový diagram: postup 13"/>
          <p:cNvSpPr/>
          <p:nvPr/>
        </p:nvSpPr>
        <p:spPr>
          <a:xfrm>
            <a:off x="2431182" y="2250756"/>
            <a:ext cx="1800000" cy="720000"/>
          </a:xfrm>
          <a:prstGeom prst="flowChartProcess">
            <a:avLst/>
          </a:prstGeom>
          <a:solidFill>
            <a:srgbClr val="C5D7FF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>Výživová tvrzení</a:t>
            </a:r>
          </a:p>
        </p:txBody>
      </p:sp>
      <p:sp>
        <p:nvSpPr>
          <p:cNvPr id="15" name="Vývojový diagram: postup 14"/>
          <p:cNvSpPr/>
          <p:nvPr/>
        </p:nvSpPr>
        <p:spPr>
          <a:xfrm>
            <a:off x="4563885" y="3280532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přisuzující potravině léčebné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vlastnosti</a:t>
            </a:r>
            <a:endParaRPr lang="cs-CZ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Vývojový diagram: postup 15"/>
          <p:cNvSpPr/>
          <p:nvPr/>
        </p:nvSpPr>
        <p:spPr>
          <a:xfrm>
            <a:off x="4563885" y="2276872"/>
            <a:ext cx="1800000" cy="720000"/>
          </a:xfrm>
          <a:prstGeom prst="flowChartProcess">
            <a:avLst/>
          </a:prstGeom>
          <a:solidFill>
            <a:srgbClr val="CF676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/>
              <a:t>„Léčebná tvrzení“</a:t>
            </a:r>
            <a:endParaRPr lang="cs-CZ" dirty="0"/>
          </a:p>
        </p:txBody>
      </p:sp>
      <p:sp>
        <p:nvSpPr>
          <p:cNvPr id="19" name="Vývojový diagram: postup 18"/>
          <p:cNvSpPr/>
          <p:nvPr/>
        </p:nvSpPr>
        <p:spPr>
          <a:xfrm>
            <a:off x="6831884" y="2276872"/>
            <a:ext cx="1800000" cy="720000"/>
          </a:xfrm>
          <a:prstGeom prst="flowChart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 smtClean="0">
                <a:solidFill>
                  <a:schemeClr val="accent4">
                    <a:lumMod val="75000"/>
                  </a:schemeClr>
                </a:solidFill>
              </a:rPr>
              <a:t>„Jiná tvrzení“</a:t>
            </a:r>
            <a:endParaRPr lang="cs-CZ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" name="Vývojový diagram: postup 19"/>
          <p:cNvSpPr/>
          <p:nvPr/>
        </p:nvSpPr>
        <p:spPr>
          <a:xfrm>
            <a:off x="6831834" y="3284984"/>
            <a:ext cx="1800000" cy="7200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Jiné </a:t>
            </a:r>
            <a:r>
              <a:rPr lang="cs-CZ" sz="1200" dirty="0" smtClean="0">
                <a:solidFill>
                  <a:schemeClr val="accent6">
                    <a:lumMod val="50000"/>
                  </a:schemeClr>
                </a:solidFill>
              </a:rPr>
              <a:t>dobrovolné </a:t>
            </a:r>
            <a:r>
              <a:rPr lang="cs-CZ" sz="1200" dirty="0">
                <a:solidFill>
                  <a:schemeClr val="accent6">
                    <a:lumMod val="50000"/>
                  </a:schemeClr>
                </a:solidFill>
              </a:rPr>
              <a:t>informace </a:t>
            </a:r>
            <a:endParaRPr lang="cs-CZ" sz="1600" dirty="0">
              <a:solidFill>
                <a:schemeClr val="accent6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2" name="Vývojový diagram: postup 21"/>
          <p:cNvSpPr/>
          <p:nvPr/>
        </p:nvSpPr>
        <p:spPr>
          <a:xfrm>
            <a:off x="453177" y="5661248"/>
            <a:ext cx="3772527" cy="720000"/>
          </a:xfrm>
          <a:prstGeom prst="flowChartProcess">
            <a:avLst/>
          </a:prstGeom>
          <a:solidFill>
            <a:srgbClr val="CBF9EA"/>
          </a:solidFill>
          <a:ln>
            <a:solidFill>
              <a:srgbClr val="C5D7FF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Nařízení (ES) č. 1924/2006</a:t>
            </a:r>
          </a:p>
        </p:txBody>
      </p:sp>
      <p:sp>
        <p:nvSpPr>
          <p:cNvPr id="23" name="Vývojový diagram: postup 22"/>
          <p:cNvSpPr/>
          <p:nvPr/>
        </p:nvSpPr>
        <p:spPr>
          <a:xfrm>
            <a:off x="4651208" y="5661248"/>
            <a:ext cx="1836712" cy="720000"/>
          </a:xfrm>
          <a:prstGeom prst="flowChartProcess">
            <a:avLst/>
          </a:prstGeom>
          <a:solidFill>
            <a:srgbClr val="FF9999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400" dirty="0">
                <a:solidFill>
                  <a:schemeClr val="tx1"/>
                </a:solidFill>
              </a:rPr>
              <a:t>Nařízení (EU) č. 1169/2011</a:t>
            </a:r>
          </a:p>
        </p:txBody>
      </p:sp>
      <p:sp>
        <p:nvSpPr>
          <p:cNvPr id="24" name="Vývojový diagram: postup 23"/>
          <p:cNvSpPr/>
          <p:nvPr/>
        </p:nvSpPr>
        <p:spPr>
          <a:xfrm>
            <a:off x="6618524" y="5640153"/>
            <a:ext cx="1138310" cy="7200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Jiná </a:t>
            </a:r>
          </a:p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5" name="Vývojový diagram: postup 24"/>
          <p:cNvSpPr/>
          <p:nvPr/>
        </p:nvSpPr>
        <p:spPr>
          <a:xfrm>
            <a:off x="7870936" y="5640153"/>
            <a:ext cx="1138310" cy="720000"/>
          </a:xfrm>
          <a:prstGeom prst="flowChartProcess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Žádná legislativa</a:t>
            </a:r>
            <a:endParaRPr lang="cs-CZ" sz="1200" dirty="0">
              <a:solidFill>
                <a:schemeClr val="tx1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Elipsa 9"/>
          <p:cNvSpPr txBox="1">
            <a:spLocks/>
          </p:cNvSpPr>
          <p:nvPr/>
        </p:nvSpPr>
        <p:spPr>
          <a:xfrm>
            <a:off x="411341" y="1337571"/>
            <a:ext cx="8193615" cy="504007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defRPr/>
            </a:pPr>
            <a:r>
              <a:rPr lang="cs-CZ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Tvrzení</a:t>
            </a:r>
            <a:endParaRPr lang="cs-CZ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Přímá spojnice 35"/>
          <p:cNvCxnSpPr>
            <a:endCxn id="32" idx="2"/>
          </p:cNvCxnSpPr>
          <p:nvPr/>
        </p:nvCxnSpPr>
        <p:spPr>
          <a:xfrm>
            <a:off x="4405698" y="1844824"/>
            <a:ext cx="0" cy="4896544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928312" y="1841578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Tvrzení</a:t>
            </a:r>
            <a:endParaRPr lang="en-US" sz="1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5384970" y="1863020"/>
            <a:ext cx="2462639" cy="261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tx1"/>
                </a:solidFill>
                <a:latin typeface="Agency FB" panose="020B0503020202020204" pitchFamily="34" charset="0"/>
              </a:rPr>
              <a:t>Informace</a:t>
            </a:r>
            <a:endParaRPr lang="en-US" sz="1800" dirty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044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Zástupný symbol pro obsah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1106"/>
              </p:ext>
            </p:extLst>
          </p:nvPr>
        </p:nvGraphicFramePr>
        <p:xfrm>
          <a:off x="323528" y="1822739"/>
          <a:ext cx="8583516" cy="42177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/>
                <a:gridCol w="936104"/>
                <a:gridCol w="936104"/>
                <a:gridCol w="936104"/>
                <a:gridCol w="864096"/>
                <a:gridCol w="936104"/>
                <a:gridCol w="1224136"/>
                <a:gridCol w="1106686"/>
                <a:gridCol w="780086"/>
              </a:tblGrid>
              <a:tr h="609505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regulovaná jinými předpisy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</a:rPr>
                        <a:t>Tvrzení </a:t>
                      </a: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neregulovaná 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ysClr val="windowText" lastClr="000000"/>
                          </a:solidFill>
                        </a:rPr>
                        <a:t>Prostá sdělení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018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cs-CZ" sz="1200" b="1" dirty="0">
                          <a:ln>
                            <a:solidFill>
                              <a:schemeClr val="accent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aromatech</a:t>
                      </a:r>
                      <a:endParaRPr lang="cs-CZ" sz="1200" b="1" dirty="0">
                        <a:ln>
                          <a:solidFill>
                            <a:schemeClr val="accent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produkce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Označení </a:t>
                      </a:r>
                      <a:r>
                        <a:rPr lang="cs-CZ" sz="1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jakosti</a:t>
                      </a:r>
                      <a:endParaRPr lang="cs-CZ" sz="12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>
                          <a:effectLst/>
                          <a:latin typeface="+mn-lt"/>
                        </a:rPr>
                        <a:t>Jiná </a:t>
                      </a:r>
                      <a:endParaRPr lang="cs-CZ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 </a:t>
                      </a:r>
                      <a:r>
                        <a:rPr lang="cs-CZ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složkách</a:t>
                      </a:r>
                      <a:endParaRPr lang="cs-CZ" sz="12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 vhodnosti pro určité spotřebitele</a:t>
                      </a:r>
                      <a:endParaRPr lang="cs-CZ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Beauty</a:t>
                      </a:r>
                      <a:r>
                        <a:rPr lang="cs-C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cs-CZ" sz="12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claims</a:t>
                      </a:r>
                      <a:r>
                        <a:rPr lang="cs-C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– tvrzení o kráse a vzhledu</a:t>
                      </a:r>
                      <a:endParaRPr lang="cs-CZ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Tvrzení o životním stylu</a:t>
                      </a:r>
                      <a:endParaRPr lang="cs-CZ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Slogany</a:t>
                      </a:r>
                      <a:endParaRPr lang="cs-CZ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AB"/>
                    </a:solidFill>
                  </a:tcPr>
                </a:tc>
              </a:tr>
              <a:tr h="26064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solidFill>
                            <a:schemeClr val="tx1"/>
                          </a:solidFill>
                          <a:effectLst/>
                          <a:latin typeface="Corbel" panose="020B0503020204020204" pitchFamily="34" charset="0"/>
                        </a:rPr>
                        <a:t>Přírodní vanilkové aroma</a:t>
                      </a:r>
                      <a:endParaRPr lang="cs-CZ" sz="1400" b="0" dirty="0">
                        <a:solidFill>
                          <a:schemeClr val="tx1"/>
                        </a:solidFill>
                        <a:effectLst/>
                        <a:latin typeface="Corbel" panose="020B05030202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Algerian" panose="04020705040A02060702" pitchFamily="82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Algerian" panose="04020705040A02060702" pitchFamily="82" charset="0"/>
                        </a:rPr>
                        <a:t>Organický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Algerian" panose="04020705040A02060702" pitchFamily="8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  <a:latin typeface="Eras Bold ITC" panose="020B0907030504020204" pitchFamily="34" charset="0"/>
                          <a:ea typeface="Calibri"/>
                          <a:cs typeface="Times New Roman"/>
                        </a:rPr>
                        <a:t>Bio</a:t>
                      </a:r>
                      <a:endParaRPr lang="cs-CZ" sz="1800" dirty="0">
                        <a:effectLst/>
                        <a:latin typeface="Eras Bold ITC" panose="020B0907030504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Franklin Gothic Medium Cond" panose="020B0606030402020204" pitchFamily="34" charset="0"/>
                        </a:rPr>
                        <a:t>Přírodní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  <a:latin typeface="Forte" panose="03060902040502070203" pitchFamily="66" charset="0"/>
                          <a:ea typeface="Calibri"/>
                          <a:cs typeface="Times New Roman"/>
                        </a:rPr>
                        <a:t>Čerstvý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i="1" dirty="0" smtClean="0">
                          <a:effectLst/>
                          <a:latin typeface="Cooper Black" panose="0208090404030B020404" pitchFamily="18" charset="0"/>
                          <a:ea typeface="Calibri"/>
                          <a:cs typeface="Times New Roman"/>
                        </a:rPr>
                        <a:t>Poctivý</a:t>
                      </a:r>
                      <a:r>
                        <a:rPr lang="cs-CZ" sz="1800" i="1" dirty="0" smtClean="0"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effectLst/>
                        <a:latin typeface="Franklin Gothic Medium Cond" panose="020B06060304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Bez lepku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i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 nízkým obsahem laktózy</a:t>
                      </a:r>
                      <a:endParaRPr lang="cs-CZ" sz="14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Bez </a:t>
                      </a:r>
                      <a:r>
                        <a:rPr lang="cs-CZ" sz="1600" dirty="0" smtClean="0">
                          <a:solidFill>
                            <a:schemeClr val="tx1"/>
                          </a:solidFill>
                          <a:effectLst/>
                          <a:latin typeface="Chiller" panose="04020404031007020602" pitchFamily="82" charset="0"/>
                        </a:rPr>
                        <a:t>konzervačních látek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hiller" panose="04020404031007020602" pitchFamily="82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dirty="0" smtClean="0">
                          <a:effectLst/>
                          <a:latin typeface="Dotum" panose="020B0600000101010101" pitchFamily="34" charset="-127"/>
                          <a:ea typeface="Dotum" panose="020B0600000101010101" pitchFamily="34" charset="-127"/>
                        </a:rPr>
                        <a:t>Vhodné pro vegany</a:t>
                      </a:r>
                      <a:endParaRPr lang="cs-CZ" sz="1200" b="1" dirty="0" smtClean="0">
                        <a:effectLst/>
                        <a:latin typeface="Dotum" panose="020B0600000101010101" pitchFamily="34" charset="-127"/>
                        <a:ea typeface="Dotum" panose="020B0600000101010101" pitchFamily="34" charset="-127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1" dirty="0" smtClean="0">
                        <a:effectLst/>
                        <a:latin typeface="Harrington" panose="04040505050A02020702" pitchFamily="8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200" b="1" dirty="0" smtClean="0">
                        <a:effectLst/>
                        <a:latin typeface="Harrington" panose="04040505050A02020702" pitchFamily="82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b="1" dirty="0" smtClean="0">
                          <a:effectLst/>
                          <a:latin typeface="Gungsuh" panose="02030600000101010101" pitchFamily="18" charset="-127"/>
                          <a:ea typeface="Gungsuh" panose="02030600000101010101" pitchFamily="18" charset="-127"/>
                          <a:cs typeface="Times New Roman"/>
                        </a:rPr>
                        <a:t>Pro děti</a:t>
                      </a:r>
                      <a:endParaRPr lang="cs-CZ" sz="1200" b="1" dirty="0">
                        <a:effectLst/>
                        <a:latin typeface="Gungsuh" panose="02030600000101010101" pitchFamily="18" charset="-127"/>
                        <a:ea typeface="Gungsuh" panose="02030600000101010101" pitchFamily="18" charset="-127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FreesiaUPC" panose="020B0604020202020204" pitchFamily="34" charset="-34"/>
                          <a:ea typeface="+mn-ea"/>
                          <a:cs typeface="FreesiaUPC" panose="020B0604020202020204" pitchFamily="34" charset="-34"/>
                        </a:rPr>
                        <a:t>Pro lesklé vlasy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kern="1200" dirty="0" smtClean="0">
                          <a:solidFill>
                            <a:schemeClr val="dk1"/>
                          </a:solidFill>
                          <a:effectLst/>
                          <a:latin typeface="Pristina" panose="03060402040406080204" pitchFamily="66" charset="0"/>
                          <a:ea typeface="+mn-ea"/>
                          <a:cs typeface="+mn-cs"/>
                        </a:rPr>
                        <a:t>pro zářivou pokožku</a:t>
                      </a:r>
                      <a:endParaRPr lang="cs-CZ" sz="1100" dirty="0">
                        <a:effectLst/>
                        <a:latin typeface="Pristina" panose="03060402040406080204" pitchFamily="66" charset="0"/>
                        <a:ea typeface="KaiTi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smtClean="0">
                          <a:effectLst/>
                          <a:latin typeface="Cooper Black" panose="0208090404030B020404" pitchFamily="18" charset="0"/>
                          <a:ea typeface="KaiTi" panose="02010609060101010101" pitchFamily="49" charset="-122"/>
                          <a:cs typeface="Times New Roman"/>
                        </a:rPr>
                        <a:t>FIT/FITNESS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 smtClean="0">
                        <a:effectLst/>
                        <a:latin typeface="Cooper Black" panose="0208090404030B020404" pitchFamily="18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Harrington" panose="04040505050A02020702" pitchFamily="82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Harrington" panose="04040505050A02020702" pitchFamily="82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Harrington" panose="04040505050A02020702" pitchFamily="82" charset="0"/>
                          <a:ea typeface="KaiTi" panose="02010609060101010101" pitchFamily="49" charset="-122"/>
                          <a:cs typeface="Times New Roman"/>
                        </a:rPr>
                        <a:t>Pro aktivní život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Harrington" panose="04040505050A02020702" pitchFamily="82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Harrington" panose="04040505050A02020702" pitchFamily="82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Harrington" panose="04040505050A02020702" pitchFamily="82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WELLNESS</a:t>
                      </a:r>
                      <a:endParaRPr lang="cs-CZ" sz="1100" b="1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Corbel" panose="020B0503020204020204" pitchFamily="34" charset="0"/>
                          <a:ea typeface="KaiTi" panose="02010609060101010101" pitchFamily="49" charset="-122"/>
                          <a:cs typeface="Times New Roman"/>
                        </a:rPr>
                        <a:t>Kvalita je nejlepší recept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Corbel" panose="020B0503020204020204" pitchFamily="34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b="1" dirty="0" smtClean="0">
                        <a:effectLst/>
                        <a:latin typeface="Arial Rounded MT Bold" panose="020F0704030504030204" pitchFamily="34" charset="0"/>
                        <a:ea typeface="KaiTi" panose="02010609060101010101" pitchFamily="49" charset="-122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1" dirty="0" smtClean="0">
                          <a:effectLst/>
                          <a:latin typeface="Arial Rounded MT Bold" panose="020F0704030504030204" pitchFamily="34" charset="0"/>
                          <a:ea typeface="KaiTi" panose="02010609060101010101" pitchFamily="49" charset="-122"/>
                          <a:cs typeface="Times New Roman"/>
                        </a:rPr>
                        <a:t>Pro úsměv vašich dětí</a:t>
                      </a:r>
                      <a:endParaRPr lang="cs-CZ" sz="1100" b="1" dirty="0">
                        <a:effectLst/>
                        <a:latin typeface="Arial Rounded MT Bold" panose="020F0704030504030204" pitchFamily="34" charset="0"/>
                        <a:ea typeface="KaiTi" panose="02010609060101010101" pitchFamily="49" charset="-122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AB"/>
                    </a:solidFill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0" y="908720"/>
            <a:ext cx="5328593" cy="648072"/>
          </a:xfrm>
        </p:spPr>
        <p:txBody>
          <a:bodyPr anchor="b">
            <a:normAutofit fontScale="90000"/>
          </a:bodyPr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sz="2000" u="sng" dirty="0">
                <a:solidFill>
                  <a:srgbClr val="C00000"/>
                </a:solidFill>
              </a:rPr>
              <a:t/>
            </a:r>
            <a:br>
              <a:rPr lang="cs-CZ" sz="2000" u="sng" dirty="0">
                <a:solidFill>
                  <a:srgbClr val="C00000"/>
                </a:solidFill>
              </a:rPr>
            </a:br>
            <a:r>
              <a:rPr lang="cs-CZ" sz="2000" u="sng" dirty="0" smtClean="0">
                <a:solidFill>
                  <a:srgbClr val="C00000"/>
                </a:solidFill>
              </a:rPr>
              <a:t/>
            </a:r>
            <a:br>
              <a:rPr lang="cs-CZ" sz="2000" u="sng" dirty="0" smtClean="0">
                <a:solidFill>
                  <a:srgbClr val="C00000"/>
                </a:solidFill>
              </a:rPr>
            </a:br>
            <a:r>
              <a:rPr lang="cs-CZ" sz="2000" u="sng" dirty="0">
                <a:solidFill>
                  <a:srgbClr val="C00000"/>
                </a:solidFill>
              </a:rPr>
              <a:t/>
            </a:r>
            <a:br>
              <a:rPr lang="cs-CZ" sz="2000" u="sng" dirty="0">
                <a:solidFill>
                  <a:srgbClr val="C00000"/>
                </a:solidFill>
              </a:rPr>
            </a:br>
            <a:r>
              <a:rPr lang="cs-CZ" sz="2000" u="sng" dirty="0" smtClean="0">
                <a:solidFill>
                  <a:srgbClr val="C00000"/>
                </a:solidFill>
              </a:rPr>
              <a:t/>
            </a:r>
            <a:br>
              <a:rPr lang="cs-CZ" sz="2000" u="sng" dirty="0" smtClean="0">
                <a:solidFill>
                  <a:srgbClr val="C00000"/>
                </a:solidFill>
              </a:rPr>
            </a:br>
            <a:r>
              <a:rPr lang="cs-CZ" sz="2000" u="sng" dirty="0">
                <a:solidFill>
                  <a:srgbClr val="C00000"/>
                </a:solidFill>
              </a:rPr>
              <a:t/>
            </a:r>
            <a:br>
              <a:rPr lang="cs-CZ" sz="2000" u="sng" dirty="0">
                <a:solidFill>
                  <a:srgbClr val="C00000"/>
                </a:solidFill>
              </a:rPr>
            </a:br>
            <a:r>
              <a:rPr lang="cs-CZ" sz="3600" dirty="0" smtClean="0"/>
              <a:t>C</a:t>
            </a:r>
            <a:r>
              <a:rPr lang="cs-CZ" sz="3600" b="1" cap="none" dirty="0" smtClean="0"/>
              <a:t>O NENÍ</a:t>
            </a:r>
            <a:br>
              <a:rPr lang="cs-CZ" sz="3600" b="1" cap="none" dirty="0" smtClean="0"/>
            </a:br>
            <a:r>
              <a:rPr lang="cs-CZ" sz="3600" b="1" cap="none" dirty="0" smtClean="0"/>
              <a:t>zdravotní ani výživové tvrzení</a:t>
            </a:r>
            <a:endParaRPr lang="cs-CZ" sz="3600" cap="none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187624" y="182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/>
        </p:nvGraphicFramePr>
        <p:xfrm>
          <a:off x="10498975" y="1088967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bg2">
                          <a:lumMod val="50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609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47864" y="188640"/>
            <a:ext cx="5675880" cy="1296144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cs-CZ" sz="3200" b="1" dirty="0" smtClean="0"/>
              <a:t>1169/2011 a „Léčebná </a:t>
            </a:r>
            <a:r>
              <a:rPr lang="cs-CZ" sz="3200" b="1" dirty="0"/>
              <a:t>tvrzení“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48" y="2276872"/>
            <a:ext cx="4320480" cy="1793407"/>
          </a:xfrm>
          <a:prstGeom prst="rect">
            <a:avLst/>
          </a:prstGeom>
          <a:noFill/>
          <a:ln w="9525">
            <a:solidFill>
              <a:srgbClr val="00D1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11560" y="1630719"/>
            <a:ext cx="1728192" cy="504056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sz="1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Preambule 20</a:t>
            </a:r>
            <a:endParaRPr lang="cs-CZ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94" y="4365104"/>
            <a:ext cx="6762750" cy="2286000"/>
          </a:xfrm>
          <a:prstGeom prst="rect">
            <a:avLst/>
          </a:prstGeom>
          <a:noFill/>
          <a:ln w="127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bdélník 6"/>
          <p:cNvSpPr/>
          <p:nvPr/>
        </p:nvSpPr>
        <p:spPr>
          <a:xfrm>
            <a:off x="446278" y="4797152"/>
            <a:ext cx="1728192" cy="151216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altLang="cs-CZ" sz="1800" b="1" dirty="0">
                <a:solidFill>
                  <a:srgbClr val="CC0066"/>
                </a:solidFill>
                <a:cs typeface="Tahoma" pitchFamily="34" charset="0"/>
              </a:rPr>
              <a:t>kapitola III, článek 7, odstavec 3</a:t>
            </a:r>
            <a:endParaRPr lang="cs-CZ" sz="1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532" y="2276872"/>
            <a:ext cx="2749990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9399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395536" y="1772816"/>
            <a:ext cx="8640960" cy="466997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b="1" dirty="0" smtClean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r>
              <a:rPr lang="cs-CZ" i="1" dirty="0"/>
              <a:t> </a:t>
            </a:r>
            <a:endParaRPr lang="en-US" dirty="0"/>
          </a:p>
          <a:p>
            <a:pPr marL="0" indent="0">
              <a:buNone/>
            </a:pPr>
            <a:endParaRPr lang="cs-CZ" sz="4800" b="1" dirty="0">
              <a:solidFill>
                <a:srgbClr val="820000"/>
              </a:solidFill>
            </a:endParaRPr>
          </a:p>
          <a:p>
            <a:pPr marL="0" indent="0">
              <a:buNone/>
            </a:pPr>
            <a:endParaRPr lang="cs-CZ" sz="48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92208" y="116632"/>
            <a:ext cx="5392967" cy="1282154"/>
          </a:xfrm>
        </p:spPr>
        <p:txBody>
          <a:bodyPr/>
          <a:lstStyle/>
          <a:p>
            <a:r>
              <a:rPr lang="cs-CZ" dirty="0"/>
              <a:t>Co je „léčebné tvrzení“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564400" y="1412776"/>
            <a:ext cx="813690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/>
              <a:t>porušení </a:t>
            </a:r>
            <a:r>
              <a:rPr lang="cs-CZ" b="1" dirty="0"/>
              <a:t>článku 7, odstavce 3 nařízení 1169/2011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8229" y="2492896"/>
            <a:ext cx="8136904" cy="4678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sz="1600" b="1" dirty="0" smtClean="0"/>
          </a:p>
          <a:p>
            <a:r>
              <a:rPr lang="cs-CZ" sz="1600" b="1" dirty="0" smtClean="0"/>
              <a:t>Tvrzení</a:t>
            </a:r>
            <a:r>
              <a:rPr lang="cs-CZ" sz="1600" b="1" dirty="0"/>
              <a:t>, které připisuje potravině vlastnost umožňující zabránit nemoci, zmírnit ji nebo vyléčit. </a:t>
            </a:r>
          </a:p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38229" y="3068960"/>
            <a:ext cx="3959362" cy="50405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sz="2000" b="1" u="sng" dirty="0">
                <a:solidFill>
                  <a:schemeClr val="tx1"/>
                </a:solidFill>
              </a:rPr>
              <a:t>Ve tvrzení by se neměly </a:t>
            </a:r>
            <a:r>
              <a:rPr lang="cs-CZ" sz="2000" b="1" u="sng" dirty="0" smtClean="0">
                <a:solidFill>
                  <a:schemeClr val="tx1"/>
                </a:solidFill>
              </a:rPr>
              <a:t>objevit:</a:t>
            </a:r>
            <a:endParaRPr lang="cs-CZ" sz="2000" u="sng" dirty="0">
              <a:solidFill>
                <a:schemeClr val="tx1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395536" y="3594477"/>
            <a:ext cx="6408712" cy="68877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 smtClean="0">
                <a:solidFill>
                  <a:srgbClr val="C00000"/>
                </a:solidFill>
              </a:rPr>
              <a:t>názvy </a:t>
            </a:r>
            <a:r>
              <a:rPr lang="cs-CZ" b="1" dirty="0">
                <a:solidFill>
                  <a:srgbClr val="C00000"/>
                </a:solidFill>
              </a:rPr>
              <a:t>nemocí </a:t>
            </a:r>
            <a:r>
              <a:rPr lang="cs-CZ" dirty="0">
                <a:solidFill>
                  <a:srgbClr val="C00000"/>
                </a:solidFill>
              </a:rPr>
              <a:t>dle</a:t>
            </a:r>
            <a:r>
              <a:rPr lang="cs-CZ" i="1" dirty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</a:rPr>
              <a:t>mezinárodní klasifikace nemocí  </a:t>
            </a:r>
            <a:r>
              <a:rPr lang="cs-CZ" i="1" dirty="0">
                <a:solidFill>
                  <a:schemeClr val="tx1"/>
                </a:solidFill>
              </a:rPr>
              <a:t>(například chřipka, nachlazení, průjem, artritida)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63440" y="5445224"/>
            <a:ext cx="5976664" cy="64807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cs-CZ" b="1" dirty="0" smtClean="0">
              <a:solidFill>
                <a:srgbClr val="82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ani slova jinak </a:t>
            </a:r>
            <a:r>
              <a:rPr lang="cs-CZ" b="1" dirty="0">
                <a:solidFill>
                  <a:srgbClr val="C00000"/>
                </a:solidFill>
              </a:rPr>
              <a:t>spojená s nemocemi či zdravotními problémy 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( </a:t>
            </a:r>
            <a:r>
              <a:rPr lang="cs-CZ" i="1" dirty="0">
                <a:solidFill>
                  <a:schemeClr val="tx1"/>
                </a:solidFill>
              </a:rPr>
              <a:t>lék/léčit, </a:t>
            </a:r>
            <a:r>
              <a:rPr lang="cs-CZ" i="1" dirty="0" smtClean="0">
                <a:solidFill>
                  <a:schemeClr val="tx1"/>
                </a:solidFill>
              </a:rPr>
              <a:t>akutní</a:t>
            </a:r>
            <a:r>
              <a:rPr lang="cs-CZ" i="1" dirty="0">
                <a:solidFill>
                  <a:schemeClr val="tx1"/>
                </a:solidFill>
              </a:rPr>
              <a:t>, chronický, prevence…)</a:t>
            </a:r>
          </a:p>
          <a:p>
            <a:r>
              <a:rPr lang="cs-CZ" dirty="0"/>
              <a:t> 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19377" y="4373488"/>
            <a:ext cx="6230553" cy="7116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>
                <a:solidFill>
                  <a:srgbClr val="C00000"/>
                </a:solidFill>
              </a:rPr>
              <a:t>n</a:t>
            </a:r>
            <a:r>
              <a:rPr lang="cs-CZ" b="1" dirty="0" smtClean="0">
                <a:solidFill>
                  <a:srgbClr val="C00000"/>
                </a:solidFill>
              </a:rPr>
              <a:t>ázvy symptomů </a:t>
            </a:r>
            <a:r>
              <a:rPr lang="cs-CZ" i="1" dirty="0">
                <a:solidFill>
                  <a:schemeClr val="tx1"/>
                </a:solidFill>
              </a:rPr>
              <a:t>(</a:t>
            </a:r>
            <a:r>
              <a:rPr lang="en-US" i="1" dirty="0" err="1">
                <a:solidFill>
                  <a:schemeClr val="tx1"/>
                </a:solidFill>
              </a:rPr>
              <a:t>bolest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dušnost</a:t>
            </a:r>
            <a:r>
              <a:rPr lang="cs-CZ" i="1" dirty="0">
                <a:solidFill>
                  <a:schemeClr val="tx1"/>
                </a:solidFill>
              </a:rPr>
              <a:t>, </a:t>
            </a:r>
            <a:r>
              <a:rPr lang="en-US" i="1" dirty="0" err="1">
                <a:solidFill>
                  <a:schemeClr val="tx1"/>
                </a:solidFill>
              </a:rPr>
              <a:t>závrať</a:t>
            </a:r>
            <a:r>
              <a:rPr lang="en-US" i="1" dirty="0">
                <a:solidFill>
                  <a:schemeClr val="tx1"/>
                </a:solidFill>
              </a:rPr>
              <a:t>, </a:t>
            </a:r>
            <a:r>
              <a:rPr lang="cs-CZ" i="1" dirty="0">
                <a:solidFill>
                  <a:schemeClr val="tx1"/>
                </a:solidFill>
              </a:rPr>
              <a:t>zvracení, </a:t>
            </a:r>
            <a:r>
              <a:rPr lang="en-US" i="1" dirty="0" err="1">
                <a:solidFill>
                  <a:schemeClr val="tx1"/>
                </a:solidFill>
              </a:rPr>
              <a:t>horečka</a:t>
            </a:r>
            <a:r>
              <a:rPr lang="cs-CZ" i="1" dirty="0" smtClean="0">
                <a:solidFill>
                  <a:schemeClr val="tx1"/>
                </a:solidFill>
              </a:rPr>
              <a:t>)</a:t>
            </a:r>
            <a:endParaRPr lang="cs-CZ" i="1" dirty="0">
              <a:solidFill>
                <a:schemeClr val="tx1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4357007" y="2121155"/>
            <a:ext cx="321881" cy="33260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172" y="3510508"/>
            <a:ext cx="219456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067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475656" y="1892844"/>
            <a:ext cx="6950420" cy="4397151"/>
          </a:xfrm>
          <a:prstGeom prst="rect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545" r="18959" b="-315"/>
          <a:stretch/>
        </p:blipFill>
        <p:spPr bwMode="auto">
          <a:xfrm>
            <a:off x="221360" y="6309320"/>
            <a:ext cx="6876750" cy="395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83360" y="272108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 smtClean="0"/>
              <a:t>Riziková slova“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" r="27696" b="95136"/>
          <a:stretch/>
        </p:blipFill>
        <p:spPr bwMode="auto">
          <a:xfrm>
            <a:off x="248371" y="1484784"/>
            <a:ext cx="817770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ál 8"/>
          <p:cNvSpPr/>
          <p:nvPr/>
        </p:nvSpPr>
        <p:spPr>
          <a:xfrm>
            <a:off x="5728281" y="6184557"/>
            <a:ext cx="1369829" cy="493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763688" y="5373216"/>
            <a:ext cx="6635799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i="1" dirty="0" smtClean="0"/>
              <a:t>případně </a:t>
            </a:r>
            <a:r>
              <a:rPr lang="cs-CZ" sz="1400" b="1" i="1" dirty="0"/>
              <a:t>jiné informace, </a:t>
            </a:r>
            <a:r>
              <a:rPr lang="cs-CZ" sz="1400" b="1" i="1" dirty="0" smtClean="0"/>
              <a:t>které </a:t>
            </a:r>
            <a:r>
              <a:rPr lang="cs-CZ" sz="1400" b="1" i="1" dirty="0"/>
              <a:t>nelze považovat za tvrzení </a:t>
            </a:r>
            <a:endParaRPr lang="cs-CZ" sz="1400" b="1" i="1" dirty="0" smtClean="0"/>
          </a:p>
          <a:p>
            <a:r>
              <a:rPr lang="cs-CZ" sz="1400" i="1" dirty="0" smtClean="0">
                <a:solidFill>
                  <a:srgbClr val="0070C0"/>
                </a:solidFill>
              </a:rPr>
              <a:t>např</a:t>
            </a:r>
            <a:r>
              <a:rPr lang="cs-CZ" sz="1400" i="1" dirty="0">
                <a:solidFill>
                  <a:srgbClr val="0070C0"/>
                </a:solidFill>
              </a:rPr>
              <a:t>. nevhodné pro </a:t>
            </a:r>
            <a:r>
              <a:rPr lang="cs-CZ" sz="1400" i="1" dirty="0" smtClean="0">
                <a:solidFill>
                  <a:srgbClr val="0070C0"/>
                </a:solidFill>
              </a:rPr>
              <a:t>nemocné fenylketonurií, </a:t>
            </a:r>
            <a:r>
              <a:rPr lang="cs-CZ" sz="1400" i="1" dirty="0">
                <a:solidFill>
                  <a:srgbClr val="0070C0"/>
                </a:solidFill>
              </a:rPr>
              <a:t>nadměrná konzumace může vyvolat projímavé </a:t>
            </a:r>
            <a:r>
              <a:rPr lang="cs-CZ" sz="1400" i="1" dirty="0" smtClean="0">
                <a:solidFill>
                  <a:srgbClr val="0070C0"/>
                </a:solidFill>
              </a:rPr>
              <a:t>účinky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4" r="80995" b="24631"/>
          <a:stretch/>
        </p:blipFill>
        <p:spPr bwMode="auto">
          <a:xfrm>
            <a:off x="276331" y="1916831"/>
            <a:ext cx="1199325" cy="437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1763688" y="2132856"/>
            <a:ext cx="6624736" cy="73866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i="1" dirty="0">
                <a:solidFill>
                  <a:srgbClr val="C00000"/>
                </a:solidFill>
              </a:rPr>
              <a:t>POZOR!</a:t>
            </a:r>
            <a:endParaRPr lang="cs-CZ" sz="1400" b="1" dirty="0">
              <a:solidFill>
                <a:srgbClr val="C00000"/>
              </a:solidFill>
            </a:endParaRPr>
          </a:p>
          <a:p>
            <a:r>
              <a:rPr lang="cs-CZ" sz="1400" b="1" i="1" dirty="0">
                <a:solidFill>
                  <a:srgbClr val="C00000"/>
                </a:solidFill>
              </a:rPr>
              <a:t>Je nutno posuzovat tato riziková slova v celém kontextu, zda vůbec se jedná o „tvrzení“.</a:t>
            </a:r>
            <a:endParaRPr lang="cs-CZ" sz="1400" b="1" dirty="0">
              <a:solidFill>
                <a:srgbClr val="C00000"/>
              </a:solidFill>
            </a:endParaRPr>
          </a:p>
          <a:p>
            <a:r>
              <a:rPr lang="cs-CZ" sz="1400" b="1" i="1" dirty="0"/>
              <a:t>Některá z výše uvedených slov se také mohou objevit např</a:t>
            </a:r>
            <a:r>
              <a:rPr lang="cs-CZ" sz="1400" b="1" i="1" dirty="0" smtClean="0"/>
              <a:t>.</a:t>
            </a:r>
            <a:endParaRPr lang="cs-CZ" sz="1400" b="1" dirty="0"/>
          </a:p>
        </p:txBody>
      </p:sp>
      <p:sp>
        <p:nvSpPr>
          <p:cNvPr id="17" name="Obdélník 16"/>
          <p:cNvSpPr/>
          <p:nvPr/>
        </p:nvSpPr>
        <p:spPr>
          <a:xfrm>
            <a:off x="1767830" y="3134400"/>
            <a:ext cx="6624736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1400" b="1" i="1" dirty="0"/>
              <a:t>ve znění schválených zdravotních tvrzení podle článku 14 odst. 1 písm. a) o snižování rizika </a:t>
            </a:r>
            <a:r>
              <a:rPr lang="cs-CZ" sz="1400" b="1" i="1" dirty="0" smtClean="0"/>
              <a:t>nemoci</a:t>
            </a:r>
          </a:p>
          <a:p>
            <a:pPr lvl="0"/>
            <a:r>
              <a:rPr lang="cs-CZ" sz="1400" i="1" dirty="0" smtClean="0">
                <a:solidFill>
                  <a:srgbClr val="0070C0"/>
                </a:solidFill>
              </a:rPr>
              <a:t>Např.  </a:t>
            </a:r>
            <a:r>
              <a:rPr lang="cs-CZ" sz="1400" i="1" dirty="0">
                <a:solidFill>
                  <a:srgbClr val="0070C0"/>
                </a:solidFill>
              </a:rPr>
              <a:t>Vápník pomáhá snižovat pokles kostního minerálu u žen po menopauze. Nízká hustota kostního minerálu je rizikovým faktorem u </a:t>
            </a:r>
            <a:r>
              <a:rPr lang="cs-CZ" sz="1400" i="1" dirty="0" err="1">
                <a:solidFill>
                  <a:srgbClr val="0070C0"/>
                </a:solidFill>
              </a:rPr>
              <a:t>osteoporotických</a:t>
            </a:r>
            <a:r>
              <a:rPr lang="cs-CZ" sz="1400" i="1" dirty="0">
                <a:solidFill>
                  <a:srgbClr val="0070C0"/>
                </a:solidFill>
              </a:rPr>
              <a:t> zlomenin kostí</a:t>
            </a:r>
            <a:r>
              <a:rPr lang="cs-CZ" sz="1400" i="1" dirty="0" smtClean="0">
                <a:solidFill>
                  <a:srgbClr val="0070C0"/>
                </a:solidFill>
              </a:rPr>
              <a:t>.</a:t>
            </a:r>
            <a:endParaRPr lang="cs-CZ" sz="1400" b="1" dirty="0"/>
          </a:p>
        </p:txBody>
      </p:sp>
      <p:sp>
        <p:nvSpPr>
          <p:cNvPr id="18" name="Obdélník 17"/>
          <p:cNvSpPr/>
          <p:nvPr/>
        </p:nvSpPr>
        <p:spPr>
          <a:xfrm>
            <a:off x="1784995" y="4437112"/>
            <a:ext cx="6624736" cy="5232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cs-CZ" sz="1400" b="1" i="1" dirty="0"/>
              <a:t>u potravin pro zvláštní lékařské </a:t>
            </a:r>
            <a:r>
              <a:rPr lang="cs-CZ" sz="1400" b="1" i="1" dirty="0" smtClean="0"/>
              <a:t>účely</a:t>
            </a:r>
          </a:p>
          <a:p>
            <a:pPr lvl="0"/>
            <a:r>
              <a:rPr lang="cs-CZ" sz="1400" i="1" dirty="0" smtClean="0">
                <a:solidFill>
                  <a:srgbClr val="0070C0"/>
                </a:solidFill>
              </a:rPr>
              <a:t>např. </a:t>
            </a:r>
            <a:r>
              <a:rPr lang="en-US" sz="1400" i="1" dirty="0" smtClean="0">
                <a:solidFill>
                  <a:srgbClr val="0070C0"/>
                </a:solidFill>
              </a:rPr>
              <a:t>K </a:t>
            </a:r>
            <a:r>
              <a:rPr lang="en-US" sz="1400" i="1" dirty="0" err="1">
                <a:solidFill>
                  <a:srgbClr val="0070C0"/>
                </a:solidFill>
              </a:rPr>
              <a:t>dietnímu</a:t>
            </a:r>
            <a:r>
              <a:rPr lang="en-US" sz="1400" i="1" dirty="0">
                <a:solidFill>
                  <a:srgbClr val="0070C0"/>
                </a:solidFill>
              </a:rPr>
              <a:t> </a:t>
            </a:r>
            <a:r>
              <a:rPr lang="en-US" sz="1400" i="1" dirty="0" err="1">
                <a:solidFill>
                  <a:srgbClr val="0070C0"/>
                </a:solidFill>
              </a:rPr>
              <a:t>režimu</a:t>
            </a:r>
            <a:r>
              <a:rPr lang="en-US" sz="1400" i="1" dirty="0">
                <a:solidFill>
                  <a:srgbClr val="0070C0"/>
                </a:solidFill>
              </a:rPr>
              <a:t> pro </a:t>
            </a:r>
            <a:r>
              <a:rPr lang="en-US" sz="1400" i="1" dirty="0" err="1">
                <a:solidFill>
                  <a:srgbClr val="0070C0"/>
                </a:solidFill>
              </a:rPr>
              <a:t>pacienty</a:t>
            </a:r>
            <a:r>
              <a:rPr lang="en-US" sz="1400" i="1" dirty="0">
                <a:solidFill>
                  <a:srgbClr val="0070C0"/>
                </a:solidFill>
              </a:rPr>
              <a:t> s </a:t>
            </a:r>
            <a:r>
              <a:rPr lang="en-US" sz="1400" i="1" dirty="0" err="1" smtClean="0">
                <a:solidFill>
                  <a:srgbClr val="0070C0"/>
                </a:solidFill>
              </a:rPr>
              <a:t>rakovinou</a:t>
            </a:r>
            <a:r>
              <a:rPr lang="cs-CZ" sz="1400" i="1" dirty="0" smtClean="0">
                <a:solidFill>
                  <a:srgbClr val="0070C0"/>
                </a:solidFill>
              </a:rPr>
              <a:t>.</a:t>
            </a:r>
            <a:endParaRPr lang="cs-CZ" sz="1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5" t="13134" r="24257" b="26731"/>
          <a:stretch/>
        </p:blipFill>
        <p:spPr>
          <a:xfrm>
            <a:off x="4252143" y="260648"/>
            <a:ext cx="1647825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04664"/>
            <a:ext cx="6552728" cy="180020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cs-CZ" sz="3600" dirty="0" smtClean="0">
                <a:effectLst/>
              </a:rPr>
              <a:t>Nařízení (ES) č.  1924/2006</a:t>
            </a:r>
            <a:br>
              <a:rPr lang="cs-CZ" sz="3600" dirty="0" smtClean="0">
                <a:effectLst/>
              </a:rPr>
            </a:br>
            <a:r>
              <a:rPr lang="cs-CZ" sz="1400" dirty="0" smtClean="0">
                <a:solidFill>
                  <a:schemeClr val="tx1"/>
                </a:solidFill>
                <a:effectLst/>
              </a:rPr>
              <a:t/>
            </a:r>
            <a:br>
              <a:rPr lang="cs-CZ" sz="1400" dirty="0" smtClean="0">
                <a:solidFill>
                  <a:schemeClr val="tx1"/>
                </a:solidFill>
                <a:effectLst/>
              </a:rPr>
            </a:br>
            <a:r>
              <a:rPr lang="cs-CZ" sz="1600" dirty="0" smtClean="0">
                <a:effectLst/>
                <a:latin typeface="Arial" pitchFamily="34" charset="0"/>
              </a:rPr>
              <a:t>o </a:t>
            </a:r>
            <a:r>
              <a:rPr lang="cs-CZ" sz="1600" dirty="0">
                <a:effectLst/>
                <a:latin typeface="Arial" pitchFamily="34" charset="0"/>
              </a:rPr>
              <a:t>výživových a zdravotních tvrzeních při označování potravin</a:t>
            </a:r>
            <a:r>
              <a:rPr lang="cs-CZ" sz="1600" dirty="0">
                <a:latin typeface="Arial" pitchFamily="34" charset="0"/>
              </a:rPr>
              <a:t/>
            </a:r>
            <a:br>
              <a:rPr lang="cs-CZ" sz="1600" dirty="0">
                <a:latin typeface="Arial" pitchFamily="34" charset="0"/>
              </a:rPr>
            </a:br>
            <a:endParaRPr lang="cs-CZ" sz="1600" dirty="0">
              <a:effectLst/>
            </a:endParaRP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539552" y="1988840"/>
            <a:ext cx="7632848" cy="388840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45720" indent="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cs-CZ" b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cs-CZ" sz="1800" b="1" dirty="0" smtClean="0">
                <a:latin typeface="Arial" pitchFamily="34" charset="0"/>
                <a:cs typeface="Arial" panose="020B0604020202020204" pitchFamily="34" charset="0"/>
              </a:rPr>
              <a:t>Použitelnost – od 1. července 2007</a:t>
            </a:r>
          </a:p>
          <a:p>
            <a:pPr marL="45720" indent="0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cs-CZ" sz="1800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cs-CZ" sz="1800" b="1" u="sng" dirty="0" smtClean="0">
                <a:latin typeface="Arial" pitchFamily="34" charset="0"/>
                <a:cs typeface="Arial" panose="020B0604020202020204" pitchFamily="34" charset="0"/>
              </a:rPr>
              <a:t>Cíle: </a:t>
            </a:r>
          </a:p>
          <a:p>
            <a:pPr marL="45720" indent="0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cs-CZ" sz="1800" b="1" u="sng" dirty="0" smtClean="0">
              <a:latin typeface="Arial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18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Vytvořit  harmonizovaná pravidla  pro používání výživových a zdravotních tvrzení v EU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cs-CZ" altLang="cs-CZ" sz="1800" b="1" i="1" dirty="0" smtClean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cs-CZ" altLang="cs-CZ" sz="1800" b="1" i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Zajistit </a:t>
            </a:r>
            <a:r>
              <a:rPr 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účinné fungování vnitřního trhu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Chránit spotřebitele před zavádějícími tvrzeními.</a:t>
            </a:r>
            <a:endParaRPr lang="cs-CZ" altLang="cs-CZ" sz="1800" b="1" i="1" u="sng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cs-CZ" sz="1800" b="1" i="1" dirty="0" smtClean="0">
              <a:latin typeface="Arial" pitchFamily="34" charset="0"/>
              <a:cs typeface="Arial" panose="020B0604020202020204" pitchFamily="34" charset="0"/>
            </a:endParaRPr>
          </a:p>
          <a:p>
            <a:pPr marL="45720" indent="0" eaLnBrk="1" fontAlgn="auto" hangingPunct="1">
              <a:lnSpc>
                <a:spcPct val="90000"/>
              </a:lnSpc>
              <a:spcBef>
                <a:spcPts val="450"/>
              </a:spcBef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tabLst>
                <a:tab pos="34290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9300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cs-CZ" sz="2100" b="1" i="1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916832"/>
            <a:ext cx="2291626" cy="15624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426243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11910</TotalTime>
  <Words>1288</Words>
  <Application>Microsoft Office PowerPoint</Application>
  <PresentationFormat>Předvádění na obrazovce (4:3)</PresentationFormat>
  <Paragraphs>362</Paragraphs>
  <Slides>29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Motiv systému Office</vt:lpstr>
      <vt:lpstr>Prezentace aplikace PowerPoint</vt:lpstr>
      <vt:lpstr>Vodítka SZPI ke zdravotním a výživovým tvrzením</vt:lpstr>
      <vt:lpstr>Informace o potravinách</vt:lpstr>
      <vt:lpstr>Tvrzení a „Tvrzení“</vt:lpstr>
      <vt:lpstr>      CO NENÍ zdravotní ani výživové tvrzení</vt:lpstr>
      <vt:lpstr>1169/2011 a „Léčebná tvrzení“</vt:lpstr>
      <vt:lpstr>Co je „léčebné tvrzení“</vt:lpstr>
      <vt:lpstr>Riziková slova“</vt:lpstr>
      <vt:lpstr>Nařízení (ES) č.  1924/2006  o výživových a zdravotních tvrzeních při označování potravin </vt:lpstr>
      <vt:lpstr>Zdravotní a výživová tvrzení podle nařízení 1924/2006</vt:lpstr>
      <vt:lpstr>Výživové tvrzení </vt:lpstr>
      <vt:lpstr>Příklady povolených  a nepovolených výživových tvrzení</vt:lpstr>
      <vt:lpstr>Prezentace aplikace PowerPoint</vt:lpstr>
      <vt:lpstr>Zdravotní tvrzení</vt:lpstr>
      <vt:lpstr>Zdravotní tvrzení – definice a příklady</vt:lpstr>
      <vt:lpstr>Používání zdravotních tvrzení</vt:lpstr>
      <vt:lpstr>Jednotlivé typy zdravotních tvrzení</vt:lpstr>
      <vt:lpstr> Nespecifická tvrzení  </vt:lpstr>
      <vt:lpstr>Příklady nespecifických zdravotních tvrzení</vt:lpstr>
      <vt:lpstr>Schválená tvrzení</vt:lpstr>
      <vt:lpstr>Neschválená tvrzení</vt:lpstr>
      <vt:lpstr>Prezentace aplikace PowerPoint</vt:lpstr>
      <vt:lpstr>Tvrzení On hold</vt:lpstr>
      <vt:lpstr>Vodítka SZPI, příloha 4</vt:lpstr>
      <vt:lpstr>Mezirezortní skupina pro  aplikaci nařízení 1924/2006</vt:lpstr>
      <vt:lpstr>Reakce na aplikaci nařízení 1924/2006 a zkušenosti SZPI</vt:lpstr>
      <vt:lpstr>Úkol 1  Je v textu zdravotní nebo léčebné tvrzení?  </vt:lpstr>
      <vt:lpstr>Úkol 2: Je v textu zdravotní nebo léčebné tvrzení?  </vt:lpstr>
      <vt:lpstr>Prezentace aplikace PowerPoint</vt:lpstr>
    </vt:vector>
  </TitlesOfParts>
  <Company>CZPI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Státní zemědělská a potravinářská inspekce</dc:title>
  <dc:creator>Pavla Burešová</dc:creator>
  <cp:lastModifiedBy>Bellofattová Miriam, Ing.</cp:lastModifiedBy>
  <cp:revision>781</cp:revision>
  <cp:lastPrinted>2017-01-30T11:20:08Z</cp:lastPrinted>
  <dcterms:created xsi:type="dcterms:W3CDTF">2003-01-03T13:58:51Z</dcterms:created>
  <dcterms:modified xsi:type="dcterms:W3CDTF">2017-10-30T11:48:22Z</dcterms:modified>
</cp:coreProperties>
</file>