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7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defTabSz="449263" rtl="0" fontAlgn="base">
      <a:lnSpc>
        <a:spcPct val="7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defTabSz="449263" rtl="0" fontAlgn="base">
      <a:lnSpc>
        <a:spcPct val="7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defTabSz="449263" rtl="0" fontAlgn="base">
      <a:lnSpc>
        <a:spcPct val="7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defTabSz="449263" rtl="0" fontAlgn="base">
      <a:lnSpc>
        <a:spcPct val="7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4339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4340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4342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4343" name="Rectangle 6"/>
          <p:cNvSpPr>
            <a:spLocks noGrp="1" noChangeArrowheads="1"/>
          </p:cNvSpPr>
          <p:nvPr>
            <p:ph type="sldImg"/>
          </p:nvPr>
        </p:nvSpPr>
        <p:spPr bwMode="auto">
          <a:xfrm>
            <a:off x="0" y="-7578725"/>
            <a:ext cx="0" cy="165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1075910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638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989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0" y="-7578725"/>
            <a:ext cx="1588" cy="16549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481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406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0" y="-7578725"/>
            <a:ext cx="1588" cy="16549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686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3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0" y="-7578725"/>
            <a:ext cx="1588" cy="16549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891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699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0" y="-7578725"/>
            <a:ext cx="1588" cy="16549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096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493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0" y="-7578725"/>
            <a:ext cx="1588" cy="16549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301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1483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0" y="-7578725"/>
            <a:ext cx="1588" cy="16549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505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819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915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2871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120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0649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325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342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5529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521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843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435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048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463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253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358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457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182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662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84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867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114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72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912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lnSpc>
                <a:spcPct val="7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277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471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39E8E-AA9D-4888-A604-EDEC245A5BD4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96742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2B3B6-7CC9-463E-80CE-2BD301519D2B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02625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08750" y="463550"/>
            <a:ext cx="1939925" cy="5630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0550" cy="5630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7465B-CEC7-4F40-AA77-BFDF5513A4C3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899757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62875" cy="142557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4AC30-C192-4E3A-BF3E-230FDE56C730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6938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38FB7D-9FE7-48B1-BFA9-DBF2560FE860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7391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5F2D7-3042-4D6D-86BF-2CC30F8E2550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1380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5238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981200"/>
            <a:ext cx="3805237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7AA14A-DFEA-45E7-B45D-4C4C42780DFF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7132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DC375-BD92-46E3-8981-28E407A30FFB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1157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34450-8FDF-45BA-8772-B7009E048C52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67467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BA91CC-1785-40AC-BCCE-EADDC0787691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5253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DF377E-34AD-4BF4-B33B-C13D97866E08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18269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D7C3F7-6E70-492E-A1BB-8C031B73EF73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86719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6287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2875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8954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C000C"/>
              </a:buClr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60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C000C"/>
              </a:buClr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954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C000C"/>
              </a:buClr>
              <a:defRPr sz="1400">
                <a:solidFill>
                  <a:srgbClr val="000000"/>
                </a:solidFill>
              </a:defRPr>
            </a:lvl1pPr>
          </a:lstStyle>
          <a:p>
            <a:fld id="{7B7B5469-B402-4B29-9B12-4933FD60AA3C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49263" rtl="0" eaLnBrk="0" fontAlgn="base" hangingPunct="0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MS PGothic" panose="020B0600070205080204" pitchFamily="34" charset="-128"/>
          <a:cs typeface="Lucida Sans Unicode" charset="0"/>
        </a:defRPr>
      </a:lvl2pPr>
      <a:lvl3pPr algn="ctr" defTabSz="449263" rtl="0" eaLnBrk="0" fontAlgn="base" hangingPunct="0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MS PGothic" panose="020B0600070205080204" pitchFamily="34" charset="-128"/>
          <a:cs typeface="Lucida Sans Unicode" charset="0"/>
        </a:defRPr>
      </a:lvl3pPr>
      <a:lvl4pPr algn="ctr" defTabSz="449263" rtl="0" eaLnBrk="0" fontAlgn="base" hangingPunct="0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MS PGothic" panose="020B0600070205080204" pitchFamily="34" charset="-128"/>
          <a:cs typeface="Lucida Sans Unicode" charset="0"/>
        </a:defRPr>
      </a:lvl4pPr>
      <a:lvl5pPr algn="ctr" defTabSz="449263" rtl="0" eaLnBrk="0" fontAlgn="base" hangingPunct="0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MS PGothic" panose="020B0600070205080204" pitchFamily="34" charset="-128"/>
          <a:cs typeface="Lucida Sans Unicode" charset="0"/>
        </a:defRPr>
      </a:lvl5pPr>
      <a:lvl6pPr marL="457200" algn="ctr" defTabSz="449263" rtl="0" fontAlgn="base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6pPr>
      <a:lvl7pPr marL="914400" algn="ctr" defTabSz="449263" rtl="0" fontAlgn="base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7pPr>
      <a:lvl8pPr marL="1371600" algn="ctr" defTabSz="449263" rtl="0" fontAlgn="base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8pPr>
      <a:lvl9pPr marL="1828800" algn="ctr" defTabSz="449263" rtl="0" fontAlgn="base">
        <a:lnSpc>
          <a:spcPct val="7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9pPr>
    </p:titleStyle>
    <p:bodyStyle>
      <a:lvl1pPr marL="333375" indent="-333375" algn="l" defTabSz="449263" rtl="0" eaLnBrk="0" fontAlgn="base" hangingPunct="0">
        <a:lnSpc>
          <a:spcPct val="74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733425" indent="-276225" algn="l" defTabSz="449263" rtl="0" eaLnBrk="0" fontAlgn="base" hangingPunct="0">
        <a:lnSpc>
          <a:spcPct val="74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  <a:ea typeface="Lucida Sans Unicode" charset="0"/>
          <a:cs typeface="+mn-cs"/>
        </a:defRPr>
      </a:lvl2pPr>
      <a:lvl3pPr marL="1143000" indent="-228600" algn="l" defTabSz="449263" rtl="0" eaLnBrk="0" fontAlgn="base" hangingPunct="0">
        <a:lnSpc>
          <a:spcPct val="74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Lucida Sans Unicode" charset="0"/>
          <a:cs typeface="+mn-cs"/>
        </a:defRPr>
      </a:lvl3pPr>
      <a:lvl4pPr marL="1600200" indent="-228600" algn="l" defTabSz="449263" rtl="0" eaLnBrk="0" fontAlgn="base" hangingPunct="0">
        <a:lnSpc>
          <a:spcPct val="7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Lucida Sans Unicode" charset="0"/>
          <a:cs typeface="+mn-cs"/>
        </a:defRPr>
      </a:lvl4pPr>
      <a:lvl5pPr marL="2057400" indent="-228600" algn="l" defTabSz="449263" rtl="0" eaLnBrk="0" fontAlgn="base" hangingPunct="0">
        <a:lnSpc>
          <a:spcPct val="7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Lucida Sans Unicode" charset="0"/>
          <a:cs typeface="+mn-cs"/>
        </a:defRPr>
      </a:lvl5pPr>
      <a:lvl6pPr marL="2514600" indent="-228600" algn="l" defTabSz="449263" rtl="0" fontAlgn="base">
        <a:lnSpc>
          <a:spcPct val="7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7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7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7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smtClean="0"/>
              <a:t>Práce v poradně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70813" cy="1344613"/>
          </a:xfrm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mtClean="0"/>
              <a:t>klient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0813" cy="4025900"/>
          </a:xfrm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200" smtClean="0"/>
              <a:t>Malé dítě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200" smtClean="0"/>
              <a:t>Dospívající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200" smtClean="0"/>
              <a:t>Dospělý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200" smtClean="0"/>
              <a:t>Těhotná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200" smtClean="0"/>
              <a:t>Žena X Muž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200" smtClean="0"/>
              <a:t>Senior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200" smtClean="0"/>
              <a:t>...</a:t>
            </a:r>
            <a:br>
              <a:rPr lang="en-GB" altLang="cs-CZ" sz="2200" smtClean="0"/>
            </a:br>
            <a:endParaRPr lang="en-GB" altLang="cs-CZ" sz="2200" smtClean="0"/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200" smtClean="0"/>
              <a:t>s  či bez doporučení lékaře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63550"/>
            <a:ext cx="7770813" cy="1435100"/>
          </a:xfrm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mtClean="0"/>
              <a:t>Výživové doporučení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1981200"/>
            <a:ext cx="7770813" cy="4114800"/>
          </a:xfrm>
        </p:spPr>
        <p:txBody>
          <a:bodyPr lIns="0" tIns="0" rIns="0" bIns="0" anchor="ctr"/>
          <a:lstStyle/>
          <a:p>
            <a:pPr lvl="1" algn="ctr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None/>
              <a:tabLst>
                <a:tab pos="733425" algn="l"/>
                <a:tab pos="1181100" algn="l"/>
                <a:tab pos="1630363" algn="l"/>
                <a:tab pos="2079625" algn="l"/>
                <a:tab pos="2528888" algn="l"/>
                <a:tab pos="2978150" algn="l"/>
                <a:tab pos="3427413" algn="l"/>
                <a:tab pos="3876675" algn="l"/>
                <a:tab pos="4325938" algn="l"/>
                <a:tab pos="4775200" algn="l"/>
                <a:tab pos="5224463" algn="l"/>
                <a:tab pos="5673725" algn="l"/>
                <a:tab pos="6122988" algn="l"/>
                <a:tab pos="6572250" algn="l"/>
                <a:tab pos="7021513" algn="l"/>
                <a:tab pos="7470775" algn="l"/>
                <a:tab pos="7920038" algn="l"/>
                <a:tab pos="8369300" algn="l"/>
                <a:tab pos="8818563" algn="l"/>
                <a:tab pos="9267825" algn="l"/>
                <a:tab pos="9717088" algn="l"/>
              </a:tabLst>
            </a:pPr>
            <a:r>
              <a:rPr lang="en-GB" altLang="cs-CZ" sz="3200" b="1" smtClean="0">
                <a:ea typeface="Lucida Sans Unicode" panose="020B0602030504020204" pitchFamily="34" charset="0"/>
              </a:rPr>
              <a:t>INDIVIDUÁLNÍ</a:t>
            </a:r>
          </a:p>
          <a:p>
            <a:pPr lvl="1" algn="ctr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None/>
              <a:tabLst>
                <a:tab pos="733425" algn="l"/>
                <a:tab pos="1181100" algn="l"/>
                <a:tab pos="1630363" algn="l"/>
                <a:tab pos="2079625" algn="l"/>
                <a:tab pos="2528888" algn="l"/>
                <a:tab pos="2978150" algn="l"/>
                <a:tab pos="3427413" algn="l"/>
                <a:tab pos="3876675" algn="l"/>
                <a:tab pos="4325938" algn="l"/>
                <a:tab pos="4775200" algn="l"/>
                <a:tab pos="5224463" algn="l"/>
                <a:tab pos="5673725" algn="l"/>
                <a:tab pos="6122988" algn="l"/>
                <a:tab pos="6572250" algn="l"/>
                <a:tab pos="7021513" algn="l"/>
                <a:tab pos="7470775" algn="l"/>
                <a:tab pos="7920038" algn="l"/>
                <a:tab pos="8369300" algn="l"/>
                <a:tab pos="8818563" algn="l"/>
                <a:tab pos="9267825" algn="l"/>
                <a:tab pos="9717088" algn="l"/>
              </a:tabLst>
            </a:pPr>
            <a:r>
              <a:rPr lang="en-GB" altLang="cs-CZ" sz="3200" b="1" smtClean="0">
                <a:ea typeface="Lucida Sans Unicode" panose="020B0602030504020204" pitchFamily="34" charset="0"/>
              </a:rPr>
              <a:t>obsah i forma</a:t>
            </a:r>
            <a:r>
              <a:rPr lang="en-GB" altLang="cs-CZ" sz="3200" b="1" i="1" smtClean="0">
                <a:ea typeface="Lucida Sans Unicode" panose="020B0602030504020204" pitchFamily="34" charset="0"/>
              </a:rPr>
              <a:t/>
            </a:r>
            <a:br>
              <a:rPr lang="en-GB" altLang="cs-CZ" sz="3200" b="1" i="1" smtClean="0">
                <a:ea typeface="Lucida Sans Unicode" panose="020B0602030504020204" pitchFamily="34" charset="0"/>
              </a:rPr>
            </a:br>
            <a:r>
              <a:rPr lang="en-GB" altLang="cs-CZ" sz="3200" b="1" i="1" smtClean="0">
                <a:ea typeface="Lucida Sans Unicode" panose="020B0602030504020204" pitchFamily="34" charset="0"/>
              </a:rPr>
              <a:t/>
            </a:r>
            <a:br>
              <a:rPr lang="en-GB" altLang="cs-CZ" sz="3200" b="1" i="1" smtClean="0">
                <a:ea typeface="Lucida Sans Unicode" panose="020B0602030504020204" pitchFamily="34" charset="0"/>
              </a:rPr>
            </a:br>
            <a:endParaRPr lang="en-GB" altLang="cs-CZ" sz="3200" smtClean="0">
              <a:ea typeface="Lucida Sans Unicode" panose="020B0602030504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63550"/>
            <a:ext cx="7770813" cy="1435100"/>
          </a:xfrm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mtClean="0"/>
              <a:t>5 hlavních kritérií </a:t>
            </a:r>
            <a:br>
              <a:rPr lang="en-GB" altLang="cs-CZ" smtClean="0"/>
            </a:br>
            <a:r>
              <a:rPr lang="en-GB" altLang="cs-CZ" sz="2600" smtClean="0"/>
              <a:t>výživového doporučení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0813" cy="4025900"/>
          </a:xfrm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Srozumitelnost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Zapamatovatelnost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Schopnost vzbudit zájem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Schopnost vzbudit ochotu k účasti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Schopnost vyvolat skutečné změny chování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70813" cy="933450"/>
          </a:xfrm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2800" b="1" u="sng" smtClean="0"/>
              <a:t>Působení na pacienty/</a:t>
            </a:r>
            <a:r>
              <a:rPr lang="en-GB" altLang="cs-CZ" sz="2800" b="1" u="sng" smtClean="0">
                <a:solidFill>
                  <a:srgbClr val="008000"/>
                </a:solidFill>
              </a:rPr>
              <a:t>klienty</a:t>
            </a:r>
            <a:r>
              <a:rPr lang="en-GB" altLang="cs-CZ" sz="2800" b="1" u="sng" smtClean="0"/>
              <a:t> a jejich výchova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8975" y="1549400"/>
            <a:ext cx="7770813" cy="4749800"/>
          </a:xfrm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1800" dirty="0" smtClean="0"/>
              <a:t>1. KROK - VYSVĚTLIT PROBLÉMY SOUVISEJÍCÍ S PACIENTOVÝM ZDRAVOTNÍM STAVE</a:t>
            </a:r>
            <a:br>
              <a:rPr lang="en-GB" altLang="cs-CZ" sz="1800" dirty="0" smtClean="0"/>
            </a:br>
            <a:r>
              <a:rPr lang="en-GB" altLang="cs-CZ" sz="1800" dirty="0" err="1" smtClean="0"/>
              <a:t>Vysvětlete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pacientovi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diagnózu</a:t>
            </a:r>
            <a:r>
              <a:rPr lang="en-GB" altLang="cs-CZ" sz="1800" dirty="0" smtClean="0"/>
              <a:t> a </a:t>
            </a:r>
            <a:r>
              <a:rPr lang="en-GB" altLang="cs-CZ" sz="1800" dirty="0" err="1" smtClean="0"/>
              <a:t>možný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způsob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léčby</a:t>
            </a:r>
            <a:r>
              <a:rPr lang="en-GB" altLang="cs-CZ" sz="1800" dirty="0" smtClean="0"/>
              <a:t>. </a:t>
            </a:r>
            <a:r>
              <a:rPr lang="en-GB" altLang="cs-CZ" sz="1800" dirty="0" err="1" smtClean="0"/>
              <a:t>Zodpovězte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jeho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dotazy</a:t>
            </a:r>
            <a:r>
              <a:rPr lang="en-GB" altLang="cs-CZ" sz="1800" dirty="0" smtClean="0"/>
              <a:t>. </a:t>
            </a:r>
            <a:r>
              <a:rPr lang="en-GB" altLang="cs-CZ" sz="1800" dirty="0" err="1" smtClean="0"/>
              <a:t>Poskytněte</a:t>
            </a:r>
            <a:r>
              <a:rPr lang="en-GB" altLang="cs-CZ" sz="1800" dirty="0" smtClean="0"/>
              <a:t> mu co </a:t>
            </a:r>
            <a:r>
              <a:rPr lang="en-GB" altLang="cs-CZ" sz="1800" dirty="0" err="1" smtClean="0"/>
              <a:t>nejvíce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informací.Povzbuzujte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pacientův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zájem</a:t>
            </a:r>
            <a:r>
              <a:rPr lang="en-GB" altLang="cs-CZ" sz="1800" dirty="0" smtClean="0"/>
              <a:t> o </a:t>
            </a:r>
            <a:r>
              <a:rPr lang="en-GB" altLang="cs-CZ" sz="1800" dirty="0" err="1" smtClean="0"/>
              <a:t>jeho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zdravotní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stav</a:t>
            </a:r>
            <a:r>
              <a:rPr lang="en-GB" altLang="cs-CZ" sz="1800" dirty="0" smtClean="0"/>
              <a:t>.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1800" dirty="0" smtClean="0"/>
              <a:t>2. KROK - ZJISTIT, JAKÉ POCITY VZBUDILO V PACIENTOVI SDĚLENÍ DIAGNÓZY</a:t>
            </a:r>
            <a:br>
              <a:rPr lang="en-GB" altLang="cs-CZ" sz="1800" dirty="0" smtClean="0"/>
            </a:br>
            <a:r>
              <a:rPr lang="en-GB" altLang="cs-CZ" sz="1800" dirty="0" err="1" smtClean="0"/>
              <a:t>Sledujte</a:t>
            </a:r>
            <a:r>
              <a:rPr lang="en-GB" altLang="cs-CZ" sz="1800" dirty="0" smtClean="0"/>
              <a:t>, </a:t>
            </a:r>
            <a:r>
              <a:rPr lang="en-GB" altLang="cs-CZ" sz="1800" dirty="0" err="1" smtClean="0"/>
              <a:t>jak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pacient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citově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reaguje</a:t>
            </a:r>
            <a:r>
              <a:rPr lang="en-GB" altLang="cs-CZ" sz="1800" dirty="0" smtClean="0"/>
              <a:t>, </a:t>
            </a:r>
            <a:r>
              <a:rPr lang="en-GB" altLang="cs-CZ" sz="1800" dirty="0" err="1" smtClean="0"/>
              <a:t>zda</a:t>
            </a:r>
            <a:r>
              <a:rPr lang="en-GB" altLang="cs-CZ" sz="1800" dirty="0" smtClean="0"/>
              <a:t> se </a:t>
            </a:r>
            <a:r>
              <a:rPr lang="en-GB" altLang="cs-CZ" sz="1800" dirty="0" err="1" smtClean="0"/>
              <a:t>se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zjištěnou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chorobou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vyrovnává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věcně</a:t>
            </a:r>
            <a:r>
              <a:rPr lang="en-GB" altLang="cs-CZ" sz="1800" dirty="0" smtClean="0"/>
              <a:t>, </a:t>
            </a:r>
            <a:r>
              <a:rPr lang="en-GB" altLang="cs-CZ" sz="1800" dirty="0" err="1" smtClean="0"/>
              <a:t>klidně</a:t>
            </a:r>
            <a:r>
              <a:rPr lang="en-GB" altLang="cs-CZ" sz="1800" dirty="0" smtClean="0"/>
              <a:t>, </a:t>
            </a:r>
            <a:r>
              <a:rPr lang="en-GB" altLang="cs-CZ" sz="1800" dirty="0" err="1" smtClean="0"/>
              <a:t>či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nikoli</a:t>
            </a:r>
            <a:r>
              <a:rPr lang="en-GB" altLang="cs-CZ" sz="1800" dirty="0" smtClean="0"/>
              <a:t>. </a:t>
            </a:r>
            <a:r>
              <a:rPr lang="en-GB" altLang="cs-CZ" sz="1800" dirty="0" err="1" smtClean="0"/>
              <a:t>Zjistěte</a:t>
            </a:r>
            <a:r>
              <a:rPr lang="en-GB" altLang="cs-CZ" sz="1800" dirty="0" smtClean="0"/>
              <a:t>, </a:t>
            </a:r>
            <a:r>
              <a:rPr lang="en-GB" altLang="cs-CZ" sz="1800" dirty="0" err="1" smtClean="0"/>
              <a:t>jaké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problémy</a:t>
            </a:r>
            <a:r>
              <a:rPr lang="en-GB" altLang="cs-CZ" sz="1800" dirty="0" smtClean="0"/>
              <a:t> mu </a:t>
            </a:r>
            <a:r>
              <a:rPr lang="en-GB" altLang="cs-CZ" sz="1800" dirty="0" err="1" smtClean="0"/>
              <a:t>diagnostikováním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nemoci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vznikají</a:t>
            </a:r>
            <a:r>
              <a:rPr lang="en-GB" altLang="cs-CZ" sz="1800" dirty="0" smtClean="0"/>
              <a:t> a </a:t>
            </a:r>
            <a:r>
              <a:rPr lang="en-GB" altLang="cs-CZ" sz="1800" dirty="0" err="1" smtClean="0"/>
              <a:t>hledejte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společně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optimální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způsob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jejich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řešení</a:t>
            </a:r>
            <a:r>
              <a:rPr lang="en-GB" altLang="cs-CZ" sz="1800" dirty="0" smtClean="0"/>
              <a:t>.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1800" dirty="0" smtClean="0"/>
              <a:t>3. KROK - VYSVĚTLIT POSTUP LÉČEBNÉHO REŽIMU</a:t>
            </a:r>
            <a:br>
              <a:rPr lang="en-GB" altLang="cs-CZ" sz="1800" dirty="0" smtClean="0"/>
            </a:br>
            <a:r>
              <a:rPr lang="en-GB" altLang="cs-CZ" sz="1800" dirty="0" err="1" smtClean="0"/>
              <a:t>Vysvětlete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pacientovi</a:t>
            </a:r>
            <a:r>
              <a:rPr lang="en-GB" altLang="cs-CZ" sz="1800" dirty="0" smtClean="0"/>
              <a:t>, co je </a:t>
            </a:r>
            <a:r>
              <a:rPr lang="en-GB" altLang="cs-CZ" sz="1800" dirty="0" err="1" smtClean="0"/>
              <a:t>třeba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podniknout</a:t>
            </a:r>
            <a:r>
              <a:rPr lang="en-GB" altLang="cs-CZ" sz="1800" dirty="0" smtClean="0"/>
              <a:t> k </a:t>
            </a:r>
            <a:r>
              <a:rPr lang="en-GB" altLang="cs-CZ" sz="1800" dirty="0" err="1" smtClean="0"/>
              <a:t>jeho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uzdravení</a:t>
            </a:r>
            <a:r>
              <a:rPr lang="en-GB" altLang="cs-CZ" sz="1800" dirty="0" smtClean="0"/>
              <a:t>. </a:t>
            </a:r>
            <a:r>
              <a:rPr lang="en-GB" altLang="cs-CZ" sz="1800" dirty="0" err="1" smtClean="0"/>
              <a:t>Jednejte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věcně</a:t>
            </a:r>
            <a:r>
              <a:rPr lang="en-GB" altLang="cs-CZ" sz="1800" dirty="0" smtClean="0"/>
              <a:t>, </a:t>
            </a:r>
            <a:r>
              <a:rPr lang="en-GB" altLang="cs-CZ" sz="1800" dirty="0" err="1" smtClean="0"/>
              <a:t>klidně</a:t>
            </a:r>
            <a:r>
              <a:rPr lang="en-GB" altLang="cs-CZ" sz="1800" dirty="0" smtClean="0"/>
              <a:t> a </a:t>
            </a:r>
            <a:r>
              <a:rPr lang="en-GB" altLang="cs-CZ" sz="1800" dirty="0" err="1" smtClean="0"/>
              <a:t>vstřícně</a:t>
            </a:r>
            <a:r>
              <a:rPr lang="en-GB" altLang="cs-CZ" sz="1800" dirty="0" smtClean="0"/>
              <a:t>. </a:t>
            </a:r>
            <a:r>
              <a:rPr lang="en-GB" altLang="cs-CZ" sz="1800" dirty="0" err="1" smtClean="0"/>
              <a:t>Zodpovězte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pacientovy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dotazy</a:t>
            </a:r>
            <a:r>
              <a:rPr lang="en-GB" altLang="cs-CZ" sz="1800" dirty="0" smtClean="0"/>
              <a:t> a </a:t>
            </a:r>
            <a:r>
              <a:rPr lang="en-GB" altLang="cs-CZ" sz="1800" dirty="0" err="1" smtClean="0"/>
              <a:t>důležité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informace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zopakujte</a:t>
            </a:r>
            <a:r>
              <a:rPr lang="en-GB" altLang="cs-CZ" sz="1800" dirty="0" smtClean="0"/>
              <a:t>.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1800" dirty="0" smtClean="0"/>
              <a:t>4. KROK - OVĚŘIT SI, ZDA PACIENT LÉKAŘE POCHOPIL</a:t>
            </a:r>
            <a:br>
              <a:rPr lang="en-GB" altLang="cs-CZ" sz="1800" dirty="0" smtClean="0"/>
            </a:br>
            <a:r>
              <a:rPr lang="en-GB" altLang="cs-CZ" sz="1800" dirty="0" err="1" smtClean="0"/>
              <a:t>Zeptejte</a:t>
            </a:r>
            <a:r>
              <a:rPr lang="en-GB" altLang="cs-CZ" sz="1800" dirty="0" smtClean="0"/>
              <a:t> se </a:t>
            </a:r>
            <a:r>
              <a:rPr lang="en-GB" altLang="cs-CZ" sz="1800" dirty="0" err="1" smtClean="0"/>
              <a:t>pacienta</a:t>
            </a:r>
            <a:r>
              <a:rPr lang="en-GB" altLang="cs-CZ" sz="1800" dirty="0" smtClean="0"/>
              <a:t>, </a:t>
            </a:r>
            <a:r>
              <a:rPr lang="en-GB" altLang="cs-CZ" sz="1800" dirty="0" err="1" smtClean="0"/>
              <a:t>jak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porozuměl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diagnóze</a:t>
            </a:r>
            <a:r>
              <a:rPr lang="en-GB" altLang="cs-CZ" sz="1800" dirty="0" smtClean="0"/>
              <a:t> a </a:t>
            </a:r>
            <a:r>
              <a:rPr lang="en-GB" altLang="cs-CZ" sz="1800" dirty="0" err="1" smtClean="0"/>
              <a:t>jak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pochopil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léčebný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plán</a:t>
            </a:r>
            <a:r>
              <a:rPr lang="en-GB" altLang="cs-CZ" sz="1800" dirty="0" smtClean="0"/>
              <a:t>, </a:t>
            </a:r>
            <a:r>
              <a:rPr lang="en-GB" altLang="cs-CZ" sz="1800" dirty="0" err="1" smtClean="0"/>
              <a:t>abyste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měl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jistotu</a:t>
            </a:r>
            <a:r>
              <a:rPr lang="en-GB" altLang="cs-CZ" sz="1800" dirty="0" smtClean="0"/>
              <a:t>, </a:t>
            </a:r>
            <a:r>
              <a:rPr lang="en-GB" altLang="cs-CZ" sz="1800" dirty="0" err="1" smtClean="0"/>
              <a:t>že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jste</a:t>
            </a:r>
            <a:r>
              <a:rPr lang="en-GB" altLang="cs-CZ" sz="1800" dirty="0" smtClean="0"/>
              <a:t> mu </a:t>
            </a:r>
            <a:r>
              <a:rPr lang="en-GB" altLang="cs-CZ" sz="1800" dirty="0" err="1" smtClean="0"/>
              <a:t>vše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správně</a:t>
            </a:r>
            <a:r>
              <a:rPr lang="en-GB" altLang="cs-CZ" sz="1800" dirty="0" smtClean="0"/>
              <a:t> </a:t>
            </a:r>
            <a:r>
              <a:rPr lang="en-GB" altLang="cs-CZ" sz="1800" dirty="0" err="1" smtClean="0"/>
              <a:t>vysvětli</a:t>
            </a:r>
            <a:r>
              <a:rPr lang="en-GB" altLang="cs-CZ" sz="1800" dirty="0" smtClean="0"/>
              <a:t/>
            </a:r>
            <a:br>
              <a:rPr lang="en-GB" altLang="cs-CZ" sz="1800" dirty="0" smtClean="0"/>
            </a:br>
            <a:r>
              <a:rPr lang="en-GB" altLang="cs-CZ" sz="1800" dirty="0" smtClean="0"/>
              <a:t/>
            </a:r>
            <a:br>
              <a:rPr lang="en-GB" altLang="cs-CZ" sz="1800" dirty="0" smtClean="0"/>
            </a:br>
            <a:endParaRPr lang="en-GB" altLang="cs-CZ" sz="18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body"/>
          </p:nvPr>
        </p:nvSpPr>
        <p:spPr>
          <a:xfrm>
            <a:off x="688975" y="555625"/>
            <a:ext cx="7770813" cy="6303963"/>
          </a:xfrm>
        </p:spPr>
        <p:txBody>
          <a:bodyPr lIns="0" tIns="0" rIns="0" bIns="0" anchor="t"/>
          <a:lstStyle/>
          <a:p>
            <a:pPr marL="333375" indent="-33337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1600" dirty="0" smtClean="0"/>
              <a:t>1. KROK - POPSAT PROBLÉM (STANOVENÍ DIAGNÓZY)</a:t>
            </a:r>
            <a:br>
              <a:rPr lang="en-GB" altLang="cs-CZ" sz="1600" dirty="0" smtClean="0"/>
            </a:br>
            <a:r>
              <a:rPr lang="en-GB" altLang="cs-CZ" sz="1600" dirty="0" err="1" smtClean="0"/>
              <a:t>Řekněte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pacientovi</a:t>
            </a:r>
            <a:r>
              <a:rPr lang="en-GB" altLang="cs-CZ" sz="1600" dirty="0" smtClean="0"/>
              <a:t>, o </a:t>
            </a:r>
            <a:r>
              <a:rPr lang="en-GB" altLang="cs-CZ" sz="1600" dirty="0" err="1" smtClean="0"/>
              <a:t>jaké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onemocnění</a:t>
            </a:r>
            <a:r>
              <a:rPr lang="en-GB" altLang="cs-CZ" sz="1600" dirty="0" smtClean="0"/>
              <a:t> se </a:t>
            </a:r>
            <a:r>
              <a:rPr lang="en-GB" altLang="cs-CZ" sz="1600" dirty="0" err="1" smtClean="0"/>
              <a:t>podle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vašeho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názoru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jedná</a:t>
            </a:r>
            <a:r>
              <a:rPr lang="en-GB" altLang="cs-CZ" sz="1600" dirty="0" smtClean="0"/>
              <a:t>. </a:t>
            </a:r>
            <a:r>
              <a:rPr lang="en-GB" altLang="cs-CZ" sz="1600" dirty="0" err="1" smtClean="0"/>
              <a:t>Sdělte</a:t>
            </a:r>
            <a:r>
              <a:rPr lang="en-GB" altLang="cs-CZ" sz="1600" dirty="0" smtClean="0"/>
              <a:t> mu, </a:t>
            </a:r>
            <a:r>
              <a:rPr lang="en-GB" altLang="cs-CZ" sz="1600" dirty="0" err="1" smtClean="0"/>
              <a:t>jaké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zdravotní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návyky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jsou</a:t>
            </a:r>
            <a:r>
              <a:rPr lang="en-GB" altLang="cs-CZ" sz="1600" dirty="0" smtClean="0"/>
              <a:t> u </a:t>
            </a:r>
            <a:r>
              <a:rPr lang="en-GB" altLang="cs-CZ" sz="1600" dirty="0" err="1" smtClean="0"/>
              <a:t>takového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onemocnění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žádoucí</a:t>
            </a:r>
            <a:r>
              <a:rPr lang="en-GB" altLang="cs-CZ" sz="1600" dirty="0" smtClean="0"/>
              <a:t>, </a:t>
            </a:r>
            <a:r>
              <a:rPr lang="en-GB" altLang="cs-CZ" sz="1600" dirty="0" err="1" smtClean="0"/>
              <a:t>jaké</a:t>
            </a:r>
            <a:r>
              <a:rPr lang="en-GB" altLang="cs-CZ" sz="1600" dirty="0" smtClean="0"/>
              <a:t> je </a:t>
            </a:r>
            <a:r>
              <a:rPr lang="en-GB" altLang="cs-CZ" sz="1600" dirty="0" err="1" smtClean="0"/>
              <a:t>třeba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naopak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potlačit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či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vyloučit</a:t>
            </a:r>
            <a:r>
              <a:rPr lang="en-GB" altLang="cs-CZ" sz="1600" dirty="0" smtClean="0"/>
              <a:t>.</a:t>
            </a:r>
          </a:p>
          <a:p>
            <a:pPr marL="333375" indent="-33337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1600" dirty="0" smtClean="0"/>
              <a:t>2. KROK - PŘÍPRAVA ZMĚNY CHOVÁNÍ</a:t>
            </a:r>
            <a:br>
              <a:rPr lang="en-GB" altLang="cs-CZ" sz="1600" dirty="0" smtClean="0"/>
            </a:br>
            <a:r>
              <a:rPr lang="en-GB" altLang="cs-CZ" sz="1600" dirty="0" err="1" smtClean="0"/>
              <a:t>Zeptejte</a:t>
            </a:r>
            <a:r>
              <a:rPr lang="en-GB" altLang="cs-CZ" sz="1600" dirty="0" smtClean="0"/>
              <a:t> se </a:t>
            </a:r>
            <a:r>
              <a:rPr lang="en-GB" altLang="cs-CZ" sz="1600" dirty="0" err="1" smtClean="0"/>
              <a:t>pacienta</a:t>
            </a:r>
            <a:r>
              <a:rPr lang="en-GB" altLang="cs-CZ" sz="1600" dirty="0" smtClean="0"/>
              <a:t>, </a:t>
            </a:r>
            <a:r>
              <a:rPr lang="en-GB" altLang="cs-CZ" sz="1600" dirty="0" err="1" smtClean="0"/>
              <a:t>zda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pochopil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váš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záměr</a:t>
            </a:r>
            <a:r>
              <a:rPr lang="en-GB" altLang="cs-CZ" sz="1600" dirty="0" smtClean="0"/>
              <a:t> a </a:t>
            </a:r>
            <a:r>
              <a:rPr lang="en-GB" altLang="cs-CZ" sz="1600" dirty="0" err="1" smtClean="0"/>
              <a:t>snažte</a:t>
            </a:r>
            <a:r>
              <a:rPr lang="en-GB" altLang="cs-CZ" sz="1600" dirty="0" smtClean="0"/>
              <a:t> se v </a:t>
            </a:r>
            <a:r>
              <a:rPr lang="en-GB" altLang="cs-CZ" sz="1600" dirty="0" err="1" smtClean="0"/>
              <a:t>něm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vyvolat</a:t>
            </a:r>
            <a:r>
              <a:rPr lang="en-GB" altLang="cs-CZ" sz="1600" dirty="0" smtClean="0"/>
              <a:t> a </a:t>
            </a:r>
            <a:r>
              <a:rPr lang="en-GB" altLang="cs-CZ" sz="1600" dirty="0" err="1" smtClean="0"/>
              <a:t>posílit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odhodlání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dosáhnout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změny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chování</a:t>
            </a:r>
            <a:r>
              <a:rPr lang="en-GB" altLang="cs-CZ" sz="1600" dirty="0" smtClean="0"/>
              <a:t>.</a:t>
            </a:r>
          </a:p>
          <a:p>
            <a:pPr marL="333375" indent="-33337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1600" dirty="0" smtClean="0"/>
              <a:t>3. KROK - ZAZNAMENAT PŘÍPADNÉ PACIENTOVY DŘÍVĚJŠÍ POKUSY O ZMĚNU CHOVÁNÍ</a:t>
            </a:r>
            <a:br>
              <a:rPr lang="en-GB" altLang="cs-CZ" sz="1600" dirty="0" smtClean="0"/>
            </a:br>
            <a:r>
              <a:rPr lang="en-GB" altLang="cs-CZ" sz="1600" dirty="0" err="1" smtClean="0"/>
              <a:t>Zjistěte</a:t>
            </a:r>
            <a:r>
              <a:rPr lang="en-GB" altLang="cs-CZ" sz="1600" dirty="0" smtClean="0"/>
              <a:t>, </a:t>
            </a:r>
            <a:r>
              <a:rPr lang="en-GB" altLang="cs-CZ" sz="1600" dirty="0" err="1" smtClean="0"/>
              <a:t>jaké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metody</a:t>
            </a:r>
            <a:r>
              <a:rPr lang="en-GB" altLang="cs-CZ" sz="1600" dirty="0" smtClean="0"/>
              <a:t> se </a:t>
            </a:r>
            <a:r>
              <a:rPr lang="en-GB" altLang="cs-CZ" sz="1600" dirty="0" err="1" smtClean="0"/>
              <a:t>pacientovi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osvědčily</a:t>
            </a:r>
            <a:r>
              <a:rPr lang="en-GB" altLang="cs-CZ" sz="1600" dirty="0" smtClean="0"/>
              <a:t>, </a:t>
            </a:r>
            <a:r>
              <a:rPr lang="en-GB" altLang="cs-CZ" sz="1600" dirty="0" err="1" smtClean="0"/>
              <a:t>případně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jaké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selhaly</a:t>
            </a:r>
            <a:r>
              <a:rPr lang="en-GB" altLang="cs-CZ" sz="1600" dirty="0" smtClean="0"/>
              <a:t> v event. </a:t>
            </a:r>
            <a:r>
              <a:rPr lang="en-GB" altLang="cs-CZ" sz="1600" dirty="0" err="1" smtClean="0"/>
              <a:t>dřívějších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postupec</a:t>
            </a:r>
            <a:r>
              <a:rPr lang="en-GB" altLang="cs-CZ" sz="1600" dirty="0" smtClean="0"/>
              <a:t>.</a:t>
            </a:r>
          </a:p>
          <a:p>
            <a:pPr marL="333375" indent="-33337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1600" dirty="0" smtClean="0"/>
              <a:t>4. KROK - STANOVIT CÍL</a:t>
            </a:r>
            <a:br>
              <a:rPr lang="en-GB" altLang="cs-CZ" sz="1600" dirty="0" smtClean="0"/>
            </a:br>
            <a:r>
              <a:rPr lang="en-GB" altLang="cs-CZ" sz="1600" dirty="0" err="1" smtClean="0"/>
              <a:t>Dohodněte</a:t>
            </a:r>
            <a:r>
              <a:rPr lang="en-GB" altLang="cs-CZ" sz="1600" dirty="0" smtClean="0"/>
              <a:t> se s </a:t>
            </a:r>
            <a:r>
              <a:rPr lang="en-GB" altLang="cs-CZ" sz="1600" dirty="0" err="1" smtClean="0"/>
              <a:t>pacientem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na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cíli</a:t>
            </a:r>
            <a:r>
              <a:rPr lang="en-GB" altLang="cs-CZ" sz="1600" dirty="0" smtClean="0"/>
              <a:t>, </a:t>
            </a:r>
            <a:r>
              <a:rPr lang="en-GB" altLang="cs-CZ" sz="1600" dirty="0" err="1" smtClean="0"/>
              <a:t>jehož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chcete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dosáhnout</a:t>
            </a:r>
            <a:r>
              <a:rPr lang="en-GB" altLang="cs-CZ" sz="1600" dirty="0" smtClean="0"/>
              <a:t>. </a:t>
            </a:r>
            <a:r>
              <a:rPr lang="en-GB" altLang="cs-CZ" sz="1600" dirty="0" err="1" smtClean="0"/>
              <a:t>Tento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cíl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pak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zapište</a:t>
            </a:r>
            <a:r>
              <a:rPr lang="en-GB" altLang="cs-CZ" sz="1600" dirty="0" smtClean="0"/>
              <a:t> do </a:t>
            </a:r>
            <a:r>
              <a:rPr lang="en-GB" altLang="cs-CZ" sz="1600" dirty="0" err="1" smtClean="0"/>
              <a:t>chorobopisu</a:t>
            </a:r>
            <a:r>
              <a:rPr lang="en-GB" altLang="cs-CZ" sz="1600" dirty="0" smtClean="0"/>
              <a:t> a </a:t>
            </a:r>
            <a:r>
              <a:rPr lang="en-GB" altLang="cs-CZ" sz="1600" dirty="0" err="1" smtClean="0"/>
              <a:t>motivuje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pacienta</a:t>
            </a:r>
            <a:r>
              <a:rPr lang="en-GB" altLang="cs-CZ" sz="1600" dirty="0" smtClean="0"/>
              <a:t>, aby </a:t>
            </a:r>
            <a:r>
              <a:rPr lang="en-GB" altLang="cs-CZ" sz="1600" dirty="0" err="1" smtClean="0"/>
              <a:t>sám</a:t>
            </a:r>
            <a:r>
              <a:rPr lang="en-GB" altLang="cs-CZ" sz="1600" dirty="0" smtClean="0"/>
              <a:t> co </a:t>
            </a:r>
            <a:r>
              <a:rPr lang="en-GB" altLang="cs-CZ" sz="1600" dirty="0" err="1" smtClean="0"/>
              <a:t>nejvíce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usiloval</a:t>
            </a:r>
            <a:r>
              <a:rPr lang="en-GB" altLang="cs-CZ" sz="1600" dirty="0" smtClean="0"/>
              <a:t> o </a:t>
            </a:r>
            <a:r>
              <a:rPr lang="en-GB" altLang="cs-CZ" sz="1600" dirty="0" err="1" smtClean="0"/>
              <a:t>jeho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dosažení</a:t>
            </a:r>
            <a:r>
              <a:rPr lang="en-GB" altLang="cs-CZ" sz="1600" dirty="0" smtClean="0"/>
              <a:t>.</a:t>
            </a:r>
          </a:p>
          <a:p>
            <a:pPr marL="333375" indent="-33337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1600" dirty="0" smtClean="0"/>
              <a:t>5. KROK - KONKRETIZACE ZMĚNY CHOVÁNÍ</a:t>
            </a:r>
            <a:br>
              <a:rPr lang="en-GB" altLang="cs-CZ" sz="1600" dirty="0" smtClean="0"/>
            </a:br>
            <a:r>
              <a:rPr lang="en-GB" altLang="cs-CZ" sz="1600" dirty="0" err="1" smtClean="0"/>
              <a:t>Určete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přesně</a:t>
            </a:r>
            <a:r>
              <a:rPr lang="en-GB" altLang="cs-CZ" sz="1600" dirty="0" smtClean="0"/>
              <a:t>, co se </a:t>
            </a:r>
            <a:r>
              <a:rPr lang="en-GB" altLang="cs-CZ" sz="1600" dirty="0" err="1" smtClean="0"/>
              <a:t>má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na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pacientově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chování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změnit</a:t>
            </a:r>
            <a:r>
              <a:rPr lang="en-GB" altLang="cs-CZ" sz="1600" dirty="0" smtClean="0"/>
              <a:t>. </a:t>
            </a:r>
            <a:r>
              <a:rPr lang="en-GB" altLang="cs-CZ" sz="1600" dirty="0" err="1" smtClean="0"/>
              <a:t>Zapište</a:t>
            </a:r>
            <a:r>
              <a:rPr lang="en-GB" altLang="cs-CZ" sz="1600" dirty="0" smtClean="0"/>
              <a:t> to do </a:t>
            </a:r>
            <a:r>
              <a:rPr lang="en-GB" altLang="cs-CZ" sz="1600" dirty="0" err="1" smtClean="0"/>
              <a:t>chorobopisu</a:t>
            </a:r>
            <a:r>
              <a:rPr lang="en-GB" altLang="cs-CZ" sz="1600" dirty="0" smtClean="0"/>
              <a:t>.</a:t>
            </a:r>
          </a:p>
          <a:p>
            <a:pPr marL="333375" indent="-33337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1600" dirty="0" smtClean="0"/>
              <a:t>6. KROK - SESTAVENÍ PLÁNU</a:t>
            </a:r>
            <a:br>
              <a:rPr lang="en-GB" altLang="cs-CZ" sz="1600" dirty="0" smtClean="0"/>
            </a:br>
            <a:r>
              <a:rPr lang="en-GB" altLang="cs-CZ" sz="1600" dirty="0" smtClean="0"/>
              <a:t>Na </a:t>
            </a:r>
            <a:r>
              <a:rPr lang="en-GB" altLang="cs-CZ" sz="1600" dirty="0" err="1" smtClean="0"/>
              <a:t>základě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podrobných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údajů</a:t>
            </a:r>
            <a:r>
              <a:rPr lang="en-GB" altLang="cs-CZ" sz="1600" dirty="0" smtClean="0"/>
              <a:t>, </a:t>
            </a:r>
            <a:r>
              <a:rPr lang="en-GB" altLang="cs-CZ" sz="1600" dirty="0" err="1" smtClean="0"/>
              <a:t>které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vám</a:t>
            </a:r>
            <a:r>
              <a:rPr lang="en-GB" altLang="cs-CZ" sz="1600" dirty="0" smtClean="0"/>
              <a:t> o </a:t>
            </a:r>
            <a:r>
              <a:rPr lang="en-GB" altLang="cs-CZ" sz="1600" dirty="0" err="1" smtClean="0"/>
              <a:t>svém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chování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pacient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sdělil</a:t>
            </a:r>
            <a:r>
              <a:rPr lang="en-GB" altLang="cs-CZ" sz="1600" dirty="0" smtClean="0"/>
              <a:t>, </a:t>
            </a:r>
            <a:r>
              <a:rPr lang="en-GB" altLang="cs-CZ" sz="1600" dirty="0" err="1" smtClean="0"/>
              <a:t>navrhněte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příslušná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doporučení</a:t>
            </a:r>
            <a:r>
              <a:rPr lang="en-GB" altLang="cs-CZ" sz="1600" dirty="0" smtClean="0"/>
              <a:t> a </a:t>
            </a:r>
            <a:r>
              <a:rPr lang="en-GB" altLang="cs-CZ" sz="1600" dirty="0" err="1" smtClean="0"/>
              <a:t>vyzvěte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pacienta</a:t>
            </a:r>
            <a:r>
              <a:rPr lang="en-GB" altLang="cs-CZ" sz="1600" dirty="0" smtClean="0"/>
              <a:t>, aby </a:t>
            </a:r>
            <a:r>
              <a:rPr lang="en-GB" altLang="cs-CZ" sz="1600" dirty="0" err="1" smtClean="0"/>
              <a:t>podle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nich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sestavil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plán</a:t>
            </a:r>
            <a:r>
              <a:rPr lang="en-GB" altLang="cs-CZ" sz="1600" dirty="0" smtClean="0"/>
              <a:t>, </a:t>
            </a:r>
            <a:r>
              <a:rPr lang="en-GB" altLang="cs-CZ" sz="1600" dirty="0" err="1" smtClean="0"/>
              <a:t>který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bude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dodržovat</a:t>
            </a:r>
            <a:r>
              <a:rPr lang="en-GB" altLang="cs-CZ" sz="1600" dirty="0" smtClean="0"/>
              <a:t>.</a:t>
            </a:r>
          </a:p>
          <a:p>
            <a:pPr marL="333375" indent="-333375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1600" dirty="0" smtClean="0"/>
              <a:t>7. KROK - PRŮBĚŽNÉ SLEDOVÁNÍ PLÁNU</a:t>
            </a:r>
            <a:br>
              <a:rPr lang="en-GB" altLang="cs-CZ" sz="1600" dirty="0" smtClean="0"/>
            </a:br>
            <a:r>
              <a:rPr lang="en-GB" altLang="cs-CZ" sz="1600" dirty="0" err="1" smtClean="0"/>
              <a:t>Stanovte</a:t>
            </a:r>
            <a:r>
              <a:rPr lang="en-GB" altLang="cs-CZ" sz="1600" dirty="0" smtClean="0"/>
              <a:t> datum </a:t>
            </a:r>
            <a:r>
              <a:rPr lang="en-GB" altLang="cs-CZ" sz="1600" dirty="0" err="1" smtClean="0"/>
              <a:t>příští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návštěvy</a:t>
            </a:r>
            <a:r>
              <a:rPr lang="en-GB" altLang="cs-CZ" sz="1600" dirty="0" smtClean="0"/>
              <a:t> a </a:t>
            </a:r>
            <a:r>
              <a:rPr lang="en-GB" altLang="cs-CZ" sz="1600" dirty="0" err="1" smtClean="0"/>
              <a:t>sdělte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pacientovi</a:t>
            </a:r>
            <a:r>
              <a:rPr lang="en-GB" altLang="cs-CZ" sz="1600" dirty="0" smtClean="0"/>
              <a:t>, co se </a:t>
            </a:r>
            <a:r>
              <a:rPr lang="en-GB" altLang="cs-CZ" sz="1600" dirty="0" err="1" smtClean="0"/>
              <a:t>na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ní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bude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projednávat</a:t>
            </a:r>
            <a:r>
              <a:rPr lang="en-GB" altLang="cs-CZ" sz="1600" dirty="0" smtClean="0"/>
              <a:t>. </a:t>
            </a:r>
            <a:r>
              <a:rPr lang="en-GB" altLang="cs-CZ" sz="1600" dirty="0" err="1" smtClean="0"/>
              <a:t>Zodpovězte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pacientovy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dotazy</a:t>
            </a:r>
            <a:r>
              <a:rPr lang="en-GB" altLang="cs-CZ" sz="1600" dirty="0" smtClean="0"/>
              <a:t> a </a:t>
            </a:r>
            <a:r>
              <a:rPr lang="en-GB" altLang="cs-CZ" sz="1600" dirty="0" err="1" smtClean="0"/>
              <a:t>povzbuďte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jej</a:t>
            </a:r>
            <a:r>
              <a:rPr lang="en-GB" altLang="cs-CZ" sz="1600" dirty="0" smtClean="0"/>
              <a:t> k </a:t>
            </a:r>
            <a:r>
              <a:rPr lang="en-GB" altLang="cs-CZ" sz="1600" dirty="0" err="1" smtClean="0"/>
              <a:t>závaznému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uskutečnění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dohodnutých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změn</a:t>
            </a:r>
            <a:r>
              <a:rPr lang="en-GB" altLang="cs-CZ" sz="1600" dirty="0" smtClean="0"/>
              <a:t> </a:t>
            </a:r>
            <a:r>
              <a:rPr lang="en-GB" altLang="cs-CZ" sz="1600" dirty="0" err="1" smtClean="0"/>
              <a:t>chování</a:t>
            </a:r>
            <a:r>
              <a:rPr lang="en-GB" altLang="cs-CZ" sz="1600" dirty="0" smtClean="0"/>
              <a:t>.</a:t>
            </a:r>
            <a:br>
              <a:rPr lang="en-GB" altLang="cs-CZ" sz="1600" dirty="0" smtClean="0"/>
            </a:br>
            <a:r>
              <a:rPr lang="en-GB" altLang="cs-CZ" sz="1600" dirty="0" smtClean="0"/>
              <a:t/>
            </a:r>
            <a:br>
              <a:rPr lang="en-GB" altLang="cs-CZ" sz="1600" dirty="0" smtClean="0"/>
            </a:br>
            <a:endParaRPr lang="en-GB" altLang="cs-CZ" sz="1600" dirty="0" smtClean="0">
              <a:solidFill>
                <a:srgbClr val="008000"/>
              </a:solidFill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688975" y="96838"/>
            <a:ext cx="7770813" cy="446087"/>
          </a:xfrm>
        </p:spPr>
        <p:txBody>
          <a:bodyPr lIns="0" tIns="0" rIns="0" bIns="0" anchor="ctr"/>
          <a:lstStyle/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2600" b="1" u="sng" smtClean="0"/>
              <a:t>Možnosti dosažení změn chování a jejich podpora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70813" cy="750888"/>
          </a:xfrm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2400" b="1" u="sng" smtClean="0"/>
              <a:t>Pacientova ochota ke spolupráci a možnosti jejího zvýšení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358900"/>
            <a:ext cx="7770813" cy="4968875"/>
          </a:xfrm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000" dirty="0" smtClean="0"/>
              <a:t>1. KROK - ZJISTIT, ZDA PACIENT JIŽ NĚKDY DŘÍVE SPOLUPRACOVAL S OŠETŘUJÍCÍM LÉKAŘEM</a:t>
            </a:r>
            <a:br>
              <a:rPr lang="en-GB" altLang="cs-CZ" sz="2000" dirty="0" smtClean="0"/>
            </a:br>
            <a:r>
              <a:rPr lang="en-GB" altLang="cs-CZ" sz="2000" dirty="0" smtClean="0"/>
              <a:t>"</a:t>
            </a:r>
            <a:r>
              <a:rPr lang="en-GB" altLang="cs-CZ" sz="2000" dirty="0" err="1" smtClean="0"/>
              <a:t>Byl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jste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již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někdy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nucen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řídit</a:t>
            </a:r>
            <a:r>
              <a:rPr lang="en-GB" altLang="cs-CZ" sz="2000" dirty="0" smtClean="0"/>
              <a:t> se </a:t>
            </a:r>
            <a:r>
              <a:rPr lang="en-GB" altLang="cs-CZ" sz="2000" dirty="0" err="1" smtClean="0"/>
              <a:t>kvůli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nějakému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onemocnění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léčebným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plánem</a:t>
            </a:r>
            <a:r>
              <a:rPr lang="en-GB" altLang="cs-CZ" sz="2000" dirty="0" smtClean="0"/>
              <a:t>? </a:t>
            </a:r>
            <a:r>
              <a:rPr lang="en-GB" altLang="cs-CZ" sz="2000" dirty="0" err="1" smtClean="0"/>
              <a:t>Dokázal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jste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jej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dodržet</a:t>
            </a:r>
            <a:r>
              <a:rPr lang="en-GB" altLang="cs-CZ" sz="2000" dirty="0" smtClean="0"/>
              <a:t> a v </a:t>
            </a:r>
            <a:r>
              <a:rPr lang="en-GB" altLang="cs-CZ" sz="2000" dirty="0" err="1" smtClean="0"/>
              <a:t>případě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potřeby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změnit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své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chování</a:t>
            </a:r>
            <a:r>
              <a:rPr lang="en-GB" altLang="cs-CZ" sz="2000" dirty="0" smtClean="0"/>
              <a:t>?"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000" dirty="0" smtClean="0"/>
              <a:t>2. KROK - FORMULACE A ZPŘÍSTUPNĚNÍ LÉČEBNÉHO PLÁNU</a:t>
            </a:r>
            <a:br>
              <a:rPr lang="en-GB" altLang="cs-CZ" sz="2000" dirty="0" smtClean="0"/>
            </a:br>
            <a:r>
              <a:rPr lang="en-GB" altLang="cs-CZ" sz="2000" dirty="0" err="1" smtClean="0"/>
              <a:t>Zkuste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zvýšit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pacientovu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ochotu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ke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spolupráci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tím</a:t>
            </a:r>
            <a:r>
              <a:rPr lang="en-GB" altLang="cs-CZ" sz="2000" dirty="0" smtClean="0"/>
              <a:t>, </a:t>
            </a:r>
            <a:r>
              <a:rPr lang="en-GB" altLang="cs-CZ" sz="2000" dirty="0" err="1" smtClean="0"/>
              <a:t>že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celý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režim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učiníte</a:t>
            </a:r>
            <a:r>
              <a:rPr lang="en-GB" altLang="cs-CZ" sz="2000" dirty="0" smtClean="0"/>
              <a:t> co </a:t>
            </a:r>
            <a:r>
              <a:rPr lang="en-GB" altLang="cs-CZ" sz="2000" dirty="0" err="1" smtClean="0"/>
              <a:t>nejjednodušším</a:t>
            </a:r>
            <a:r>
              <a:rPr lang="en-GB" altLang="cs-CZ" sz="2000" dirty="0" smtClean="0"/>
              <a:t> a </a:t>
            </a:r>
            <a:r>
              <a:rPr lang="en-GB" altLang="cs-CZ" sz="2000" dirty="0" err="1" smtClean="0"/>
              <a:t>nejkratším</a:t>
            </a:r>
            <a:r>
              <a:rPr lang="en-GB" altLang="cs-CZ" sz="2000" dirty="0" smtClean="0"/>
              <a:t>.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000" dirty="0" smtClean="0"/>
              <a:t>3. KROK - OBJASNIT SPECIFIČNOST LÉČEBNÉHO PLÁNU</a:t>
            </a:r>
            <a:br>
              <a:rPr lang="en-GB" altLang="cs-CZ" sz="2000" dirty="0" smtClean="0"/>
            </a:br>
            <a:r>
              <a:rPr lang="en-GB" altLang="cs-CZ" sz="2000" dirty="0" err="1" smtClean="0"/>
              <a:t>Vysvětlete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podrobně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charakter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onemocnění</a:t>
            </a:r>
            <a:r>
              <a:rPr lang="en-GB" altLang="cs-CZ" sz="2000" dirty="0" smtClean="0"/>
              <a:t> a </a:t>
            </a:r>
            <a:r>
              <a:rPr lang="en-GB" altLang="cs-CZ" sz="2000" dirty="0" err="1" smtClean="0"/>
              <a:t>detaily</a:t>
            </a:r>
            <a:r>
              <a:rPr lang="en-GB" altLang="cs-CZ" sz="2000" dirty="0" smtClean="0"/>
              <a:t>, </a:t>
            </a:r>
            <a:r>
              <a:rPr lang="en-GB" altLang="cs-CZ" sz="2000" dirty="0" err="1" smtClean="0"/>
              <a:t>týkající</a:t>
            </a:r>
            <a:r>
              <a:rPr lang="en-GB" altLang="cs-CZ" sz="2000" dirty="0" smtClean="0"/>
              <a:t> se </a:t>
            </a:r>
            <a:r>
              <a:rPr lang="en-GB" altLang="cs-CZ" sz="2000" dirty="0" err="1" smtClean="0"/>
              <a:t>léčby</a:t>
            </a:r>
            <a:r>
              <a:rPr lang="en-GB" altLang="cs-CZ" sz="2000" dirty="0" smtClean="0"/>
              <a:t>.</a:t>
            </a:r>
          </a:p>
          <a:p>
            <a:pPr eaLnBrk="1" hangingPunct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000" dirty="0" smtClean="0"/>
              <a:t>4. KROK - OVĚŘUJTE SI OCHOTU PACIENTA KE SPOLUPRÁCI PŘI KAŽDÉ NÁVŠTĚVĚ</a:t>
            </a:r>
            <a:br>
              <a:rPr lang="en-GB" altLang="cs-CZ" sz="2000" dirty="0" smtClean="0"/>
            </a:br>
            <a:r>
              <a:rPr lang="en-GB" altLang="cs-CZ" sz="2000" dirty="0" err="1" smtClean="0"/>
              <a:t>Stanovte</a:t>
            </a:r>
            <a:r>
              <a:rPr lang="en-GB" altLang="cs-CZ" sz="2000" dirty="0" smtClean="0"/>
              <a:t> datum </a:t>
            </a:r>
            <a:r>
              <a:rPr lang="en-GB" altLang="cs-CZ" sz="2000" dirty="0" err="1" smtClean="0"/>
              <a:t>příští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návštěvy</a:t>
            </a:r>
            <a:r>
              <a:rPr lang="en-GB" altLang="cs-CZ" sz="2000" dirty="0" smtClean="0"/>
              <a:t> a </a:t>
            </a:r>
            <a:r>
              <a:rPr lang="en-GB" altLang="cs-CZ" sz="2000" dirty="0" err="1" smtClean="0"/>
              <a:t>vysvětlete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její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účel</a:t>
            </a:r>
            <a:r>
              <a:rPr lang="en-GB" altLang="cs-CZ" sz="2000" dirty="0" smtClean="0"/>
              <a:t>. </a:t>
            </a:r>
            <a:r>
              <a:rPr lang="en-GB" altLang="cs-CZ" sz="2000" dirty="0" err="1" smtClean="0"/>
              <a:t>Řekněte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pacientovi</a:t>
            </a:r>
            <a:r>
              <a:rPr lang="en-GB" altLang="cs-CZ" sz="2000" dirty="0" smtClean="0"/>
              <a:t>, </a:t>
            </a:r>
            <a:r>
              <a:rPr lang="en-GB" altLang="cs-CZ" sz="2000" dirty="0" err="1" smtClean="0"/>
              <a:t>jaké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podklady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svědčící</a:t>
            </a:r>
            <a:r>
              <a:rPr lang="en-GB" altLang="cs-CZ" sz="2000" dirty="0" smtClean="0"/>
              <a:t> o </a:t>
            </a:r>
            <a:r>
              <a:rPr lang="en-GB" altLang="cs-CZ" sz="2000" dirty="0" err="1" smtClean="0"/>
              <a:t>dodržování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svého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léčebného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plánu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má</a:t>
            </a:r>
            <a:r>
              <a:rPr lang="en-GB" altLang="cs-CZ" sz="2000" dirty="0" smtClean="0"/>
              <a:t> s </a:t>
            </a:r>
            <a:r>
              <a:rPr lang="en-GB" altLang="cs-CZ" sz="2000" dirty="0" err="1" smtClean="0"/>
              <a:t>sebou</a:t>
            </a:r>
            <a:r>
              <a:rPr lang="en-GB" altLang="cs-CZ" sz="2000" dirty="0" smtClean="0"/>
              <a:t> </a:t>
            </a:r>
            <a:r>
              <a:rPr lang="en-GB" altLang="cs-CZ" sz="2000" dirty="0" err="1" smtClean="0"/>
              <a:t>přinést</a:t>
            </a:r>
            <a:r>
              <a:rPr lang="en-GB" altLang="cs-CZ" sz="2000" dirty="0" smtClean="0"/>
              <a:t>.</a:t>
            </a:r>
            <a:br>
              <a:rPr lang="en-GB" altLang="cs-CZ" sz="2000" dirty="0" smtClean="0"/>
            </a:br>
            <a:r>
              <a:rPr lang="en-GB" altLang="cs-CZ" sz="2000" dirty="0" smtClean="0"/>
              <a:t/>
            </a:r>
            <a:br>
              <a:rPr lang="en-GB" altLang="cs-CZ" sz="2000" dirty="0" smtClean="0"/>
            </a:br>
            <a:endParaRPr lang="en-GB" altLang="cs-CZ" sz="20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mtClean="0"/>
              <a:t>???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Jak vypadá 2.návštěva?</a:t>
            </a:r>
          </a:p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Po jak dlouhé době?</a:t>
            </a:r>
          </a:p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Co se na ní řeší???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mtClean="0"/>
              <a:t>??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Jak dlouho trvá celková terapie?</a:t>
            </a:r>
          </a:p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Jak začínat s pohybovou aktivitou?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mtClean="0"/>
              <a:t>…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Co všechno se má probírat v poradně…</a:t>
            </a:r>
          </a:p>
          <a:p>
            <a:pPr eaLnBrk="1" hangingPunct="1">
              <a:lnSpc>
                <a:spcPct val="100000"/>
              </a:lnSpc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cs-CZ" smtClean="0"/>
          </a:p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Co všechno se týká výživy…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body"/>
          </p:nvPr>
        </p:nvSpPr>
        <p:spPr>
          <a:xfrm>
            <a:off x="685800" y="1981200"/>
            <a:ext cx="7772400" cy="4114800"/>
          </a:xfrm>
        </p:spPr>
        <p:txBody>
          <a:bodyPr anchor="t"/>
          <a:lstStyle/>
          <a:p>
            <a:pPr marL="333375" indent="-333375" eaLnBrk="1" hangingPunct="1">
              <a:lnSpc>
                <a:spcPct val="100000"/>
              </a:lnSpc>
              <a:spcBef>
                <a:spcPts val="1000"/>
              </a:spcBef>
              <a:buFont typeface="Times New Roman" pitchFamily="16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4000" smtClean="0">
                <a:ea typeface="+mj-ea"/>
              </a:rPr>
              <a:t>Hezký den </a:t>
            </a:r>
          </a:p>
          <a:p>
            <a:pPr marL="333375" indent="-333375" eaLnBrk="1" hangingPunct="1">
              <a:lnSpc>
                <a:spcPct val="100000"/>
              </a:lnSpc>
              <a:spcBef>
                <a:spcPts val="1000"/>
              </a:spcBef>
              <a:buFont typeface="Wingding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4000" smtClean="0">
                <a:latin typeface="Wingdings" charset="2"/>
                <a:ea typeface="+mj-ea"/>
              </a:rPr>
              <a:t>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smtClean="0"/>
              <a:t>1.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cs-CZ" smtClean="0"/>
          </a:p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Poradna</a:t>
            </a:r>
          </a:p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mtClean="0"/>
              <a:t>Nutriční terapeut</a:t>
            </a:r>
            <a:endParaRPr lang="en-GB" altLang="cs-CZ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smtClean="0"/>
              <a:t>???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Jak vypadá 1.návštěva poradny?</a:t>
            </a:r>
          </a:p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Co všechno je její součástí?</a:t>
            </a:r>
          </a:p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Jak dlouho by měla trvat?</a:t>
            </a:r>
          </a:p>
          <a:p>
            <a:pPr eaLnBrk="1" hangingPunct="1">
              <a:lnSpc>
                <a:spcPct val="100000"/>
              </a:lnSpc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cs-CZ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mtClean="0"/>
              <a:t>Vstupní dokumentace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/>
              <a:t>OA: prodělaná onemocnění (hlavně GIT), alergie, TK, cholesterol a TAG, glykémie, štítná žláza, …nesnášenlivost některých potravin….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cs-CZ" sz="240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/>
              <a:t>RA: hypertenze, KVO, nádorové onemocnění, obezita, diabetes mellitus, hypercholesterolemie,…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cs-CZ" sz="240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/>
              <a:t>FA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cs-CZ" sz="240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/>
              <a:t>Kuřák – nekuřák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mtClean="0"/>
              <a:t>Vstupní dokumentace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Pohybová aktivita:</a:t>
            </a:r>
          </a:p>
          <a:p>
            <a:pPr eaLnBrk="1" hangingPunct="1">
              <a:lnSpc>
                <a:spcPct val="100000"/>
              </a:lnSpc>
              <a:buFont typeface="Times New Roman" panose="02020603050405020304" pitchFamily="18" charset="0"/>
              <a:buChar char="-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Zaměstnání</a:t>
            </a:r>
          </a:p>
          <a:p>
            <a:pPr eaLnBrk="1" hangingPunct="1">
              <a:lnSpc>
                <a:spcPct val="100000"/>
              </a:lnSpc>
              <a:buFont typeface="Times New Roman" panose="02020603050405020304" pitchFamily="18" charset="0"/>
              <a:buChar char="-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Volný čas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mtClean="0"/>
              <a:t>Antropometrie 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Tělesná výška</a:t>
            </a:r>
          </a:p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Tělesná hmotnost</a:t>
            </a:r>
          </a:p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BMI</a:t>
            </a:r>
          </a:p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Tělesné obvody</a:t>
            </a:r>
          </a:p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mtClean="0"/>
              <a:t>Vstupní dokumentace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cs-CZ" smtClean="0"/>
          </a:p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Vývoj tělesné hmotnosti</a:t>
            </a:r>
          </a:p>
          <a:p>
            <a:pPr eaLnBrk="1" hangingPunct="1">
              <a:lnSpc>
                <a:spcPct val="100000"/>
              </a:lnSpc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cs-CZ" smtClean="0"/>
          </a:p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Vyzkoušené diety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mtClean="0"/>
              <a:t>Vstupní dokumentace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cs-CZ" smtClean="0"/>
          </a:p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Současný jídelní režim</a:t>
            </a:r>
          </a:p>
          <a:p>
            <a:pPr eaLnBrk="1" hangingPunct="1">
              <a:lnSpc>
                <a:spcPct val="100000"/>
              </a:lnSpc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cs-CZ" smtClean="0"/>
          </a:p>
          <a:p>
            <a:pPr eaLnBrk="1" hangingPunct="1">
              <a:lnSpc>
                <a:spcPct val="10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Současný pitný režim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body"/>
          </p:nvPr>
        </p:nvSpPr>
        <p:spPr>
          <a:xfrm>
            <a:off x="685800" y="1981200"/>
            <a:ext cx="7772400" cy="4114800"/>
          </a:xfrm>
        </p:spPr>
        <p:txBody>
          <a:bodyPr anchor="t"/>
          <a:lstStyle/>
          <a:p>
            <a:pPr marL="333375" indent="-333375" eaLnBrk="1" hangingPunct="1">
              <a:lnSpc>
                <a:spcPct val="100000"/>
              </a:lnSpc>
              <a:spcBef>
                <a:spcPts val="3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1200" smtClean="0"/>
              <a:t>Kolik </a:t>
            </a:r>
          </a:p>
          <a:p>
            <a:pPr marL="333375" indent="-333375" eaLnBrk="1" hangingPunct="1">
              <a:lnSpc>
                <a:spcPct val="100000"/>
              </a:lnSpc>
              <a:spcBef>
                <a:spcPts val="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/>
              <a:t>nám</a:t>
            </a:r>
            <a:r>
              <a:rPr lang="en-GB" altLang="cs-CZ" sz="1800" smtClean="0"/>
              <a:t> </a:t>
            </a:r>
          </a:p>
          <a:p>
            <a:pPr marL="333375" indent="-333375" eaLnBrk="1" hangingPunct="1">
              <a:lnSpc>
                <a:spcPct val="100000"/>
              </a:lnSpc>
              <a:spcBef>
                <a:spcPts val="9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3600" smtClean="0"/>
              <a:t>ještě </a:t>
            </a:r>
          </a:p>
          <a:p>
            <a:pPr marL="333375" indent="-333375" eaLnBrk="1" hangingPunct="1">
              <a:lnSpc>
                <a:spcPct val="100000"/>
              </a:lnSpc>
              <a:spcBef>
                <a:spcPts val="10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4000" smtClean="0"/>
              <a:t>zbylo </a:t>
            </a:r>
          </a:p>
          <a:p>
            <a:pPr marL="333375" indent="-333375" eaLnBrk="1" hangingPunct="1">
              <a:lnSpc>
                <a:spcPct val="100000"/>
              </a:lnSpc>
              <a:spcBef>
                <a:spcPts val="16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6600" smtClean="0"/>
              <a:t>času???</a:t>
            </a:r>
          </a:p>
          <a:p>
            <a:pPr marL="333375" indent="-333375" eaLnBrk="1" hangingPunct="1">
              <a:lnSpc>
                <a:spcPct val="100000"/>
              </a:lnSpc>
              <a:spcBef>
                <a:spcPts val="3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1200" smtClean="0"/>
              <a:t>Na edukaci…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Lucida Sans Unicode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254</Words>
  <Application>Microsoft Office PowerPoint</Application>
  <PresentationFormat>Předvádění na obrazovce (4:3)</PresentationFormat>
  <Paragraphs>92</Paragraphs>
  <Slides>19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Times New Roman</vt:lpstr>
      <vt:lpstr>MS PGothic</vt:lpstr>
      <vt:lpstr>Lucida Sans Unicode</vt:lpstr>
      <vt:lpstr>Arial</vt:lpstr>
      <vt:lpstr>Wingdings</vt:lpstr>
      <vt:lpstr>Výchozí návrh</vt:lpstr>
      <vt:lpstr>Práce v poradně</vt:lpstr>
      <vt:lpstr>1.</vt:lpstr>
      <vt:lpstr>???</vt:lpstr>
      <vt:lpstr>Vstupní dokumentace</vt:lpstr>
      <vt:lpstr>Vstupní dokumentace</vt:lpstr>
      <vt:lpstr>Antropometrie </vt:lpstr>
      <vt:lpstr>Vstupní dokumentace</vt:lpstr>
      <vt:lpstr>Vstupní dokumentace</vt:lpstr>
      <vt:lpstr>Prezentace aplikace PowerPoint</vt:lpstr>
      <vt:lpstr>klient</vt:lpstr>
      <vt:lpstr>Výživové doporučení</vt:lpstr>
      <vt:lpstr>5 hlavních kritérií  výživového doporučení</vt:lpstr>
      <vt:lpstr>Působení na pacienty/klienty a jejich výchova</vt:lpstr>
      <vt:lpstr>Možnosti dosažení změn chování a jejich podpora</vt:lpstr>
      <vt:lpstr>Pacientova ochota ke spolupráci a možnosti jejího zvýšení</vt:lpstr>
      <vt:lpstr>???</vt:lpstr>
      <vt:lpstr>??</vt:lpstr>
      <vt:lpstr>…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v poradně</dc:title>
  <dc:creator>Veronika Suchodolová</dc:creator>
  <cp:lastModifiedBy>Veronika Březková</cp:lastModifiedBy>
  <cp:revision>4</cp:revision>
  <dcterms:modified xsi:type="dcterms:W3CDTF">2017-09-19T07:04:59Z</dcterms:modified>
</cp:coreProperties>
</file>