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94" r:id="rId6"/>
    <p:sldId id="266" r:id="rId7"/>
    <p:sldId id="260" r:id="rId8"/>
    <p:sldId id="295" r:id="rId9"/>
    <p:sldId id="29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62" r:id="rId18"/>
    <p:sldId id="263" r:id="rId19"/>
    <p:sldId id="267" r:id="rId20"/>
    <p:sldId id="268" r:id="rId21"/>
    <p:sldId id="269" r:id="rId22"/>
    <p:sldId id="270" r:id="rId23"/>
    <p:sldId id="271" r:id="rId24"/>
    <p:sldId id="272" r:id="rId25"/>
    <p:sldId id="297" r:id="rId26"/>
    <p:sldId id="264" r:id="rId27"/>
    <p:sldId id="273" r:id="rId28"/>
    <p:sldId id="265" r:id="rId29"/>
    <p:sldId id="274" r:id="rId30"/>
    <p:sldId id="275" r:id="rId31"/>
    <p:sldId id="276" r:id="rId32"/>
    <p:sldId id="277" r:id="rId33"/>
    <p:sldId id="278" r:id="rId34"/>
    <p:sldId id="280" r:id="rId35"/>
    <p:sldId id="281" r:id="rId36"/>
    <p:sldId id="282" r:id="rId37"/>
    <p:sldId id="283" r:id="rId38"/>
    <p:sldId id="285" r:id="rId39"/>
    <p:sldId id="286" r:id="rId4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93" autoAdjust="0"/>
  </p:normalViewPr>
  <p:slideViewPr>
    <p:cSldViewPr>
      <p:cViewPr varScale="1">
        <p:scale>
          <a:sx n="69" d="100"/>
          <a:sy n="69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9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8BD14D-F560-4DD6-9902-723B0EED6619}" type="datetimeFigureOut">
              <a:rPr lang="cs-CZ"/>
              <a:pPr>
                <a:defRPr/>
              </a:pPr>
              <a:t>20.11.2017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87196E-B58A-4332-86EC-7FE19A52AE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V odborné literatuře se vymezením pojmu zdravotní postižení zabývá například Vágnerová. „ Zdravotní postižení lze vymezit jako ztrátu nebo poškození určitého orgánového systému. V důsledku toho dochází k narušení, omezení či úplnému chybění některé ze standardních funkcí, resp. kompetencí“ </a:t>
            </a:r>
          </a:p>
          <a:p>
            <a:pPr eaLnBrk="1" hangingPunct="1">
              <a:spcBef>
                <a:spcPct val="0"/>
              </a:spcBef>
            </a:pPr>
            <a:endParaRPr lang="cs-CZ" smtClean="0"/>
          </a:p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9ACC0-67F4-4B1E-A115-E034681E315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7196E-B58A-4332-86EC-7FE19A52AE03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425927-A31B-462D-8687-EEBD8D114D2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1BADD-AD50-4767-A5B2-139AA623319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potíže s kojením, s výživou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U kompletních rozštěpů dítě není schopno vytvořit v dutině ústní dostatečný podtlak k sání z prsu</a:t>
            </a:r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354C8-98C3-4863-A7CF-7FF2B64C0A7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Atrézie je vrozená neprůchodnost či nevyvinutí tělních otvorů a trubicovitých orgánů</a:t>
            </a:r>
          </a:p>
          <a:p>
            <a:pPr eaLnBrk="1" hangingPunct="1">
              <a:spcBef>
                <a:spcPct val="0"/>
              </a:spcBef>
            </a:pPr>
            <a:r>
              <a:rPr lang="cs-CZ" dirty="0" smtClean="0"/>
              <a:t>Stenóza je abnormální zúžení trubicovitého </a:t>
            </a:r>
            <a:r>
              <a:rPr lang="cs-CZ" dirty="0" smtClean="0"/>
              <a:t>orgánu</a:t>
            </a: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F55E5-AC5C-4586-92BF-D59A0BF1A01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FCFCCD-3334-418C-B58D-A6C24B23A4B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EC43C3-88F3-4D0F-8421-283F14954E2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7196EC-289C-4208-811F-204EA25B871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4B8BD-281C-4CB6-BDF3-D4FAB590073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4B8BD-281C-4CB6-BDF3-D4FAB590073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„Zdravotně postiženou je osoba, jejíž tělesné, smyslové anebo duševní schopnosti či duševní zdraví jsou odlišné od typického stavu pro odpovídající věk a lze oprávněně předpokládat, že tento stav potrvá déle než 1 rok. Odlišnost od typického stavu pro odpovídající věk musí být takového druhu či rozsahu, že obvykle způsobuje omezení nebo faktické znemožnění společenského uplatnění dané osoby.“</a:t>
            </a: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7E763F-1AFC-4098-B8C0-970DAAEE2FF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50CDD3-8282-4C12-9B74-F68A48FC4E5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BA6C1-01C4-4414-8950-7C665A5F46C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1DE99-2CBA-4044-B531-63B86D80278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05E774-F959-42D1-A36A-1D8268E4E38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0CD627-A217-40DC-AC9A-4894BBB1474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9BB561-6725-436B-8D46-773AAD421D5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A3A7E4-1B75-4AD9-AE66-C4645F0D065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F1EA47-596D-42F6-826F-210E277141E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07387-4BED-4663-B3DE-9066D778FDF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Mezi nejčastější typy zdravotního postižení patří choroby vnitřních orgánů, následovány nemocemi pohybového ústrojí. Oba uvedené typy handicapu se vyskytují u nadpoloviční většiny osob se zdravotním postižením.</a:t>
            </a:r>
          </a:p>
          <a:p>
            <a:r>
              <a:rPr lang="cs-CZ" smtClean="0"/>
              <a:t>S vrozenými vývojovými vadami jako příčinou zdravotního postižení se setkáváme u třetiny mentálních retardací. Dvě třetiny postižení pohybového aparátu vznikly v důsledku úrazů. Nemoc bývá nejčastější příčinou vzniku postižení vnitřních orgánů (57%). Vysoký věk člověka vede ve zvýšené míře k chorobám vnitřních orgánů, zejména oběhového ústrojí (42%)</a:t>
            </a:r>
            <a:br>
              <a:rPr lang="cs-CZ" smtClean="0"/>
            </a:br>
            <a:endParaRPr lang="cs-CZ" smtClean="0"/>
          </a:p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1EA77-FB50-4642-916A-C489F6AF3F7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03423-56B1-41C0-B9FE-938A7E5D8BB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8BA24-B8E9-4598-8993-C0551E137BF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Down </a:t>
            </a:r>
            <a:r>
              <a:rPr lang="cs-CZ" dirty="0" err="1" smtClean="0"/>
              <a:t>sy</a:t>
            </a:r>
            <a:r>
              <a:rPr lang="cs-CZ" dirty="0" smtClean="0"/>
              <a:t> - šikmý tvar očí, který je tvořen tím, že oční víčka jsou úzká a šikmá a ve vnitřním koutku oka je u většiny dětí výrazná kožní řasa. Dále je to menší postava ( u mužů 147 -162 cm, u žen 135-155 cm), širší a mohutnější krk, menší uši, malé a silné ruce a chodidla. Asi u poloviny dětí je pouze jedna rýha přes dlaně. Častý bývá slabý svalový tonus a ochablost vazů.</a:t>
            </a: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F6A94-D6C4-46EE-A578-E9C74C7AB18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9B9A38-C6F0-42D1-863F-E2CD16C74AD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528976-D933-48FA-9F18-6EE671653D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Hirschhorn - Wolfův syndrom způsobující roštěpy tvrdého patra, Patauův syndrom je příčinou roštěpů rtů, pater, postižení sluchu a křečových záchvatů</a:t>
            </a: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CC22E7-06BC-4E53-B69A-DA88D0497D3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élník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élník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élník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18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C16A1DE-6563-4383-91B6-227583014B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C33B5-A677-4CD7-BD0E-7FFB945E28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8842-4F09-4714-904F-46E3615BD6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EA23-079B-47B5-A459-B71DF33BF5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C5E7-3B27-49FD-AAC4-DB6608D091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B870-9C0A-495E-942E-E4968B3150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AC8A95-80A0-47AA-947F-BE85A12FC8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19D4-2197-446B-963F-8A5AB8B25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9B77-F37C-4364-9E8D-E7BA8A45D6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5F26-BD01-4F69-B8C1-F55FF9A71F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A6F0-4A7C-4C6E-875D-04BDA02B94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élní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élník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63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2064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80311E1-44DC-497E-ABBA-496CC918A8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7" r:id="rId2"/>
    <p:sldLayoutId id="2147483788" r:id="rId3"/>
    <p:sldLayoutId id="2147483789" r:id="rId4"/>
    <p:sldLayoutId id="2147483796" r:id="rId5"/>
    <p:sldLayoutId id="2147483797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C32D2E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C32D2E"/>
        </a:buClr>
        <a:buFont typeface="Georgia" pitchFamily="18" charset="0"/>
        <a:buChar char="▫"/>
        <a:defRPr sz="2000" kern="1200">
          <a:solidFill>
            <a:srgbClr val="C32D2E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458200" cy="1500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ÝŽI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 JEDINC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ZDRAVOTN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POSTI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cs-CZ" dirty="0" smtClean="0"/>
              <a:t> Mgr. Jana Petrová</a:t>
            </a:r>
          </a:p>
        </p:txBody>
      </p:sp>
      <p:sp>
        <p:nvSpPr>
          <p:cNvPr id="5124" name="Zástupný symbol pro datum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E1CC3D-E7FA-4637-8435-AD47A874B683}" type="datetime1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20.11.2017</a:t>
            </a:fld>
            <a:endParaRPr lang="cs-CZ" dirty="0"/>
          </a:p>
        </p:txBody>
      </p:sp>
      <p:pic>
        <p:nvPicPr>
          <p:cNvPr id="8196" name="Picture 4" descr="http://spc-info.upol.cz/profil/uploads/2010/11/siluety_rod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653136"/>
            <a:ext cx="4638725" cy="1957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TĚLESNÁ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Vrozená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Vady lebky a páteře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Vady končetin a růstové odchylky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Obrny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DMO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Získaná	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Poškození mozku a míchy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Postižení periferních nervů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Amputace končetin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0B972-5248-424E-A4B5-0178B2AD575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/>
          </a:p>
        </p:txBody>
      </p:sp>
      <p:pic>
        <p:nvPicPr>
          <p:cNvPr id="77826" name="Picture 2" descr="http://i.lidovky.cz/11/023/lngal/KIM3958c8_shutterstock_18032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783" y="4581128"/>
            <a:ext cx="3040863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MENTÁLNÍ RETARDACE A DEMENCE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500" dirty="0" smtClean="0"/>
              <a:t>Mentální retardace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vrozené nebo v časném období (do 2 let) získané postižení trvalého charakteru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lehká, středně těžká, </a:t>
            </a:r>
            <a:r>
              <a:rPr lang="cs-CZ" sz="2400" dirty="0" err="1" smtClean="0">
                <a:solidFill>
                  <a:schemeClr val="accent4">
                    <a:lumMod val="50000"/>
                  </a:schemeClr>
                </a:solidFill>
              </a:rPr>
              <a:t>těžká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, hluboká, nespecifikovaná, jiná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500" dirty="0" smtClean="0"/>
              <a:t>Demence</a:t>
            </a:r>
            <a:r>
              <a:rPr lang="cs-CZ" dirty="0" smtClean="0"/>
              <a:t>	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onemocnění získané, </a:t>
            </a:r>
            <a:r>
              <a:rPr lang="cs-CZ" sz="2400" dirty="0" err="1" smtClean="0">
                <a:solidFill>
                  <a:schemeClr val="accent4">
                    <a:lumMod val="50000"/>
                  </a:schemeClr>
                </a:solidFill>
              </a:rPr>
              <a:t>diagnostikovatelné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 až po druhém roce života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organicky podmíněný syndrom vznikající na základě poškození CNS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postupný úbytek kognitivních f-</a:t>
            </a:r>
            <a:r>
              <a:rPr lang="cs-CZ" sz="2400" dirty="0" err="1" smtClean="0">
                <a:solidFill>
                  <a:schemeClr val="accent4">
                    <a:lumMod val="50000"/>
                  </a:schemeClr>
                </a:solidFill>
              </a:rPr>
              <a:t>cí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, …</a:t>
            </a:r>
            <a:endParaRPr lang="cs-CZ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5129A7-5166-44AB-9FE8-50570FF87D7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714375"/>
            <a:ext cx="8858250" cy="785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Syndromy spojené s mentální retardací </a:t>
            </a:r>
            <a:r>
              <a:rPr lang="cs-CZ" sz="3600" b="1" dirty="0" smtClean="0"/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smtClean="0"/>
              <a:t>Down </a:t>
            </a:r>
            <a:r>
              <a:rPr lang="cs-CZ" sz="2600" dirty="0" err="1" smtClean="0"/>
              <a:t>sy</a:t>
            </a:r>
            <a:endParaRPr lang="cs-CZ" sz="26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Sy</a:t>
            </a:r>
            <a:r>
              <a:rPr lang="cs-CZ" sz="2600" dirty="0" smtClean="0"/>
              <a:t> lomivého X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Rettův</a:t>
            </a:r>
            <a:r>
              <a:rPr lang="cs-CZ" sz="2600" dirty="0" smtClean="0"/>
              <a:t> </a:t>
            </a:r>
            <a:r>
              <a:rPr lang="cs-CZ" sz="2600" dirty="0" err="1" smtClean="0"/>
              <a:t>sy</a:t>
            </a:r>
            <a:endParaRPr lang="cs-CZ" sz="26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Prader</a:t>
            </a:r>
            <a:r>
              <a:rPr lang="cs-CZ" sz="2600" dirty="0" smtClean="0"/>
              <a:t>-</a:t>
            </a:r>
            <a:r>
              <a:rPr lang="cs-CZ" sz="2600" dirty="0" err="1" smtClean="0"/>
              <a:t>Willi</a:t>
            </a:r>
            <a:r>
              <a:rPr lang="cs-CZ" sz="2600" dirty="0" smtClean="0"/>
              <a:t> </a:t>
            </a:r>
            <a:r>
              <a:rPr lang="cs-CZ" sz="2600" dirty="0" err="1" smtClean="0"/>
              <a:t>sy</a:t>
            </a:r>
            <a:endParaRPr lang="cs-CZ" sz="26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Sy</a:t>
            </a:r>
            <a:r>
              <a:rPr lang="cs-CZ" sz="2600" dirty="0" smtClean="0"/>
              <a:t> kočičího křiku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Angelmanův</a:t>
            </a:r>
            <a:r>
              <a:rPr lang="cs-CZ" sz="2600" dirty="0" smtClean="0"/>
              <a:t> </a:t>
            </a:r>
            <a:r>
              <a:rPr lang="cs-CZ" sz="2600" dirty="0" err="1" smtClean="0"/>
              <a:t>sy</a:t>
            </a:r>
            <a:endParaRPr lang="cs-CZ" sz="26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Klienefelterův</a:t>
            </a:r>
            <a:r>
              <a:rPr lang="cs-CZ" sz="2600" dirty="0" smtClean="0"/>
              <a:t> </a:t>
            </a:r>
            <a:r>
              <a:rPr lang="cs-CZ" sz="2600" dirty="0" err="1" smtClean="0"/>
              <a:t>sy</a:t>
            </a:r>
            <a:endParaRPr lang="cs-CZ" sz="2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3F8AC-5D6F-4416-B33E-4969F1416CC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POSTIŽENÍ DUŠEVNÍMI PORUCHAMI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err="1" smtClean="0"/>
              <a:t>Pervazivní</a:t>
            </a:r>
            <a:r>
              <a:rPr lang="cs-CZ" dirty="0" smtClean="0"/>
              <a:t> vývojové poruchy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Schizofrenie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Afektivní poruchy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Poruchy osobnosti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Neurotické poruchy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Úzkostné poruchy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46FA7C-AE04-4A75-A71F-376665F7664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SMYSLOVÁ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Postižení sluchu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Postižení zraku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Postižení řeči a jazyka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C8B59B-A85E-4EB3-9D0F-71B58BF7AFD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/>
          </a:p>
        </p:txBody>
      </p:sp>
      <p:pic>
        <p:nvPicPr>
          <p:cNvPr id="69634" name="Picture 2" descr="http://www.tyflokabinet-cb.cz/pic/braillsh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15054"/>
            <a:ext cx="3923928" cy="2942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KOMBINOVANÁ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4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vícečetná postižení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dochází k narušení několika systémů najednou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nejčastěji mentální postižení v kombinaci s dalším postižením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k těžkým formám patří hlucho-slepota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8E21-9DDF-46AC-9D41-1C2EA2F04EA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5769" t="10454" r="15886" b="19657"/>
          <a:stretch>
            <a:fillRect/>
          </a:stretch>
        </p:blipFill>
        <p:spPr bwMode="auto">
          <a:xfrm>
            <a:off x="0" y="836712"/>
            <a:ext cx="901772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EA23-079B-47B5-A459-B71DF33BF557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4860032" y="1268760"/>
            <a:ext cx="720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4860032" y="1268760"/>
            <a:ext cx="0" cy="52565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5580112" y="1268760"/>
            <a:ext cx="0" cy="52565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860032" y="6525344"/>
            <a:ext cx="720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0001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VÝŽIVA A ZDRAVOTNÍ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z="2500" smtClean="0"/>
              <a:t>zdravotně postižení lidé jsou v riziku stejných výživových problémů jako celková populace</a:t>
            </a:r>
          </a:p>
          <a:p>
            <a:pPr eaLnBrk="1" hangingPunct="1"/>
            <a:endParaRPr lang="cs-CZ" sz="2500" smtClean="0"/>
          </a:p>
          <a:p>
            <a:pPr eaLnBrk="1" hangingPunct="1"/>
            <a:r>
              <a:rPr lang="cs-CZ" sz="2500" smtClean="0"/>
              <a:t>přesto jejich obtíže mohou mít určitá specifika vztažená ke konkrétní diagnóze, která mohou různými způsoby výživu a výživový stav člověka značně ovlivňovat</a:t>
            </a:r>
            <a:r>
              <a:rPr lang="cs-CZ" sz="2600" smtClean="0"/>
              <a:t> 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17412" name="Obrázek 3" descr="healthy-pl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5357813"/>
            <a:ext cx="162718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6F6A9C-706C-4F0A-853C-E9609762657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571500"/>
            <a:ext cx="8715375" cy="1428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FAKTORY, KTERÉ MOHOU NEGATIVNĚ OVLIVŇOVAT VÝŽIVU A VÝŽIVOVÝ STAV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/>
          <a:lstStyle/>
          <a:p>
            <a:pPr eaLnBrk="1" hangingPunct="1"/>
            <a:endParaRPr lang="cs-CZ" sz="2500" smtClean="0"/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Vrozené vývojové vady trávicího ústrojí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Gastrointestinální poruchy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Lékové interakce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Nedostatek pohybu, poruchy hybnosti, imobilita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Metabolické faktory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Psychosociální a socioekonomické faktory</a:t>
            </a:r>
            <a:endParaRPr 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2C3E8C-A585-464F-AC27-AC76743BECF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VROZENÉ VÝVOJOVÉ VADY GIT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/>
              <a:t>Rozštěpové vady obličeje – rozštěp rtu, čelisti a patra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b="1" dirty="0" smtClean="0">
                <a:solidFill>
                  <a:schemeClr val="accent4">
                    <a:lumMod val="50000"/>
                  </a:schemeClr>
                </a:solidFill>
              </a:rPr>
              <a:t>Rozštěp rtu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2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1200" dirty="0" smtClean="0"/>
              <a:t> 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1200" dirty="0" smtClean="0"/>
              <a:t> </a:t>
            </a:r>
            <a:r>
              <a:rPr lang="cs-CZ" sz="1400" dirty="0" smtClean="0"/>
              <a:t>jednostranný neúplný	jednostranný kompletní	bilaterální kompletní</a:t>
            </a:r>
          </a:p>
        </p:txBody>
      </p:sp>
      <p:pic>
        <p:nvPicPr>
          <p:cNvPr id="19460" name="Obrázek 4" descr="trhlin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714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brázek 5" descr="trhlina-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3714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Obrázek 6" descr="trhlina-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3714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Zástupný symbol pro číslo snímku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8622A3-F01D-4DD0-A3CF-5F787210A51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85938"/>
            <a:ext cx="8291264" cy="4787900"/>
          </a:xfrm>
        </p:spPr>
        <p:txBody>
          <a:bodyPr>
            <a:normAutofit/>
          </a:bodyPr>
          <a:lstStyle/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vymezení pojmu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jednotlivé typy postižení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faktory, které mohou mít vliv na výživu a výživový stav zdravotně postiženého člověka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komplikace a patologické změny organizmu způsobené těmito faktory</a:t>
            </a:r>
            <a:endParaRPr lang="cs-CZ" dirty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F07B2-31A1-45C0-8645-0145397F823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pic>
        <p:nvPicPr>
          <p:cNvPr id="7172" name="Picture 4" descr="http://www.propagacenainternetu.cz/wp-content/uploads/tvorba-obsahu.jpg"/>
          <p:cNvPicPr>
            <a:picLocks noChangeAspect="1" noChangeArrowheads="1"/>
          </p:cNvPicPr>
          <p:nvPr/>
        </p:nvPicPr>
        <p:blipFill>
          <a:blip r:embed="rId2" cstate="print"/>
          <a:srcRect l="28404" r="19157"/>
          <a:stretch>
            <a:fillRect/>
          </a:stretch>
        </p:blipFill>
        <p:spPr bwMode="auto">
          <a:xfrm>
            <a:off x="7524328" y="3939754"/>
            <a:ext cx="1431366" cy="272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VROZENÉ VÝVOJOVÉ VADY GIT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Atrézie a stenózy GIT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Atrézie </a:t>
            </a: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jícnu 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</a:rPr>
              <a:t>(viz </a:t>
            </a:r>
            <a:r>
              <a:rPr lang="cs-CZ" sz="1200" dirty="0" err="1" smtClean="0">
                <a:solidFill>
                  <a:schemeClr val="accent4">
                    <a:lumMod val="50000"/>
                  </a:schemeClr>
                </a:solidFill>
              </a:rPr>
              <a:t>info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</a:rPr>
              <a:t> v komentáři, </a:t>
            </a:r>
            <a:r>
              <a:rPr lang="cs-CZ" sz="1200" dirty="0">
                <a:solidFill>
                  <a:schemeClr val="accent4">
                    <a:lumMod val="50000"/>
                  </a:schemeClr>
                </a:solidFill>
              </a:rPr>
              <a:t>dále např. http://atreziejicnu.cz/?</a:t>
            </a:r>
            <a:r>
              <a:rPr lang="cs-CZ" sz="1200" dirty="0" err="1" smtClean="0">
                <a:solidFill>
                  <a:schemeClr val="accent4">
                    <a:lumMod val="50000"/>
                  </a:schemeClr>
                </a:solidFill>
              </a:rPr>
              <a:t>page_id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</a:rPr>
              <a:t>=13)</a:t>
            </a:r>
            <a:endParaRPr lang="cs-CZ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</p:txBody>
      </p:sp>
      <p:pic>
        <p:nvPicPr>
          <p:cNvPr id="20484" name="Obrázek 7" descr="osophagus_atres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3286125"/>
            <a:ext cx="59039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Zástupný symbol pro číslo snímku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95C404-2830-489A-931C-C72E5F86111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Gastrointestinální poruchy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Orálně motorické dysfunkce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potíže se sáním,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žvýkáním,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polykáním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Poruchy motility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err="1" smtClean="0">
                <a:solidFill>
                  <a:schemeClr val="accent4">
                    <a:lumMod val="50000"/>
                  </a:schemeClr>
                </a:solidFill>
              </a:rPr>
              <a:t>ezofageální</a:t>
            </a: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 inkoordinace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dysfunkce dolního jícnového sfinkteru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zpožděné vyprazdňování žaludku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err="1" smtClean="0">
                <a:solidFill>
                  <a:schemeClr val="accent4">
                    <a:lumMod val="50000"/>
                  </a:schemeClr>
                </a:solidFill>
              </a:rPr>
              <a:t>dysmotilita</a:t>
            </a: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1000" dirty="0" smtClean="0"/>
          </a:p>
        </p:txBody>
      </p:sp>
      <p:pic>
        <p:nvPicPr>
          <p:cNvPr id="21508" name="Obrázek 4" descr="awakefield-1105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1643063"/>
            <a:ext cx="2619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55D12-FEE6-44C4-A2A5-82C21DF7FF3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lékové interakce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ovlivňující absorpci, metabolizmus a exkreci </a:t>
            </a:r>
            <a:r>
              <a:rPr lang="cs-CZ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nutrientů</a:t>
            </a:r>
            <a:endParaRPr lang="cs-CZ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ovlivňující chuť k jídlu a čich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způsobující suchost v ústech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dráždící GIT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ovlivňující činnost střeva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poškozující střevní mikroflóru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1000" dirty="0" smtClean="0"/>
          </a:p>
        </p:txBody>
      </p:sp>
      <p:pic>
        <p:nvPicPr>
          <p:cNvPr id="22532" name="Obrázek 5" descr="1159952242_200610040156_DDDOSFZDR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645025"/>
            <a:ext cx="303212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5EA9E-893D-4019-AE98-BFCC01DACFB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Nedostatek pohybu, </a:t>
            </a:r>
            <a:br>
              <a:rPr lang="cs-CZ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poruchy hybnosti, imobilizace</a:t>
            </a:r>
            <a:endParaRPr lang="cs-CZ" sz="3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Imobilizační syndrom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při dlouhodobém upoutání na lůžku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soubor negativních změn postihující všechny orgánové systémy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změny na kostech, kloubech i na svalech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ztráta chuti k jídlu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zácpa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snižuje se hodnota bazálního metabolizmu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redukce sekrece žláz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katabolizmus a </a:t>
            </a:r>
            <a:r>
              <a:rPr lang="cs-CZ" sz="1800" dirty="0" err="1" smtClean="0">
                <a:solidFill>
                  <a:schemeClr val="accent4">
                    <a:lumMod val="50000"/>
                  </a:schemeClr>
                </a:solidFill>
              </a:rPr>
              <a:t>hypoproteinemie</a:t>
            </a:r>
            <a:endParaRPr lang="cs-CZ" sz="1000" dirty="0" smtClean="0"/>
          </a:p>
        </p:txBody>
      </p:sp>
      <p:pic>
        <p:nvPicPr>
          <p:cNvPr id="23556" name="Obrázek 4" descr="koleckove_kreslo-1225407112709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6588" y="5000625"/>
            <a:ext cx="20224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6BEDFD-2D59-4D3B-8075-8D57B4B97C6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3573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Psychosociální </a:t>
            </a:r>
            <a:b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socioekonomické faktory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Psychosociální faktory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Sociální a komunikační bariéry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Izolovanost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Závislost na péči jiných osob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Psychická deprivace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Socioekonomické faktory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Vyšší riziko nezaměstnanosti</a:t>
            </a:r>
            <a:endParaRPr lang="cs-CZ" sz="1000" dirty="0" smtClean="0"/>
          </a:p>
        </p:txBody>
      </p:sp>
      <p:pic>
        <p:nvPicPr>
          <p:cNvPr id="24580" name="Obrázek 5" descr="depres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929188"/>
            <a:ext cx="26797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5039BE-EA66-4B4F-BC4E-A044BA0CAD8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3573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Psychosociální </a:t>
            </a:r>
            <a:b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socioekonomické faktory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5039BE-EA66-4B4F-BC4E-A044BA0CAD8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001" t="16652" r="6251" b="11758"/>
          <a:stretch>
            <a:fillRect/>
          </a:stretch>
        </p:blipFill>
        <p:spPr bwMode="auto">
          <a:xfrm>
            <a:off x="0" y="2089246"/>
            <a:ext cx="9144000" cy="429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786812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PORUCHY VÝŽIVY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PATOLOGICKÉ ZMĚNY ORGANIZMU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285750" y="1785938"/>
            <a:ext cx="8643938" cy="47879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cs-CZ" sz="1000" smtClean="0"/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Podvýživa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Deficity nutrientů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Nadváha, obezita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Poruchy růstu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Onemocnění hromadného výskytu s neinfekční etiologií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Zácpa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Dekubity</a:t>
            </a:r>
            <a:endParaRPr 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5D593B-916E-4BFB-9BAB-FA6F90A2095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KAZUISTIKY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428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KAZUISTIKA Č. 1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Chlapec s dětskou mozkovou obrnou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214313" y="1857375"/>
            <a:ext cx="8715375" cy="471646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Základní údaje</a:t>
            </a:r>
            <a:endParaRPr lang="cs-CZ" sz="2000" smtClean="0"/>
          </a:p>
          <a:p>
            <a:pPr eaLnBrk="1" hangingPunct="1"/>
            <a:r>
              <a:rPr lang="cs-CZ" sz="1800" smtClean="0"/>
              <a:t>Vojta, 12 let a 6 měsíců, žák speciální základní školy </a:t>
            </a:r>
          </a:p>
          <a:p>
            <a:pPr eaLnBrk="1" hangingPunct="1"/>
            <a:r>
              <a:rPr lang="cs-CZ" sz="1800" smtClean="0"/>
              <a:t>Žije s matkou a sestrou v domě s pečovatelskou službou</a:t>
            </a:r>
          </a:p>
          <a:p>
            <a:pPr eaLnBrk="1" hangingPunct="1"/>
            <a:r>
              <a:rPr lang="cs-CZ" sz="1800" smtClean="0"/>
              <a:t>Výška 142 cm, hmotnost 35 kg, BMI 17,36</a:t>
            </a:r>
          </a:p>
          <a:p>
            <a:pPr eaLnBrk="1" hangingPunct="1"/>
            <a:endParaRPr lang="cs-CZ" sz="18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Osobní anamnéza</a:t>
            </a:r>
            <a:endParaRPr lang="cs-CZ" sz="2000" smtClean="0"/>
          </a:p>
          <a:p>
            <a:pPr eaLnBrk="1" hangingPunct="1"/>
            <a:r>
              <a:rPr lang="cs-CZ" sz="1800" smtClean="0"/>
              <a:t>Dětská mozková obrna, forma spastická, postižení všech čtyř končetin</a:t>
            </a:r>
            <a:br>
              <a:rPr lang="cs-CZ" sz="1800" smtClean="0"/>
            </a:br>
            <a:r>
              <a:rPr lang="cs-CZ" sz="1800" smtClean="0"/>
              <a:t> - příčina perinatální, předčasný (na konci 27. týdne), překotný porod, poranění hlavičky dítěte s krvácením do mozku, přítomna hypoxie</a:t>
            </a:r>
          </a:p>
          <a:p>
            <a:pPr eaLnBrk="1" hangingPunct="1"/>
            <a:r>
              <a:rPr lang="cs-CZ" sz="1800" smtClean="0"/>
              <a:t>Epilepsie – v současnosti lékově korigovaná</a:t>
            </a:r>
          </a:p>
          <a:p>
            <a:pPr eaLnBrk="1" hangingPunct="1"/>
            <a:r>
              <a:rPr lang="cs-CZ" sz="1800" smtClean="0"/>
              <a:t>Oční vada – kortikální slepota, výpadky zorného pole jako nežádoucí účinek antiepileptické léčby</a:t>
            </a:r>
          </a:p>
          <a:p>
            <a:pPr eaLnBrk="1" hangingPunct="1"/>
            <a:r>
              <a:rPr lang="cs-CZ" sz="1800" smtClean="0"/>
              <a:t>Mentální deficit na úrovni středně těžké mentální retardace</a:t>
            </a:r>
          </a:p>
          <a:p>
            <a:pPr eaLnBrk="1" hangingPunct="1"/>
            <a:r>
              <a:rPr lang="cs-CZ" sz="1800" smtClean="0"/>
              <a:t>Alergie na vosí a včelí bodnutí</a:t>
            </a:r>
          </a:p>
          <a:p>
            <a:pPr eaLnBrk="1" hangingPunct="1"/>
            <a:r>
              <a:rPr lang="cs-CZ" sz="1800" smtClean="0"/>
              <a:t>Potíže s vyprazdňováním, chronická zácpa</a:t>
            </a:r>
            <a:endParaRPr 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2EA7BB-20C5-4739-81C2-519C5279C90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0" descr="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14438"/>
            <a:ext cx="3500438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Obrázek 4" descr="image0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214438"/>
            <a:ext cx="38719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ovéPole 5"/>
          <p:cNvSpPr txBox="1">
            <a:spLocks noChangeArrowheads="1"/>
          </p:cNvSpPr>
          <p:nvPr/>
        </p:nvSpPr>
        <p:spPr bwMode="auto">
          <a:xfrm>
            <a:off x="785813" y="857250"/>
            <a:ext cx="277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Georgia" pitchFamily="18" charset="0"/>
              </a:rPr>
              <a:t>Tělesná výška chlapci 2-18 r.</a:t>
            </a:r>
          </a:p>
        </p:txBody>
      </p:sp>
      <p:sp>
        <p:nvSpPr>
          <p:cNvPr id="28677" name="TextovéPole 10"/>
          <p:cNvSpPr txBox="1">
            <a:spLocks noChangeArrowheads="1"/>
          </p:cNvSpPr>
          <p:nvPr/>
        </p:nvSpPr>
        <p:spPr bwMode="auto">
          <a:xfrm>
            <a:off x="5429250" y="857250"/>
            <a:ext cx="3144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Georgia" pitchFamily="18" charset="0"/>
              </a:rPr>
              <a:t>Tělesná hmotnost chlapci 2-18 r.</a:t>
            </a:r>
          </a:p>
        </p:txBody>
      </p:sp>
      <p:cxnSp>
        <p:nvCxnSpPr>
          <p:cNvPr id="28678" name="AutoShape 5"/>
          <p:cNvCxnSpPr>
            <a:cxnSpLocks noChangeShapeType="1"/>
          </p:cNvCxnSpPr>
          <p:nvPr/>
        </p:nvCxnSpPr>
        <p:spPr bwMode="auto">
          <a:xfrm flipV="1">
            <a:off x="785813" y="3286125"/>
            <a:ext cx="3143250" cy="23813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679" name="AutoShape 6"/>
          <p:cNvCxnSpPr>
            <a:cxnSpLocks noChangeShapeType="1"/>
          </p:cNvCxnSpPr>
          <p:nvPr/>
        </p:nvCxnSpPr>
        <p:spPr bwMode="auto">
          <a:xfrm rot="5400000" flipH="1" flipV="1">
            <a:off x="429419" y="3571082"/>
            <a:ext cx="4714875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680" name="AutoShape 7"/>
          <p:cNvCxnSpPr>
            <a:cxnSpLocks noChangeShapeType="1"/>
          </p:cNvCxnSpPr>
          <p:nvPr/>
        </p:nvCxnSpPr>
        <p:spPr bwMode="auto">
          <a:xfrm>
            <a:off x="5214938" y="4214813"/>
            <a:ext cx="3500437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681" name="AutoShape 8"/>
          <p:cNvCxnSpPr>
            <a:cxnSpLocks noChangeShapeType="1"/>
          </p:cNvCxnSpPr>
          <p:nvPr/>
        </p:nvCxnSpPr>
        <p:spPr bwMode="auto">
          <a:xfrm rot="5400000" flipH="1" flipV="1">
            <a:off x="5180013" y="3535363"/>
            <a:ext cx="4643437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sp>
        <p:nvSpPr>
          <p:cNvPr id="22538" name="Zástupný symbol pro číslo snímku 2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AC7C9-BD63-4EAA-B120-75F3BB1C864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POJEM ZDRAVOTNÍ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500" dirty="0" smtClean="0"/>
              <a:t>zcela obecný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500" dirty="0" smtClean="0"/>
              <a:t>zahrnuje v sobě mnoho různých kategorií, které se týkají například druhů či stupňů tíže postižení</a:t>
            </a:r>
            <a:endParaRPr lang="cs-CZ" sz="25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dirty="0" smtClean="0"/>
              <a:t>Definice WHO: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„částečné nebo úplné omezení schopnosti vykonávat nějakou činnost nebo více činností, které je způsobeno poruchou nebo dysfunkcí orgánu</a:t>
            </a:r>
            <a:r>
              <a:rPr lang="cs-CZ" sz="2600" dirty="0" smtClean="0"/>
              <a:t>“ </a:t>
            </a:r>
            <a:endParaRPr lang="cs-CZ" sz="2600" dirty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2429F-7F13-4718-A20A-DE576F887D6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3" descr="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143000"/>
            <a:ext cx="378618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Obrázek 5" descr="image0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143000"/>
            <a:ext cx="3429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ovéPole 3"/>
          <p:cNvSpPr txBox="1">
            <a:spLocks noChangeArrowheads="1"/>
          </p:cNvSpPr>
          <p:nvPr/>
        </p:nvSpPr>
        <p:spPr bwMode="auto">
          <a:xfrm>
            <a:off x="571500" y="785813"/>
            <a:ext cx="32877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Georgia" pitchFamily="18" charset="0"/>
              </a:rPr>
              <a:t>Hmotnost k výšce chlapci 3-15,5 r.</a:t>
            </a:r>
          </a:p>
        </p:txBody>
      </p:sp>
      <p:sp>
        <p:nvSpPr>
          <p:cNvPr id="29701" name="TextovéPole 4"/>
          <p:cNvSpPr txBox="1">
            <a:spLocks noChangeArrowheads="1"/>
          </p:cNvSpPr>
          <p:nvPr/>
        </p:nvSpPr>
        <p:spPr bwMode="auto">
          <a:xfrm>
            <a:off x="5429250" y="785813"/>
            <a:ext cx="1939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Georgia" pitchFamily="18" charset="0"/>
              </a:rPr>
              <a:t>BMI chlapci 0-18 r.</a:t>
            </a:r>
          </a:p>
        </p:txBody>
      </p:sp>
      <p:cxnSp>
        <p:nvCxnSpPr>
          <p:cNvPr id="29702" name="AutoShape 2"/>
          <p:cNvCxnSpPr>
            <a:cxnSpLocks noChangeShapeType="1"/>
          </p:cNvCxnSpPr>
          <p:nvPr/>
        </p:nvCxnSpPr>
        <p:spPr bwMode="auto">
          <a:xfrm rot="5400000" flipH="1" flipV="1">
            <a:off x="212725" y="3643313"/>
            <a:ext cx="5002213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3" name="AutoShape 3"/>
          <p:cNvCxnSpPr>
            <a:cxnSpLocks noChangeShapeType="1"/>
          </p:cNvCxnSpPr>
          <p:nvPr/>
        </p:nvCxnSpPr>
        <p:spPr bwMode="auto">
          <a:xfrm>
            <a:off x="642938" y="4643438"/>
            <a:ext cx="3429000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4" name="AutoShape 4"/>
          <p:cNvCxnSpPr>
            <a:cxnSpLocks noChangeShapeType="1"/>
          </p:cNvCxnSpPr>
          <p:nvPr/>
        </p:nvCxnSpPr>
        <p:spPr bwMode="auto">
          <a:xfrm rot="5400000" flipH="1" flipV="1">
            <a:off x="4679157" y="3821906"/>
            <a:ext cx="5359400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5" name="AutoShape 5"/>
          <p:cNvCxnSpPr>
            <a:cxnSpLocks noChangeShapeType="1"/>
          </p:cNvCxnSpPr>
          <p:nvPr/>
        </p:nvCxnSpPr>
        <p:spPr bwMode="auto">
          <a:xfrm>
            <a:off x="5429250" y="4071938"/>
            <a:ext cx="2857500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sp>
        <p:nvSpPr>
          <p:cNvPr id="23562" name="Zástupný symbol pro číslo snímku 1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74ECA-F79A-4F41-B885-0D3AA4E1A06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Farmakologická anamnéza</a:t>
            </a:r>
            <a:endParaRPr lang="cs-CZ" sz="2000" smtClean="0"/>
          </a:p>
          <a:p>
            <a:pPr eaLnBrk="1" hangingPunct="1"/>
            <a:r>
              <a:rPr lang="cs-CZ" sz="2000" smtClean="0"/>
              <a:t>Orfiril long 300 mg, Sabril 500 mg, Dithiaden, Prednison, Lactulosa</a:t>
            </a:r>
          </a:p>
          <a:p>
            <a:pPr eaLnBrk="1" hangingPunct="1"/>
            <a:r>
              <a:rPr lang="cs-CZ" sz="2000" smtClean="0"/>
              <a:t>Doplňky výživy – Multitabs žvýkací tablety pro děti</a:t>
            </a:r>
          </a:p>
          <a:p>
            <a:pPr eaLnBrk="1" hangingPunct="1"/>
            <a:endParaRPr lang="cs-CZ" sz="2000" smtClean="0"/>
          </a:p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Pohybová aktivita</a:t>
            </a:r>
            <a:endParaRPr lang="cs-CZ" sz="2000" smtClean="0"/>
          </a:p>
          <a:p>
            <a:pPr eaLnBrk="1" hangingPunct="1"/>
            <a:r>
              <a:rPr lang="cs-CZ" sz="2000" smtClean="0"/>
              <a:t>Vlivem těžší formy DMO postihující všechny čtyři končetiny spazmy </a:t>
            </a:r>
            <a:br>
              <a:rPr lang="cs-CZ" sz="2000" smtClean="0"/>
            </a:br>
            <a:r>
              <a:rPr lang="cs-CZ" sz="2000" smtClean="0"/>
              <a:t>a dyskinezemi, je chlapec dlouhodobě ležící, neschopný chůze, pohybuje se na vozíčku.</a:t>
            </a:r>
          </a:p>
          <a:p>
            <a:pPr eaLnBrk="1" hangingPunct="1"/>
            <a:endParaRPr lang="cs-CZ" sz="2000" smtClean="0"/>
          </a:p>
          <a:p>
            <a:pPr eaLnBrk="1" hangingPunct="1">
              <a:buFont typeface="Georgia" pitchFamily="18" charset="0"/>
              <a:buNone/>
            </a:pPr>
            <a:endParaRPr lang="cs-CZ" sz="22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Výživa a stravovací návyky</a:t>
            </a:r>
            <a:r>
              <a:rPr lang="cs-CZ" sz="2000" b="1" smtClean="0"/>
              <a:t> - obvyklý stravovací režim</a:t>
            </a:r>
            <a:endParaRPr lang="cs-CZ" sz="2000" smtClean="0"/>
          </a:p>
          <a:p>
            <a:pPr eaLnBrk="1" hangingPunct="1"/>
            <a:r>
              <a:rPr lang="cs-CZ" sz="2000" smtClean="0"/>
              <a:t>Snídaně 8:00-8:30</a:t>
            </a:r>
          </a:p>
          <a:p>
            <a:pPr eaLnBrk="1" hangingPunct="1"/>
            <a:r>
              <a:rPr lang="cs-CZ" sz="2000" smtClean="0"/>
              <a:t>Svačina dopolední 10:30</a:t>
            </a:r>
          </a:p>
          <a:p>
            <a:pPr eaLnBrk="1" hangingPunct="1"/>
            <a:r>
              <a:rPr lang="cs-CZ" sz="2000" smtClean="0"/>
              <a:t>Oběd 11:30-12:00</a:t>
            </a:r>
          </a:p>
          <a:p>
            <a:pPr eaLnBrk="1" hangingPunct="1"/>
            <a:r>
              <a:rPr lang="cs-CZ" sz="2000" smtClean="0"/>
              <a:t>Svačina odpolední 15:00-16:00</a:t>
            </a:r>
          </a:p>
          <a:p>
            <a:pPr eaLnBrk="1" hangingPunct="1"/>
            <a:r>
              <a:rPr lang="cs-CZ" sz="2000" smtClean="0"/>
              <a:t>Večeře 18:00-18:30</a:t>
            </a:r>
          </a:p>
          <a:p>
            <a:pPr eaLnBrk="1" hangingPunct="1"/>
            <a:endParaRPr lang="cs-CZ" sz="2000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28F894-D873-47C4-8B5F-8C181B0DB83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200" b="1" dirty="0" smtClean="0"/>
              <a:t>Výživa a stravovací návyky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11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Chlapec již od narození trpí gastrointestinálními poruchami </a:t>
            </a:r>
            <a:br>
              <a:rPr lang="cs-CZ" sz="2000" dirty="0" smtClean="0"/>
            </a:br>
            <a:r>
              <a:rPr lang="cs-CZ" sz="2000" dirty="0" smtClean="0"/>
              <a:t>- potíže s polykáním, sáním, zvýšené slinění, porucha střevní motility.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Po narození krmen mateřským mlékem (ne od vlastní matky), dále přechod na umělou výživu. V případě nemléčných příkrmů strava mixována do 9. měsíce, dále částečně rozmělněná, nakonec tuhá. Díky takřka klasické batolecí stravě se postupně naučil alespoň částečně polykat.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V současnosti má potíže s rychlým polykáním při pití, při konzumaci polévky, pokrmů s rýží. Při konzumaci tuhých potravin jako třeba jablka musí být upozorněn, aby vše dobře rozkousal, jinak hrozí dušení. Kusové potraviny například rohlík, kousek chleba, sušenka sní sám. Oříšky se dusí – může je konzumovat jedině mixované. Neumí cucat bonbóny. Příjem stravy lžící zvládá pouze s pomocí, s příborem ne. S pomocí umí pít ze sklenky, z lahve a brčkem.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Chuť k jídlu je dobrá, nejsou vyloženě potraviny, které by odmítal.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Po ránu trpí suchostí v ústech, žízní – nežádoucí účinek </a:t>
            </a:r>
            <a:r>
              <a:rPr lang="cs-CZ" sz="2000" dirty="0" err="1" smtClean="0"/>
              <a:t>antiepileptik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66E37-7B2E-49A3-BF5F-0F8DBC7A31E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000" b="1" dirty="0" smtClean="0"/>
              <a:t>Skladba výživy 1. den</a:t>
            </a:r>
            <a:endParaRPr lang="cs-CZ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Snídaně: kukuřičné lupínky, polotučné mléko 200 ml, černý čaj s citronem a medem 200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Svačina: švestky 3 ks, ovocná šťáva 200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Oběd: uzená polévka s rýží, dušené kuřecí maso, těstovinový salát, </a:t>
            </a:r>
            <a:r>
              <a:rPr lang="cs-CZ" sz="2000" dirty="0" err="1" smtClean="0"/>
              <a:t>Bebe</a:t>
            </a:r>
            <a:r>
              <a:rPr lang="cs-CZ" sz="2000" dirty="0" smtClean="0"/>
              <a:t> sušenka, čaj ovocný 200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Svačina: rohlík, jablko, zmrzlina, voda 200 ml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Večeře: párek v rohlíku, ovocný čaj 200ml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krajíc chleba, </a:t>
            </a:r>
            <a:r>
              <a:rPr lang="cs-CZ" sz="2000" dirty="0" err="1" smtClean="0"/>
              <a:t>Rama</a:t>
            </a:r>
            <a:r>
              <a:rPr lang="cs-CZ" sz="2000" dirty="0" smtClean="0"/>
              <a:t>, paštika, salátová okurka, ovocný čaj 250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000" b="1" dirty="0" smtClean="0"/>
              <a:t>Skladba výživy 2. den</a:t>
            </a:r>
            <a:endParaRPr lang="cs-CZ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Snídaně: chléb s máslem, vařené vejce, kakao 200 ml (polotučné mléko + </a:t>
            </a:r>
            <a:r>
              <a:rPr lang="cs-CZ" sz="2000" dirty="0" err="1" smtClean="0"/>
              <a:t>Granko</a:t>
            </a:r>
            <a:r>
              <a:rPr lang="cs-CZ" sz="2000" dirty="0" smtClean="0"/>
              <a:t>), ovocný čaj 250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Svačina: broskev, ovocná šťáva 250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Oběd: hovězí vývar s nudlemi, segedínský guláš, 3 knedlíky, minerální neslazená voda 200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Svačina: </a:t>
            </a:r>
            <a:r>
              <a:rPr lang="cs-CZ" sz="2000" dirty="0" err="1" smtClean="0"/>
              <a:t>Tvaroháček</a:t>
            </a:r>
            <a:r>
              <a:rPr lang="cs-CZ" sz="2000" dirty="0" smtClean="0"/>
              <a:t>, piškoty asi 10-15 ks, pomerančový džus 200 ml, </a:t>
            </a:r>
            <a:r>
              <a:rPr lang="cs-CZ" sz="2000" dirty="0" err="1" smtClean="0"/>
              <a:t>Kofila</a:t>
            </a:r>
            <a:endParaRPr lang="cs-CZ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Večeře: krajíc chleba, rybí pomazánka, rajče, ovocný čaj s medem 250 ml</a:t>
            </a:r>
            <a:endParaRPr lang="cs-CZ" sz="2000" dirty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57C180-DAC7-4ED1-A3FC-0D27ABBBB23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KAZUISTIKA Č. 2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Těžce zrakově postižený muž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214313" y="1857375"/>
            <a:ext cx="8715375" cy="471646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cs-CZ" sz="20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Základní údaje:</a:t>
            </a:r>
            <a:endParaRPr lang="cs-CZ" sz="2000" smtClean="0"/>
          </a:p>
          <a:p>
            <a:pPr eaLnBrk="1" hangingPunct="1"/>
            <a:r>
              <a:rPr lang="cs-CZ" sz="2000" smtClean="0"/>
              <a:t>Muž J. B., 53 let, v invalidním důchodě</a:t>
            </a:r>
          </a:p>
          <a:p>
            <a:pPr eaLnBrk="1" hangingPunct="1"/>
            <a:r>
              <a:rPr lang="cs-CZ" sz="2000" smtClean="0"/>
              <a:t>Žije sám </a:t>
            </a:r>
          </a:p>
          <a:p>
            <a:pPr eaLnBrk="1" hangingPunct="1"/>
            <a:r>
              <a:rPr lang="cs-CZ" sz="2000" smtClean="0"/>
              <a:t>Nekuřák, abstinent</a:t>
            </a:r>
          </a:p>
          <a:p>
            <a:pPr eaLnBrk="1" hangingPunct="1"/>
            <a:r>
              <a:rPr lang="cs-CZ" sz="2000" smtClean="0"/>
              <a:t>Výška 172 cm, hmotnost 85 kg, BMI 28,73</a:t>
            </a:r>
          </a:p>
          <a:p>
            <a:pPr eaLnBrk="1" hangingPunct="1"/>
            <a:endParaRPr lang="cs-CZ" sz="20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Anamnestické údaje:</a:t>
            </a:r>
            <a:endParaRPr lang="cs-CZ" sz="2000" smtClean="0"/>
          </a:p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	Rodinná anamnéza</a:t>
            </a:r>
            <a:endParaRPr lang="cs-CZ" sz="2000" smtClean="0"/>
          </a:p>
          <a:p>
            <a:pPr eaLnBrk="1" hangingPunct="1"/>
            <a:r>
              <a:rPr lang="cs-CZ" sz="2000" smtClean="0"/>
              <a:t>Otec –</a:t>
            </a:r>
            <a:r>
              <a:rPr lang="cs-CZ" sz="2000" b="1" smtClean="0"/>
              <a:t> </a:t>
            </a:r>
            <a:r>
              <a:rPr lang="cs-CZ" sz="2000" smtClean="0"/>
              <a:t>diabetes mellitus </a:t>
            </a:r>
          </a:p>
          <a:p>
            <a:pPr eaLnBrk="1" hangingPunct="1"/>
            <a:r>
              <a:rPr lang="cs-CZ" sz="2000" smtClean="0"/>
              <a:t>Matka – hypertenze, bércové vředy</a:t>
            </a:r>
          </a:p>
          <a:p>
            <a:pPr eaLnBrk="1" hangingPunct="1"/>
            <a:r>
              <a:rPr lang="cs-CZ" sz="2000" smtClean="0"/>
              <a:t>Bratr – hypertenze, zemřel v 50-ti letech na komplikace diabetu mellitu</a:t>
            </a:r>
            <a:endParaRPr lang="cs-CZ" sz="2000" b="1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14140-F418-4AA0-9987-48C9EFF15E9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Osobní anamnéza</a:t>
            </a:r>
            <a:endParaRPr lang="cs-CZ" sz="2200" smtClean="0"/>
          </a:p>
          <a:p>
            <a:pPr eaLnBrk="1" hangingPunct="1"/>
            <a:r>
              <a:rPr lang="cs-CZ" sz="2000" smtClean="0"/>
              <a:t>Astma</a:t>
            </a:r>
          </a:p>
          <a:p>
            <a:pPr eaLnBrk="1" hangingPunct="1"/>
            <a:r>
              <a:rPr lang="cs-CZ" sz="2000" smtClean="0"/>
              <a:t>Hypertenze, vysoká hladina cholesterolu</a:t>
            </a:r>
          </a:p>
          <a:p>
            <a:pPr eaLnBrk="1" hangingPunct="1"/>
            <a:r>
              <a:rPr lang="cs-CZ" sz="2000" smtClean="0"/>
              <a:t>Osteopenie</a:t>
            </a:r>
          </a:p>
          <a:p>
            <a:pPr eaLnBrk="1" hangingPunct="1"/>
            <a:r>
              <a:rPr lang="cs-CZ" sz="2000" smtClean="0"/>
              <a:t>Diabetes mellitus 2. typu (v současnosti dekompenzovaný), nejprve léčen perorálními antidiabetiky, nyní léčba inzulinem. Muž nevlastní glukometr, neboť díky zrakovému postižení by stejně nemohl kontrolovat hladinu glukózy v krvi.</a:t>
            </a:r>
          </a:p>
          <a:p>
            <a:pPr eaLnBrk="1" hangingPunct="1"/>
            <a:r>
              <a:rPr lang="cs-CZ" sz="2000" smtClean="0"/>
              <a:t>Komplikace diabetu – těžké oboustranné zrakové postižení, neuropatie, nefropatie </a:t>
            </a:r>
          </a:p>
          <a:p>
            <a:pPr eaLnBrk="1" hangingPunct="1"/>
            <a:r>
              <a:rPr lang="cs-CZ" sz="2000" smtClean="0"/>
              <a:t>Hraniční porucha osobnosti - výrazné změny nálad, potíže v mezilidských vztazích, dlouhodobý pocit prázdnoty  </a:t>
            </a:r>
          </a:p>
          <a:p>
            <a:pPr eaLnBrk="1" hangingPunct="1">
              <a:buFont typeface="Georgia" pitchFamily="18" charset="0"/>
              <a:buNone/>
            </a:pPr>
            <a:endParaRPr lang="cs-CZ" sz="20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Farmakologická anamnéza (neúplná)</a:t>
            </a:r>
            <a:endParaRPr lang="cs-CZ" sz="2200" smtClean="0"/>
          </a:p>
          <a:p>
            <a:pPr eaLnBrk="1" hangingPunct="1"/>
            <a:r>
              <a:rPr lang="cs-CZ" sz="2000" smtClean="0"/>
              <a:t>Humulin N Cartridge, Lipanthyl, Flavobion, Sertralin, Ventolin, Beclomet easyhaler, Timonil retard, Calcii carbonici</a:t>
            </a:r>
          </a:p>
          <a:p>
            <a:pPr eaLnBrk="1" hangingPunct="1"/>
            <a:r>
              <a:rPr lang="cs-CZ" sz="2000" smtClean="0"/>
              <a:t>Doplňky výživy – lecitin</a:t>
            </a:r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55C0E-041D-4183-831D-0FE379955E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Pohybová aktivita</a:t>
            </a:r>
            <a:endParaRPr lang="cs-CZ" sz="2200" smtClean="0"/>
          </a:p>
          <a:p>
            <a:pPr eaLnBrk="1" hangingPunct="1"/>
            <a:r>
              <a:rPr lang="cs-CZ" sz="2000" smtClean="0"/>
              <a:t>Pohybovou aktivitu lze hodnotit jako velice nízkou, většinu dne spíše polehává, trpí únavou. Jedinou pravidelnou pohybovou aktivitou je chůze na oběd do nedaleké nemocniční jídelny.</a:t>
            </a:r>
          </a:p>
          <a:p>
            <a:pPr eaLnBrk="1" hangingPunct="1"/>
            <a:endParaRPr lang="cs-CZ" sz="2400" smtClean="0"/>
          </a:p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Ekonomická situace</a:t>
            </a:r>
            <a:endParaRPr lang="cs-CZ" sz="2200" smtClean="0"/>
          </a:p>
          <a:p>
            <a:pPr eaLnBrk="1" hangingPunct="1"/>
            <a:r>
              <a:rPr lang="cs-CZ" sz="2000" smtClean="0"/>
              <a:t>Muž pobírá invalidní důchod, stěžuje si na nedostatek finančních prostředků</a:t>
            </a:r>
          </a:p>
          <a:p>
            <a:pPr eaLnBrk="1" hangingPunct="1"/>
            <a:endParaRPr lang="cs-CZ" sz="2400" smtClean="0"/>
          </a:p>
          <a:p>
            <a:pPr eaLnBrk="1" hangingPunct="1">
              <a:buFont typeface="Georgia" pitchFamily="18" charset="0"/>
              <a:buNone/>
            </a:pPr>
            <a:endParaRPr lang="cs-CZ" sz="24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Výživa a stravovací zvyklosti</a:t>
            </a:r>
            <a:endParaRPr lang="cs-CZ" sz="2200" smtClean="0"/>
          </a:p>
          <a:p>
            <a:pPr eaLnBrk="1" hangingPunct="1"/>
            <a:r>
              <a:rPr lang="cs-CZ" sz="2000" smtClean="0"/>
              <a:t>Díky těžkému zrakovému postižení je muž odkázán v přípravě stravy (kromě oběda) na pečovatelku, každodenně (i o víkendu) svépomocí dochází na oběd do nemocniční jídelny. Mezi potraviny, které mu nechutnají, patří všechny druhy sýrů a rajčata.</a:t>
            </a:r>
          </a:p>
          <a:p>
            <a:pPr eaLnBrk="1" hangingPunct="1"/>
            <a:endParaRPr lang="cs-CZ" sz="2200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18E17-0B1B-4022-8FCF-9EF20EEDF4B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z="2400" smtClean="0"/>
              <a:t> </a:t>
            </a:r>
            <a:r>
              <a:rPr lang="cs-CZ" sz="2000" b="1" smtClean="0"/>
              <a:t>Skladba výživy 1. den</a:t>
            </a:r>
            <a:endParaRPr lang="cs-CZ" sz="2000" smtClean="0"/>
          </a:p>
          <a:p>
            <a:pPr eaLnBrk="1" hangingPunct="1"/>
            <a:r>
              <a:rPr lang="cs-CZ" sz="1800" smtClean="0"/>
              <a:t>Snídaně (8:15 hodin): houska – bílé pečivo, salám vysočina 3 plátky, kyška</a:t>
            </a:r>
          </a:p>
          <a:p>
            <a:pPr eaLnBrk="1" hangingPunct="1"/>
            <a:r>
              <a:rPr lang="cs-CZ" sz="1800" smtClean="0"/>
              <a:t>Svačina (asi 10:00): bílý choceňský jogurt, Caro nápoj, jablko</a:t>
            </a:r>
          </a:p>
          <a:p>
            <a:pPr eaLnBrk="1" hangingPunct="1"/>
            <a:r>
              <a:rPr lang="cs-CZ" sz="1800" smtClean="0"/>
              <a:t>Oběd (12:00): polévka zeleninová, hovězí maso na zázvoru, houskový knedlík, ovocný čaj 250ml</a:t>
            </a:r>
          </a:p>
          <a:p>
            <a:pPr eaLnBrk="1" hangingPunct="1"/>
            <a:r>
              <a:rPr lang="cs-CZ" sz="1800" smtClean="0"/>
              <a:t>Svačina (16:00): houska, jablko, kyška</a:t>
            </a:r>
          </a:p>
          <a:p>
            <a:pPr eaLnBrk="1" hangingPunct="1"/>
            <a:r>
              <a:rPr lang="cs-CZ" sz="1800" smtClean="0"/>
              <a:t>Večeře (19:30): nudlová polévka</a:t>
            </a:r>
          </a:p>
          <a:p>
            <a:pPr eaLnBrk="1" hangingPunct="1"/>
            <a:r>
              <a:rPr lang="cs-CZ" sz="1800" smtClean="0"/>
              <a:t>2. večeře (před spaním 21:00): nudlová polévka</a:t>
            </a:r>
          </a:p>
          <a:p>
            <a:pPr eaLnBrk="1" hangingPunct="1"/>
            <a:endParaRPr lang="cs-CZ" sz="1800" smtClean="0"/>
          </a:p>
          <a:p>
            <a:pPr eaLnBrk="1" hangingPunct="1">
              <a:buFont typeface="Georgia" pitchFamily="18" charset="0"/>
              <a:buNone/>
            </a:pPr>
            <a:r>
              <a:rPr lang="cs-CZ" sz="1800" b="1" smtClean="0"/>
              <a:t>Skladba výživy 2. den</a:t>
            </a:r>
            <a:endParaRPr lang="cs-CZ" sz="1800" smtClean="0"/>
          </a:p>
          <a:p>
            <a:pPr eaLnBrk="1" hangingPunct="1"/>
            <a:r>
              <a:rPr lang="cs-CZ" sz="1800" smtClean="0"/>
              <a:t>Snídaně (9:00): klasický rohlík, bílý jogurt</a:t>
            </a:r>
          </a:p>
          <a:p>
            <a:pPr eaLnBrk="1" hangingPunct="1"/>
            <a:r>
              <a:rPr lang="cs-CZ" sz="1800" smtClean="0"/>
              <a:t>Svačina (11:00): jablko, Caro nápoj</a:t>
            </a:r>
          </a:p>
          <a:p>
            <a:pPr eaLnBrk="1" hangingPunct="1"/>
            <a:r>
              <a:rPr lang="cs-CZ" sz="1800" smtClean="0"/>
              <a:t>Oběd (12:15): polévka s krupicí, vepřový plátek, špenát, bramborové placky 4 ks, ovocný čaj 250 ml</a:t>
            </a:r>
          </a:p>
          <a:p>
            <a:pPr eaLnBrk="1" hangingPunct="1"/>
            <a:r>
              <a:rPr lang="cs-CZ" sz="1800" smtClean="0"/>
              <a:t>Svačina (15:00): kyška, houska, jablko</a:t>
            </a:r>
          </a:p>
          <a:p>
            <a:pPr eaLnBrk="1" hangingPunct="1"/>
            <a:r>
              <a:rPr lang="cs-CZ" sz="1800" smtClean="0"/>
              <a:t>Večeře (19:00): gulášová polévka</a:t>
            </a:r>
          </a:p>
          <a:p>
            <a:pPr eaLnBrk="1" hangingPunct="1"/>
            <a:r>
              <a:rPr lang="cs-CZ" sz="1800" smtClean="0"/>
              <a:t>2. večeře (21:00): chléb, máslo, salám Vysočina 4 plátky</a:t>
            </a:r>
          </a:p>
          <a:p>
            <a:pPr eaLnBrk="1" hangingPunct="1"/>
            <a:endParaRPr lang="cs-CZ" sz="1800" smtClean="0"/>
          </a:p>
        </p:txBody>
      </p:sp>
      <p:sp>
        <p:nvSpPr>
          <p:cNvPr id="31747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CFE3F-E0EE-4A2B-85CA-C0621973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Zástupný symbol pro obsah 4"/>
          <p:cNvSpPr>
            <a:spLocks noGrp="1"/>
          </p:cNvSpPr>
          <p:nvPr>
            <p:ph idx="1"/>
          </p:nvPr>
        </p:nvSpPr>
        <p:spPr>
          <a:xfrm>
            <a:off x="457200" y="1785938"/>
            <a:ext cx="8472488" cy="4787900"/>
          </a:xfrm>
        </p:spPr>
        <p:txBody>
          <a:bodyPr/>
          <a:lstStyle/>
          <a:p>
            <a:pPr eaLnBrk="1" hangingPunct="1"/>
            <a:r>
              <a:rPr lang="cs-CZ" sz="2400" smtClean="0"/>
              <a:t>Problematika výživy zdravotně postižených jedinců je téma značně obsáhlé a rozmanité </a:t>
            </a:r>
            <a:br>
              <a:rPr lang="cs-CZ" sz="2400" smtClean="0"/>
            </a:br>
            <a:r>
              <a:rPr lang="cs-CZ" sz="2400" smtClean="0"/>
              <a:t>a rozhodně si zaslouží pozornost odborníků na výživu.</a:t>
            </a:r>
          </a:p>
          <a:p>
            <a:pPr eaLnBrk="1" hangingPunct="1"/>
            <a:endParaRPr lang="cs-CZ" sz="2400" smtClean="0"/>
          </a:p>
          <a:p>
            <a:pPr eaLnBrk="1" hangingPunct="1"/>
            <a:r>
              <a:rPr lang="cs-CZ" sz="2400" smtClean="0"/>
              <a:t>Zdravotně postižené osoby se nacházejí v riziku stejných výživových problémů jako celková populace. </a:t>
            </a:r>
          </a:p>
          <a:p>
            <a:pPr eaLnBrk="1" hangingPunct="1"/>
            <a:r>
              <a:rPr lang="cs-CZ" sz="2400" smtClean="0"/>
              <a:t>Tyto potíže je vždy nutné řešit individuálně s ohledem na osobnost zdravotně postiženého člověka, konkrétní typ postižení, možná rizika a také komplikace zdravotního stavu.</a:t>
            </a:r>
          </a:p>
        </p:txBody>
      </p:sp>
      <p:sp>
        <p:nvSpPr>
          <p:cNvPr id="3379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884B0-17C6-4C82-B352-6796CDB6711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7D2E-CA18-4D0F-AA4F-B88F4B809B8D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VÝSKYT  ZP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dirty="0" smtClean="0"/>
              <a:t>Podle údajů z šetření Českého statistického úřadu</a:t>
            </a:r>
          </a:p>
          <a:p>
            <a:pPr eaLnBrk="1" hangingPunct="1">
              <a:buFont typeface="Georgia" pitchFamily="18" charset="0"/>
              <a:buNone/>
            </a:pPr>
            <a:endParaRPr lang="cs-CZ" sz="1000" dirty="0" smtClean="0"/>
          </a:p>
          <a:p>
            <a:pPr eaLnBrk="1" hangingPunct="1"/>
            <a:r>
              <a:rPr lang="cs-CZ" sz="2400" dirty="0" smtClean="0"/>
              <a:t>V současné době žije v ČR celkem </a:t>
            </a:r>
            <a:r>
              <a:rPr lang="cs-CZ" sz="2400" b="1" dirty="0" smtClean="0"/>
              <a:t>1 077 673 </a:t>
            </a:r>
            <a:r>
              <a:rPr lang="cs-CZ" sz="2400" dirty="0" smtClean="0"/>
              <a:t>osob se zdravotním postižením, jejichž podíl na celkové populaci ČR je </a:t>
            </a:r>
            <a:r>
              <a:rPr lang="cs-CZ" sz="2400" b="1" dirty="0" smtClean="0"/>
              <a:t>10,2%</a:t>
            </a:r>
            <a:r>
              <a:rPr lang="cs-CZ" sz="2400" dirty="0" smtClean="0"/>
              <a:t> (muži 9,9% a ženy 10,6%).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sz="2500" dirty="0" smtClean="0"/>
              <a:t>Procento výskytu ZP je nižší u dětí (3-5 %)</a:t>
            </a:r>
          </a:p>
          <a:p>
            <a:pPr eaLnBrk="1" hangingPunct="1"/>
            <a:endParaRPr lang="cs-CZ" sz="1000" dirty="0" smtClean="0"/>
          </a:p>
          <a:p>
            <a:pPr eaLnBrk="1" hangingPunct="1"/>
            <a:r>
              <a:rPr lang="cs-CZ" sz="2500" dirty="0" smtClean="0"/>
              <a:t>Výrazně narůstá s věkem</a:t>
            </a:r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DE02A8-8A47-4CBC-A6C8-D84639E3A20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soby se </a:t>
            </a:r>
            <a:r>
              <a:rPr lang="cs-CZ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</a:t>
            </a: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cs-CZ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čr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398782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EA23-079B-47B5-A459-B71DF33BF557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79512" y="630932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sz="1600" u="sng" dirty="0" smtClean="0">
                <a:solidFill>
                  <a:srgbClr val="0070C0"/>
                </a:solidFill>
              </a:rPr>
              <a:t>http://www.</a:t>
            </a:r>
            <a:r>
              <a:rPr lang="cs-CZ" sz="1600" u="sng" dirty="0" err="1" smtClean="0">
                <a:solidFill>
                  <a:srgbClr val="0070C0"/>
                </a:solidFill>
              </a:rPr>
              <a:t>czso.cz</a:t>
            </a:r>
            <a:r>
              <a:rPr lang="cs-CZ" sz="1600" u="sng" dirty="0" smtClean="0">
                <a:solidFill>
                  <a:srgbClr val="0070C0"/>
                </a:solidFill>
              </a:rPr>
              <a:t>/</a:t>
            </a:r>
            <a:r>
              <a:rPr lang="cs-CZ" sz="1600" u="sng" dirty="0" err="1" smtClean="0">
                <a:solidFill>
                  <a:srgbClr val="0070C0"/>
                </a:solidFill>
              </a:rPr>
              <a:t>csu</a:t>
            </a:r>
            <a:r>
              <a:rPr lang="cs-CZ" sz="1600" u="sng" dirty="0" smtClean="0">
                <a:solidFill>
                  <a:srgbClr val="0070C0"/>
                </a:solidFill>
              </a:rPr>
              <a:t>/2014edicniplan.nsf/t/C9001CB63B/$</a:t>
            </a:r>
            <a:r>
              <a:rPr lang="cs-CZ" sz="1600" u="sng" dirty="0" err="1" smtClean="0">
                <a:solidFill>
                  <a:srgbClr val="0070C0"/>
                </a:solidFill>
              </a:rPr>
              <a:t>File</a:t>
            </a:r>
            <a:r>
              <a:rPr lang="cs-CZ" sz="1600" u="sng" dirty="0" smtClean="0">
                <a:solidFill>
                  <a:srgbClr val="0070C0"/>
                </a:solidFill>
              </a:rPr>
              <a:t>/k3_260006-14_1.pdf</a:t>
            </a:r>
            <a:endParaRPr lang="cs-CZ" u="sng" dirty="0">
              <a:solidFill>
                <a:srgbClr val="0070C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25177" t="31125" r="26121" b="28516"/>
          <a:stretch>
            <a:fillRect/>
          </a:stretch>
        </p:blipFill>
        <p:spPr bwMode="auto">
          <a:xfrm>
            <a:off x="0" y="1628800"/>
            <a:ext cx="91186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69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Věková struktura postižených osob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F5AE25-ABC5-4D56-9849-F46A9FA6E3F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4624" t="21282" r="26674" b="23594"/>
          <a:stretch>
            <a:fillRect/>
          </a:stretch>
        </p:blipFill>
        <p:spPr bwMode="auto">
          <a:xfrm>
            <a:off x="683568" y="1556792"/>
            <a:ext cx="758141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Tělesné postižení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Mentální a duševní postižení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Smyslové postižení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Kombinované postižení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Postižení způsobené vnitřními chorobami</a:t>
            </a:r>
            <a:endParaRPr lang="cs-CZ" dirty="0"/>
          </a:p>
        </p:txBody>
      </p:sp>
      <p:pic>
        <p:nvPicPr>
          <p:cNvPr id="10244" name="Obrázek 3" descr="000309o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857250"/>
            <a:ext cx="1266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Obrázek 4" descr="000309o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988" y="2357438"/>
            <a:ext cx="1293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Obrázek 5" descr="000309o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688" y="3857625"/>
            <a:ext cx="1143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79837E-A883-4D6E-813A-BE63DE53384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EA23-079B-47B5-A459-B71DF33BF557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3407" r="20586" b="9813"/>
          <a:stretch>
            <a:fillRect/>
          </a:stretch>
        </p:blipFill>
        <p:spPr bwMode="auto">
          <a:xfrm>
            <a:off x="251520" y="548680"/>
            <a:ext cx="8655093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1"/>
          <p:cNvSpPr/>
          <p:nvPr/>
        </p:nvSpPr>
        <p:spPr>
          <a:xfrm>
            <a:off x="7092280" y="6453336"/>
            <a:ext cx="1008112" cy="260648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PŘÍČINA ZDRAVOTNÍHO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EA23-079B-47B5-A459-B71DF33BF557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43" t="30606" r="6935" b="7782"/>
          <a:stretch>
            <a:fillRect/>
          </a:stretch>
        </p:blipFill>
        <p:spPr bwMode="auto">
          <a:xfrm>
            <a:off x="0" y="2060848"/>
            <a:ext cx="9144000" cy="380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676</TotalTime>
  <Words>1070</Words>
  <Application>Microsoft Office PowerPoint</Application>
  <PresentationFormat>Předvádění na obrazovce (4:3)</PresentationFormat>
  <Paragraphs>344</Paragraphs>
  <Slides>39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Georgia</vt:lpstr>
      <vt:lpstr>Trebuchet MS</vt:lpstr>
      <vt:lpstr>Wingdings</vt:lpstr>
      <vt:lpstr>Wingdings 2</vt:lpstr>
      <vt:lpstr>Urbanistický</vt:lpstr>
      <vt:lpstr>VÝŽIVA JEDINCŮ  SE ZDRAVOTNÍM POSTIŽENÍM</vt:lpstr>
      <vt:lpstr>ÚVOD</vt:lpstr>
      <vt:lpstr>POJEM ZDRAVOTNÍ POSTIŽENÍ</vt:lpstr>
      <vt:lpstr>VÝSKYT  ZP</vt:lpstr>
      <vt:lpstr>Osoby se zp v čr</vt:lpstr>
      <vt:lpstr>Věková struktura postižených osob</vt:lpstr>
      <vt:lpstr>TYPY POSTIŽENÍ</vt:lpstr>
      <vt:lpstr>Prezentace aplikace PowerPoint</vt:lpstr>
      <vt:lpstr>PŘÍČINA ZDRAVOTNÍHO POSTIŽENÍ</vt:lpstr>
      <vt:lpstr>TĚLESNÁ POSTIŽENÍ</vt:lpstr>
      <vt:lpstr>MENTÁLNÍ RETARDACE A DEMENCE</vt:lpstr>
      <vt:lpstr>  Syndromy spojené s mentální retardací  </vt:lpstr>
      <vt:lpstr>POSTIŽENÍ DUŠEVNÍMI PORUCHAMI</vt:lpstr>
      <vt:lpstr>SMYSLOVÁ POSTIŽENÍ</vt:lpstr>
      <vt:lpstr>KOMBINOVANÁ POSTIŽENÍ</vt:lpstr>
      <vt:lpstr>Prezentace aplikace PowerPoint</vt:lpstr>
      <vt:lpstr>VÝŽIVA A ZDRAVOTNÍ POSTIŽENÍ</vt:lpstr>
      <vt:lpstr>FAKTORY, KTERÉ MOHOU NEGATIVNĚ OVLIVŇOVAT VÝŽIVU A VÝŽIVOVÝ STAV</vt:lpstr>
      <vt:lpstr> VROZENÉ VÝVOJOVÉ VADY GIT</vt:lpstr>
      <vt:lpstr> VROZENÉ VÝVOJOVÉ VADY GIT</vt:lpstr>
      <vt:lpstr> Gastrointestinální poruchy</vt:lpstr>
      <vt:lpstr> lékové interakce</vt:lpstr>
      <vt:lpstr> Nedostatek pohybu,   poruchy hybnosti, imobilizace</vt:lpstr>
      <vt:lpstr> Psychosociální   a socioekonomické faktory</vt:lpstr>
      <vt:lpstr> Psychosociální   a socioekonomické faktory</vt:lpstr>
      <vt:lpstr>PORUCHY VÝŽIVY  A PATOLOGICKÉ ZMĚNY ORGANIZMU</vt:lpstr>
      <vt:lpstr>KAZUISTIKY</vt:lpstr>
      <vt:lpstr>KAZUISTIKA Č. 1 Chlapec s dětskou mozkovou obrnou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KAZUISTIKA Č. 2 Těžce zrakově postižený muž</vt:lpstr>
      <vt:lpstr>Prezentace aplikace PowerPoint</vt:lpstr>
      <vt:lpstr>Prezentace aplikace PowerPoint</vt:lpstr>
      <vt:lpstr>Prezentace aplikace PowerPoint</vt:lpstr>
      <vt:lpstr>ZÁVĚR</vt:lpstr>
      <vt:lpstr>Děkuji za pozornost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JEDINCŮ  SE ZDRAVOTNÍM POSTIŽENÍM</dc:title>
  <dc:creator>Wizardos</dc:creator>
  <cp:lastModifiedBy>ucitel</cp:lastModifiedBy>
  <cp:revision>48</cp:revision>
  <dcterms:created xsi:type="dcterms:W3CDTF">2009-08-04T13:13:55Z</dcterms:created>
  <dcterms:modified xsi:type="dcterms:W3CDTF">2017-11-20T10:25:27Z</dcterms:modified>
</cp:coreProperties>
</file>