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71" r:id="rId5"/>
    <p:sldId id="259" r:id="rId6"/>
    <p:sldId id="274" r:id="rId7"/>
    <p:sldId id="272" r:id="rId8"/>
    <p:sldId id="273" r:id="rId9"/>
    <p:sldId id="262" r:id="rId10"/>
    <p:sldId id="275" r:id="rId11"/>
    <p:sldId id="265" r:id="rId12"/>
    <p:sldId id="260" r:id="rId13"/>
    <p:sldId id="269" r:id="rId14"/>
    <p:sldId id="270" r:id="rId15"/>
    <p:sldId id="258" r:id="rId16"/>
    <p:sldId id="266" r:id="rId17"/>
    <p:sldId id="276" r:id="rId18"/>
    <p:sldId id="263" r:id="rId19"/>
    <p:sldId id="277" r:id="rId20"/>
    <p:sldId id="278" r:id="rId21"/>
    <p:sldId id="264" r:id="rId22"/>
    <p:sldId id="267" r:id="rId23"/>
    <p:sldId id="26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DF53-F189-45BE-8D29-0B7D06404EC0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0230-5064-4623-8CD3-3D5ED4B9D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98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DF53-F189-45BE-8D29-0B7D06404EC0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0230-5064-4623-8CD3-3D5ED4B9D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11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DF53-F189-45BE-8D29-0B7D06404EC0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0230-5064-4623-8CD3-3D5ED4B9D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41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DF53-F189-45BE-8D29-0B7D06404EC0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0230-5064-4623-8CD3-3D5ED4B9D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73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DF53-F189-45BE-8D29-0B7D06404EC0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0230-5064-4623-8CD3-3D5ED4B9D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33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DF53-F189-45BE-8D29-0B7D06404EC0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0230-5064-4623-8CD3-3D5ED4B9D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79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DF53-F189-45BE-8D29-0B7D06404EC0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0230-5064-4623-8CD3-3D5ED4B9D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35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DF53-F189-45BE-8D29-0B7D06404EC0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0230-5064-4623-8CD3-3D5ED4B9D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58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DF53-F189-45BE-8D29-0B7D06404EC0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0230-5064-4623-8CD3-3D5ED4B9D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18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DF53-F189-45BE-8D29-0B7D06404EC0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0230-5064-4623-8CD3-3D5ED4B9D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87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DF53-F189-45BE-8D29-0B7D06404EC0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0230-5064-4623-8CD3-3D5ED4B9D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28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B6DF53-F189-45BE-8D29-0B7D06404EC0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E770230-5064-4623-8CD3-3D5ED4B9D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46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youtu.be/K-2XWtEjfl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0015" y="1298448"/>
            <a:ext cx="7315200" cy="3255264"/>
          </a:xfrm>
        </p:spPr>
        <p:txBody>
          <a:bodyPr/>
          <a:lstStyle/>
          <a:p>
            <a:pPr algn="ctr"/>
            <a:r>
              <a:rPr lang="cs-CZ" dirty="0" smtClean="0"/>
              <a:t>Hygiena rukou a </a:t>
            </a:r>
            <a:r>
              <a:rPr lang="cs-CZ" smtClean="0"/>
              <a:t>používání rukavic</a:t>
            </a:r>
            <a:br>
              <a:rPr lang="cs-CZ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MUDr. Bohdana Rezková, Ph.D.</a:t>
            </a:r>
          </a:p>
          <a:p>
            <a:pPr algn="ctr"/>
            <a:r>
              <a:rPr lang="cs-CZ" dirty="0" smtClean="0"/>
              <a:t>Ústav ochrany a podpory zdraví LF MU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74" y="3021328"/>
            <a:ext cx="2445643" cy="15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6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Postup mytí rukou</a:t>
            </a:r>
            <a:br>
              <a:rPr lang="cs-CZ" dirty="0"/>
            </a:br>
            <a:r>
              <a:rPr lang="cs-CZ" dirty="0" err="1" smtClean="0">
                <a:solidFill>
                  <a:srgbClr val="FF0000"/>
                </a:solidFill>
              </a:rPr>
              <a:t>dleWHO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4505" y="757016"/>
            <a:ext cx="7315200" cy="5120640"/>
          </a:xfrm>
        </p:spPr>
        <p:txBody>
          <a:bodyPr/>
          <a:lstStyle/>
          <a:p>
            <a:endParaRPr lang="cs-CZ"/>
          </a:p>
        </p:txBody>
      </p:sp>
      <p:pic>
        <p:nvPicPr>
          <p:cNvPr id="1026" name="Picture 2" descr="MytíRuk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17" y="719328"/>
            <a:ext cx="57435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83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Mytí rukou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rgbClr val="FF0000"/>
                </a:solidFill>
              </a:rPr>
              <a:t>Kdy?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vždy při viditelném </a:t>
            </a:r>
            <a:r>
              <a:rPr lang="cs-CZ" sz="2400" dirty="0" smtClean="0"/>
              <a:t>znečistění, před jídlem, po </a:t>
            </a:r>
            <a:r>
              <a:rPr lang="cs-CZ" sz="2400" dirty="0"/>
              <a:t>použití toalety apod.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jediný způsob </a:t>
            </a:r>
            <a:r>
              <a:rPr lang="cs-CZ" sz="2400" dirty="0">
                <a:solidFill>
                  <a:srgbClr val="FF0000"/>
                </a:solidFill>
              </a:rPr>
              <a:t>dekontaminace při podezření nebo průkazu expozice potenciálním </a:t>
            </a:r>
            <a:r>
              <a:rPr lang="cs-CZ" sz="2400" dirty="0" err="1">
                <a:solidFill>
                  <a:srgbClr val="FF0000"/>
                </a:solidFill>
              </a:rPr>
              <a:t>sporulujícím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patogenům (</a:t>
            </a:r>
            <a:r>
              <a:rPr lang="cs-CZ" sz="2400" i="1" dirty="0" smtClean="0">
                <a:solidFill>
                  <a:srgbClr val="FF0000"/>
                </a:solidFill>
              </a:rPr>
              <a:t>Clostridium </a:t>
            </a:r>
            <a:r>
              <a:rPr lang="cs-CZ" sz="2400" i="1" dirty="0" err="1" smtClean="0">
                <a:solidFill>
                  <a:srgbClr val="FF0000"/>
                </a:solidFill>
              </a:rPr>
              <a:t>difficile</a:t>
            </a:r>
            <a:r>
              <a:rPr lang="cs-CZ" sz="2400" i="1" dirty="0" smtClean="0">
                <a:solidFill>
                  <a:srgbClr val="FF0000"/>
                </a:solidFill>
              </a:rPr>
              <a:t>)</a:t>
            </a:r>
            <a:r>
              <a:rPr lang="cs-CZ" sz="2400" dirty="0" smtClean="0">
                <a:solidFill>
                  <a:srgbClr val="FF0000"/>
                </a:solidFill>
              </a:rPr>
              <a:t>.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86" y="3129933"/>
            <a:ext cx="2187147" cy="25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9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Postup dezinfekce rukou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FF0000"/>
                </a:solidFill>
              </a:rPr>
              <a:t>Alkoholový dezinfekční přípravek </a:t>
            </a:r>
            <a:r>
              <a:rPr lang="cs-CZ" dirty="0"/>
              <a:t>vtírat na suchou pokožku v množství </a:t>
            </a:r>
            <a:r>
              <a:rPr lang="cs-CZ" dirty="0">
                <a:solidFill>
                  <a:srgbClr val="FF0000"/>
                </a:solidFill>
              </a:rPr>
              <a:t>cca 3 ml </a:t>
            </a:r>
            <a:r>
              <a:rPr lang="cs-CZ" dirty="0" smtClean="0">
                <a:solidFill>
                  <a:srgbClr val="FF0000"/>
                </a:solidFill>
              </a:rPr>
              <a:t>po dobu </a:t>
            </a:r>
            <a:r>
              <a:rPr lang="cs-CZ" i="1" dirty="0">
                <a:solidFill>
                  <a:srgbClr val="FF0000"/>
                </a:solidFill>
              </a:rPr>
              <a:t>minimálně 20 vteřin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a vyšší </a:t>
            </a:r>
            <a:r>
              <a:rPr lang="cs-CZ" i="1" dirty="0"/>
              <a:t>dle pokynů výrobce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Ruce musí být po celou dobu trvání postupu dostatečně vlhké.</a:t>
            </a:r>
          </a:p>
          <a:p>
            <a:pPr lvl="0"/>
            <a:r>
              <a:rPr lang="cs-CZ" dirty="0"/>
              <a:t>Přípravek aplikovat </a:t>
            </a:r>
            <a:r>
              <a:rPr lang="cs-CZ" dirty="0">
                <a:solidFill>
                  <a:srgbClr val="FF0000"/>
                </a:solidFill>
              </a:rPr>
              <a:t>na suchou pokožku </a:t>
            </a:r>
            <a:r>
              <a:rPr lang="cs-CZ" dirty="0"/>
              <a:t>rukou a nechat zcela zaschnout.</a:t>
            </a:r>
          </a:p>
          <a:p>
            <a:pPr lvl="0"/>
            <a:r>
              <a:rPr lang="cs-CZ" dirty="0"/>
              <a:t>Ruce neoplachovat ani neotírat.</a:t>
            </a:r>
          </a:p>
        </p:txBody>
      </p:sp>
      <p:pic>
        <p:nvPicPr>
          <p:cNvPr id="5" name="Picture 2" descr="Výsledek obrázku pro hygiena ruk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17" y="4058445"/>
            <a:ext cx="2666164" cy="192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8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Technika dezinfekce rukou</a:t>
            </a:r>
            <a:endParaRPr lang="cs-CZ" dirty="0"/>
          </a:p>
        </p:txBody>
      </p:sp>
      <p:pic>
        <p:nvPicPr>
          <p:cNvPr id="1026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863600"/>
            <a:ext cx="5121275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0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Nejčastěji opomíjená místa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chemeClr val="bg1"/>
                </a:solidFill>
              </a:rPr>
              <a:t>(zdroj: CDC)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i2.wp.com/gymlion.com/wp-content/uploads/2015/02/Washing-hands-miss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1271587"/>
            <a:ext cx="6181725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21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sz="3200" dirty="0" smtClean="0">
                <a:solidFill>
                  <a:srgbClr val="FF0000"/>
                </a:solidFill>
              </a:rPr>
              <a:t>Hygiena rukou</a:t>
            </a:r>
            <a:r>
              <a:rPr lang="cs-CZ" sz="3200" dirty="0">
                <a:solidFill>
                  <a:srgbClr val="FF0000"/>
                </a:solidFill>
              </a:rPr>
              <a:t/>
            </a:r>
            <a:br>
              <a:rPr lang="cs-CZ" sz="3200" dirty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>dle</a:t>
            </a:r>
            <a:r>
              <a:rPr lang="cs-CZ" sz="3200" dirty="0">
                <a:solidFill>
                  <a:srgbClr val="FF0000"/>
                </a:solidFill>
              </a:rPr>
              <a:t/>
            </a:r>
            <a:br>
              <a:rPr lang="cs-CZ" sz="3200" dirty="0">
                <a:solidFill>
                  <a:srgbClr val="FF0000"/>
                </a:solidFill>
              </a:rPr>
            </a:br>
            <a:r>
              <a:rPr lang="cs-CZ" sz="2800" dirty="0">
                <a:solidFill>
                  <a:schemeClr val="bg1"/>
                </a:solidFill>
              </a:rPr>
              <a:t>v</a:t>
            </a:r>
            <a:r>
              <a:rPr lang="cs-CZ" sz="2800" dirty="0" smtClean="0">
                <a:solidFill>
                  <a:schemeClr val="bg1"/>
                </a:solidFill>
              </a:rPr>
              <a:t>yhlášky </a:t>
            </a:r>
            <a:r>
              <a:rPr lang="cs-CZ" sz="2800" dirty="0">
                <a:solidFill>
                  <a:schemeClr val="bg1"/>
                </a:solidFill>
              </a:rPr>
              <a:t>č. 306/2012 Sb</a:t>
            </a:r>
            <a:r>
              <a:rPr lang="cs-CZ" sz="2800" dirty="0" smtClean="0">
                <a:solidFill>
                  <a:schemeClr val="bg1"/>
                </a:solidFill>
              </a:rPr>
              <a:t>.</a:t>
            </a:r>
            <a:r>
              <a:rPr lang="cs-CZ" sz="2800" dirty="0">
                <a:solidFill>
                  <a:schemeClr val="bg1"/>
                </a:solidFill>
              </a:rPr>
              <a:t/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chemeClr val="bg1"/>
                </a:solidFill>
              </a:rPr>
              <a:t>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 </a:t>
            </a:r>
            <a:r>
              <a:rPr lang="cs-CZ" dirty="0"/>
              <a:t>vyšetřování a léčení mohou zdravotničtí pracovníci přistupovat až </a:t>
            </a:r>
            <a:r>
              <a:rPr lang="cs-CZ" dirty="0">
                <a:solidFill>
                  <a:srgbClr val="FF0000"/>
                </a:solidFill>
              </a:rPr>
              <a:t>po umytí </a:t>
            </a:r>
            <a:r>
              <a:rPr lang="cs-CZ" dirty="0" smtClean="0">
                <a:solidFill>
                  <a:srgbClr val="FF0000"/>
                </a:solidFill>
              </a:rPr>
              <a:t>rukou. </a:t>
            </a:r>
          </a:p>
          <a:p>
            <a:r>
              <a:rPr lang="cs-CZ" dirty="0"/>
              <a:t>H</a:t>
            </a:r>
            <a:r>
              <a:rPr lang="cs-CZ" dirty="0" smtClean="0"/>
              <a:t>ygienickou </a:t>
            </a:r>
            <a:r>
              <a:rPr lang="cs-CZ" dirty="0"/>
              <a:t>dezinfekci rukou </a:t>
            </a:r>
            <a:r>
              <a:rPr lang="cs-CZ" dirty="0">
                <a:solidFill>
                  <a:srgbClr val="FF0000"/>
                </a:solidFill>
              </a:rPr>
              <a:t>musí provést vždy </a:t>
            </a:r>
            <a:r>
              <a:rPr lang="cs-CZ" dirty="0"/>
              <a:t>po kontaktu s infekčním materiálem, a to po každém jednotlivém zdravotnickém výkonu u jednotlivých fyzických osob, vždy před ošetřením pacienta, vždy po manipulaci s biologickým materiálem a předměty a pomůckami kontaminovanými biologickým materiálem včetně  použitého prádla a nebezpečného odpadu, a před každým parenterálním výkonem a vždy při uplatňování bariérového ošetřovacího režimu k předcházení a zabránění vzniku nemocničních </a:t>
            </a:r>
            <a:r>
              <a:rPr lang="cs-CZ" dirty="0" smtClean="0"/>
              <a:t>nákaz.</a:t>
            </a:r>
          </a:p>
          <a:p>
            <a:r>
              <a:rPr lang="cs-CZ" dirty="0"/>
              <a:t>K</a:t>
            </a:r>
            <a:r>
              <a:rPr lang="cs-CZ" dirty="0" smtClean="0"/>
              <a:t> </a:t>
            </a:r>
            <a:r>
              <a:rPr lang="cs-CZ" dirty="0">
                <a:solidFill>
                  <a:srgbClr val="FF0000"/>
                </a:solidFill>
              </a:rPr>
              <a:t>utírání rukou </a:t>
            </a:r>
            <a:r>
              <a:rPr lang="cs-CZ" dirty="0"/>
              <a:t>se musí používat jednorázový materiál, který je uložen v krytých </a:t>
            </a:r>
            <a:r>
              <a:rPr lang="cs-CZ" dirty="0" smtClean="0"/>
              <a:t>zásobnících.</a:t>
            </a:r>
          </a:p>
        </p:txBody>
      </p:sp>
    </p:spTree>
    <p:extLst>
      <p:ext uri="{BB962C8B-B14F-4D97-AF65-F5344CB8AC3E}">
        <p14:creationId xmlns:p14="http://schemas.microsoft.com/office/powerpoint/2010/main" val="30490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Hygiena rukou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dle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sz="3200" dirty="0">
                <a:solidFill>
                  <a:schemeClr val="bg1"/>
                </a:solidFill>
              </a:rPr>
              <a:t>vyhlášky č. 306/2012 Sb.</a:t>
            </a:r>
            <a:br>
              <a:rPr lang="cs-CZ" sz="3200" dirty="0">
                <a:solidFill>
                  <a:schemeClr val="bg1"/>
                </a:solidFill>
              </a:rPr>
            </a:br>
            <a:r>
              <a:rPr lang="cs-CZ" sz="3200" dirty="0" smtClean="0">
                <a:solidFill>
                  <a:schemeClr val="bg1"/>
                </a:solidFill>
              </a:rPr>
              <a:t>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Úprava nehtů</a:t>
            </a:r>
            <a:r>
              <a:rPr lang="cs-CZ" dirty="0"/>
              <a:t> nesmí ohrožovat zdravotní stav pacienta zejména s ohledem na možné šíření nemocničních nákaz a nesmí bránit poskytování zdravotní péče v plném rozsahu. Přirozené nehty musí být upravené, krátké, čisté.</a:t>
            </a:r>
          </a:p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Na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pracovištích, kde je prováděna chirurgická nebo hygienická dezinfekce rukou, nesmí zdravotničtí pracovníci nosit </a:t>
            </a:r>
            <a:r>
              <a:rPr lang="cs-CZ" dirty="0">
                <a:solidFill>
                  <a:srgbClr val="FF0000"/>
                </a:solidFill>
              </a:rPr>
              <a:t>na rukou žádné šperky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. Zdravotničtí pracovníci v operačních provozech </a:t>
            </a:r>
            <a:r>
              <a:rPr lang="cs-CZ" dirty="0">
                <a:solidFill>
                  <a:srgbClr val="FF0000"/>
                </a:solidFill>
              </a:rPr>
              <a:t>nesmí nosit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na rukou </a:t>
            </a:r>
            <a:r>
              <a:rPr lang="cs-CZ" dirty="0">
                <a:solidFill>
                  <a:srgbClr val="FF0000"/>
                </a:solidFill>
              </a:rPr>
              <a:t>hodinky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.</a:t>
            </a:r>
            <a:br>
              <a:rPr lang="cs-CZ" dirty="0">
                <a:solidFill>
                  <a:schemeClr val="bg2">
                    <a:lumMod val="50000"/>
                  </a:schemeClr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973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ZONÁLNÍ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Z</a:t>
            </a:r>
            <a:r>
              <a:rPr lang="cs-CZ" dirty="0" smtClean="0">
                <a:solidFill>
                  <a:srgbClr val="FF0000"/>
                </a:solidFill>
              </a:rPr>
              <a:t> hlediska rizika přenosu infekcí je vhodné rozdělit zdravotnické zařízení na dvě (virtuální) zóny:</a:t>
            </a:r>
          </a:p>
          <a:p>
            <a:pPr marL="0" indent="0" algn="ctr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ZÓNA PACIENTA </a:t>
            </a:r>
            <a:r>
              <a:rPr lang="cs-CZ" dirty="0" smtClean="0"/>
              <a:t>(</a:t>
            </a:r>
            <a:r>
              <a:rPr lang="cs-CZ" dirty="0"/>
              <a:t>zahrnuje pacienta a jeho bezprostřední </a:t>
            </a:r>
            <a:r>
              <a:rPr lang="cs-CZ" dirty="0" smtClean="0"/>
              <a:t>okolí)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- platí zde požadavek provádět dezinfekci rukou v místě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poskytování péče o pacienta v jeho zóně s uplatněním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doporučení WHO (5 situací…)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cs-CZ" dirty="0" smtClean="0">
                <a:solidFill>
                  <a:srgbClr val="FF0000"/>
                </a:solidFill>
              </a:rPr>
              <a:t>OBLAST NEMOCNIČNÍHO PROSTŘEDÍ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     </a:t>
            </a:r>
            <a:r>
              <a:rPr lang="cs-CZ" dirty="0" smtClean="0"/>
              <a:t>(zahrnuje všechny povrchy v nemocnici mimo zónu pacienta)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- dezinfekce rukou by zde měla být nejen umožněna všem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vstupujícím osobám (umístěním dávkovačů v halách a při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vstupech), ale také doporučena s použitím informačních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letáků. </a:t>
            </a:r>
          </a:p>
        </p:txBody>
      </p:sp>
    </p:spTree>
    <p:extLst>
      <p:ext uri="{BB962C8B-B14F-4D97-AF65-F5344CB8AC3E}">
        <p14:creationId xmlns:p14="http://schemas.microsoft.com/office/powerpoint/2010/main" val="3679646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Dezinfekce rukou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Kdy?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 descr="Výsledek obrázku pro hygiena ruko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863600"/>
            <a:ext cx="5121275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7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Rizikové faktory pro no-</a:t>
            </a:r>
            <a:r>
              <a:rPr lang="cs-CZ" dirty="0" err="1" smtClean="0"/>
              <a:t>compliance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(dle WHO)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statut lékaře (spíše než ošetřovatele/sestry)</a:t>
            </a:r>
          </a:p>
          <a:p>
            <a:r>
              <a:rPr lang="cs-CZ" dirty="0"/>
              <a:t>statut pomocného ošetřovatele (spíše než ošetřovatele/sestry)</a:t>
            </a:r>
          </a:p>
          <a:p>
            <a:r>
              <a:rPr lang="cs-CZ" dirty="0"/>
              <a:t>fyzioterapeut</a:t>
            </a:r>
          </a:p>
          <a:p>
            <a:r>
              <a:rPr lang="cs-CZ" dirty="0"/>
              <a:t>technik</a:t>
            </a:r>
          </a:p>
          <a:p>
            <a:r>
              <a:rPr lang="cs-CZ" dirty="0"/>
              <a:t>mužské pohlaví</a:t>
            </a:r>
          </a:p>
          <a:p>
            <a:r>
              <a:rPr lang="cs-CZ" dirty="0"/>
              <a:t>práce v intenzivní péči</a:t>
            </a:r>
          </a:p>
          <a:p>
            <a:r>
              <a:rPr lang="cs-CZ" dirty="0"/>
              <a:t>práce na chirurgickém oddělení</a:t>
            </a:r>
          </a:p>
          <a:p>
            <a:r>
              <a:rPr lang="cs-CZ" dirty="0"/>
              <a:t>práce na pohotovosti</a:t>
            </a:r>
          </a:p>
          <a:p>
            <a:r>
              <a:rPr lang="cs-CZ" dirty="0"/>
              <a:t>práce na anesteziologickém oddělení</a:t>
            </a:r>
          </a:p>
          <a:p>
            <a:r>
              <a:rPr lang="cs-CZ" dirty="0"/>
              <a:t>práce v pracovní dny (oproti víkendům)</a:t>
            </a:r>
          </a:p>
          <a:p>
            <a:r>
              <a:rPr lang="cs-CZ" dirty="0"/>
              <a:t>používání pláště a rukavic</a:t>
            </a:r>
          </a:p>
          <a:p>
            <a:r>
              <a:rPr lang="cs-CZ" dirty="0"/>
              <a:t>před kontaktem s okolím pacienta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7618183" y="1985319"/>
          <a:ext cx="4033723" cy="218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Fotografie" r:id="rId3" imgW="15238095" imgH="9476190" progId="MSPhotoEd.3">
                  <p:embed/>
                </p:oleObj>
              </mc:Choice>
              <mc:Fallback>
                <p:oleObj name="Fotografie" r:id="rId3" imgW="15238095" imgH="94761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183" y="1985319"/>
                        <a:ext cx="4033723" cy="2181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42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Mikroflóra pokožky rukou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Rezidentní (stálá) </a:t>
            </a:r>
            <a:r>
              <a:rPr lang="cs-CZ" b="1" dirty="0"/>
              <a:t>mikroflóra kůže - </a:t>
            </a:r>
            <a:r>
              <a:rPr lang="cs-CZ" dirty="0"/>
              <a:t>mikroorganizmy vyskytující se v hlubších vrstvách epidermis, ve vývodech potních mazových žláz, okolí nehtů a na povrchu kůže (</a:t>
            </a:r>
            <a:r>
              <a:rPr lang="cs-CZ" i="1" dirty="0" err="1"/>
              <a:t>Staphylococcus</a:t>
            </a:r>
            <a:r>
              <a:rPr lang="cs-CZ" i="1" dirty="0"/>
              <a:t> </a:t>
            </a:r>
            <a:r>
              <a:rPr lang="cs-CZ" i="1" dirty="0" err="1"/>
              <a:t>epidermidis</a:t>
            </a:r>
            <a:r>
              <a:rPr lang="cs-CZ" dirty="0"/>
              <a:t>, různé druhy </a:t>
            </a:r>
            <a:r>
              <a:rPr lang="cs-CZ" dirty="0" smtClean="0"/>
              <a:t>streptokoků, G</a:t>
            </a:r>
            <a:r>
              <a:rPr lang="cs-CZ" dirty="0"/>
              <a:t>+ </a:t>
            </a:r>
            <a:r>
              <a:rPr lang="cs-CZ" dirty="0" smtClean="0"/>
              <a:t>tyčinky,….)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Tranzientní (přechodná) </a:t>
            </a:r>
            <a:r>
              <a:rPr lang="cs-CZ" b="1" dirty="0"/>
              <a:t>mikroflóra kůže - </a:t>
            </a:r>
            <a:r>
              <a:rPr lang="cs-CZ" dirty="0"/>
              <a:t>mikroorganizmy kolonizující povrch kůže rukou; jejich množství a poměr je odrazem mikrobiálního zatížení prostředí a charakteru vykonávané </a:t>
            </a:r>
            <a:r>
              <a:rPr lang="cs-CZ" dirty="0" smtClean="0"/>
              <a:t>práce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i="1" dirty="0" err="1" smtClean="0"/>
              <a:t>Staphylococcus</a:t>
            </a:r>
            <a:r>
              <a:rPr lang="cs-CZ" i="1" dirty="0" smtClean="0"/>
              <a:t> aureus, Proteus </a:t>
            </a:r>
            <a:r>
              <a:rPr lang="cs-CZ" i="1" dirty="0" err="1" smtClean="0"/>
              <a:t>mirabilis</a:t>
            </a:r>
            <a:r>
              <a:rPr lang="cs-CZ" i="1" dirty="0" smtClean="0"/>
              <a:t>, </a:t>
            </a:r>
            <a:r>
              <a:rPr lang="cs-CZ" i="1" dirty="0" err="1" smtClean="0"/>
              <a:t>Klebsiella</a:t>
            </a:r>
            <a:r>
              <a:rPr lang="cs-CZ" i="1" dirty="0" smtClean="0"/>
              <a:t> </a:t>
            </a:r>
            <a:r>
              <a:rPr lang="cs-CZ" i="1" dirty="0" err="1" smtClean="0"/>
              <a:t>spp</a:t>
            </a:r>
            <a:r>
              <a:rPr lang="cs-CZ" i="1" dirty="0" smtClean="0"/>
              <a:t>.,….)</a:t>
            </a:r>
            <a:endParaRPr lang="cs-CZ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61" y="3163330"/>
            <a:ext cx="1488550" cy="14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6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>
                <a:solidFill>
                  <a:srgbClr val="FF0000"/>
                </a:solidFill>
              </a:rPr>
              <a:t>„STARONOVÁ STRATEGIE“</a:t>
            </a:r>
            <a:br>
              <a:rPr lang="cs-CZ" altLang="cs-CZ" dirty="0" smtClean="0">
                <a:solidFill>
                  <a:srgbClr val="FF0000"/>
                </a:solidFill>
              </a:rPr>
            </a:br>
            <a:r>
              <a:rPr lang="cs-CZ" altLang="cs-CZ" dirty="0" smtClean="0">
                <a:solidFill>
                  <a:srgbClr val="0000FF"/>
                </a:solidFill>
              </a:rPr>
              <a:t/>
            </a:r>
            <a:br>
              <a:rPr lang="cs-CZ" altLang="cs-CZ" dirty="0" smtClean="0">
                <a:solidFill>
                  <a:srgbClr val="0000FF"/>
                </a:solidFill>
              </a:rPr>
            </a:br>
            <a:r>
              <a:rPr lang="cs-CZ" altLang="cs-CZ" dirty="0" smtClean="0">
                <a:solidFill>
                  <a:schemeClr val="bg1"/>
                </a:solidFill>
              </a:rPr>
              <a:t>Pravidlo </a:t>
            </a:r>
            <a:r>
              <a:rPr lang="cs-CZ" altLang="cs-CZ" dirty="0">
                <a:solidFill>
                  <a:schemeClr val="bg1"/>
                </a:solidFill>
              </a:rPr>
              <a:t>BBE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>
                <a:solidFill>
                  <a:srgbClr val="FF0000"/>
                </a:solidFill>
              </a:rPr>
              <a:t>BBE </a:t>
            </a:r>
            <a:r>
              <a:rPr lang="cs-CZ" altLang="cs-CZ" sz="2400" dirty="0" smtClean="0">
                <a:solidFill>
                  <a:srgbClr val="FF0000"/>
                </a:solidFill>
              </a:rPr>
              <a:t>= </a:t>
            </a:r>
            <a:r>
              <a:rPr lang="cs-CZ" altLang="cs-CZ" sz="2400" dirty="0">
                <a:solidFill>
                  <a:srgbClr val="FF0000"/>
                </a:solidFill>
              </a:rPr>
              <a:t>Bare </a:t>
            </a:r>
            <a:r>
              <a:rPr lang="cs-CZ" altLang="cs-CZ" sz="2400" dirty="0" err="1">
                <a:solidFill>
                  <a:srgbClr val="FF0000"/>
                </a:solidFill>
              </a:rPr>
              <a:t>Below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the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Elbows</a:t>
            </a:r>
            <a:endParaRPr lang="cs-CZ" alt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1800" dirty="0"/>
              <a:t>(doporučení SHEA, </a:t>
            </a:r>
            <a:r>
              <a:rPr lang="cs-CZ" altLang="cs-CZ" sz="1800" dirty="0" err="1"/>
              <a:t>Special</a:t>
            </a:r>
            <a:r>
              <a:rPr lang="cs-CZ" altLang="cs-CZ" sz="1800" dirty="0"/>
              <a:t> Report, </a:t>
            </a:r>
            <a:r>
              <a:rPr lang="cs-CZ" altLang="cs-CZ" sz="1800" dirty="0" err="1"/>
              <a:t>Medscape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Infectious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Diseases</a:t>
            </a:r>
            <a:r>
              <a:rPr lang="cs-CZ" altLang="cs-CZ" sz="1800" dirty="0"/>
              <a:t>, 2014</a:t>
            </a:r>
            <a:r>
              <a:rPr lang="cs-CZ" altLang="cs-CZ" sz="1800" dirty="0" smtClean="0"/>
              <a:t>)</a:t>
            </a:r>
          </a:p>
          <a:p>
            <a:pPr marL="0" indent="0">
              <a:buNone/>
            </a:pPr>
            <a:r>
              <a:rPr lang="cs-CZ" altLang="cs-CZ" sz="1800" dirty="0" smtClean="0"/>
              <a:t>Preventivní strategie proti přenosu </a:t>
            </a:r>
            <a:r>
              <a:rPr lang="cs-CZ" altLang="cs-CZ" sz="1800" dirty="0"/>
              <a:t>infekcí určená ke snížení přenosu patogenů, ke kterým může dojít v důsledku kontaktu pacienta s kontaminovaným oděvem zdravotnických pracovníků.</a:t>
            </a:r>
          </a:p>
          <a:p>
            <a:pPr marL="0" indent="0">
              <a:buNone/>
            </a:pPr>
            <a:r>
              <a:rPr lang="cs-CZ" altLang="cs-CZ" dirty="0" smtClean="0">
                <a:solidFill>
                  <a:srgbClr val="FF0000"/>
                </a:solidFill>
              </a:rPr>
              <a:t>Principy:</a:t>
            </a:r>
          </a:p>
          <a:p>
            <a:r>
              <a:rPr lang="cs-CZ" altLang="cs-CZ" sz="1800" dirty="0"/>
              <a:t>Krátké </a:t>
            </a:r>
            <a:r>
              <a:rPr lang="cs-CZ" altLang="cs-CZ" sz="1800" dirty="0" smtClean="0"/>
              <a:t>rukávy</a:t>
            </a:r>
            <a:endParaRPr lang="cs-CZ" altLang="cs-CZ" sz="1800" dirty="0"/>
          </a:p>
          <a:p>
            <a:r>
              <a:rPr lang="cs-CZ" altLang="cs-CZ" sz="1800" dirty="0"/>
              <a:t>Žádné šperky na </a:t>
            </a:r>
            <a:r>
              <a:rPr lang="cs-CZ" altLang="cs-CZ" sz="1800" dirty="0" smtClean="0"/>
              <a:t>zápěstí</a:t>
            </a:r>
            <a:endParaRPr lang="cs-CZ" altLang="cs-CZ" sz="1800" dirty="0"/>
          </a:p>
          <a:p>
            <a:r>
              <a:rPr lang="cs-CZ" altLang="cs-CZ" sz="1800" dirty="0"/>
              <a:t>Žádné </a:t>
            </a:r>
            <a:r>
              <a:rPr lang="cs-CZ" altLang="cs-CZ" sz="1800" dirty="0" smtClean="0"/>
              <a:t>prstýnky</a:t>
            </a:r>
            <a:endParaRPr lang="cs-CZ" altLang="cs-CZ" sz="1800" dirty="0"/>
          </a:p>
          <a:p>
            <a:r>
              <a:rPr lang="cs-CZ" altLang="cs-CZ" sz="1800" dirty="0" smtClean="0"/>
              <a:t>Žádné kravaty</a:t>
            </a:r>
            <a:endParaRPr lang="cs-CZ" altLang="cs-CZ" sz="1800" dirty="0"/>
          </a:p>
          <a:p>
            <a:r>
              <a:rPr lang="cs-CZ" altLang="cs-CZ" sz="1800" dirty="0" smtClean="0"/>
              <a:t>Žádné pláště (bílé, laboratorní</a:t>
            </a:r>
            <a:r>
              <a:rPr lang="cs-CZ" altLang="cs-CZ" sz="1800" dirty="0"/>
              <a:t>) </a:t>
            </a:r>
            <a:endParaRPr lang="cs-CZ" altLang="cs-CZ" sz="1800" dirty="0" smtClean="0"/>
          </a:p>
          <a:p>
            <a:pPr algn="ctr">
              <a:buNone/>
            </a:pPr>
            <a:r>
              <a:rPr lang="cs-CZ" altLang="cs-CZ" sz="1800" dirty="0" smtClean="0">
                <a:solidFill>
                  <a:srgbClr val="FF0000"/>
                </a:solidFill>
              </a:rPr>
              <a:t>Krátké </a:t>
            </a:r>
            <a:r>
              <a:rPr lang="cs-CZ" altLang="cs-CZ" sz="1800" dirty="0">
                <a:solidFill>
                  <a:srgbClr val="FF0000"/>
                </a:solidFill>
              </a:rPr>
              <a:t>rukávy a holé předloktí - optimální podmínky pro účinnou hygienu </a:t>
            </a:r>
            <a:r>
              <a:rPr lang="cs-CZ" altLang="cs-CZ" sz="1800" dirty="0" smtClean="0">
                <a:solidFill>
                  <a:srgbClr val="FF0000"/>
                </a:solidFill>
              </a:rPr>
              <a:t>rukou.</a:t>
            </a:r>
            <a:endParaRPr lang="cs-CZ" altLang="cs-CZ" sz="18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7249297" y="4448432"/>
            <a:ext cx="675503" cy="560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7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26156" y="2809103"/>
            <a:ext cx="2404026" cy="17310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22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Používání rukavic při poskytování zdravotní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Důvody použití: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</a:t>
            </a:r>
            <a:r>
              <a:rPr lang="cs-CZ" dirty="0" smtClean="0"/>
              <a:t>edukce rizika kontaminace rukou zdravotníka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</a:t>
            </a:r>
            <a:r>
              <a:rPr lang="cs-CZ" dirty="0" smtClean="0"/>
              <a:t>edukce rizika šíření mikrobů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>
                <a:solidFill>
                  <a:srgbClr val="FF0000"/>
                </a:solidFill>
              </a:rPr>
              <a:t>T</a:t>
            </a:r>
            <a:r>
              <a:rPr lang="cs-CZ" b="1" dirty="0" smtClean="0">
                <a:solidFill>
                  <a:srgbClr val="FF0000"/>
                </a:solidFill>
              </a:rPr>
              <a:t>ypy rukavic: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</a:t>
            </a:r>
            <a:r>
              <a:rPr lang="cs-CZ" dirty="0" smtClean="0"/>
              <a:t>yšetřovací rukavice – sterilní, nesterilní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c</a:t>
            </a:r>
            <a:r>
              <a:rPr lang="cs-CZ" dirty="0" smtClean="0"/>
              <a:t>hirurgické rukavice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</a:t>
            </a:r>
            <a:r>
              <a:rPr lang="cs-CZ" dirty="0" smtClean="0"/>
              <a:t>ukavice </a:t>
            </a:r>
            <a:r>
              <a:rPr lang="cs-CZ" dirty="0"/>
              <a:t>pro práci v jiném riziku než biologickém (chemoterapeutika, </a:t>
            </a:r>
            <a:r>
              <a:rPr lang="cs-CZ" dirty="0" smtClean="0"/>
              <a:t>antiradiační)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rukavice </a:t>
            </a:r>
            <a:r>
              <a:rPr lang="cs-CZ" dirty="0"/>
              <a:t>pro práci s </a:t>
            </a:r>
            <a:r>
              <a:rPr lang="cs-CZ" dirty="0" smtClean="0"/>
              <a:t>pomůckami znečištěnými </a:t>
            </a:r>
            <a:r>
              <a:rPr lang="cs-CZ" dirty="0"/>
              <a:t>biologickým </a:t>
            </a:r>
            <a:r>
              <a:rPr lang="cs-CZ" dirty="0" smtClean="0"/>
              <a:t>materiálem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072" y="2214061"/>
            <a:ext cx="25717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6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Pravidla používání </a:t>
            </a:r>
            <a:r>
              <a:rPr lang="cs-CZ" dirty="0"/>
              <a:t>rukavic při poskytování zdravotní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Rukavice navlékat až </a:t>
            </a:r>
            <a:r>
              <a:rPr lang="cs-CZ" dirty="0">
                <a:solidFill>
                  <a:srgbClr val="FF0000"/>
                </a:solidFill>
              </a:rPr>
              <a:t>po dokonalém zaschnutí </a:t>
            </a:r>
            <a:r>
              <a:rPr lang="cs-CZ" dirty="0"/>
              <a:t>dezinfekčního přípravku.</a:t>
            </a:r>
            <a:endParaRPr lang="cs-CZ" sz="1400" dirty="0"/>
          </a:p>
          <a:p>
            <a:pPr lvl="1"/>
            <a:r>
              <a:rPr lang="cs-CZ" dirty="0">
                <a:solidFill>
                  <a:srgbClr val="FF0000"/>
                </a:solidFill>
              </a:rPr>
              <a:t>Jeden pár rukavic </a:t>
            </a:r>
            <a:r>
              <a:rPr lang="cs-CZ" dirty="0"/>
              <a:t>nelze používat pro péči o více než jednoho pacienta.</a:t>
            </a:r>
            <a:endParaRPr lang="cs-CZ" sz="1400" dirty="0"/>
          </a:p>
          <a:p>
            <a:pPr lvl="1"/>
            <a:r>
              <a:rPr lang="cs-CZ" dirty="0" smtClean="0"/>
              <a:t>Jednorázové </a:t>
            </a:r>
            <a:r>
              <a:rPr lang="cs-CZ" dirty="0"/>
              <a:t>rukavice svlékat </a:t>
            </a:r>
            <a:r>
              <a:rPr lang="cs-CZ" dirty="0">
                <a:solidFill>
                  <a:srgbClr val="FF0000"/>
                </a:solidFill>
              </a:rPr>
              <a:t>ihned po činnosti</a:t>
            </a:r>
            <a:r>
              <a:rPr lang="cs-CZ" dirty="0"/>
              <a:t>, pro kterou byly použity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/>
              <a:t>Musí se vyměnit vždy, pokud došlo při ošetřování pacienta ke kontaktu s potenciálně infekčním materiálem a ošetřování pokračuje.</a:t>
            </a:r>
            <a:endParaRPr lang="cs-CZ" sz="1400" dirty="0"/>
          </a:p>
          <a:p>
            <a:pPr lvl="1"/>
            <a:r>
              <a:rPr lang="cs-CZ" dirty="0"/>
              <a:t>Použité rukavice je třeba </a:t>
            </a:r>
            <a:r>
              <a:rPr lang="cs-CZ" dirty="0">
                <a:solidFill>
                  <a:srgbClr val="FF0000"/>
                </a:solidFill>
              </a:rPr>
              <a:t>likvidovat</a:t>
            </a:r>
            <a:r>
              <a:rPr lang="cs-CZ" dirty="0"/>
              <a:t> </a:t>
            </a:r>
            <a:r>
              <a:rPr lang="cs-CZ" dirty="0" smtClean="0"/>
              <a:t>jako infekční odpad.</a:t>
            </a:r>
            <a:endParaRPr lang="cs-CZ" sz="1400" dirty="0"/>
          </a:p>
          <a:p>
            <a:pPr lvl="1"/>
            <a:r>
              <a:rPr lang="cs-CZ" dirty="0" smtClean="0"/>
              <a:t>Rukavice </a:t>
            </a:r>
            <a:r>
              <a:rPr lang="cs-CZ" dirty="0"/>
              <a:t>neposkytují kompletní ochranu proti kontaminaci rukou, </a:t>
            </a:r>
            <a:r>
              <a:rPr lang="cs-CZ" dirty="0" smtClean="0"/>
              <a:t>po </a:t>
            </a:r>
            <a:r>
              <a:rPr lang="cs-CZ" dirty="0"/>
              <a:t>sejmutí rukavic </a:t>
            </a:r>
            <a:r>
              <a:rPr lang="cs-CZ" dirty="0" smtClean="0"/>
              <a:t>je </a:t>
            </a:r>
            <a:r>
              <a:rPr lang="cs-CZ" dirty="0" smtClean="0">
                <a:solidFill>
                  <a:srgbClr val="FF0000"/>
                </a:solidFill>
              </a:rPr>
              <a:t>vždy </a:t>
            </a:r>
            <a:r>
              <a:rPr lang="cs-CZ" dirty="0">
                <a:solidFill>
                  <a:srgbClr val="FF0000"/>
                </a:solidFill>
              </a:rPr>
              <a:t>nutné provést mytí rukou nebo </a:t>
            </a:r>
            <a:r>
              <a:rPr lang="cs-CZ" dirty="0" smtClean="0">
                <a:solidFill>
                  <a:srgbClr val="FF0000"/>
                </a:solidFill>
              </a:rPr>
              <a:t>hygienickou </a:t>
            </a:r>
            <a:r>
              <a:rPr lang="cs-CZ" dirty="0">
                <a:solidFill>
                  <a:srgbClr val="FF0000"/>
                </a:solidFill>
              </a:rPr>
              <a:t>dezinfekci rukou</a:t>
            </a:r>
            <a:r>
              <a:rPr lang="cs-CZ" dirty="0"/>
              <a:t> podle indikací.</a:t>
            </a:r>
            <a:endParaRPr lang="cs-CZ" sz="1400" dirty="0"/>
          </a:p>
          <a:p>
            <a:pPr lvl="1"/>
            <a:r>
              <a:rPr lang="cs-CZ" dirty="0"/>
              <a:t>Používání rukavic nenahrazuje nutnost provádět hygienu rukou</a:t>
            </a:r>
            <a:r>
              <a:rPr lang="cs-CZ" dirty="0" smtClean="0"/>
              <a:t>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55008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Indikace k použití </a:t>
            </a:r>
            <a:r>
              <a:rPr lang="cs-CZ" dirty="0" smtClean="0">
                <a:solidFill>
                  <a:srgbClr val="FF0000"/>
                </a:solidFill>
              </a:rPr>
              <a:t>vyšetřovacích </a:t>
            </a:r>
            <a:r>
              <a:rPr lang="cs-CZ" dirty="0" smtClean="0"/>
              <a:t>rukavic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vyšetřování </a:t>
            </a:r>
            <a:r>
              <a:rPr lang="cs-CZ" dirty="0">
                <a:solidFill>
                  <a:srgbClr val="FF0000"/>
                </a:solidFill>
              </a:rPr>
              <a:t>fyziologicky nesterilních dutin </a:t>
            </a:r>
            <a:r>
              <a:rPr lang="cs-CZ" dirty="0"/>
              <a:t>(k úkonům bez rizika narušení </a:t>
            </a:r>
            <a:r>
              <a:rPr lang="cs-CZ" dirty="0" smtClean="0"/>
              <a:t>celistvosti sliznic)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kontakt </a:t>
            </a:r>
            <a:r>
              <a:rPr lang="cs-CZ" dirty="0">
                <a:solidFill>
                  <a:srgbClr val="FF0000"/>
                </a:solidFill>
              </a:rPr>
              <a:t>s krví, sekrety a exkrety, sliznicemi a neintaktní </a:t>
            </a:r>
            <a:r>
              <a:rPr lang="cs-CZ" dirty="0" smtClean="0">
                <a:solidFill>
                  <a:srgbClr val="FF0000"/>
                </a:solidFill>
              </a:rPr>
              <a:t>pokožkou</a:t>
            </a:r>
          </a:p>
          <a:p>
            <a:r>
              <a:rPr lang="cs-CZ" dirty="0" smtClean="0"/>
              <a:t>potenciální </a:t>
            </a:r>
            <a:r>
              <a:rPr lang="cs-CZ" dirty="0"/>
              <a:t>přítomnost vysoce infekčních, nebezpečných nebo </a:t>
            </a:r>
            <a:r>
              <a:rPr lang="cs-CZ" dirty="0" err="1"/>
              <a:t>multirezistentních</a:t>
            </a:r>
            <a:r>
              <a:rPr lang="cs-CZ" dirty="0"/>
              <a:t> </a:t>
            </a:r>
            <a:r>
              <a:rPr lang="cs-CZ" dirty="0" smtClean="0"/>
              <a:t>mikroorganizmů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zavádění </a:t>
            </a:r>
            <a:r>
              <a:rPr lang="cs-CZ" dirty="0">
                <a:solidFill>
                  <a:srgbClr val="FF0000"/>
                </a:solidFill>
              </a:rPr>
              <a:t>a odstraňování periferních venózních </a:t>
            </a:r>
            <a:r>
              <a:rPr lang="cs-CZ" dirty="0" smtClean="0">
                <a:solidFill>
                  <a:srgbClr val="FF0000"/>
                </a:solidFill>
              </a:rPr>
              <a:t>katétrů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odběr </a:t>
            </a:r>
            <a:r>
              <a:rPr lang="cs-CZ" dirty="0">
                <a:solidFill>
                  <a:srgbClr val="FF0000"/>
                </a:solidFill>
              </a:rPr>
              <a:t>krve a dalšího biologického </a:t>
            </a:r>
            <a:r>
              <a:rPr lang="cs-CZ" dirty="0" smtClean="0">
                <a:solidFill>
                  <a:srgbClr val="FF0000"/>
                </a:solidFill>
              </a:rPr>
              <a:t>materiálu</a:t>
            </a:r>
          </a:p>
          <a:p>
            <a:r>
              <a:rPr lang="cs-CZ" dirty="0"/>
              <a:t>d</a:t>
            </a:r>
            <a:r>
              <a:rPr lang="cs-CZ" dirty="0" smtClean="0"/>
              <a:t>ále např. </a:t>
            </a:r>
            <a:r>
              <a:rPr lang="cs-CZ" dirty="0" smtClean="0">
                <a:solidFill>
                  <a:srgbClr val="FF0000"/>
                </a:solidFill>
              </a:rPr>
              <a:t>rozpojování </a:t>
            </a:r>
            <a:r>
              <a:rPr lang="cs-CZ" dirty="0">
                <a:solidFill>
                  <a:srgbClr val="FF0000"/>
                </a:solidFill>
              </a:rPr>
              <a:t>setů</a:t>
            </a:r>
            <a:r>
              <a:rPr lang="cs-CZ" dirty="0"/>
              <a:t>; vaginální vyšetření; odsávání endotracheální cévkou; koupel pacienta na </a:t>
            </a:r>
            <a:r>
              <a:rPr lang="cs-CZ" dirty="0" smtClean="0"/>
              <a:t>lůžku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k</a:t>
            </a:r>
            <a:r>
              <a:rPr lang="cs-CZ" dirty="0" smtClean="0">
                <a:solidFill>
                  <a:srgbClr val="FF0000"/>
                </a:solidFill>
              </a:rPr>
              <a:t>ontakt </a:t>
            </a:r>
            <a:r>
              <a:rPr lang="cs-CZ" dirty="0">
                <a:solidFill>
                  <a:srgbClr val="FF0000"/>
                </a:solidFill>
              </a:rPr>
              <a:t>s prostředím </a:t>
            </a:r>
            <a:r>
              <a:rPr lang="cs-CZ" dirty="0" smtClean="0">
                <a:solidFill>
                  <a:srgbClr val="FF0000"/>
                </a:solidFill>
              </a:rPr>
              <a:t>pacienta </a:t>
            </a:r>
            <a:r>
              <a:rPr lang="cs-CZ" dirty="0" smtClean="0"/>
              <a:t>- vyprazdňování </a:t>
            </a:r>
            <a:r>
              <a:rPr lang="cs-CZ" dirty="0"/>
              <a:t>emitních misek; manipulace a čištění použitých nástrojů; manipulace s odpadem; při výměně lůžkovin; čištění rozlitých tělních tekutin.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266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Propustnost vyšetřovacích rukavic</a:t>
            </a:r>
            <a:br>
              <a:rPr lang="cs-CZ" dirty="0" smtClean="0"/>
            </a:br>
            <a:r>
              <a:rPr lang="cs-CZ" dirty="0"/>
              <a:t>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LATEXOVÉ RUKAVICE</a:t>
            </a:r>
          </a:p>
          <a:p>
            <a:r>
              <a:rPr lang="cs-CZ" dirty="0" smtClean="0">
                <a:solidFill>
                  <a:srgbClr val="92D050"/>
                </a:solidFill>
              </a:rPr>
              <a:t>Výhody:</a:t>
            </a:r>
            <a:r>
              <a:rPr lang="cs-CZ" dirty="0" smtClean="0"/>
              <a:t>       - </a:t>
            </a:r>
            <a:r>
              <a:rPr lang="cs-CZ" b="1" dirty="0" smtClean="0"/>
              <a:t>vysoká ochrana </a:t>
            </a:r>
            <a:r>
              <a:rPr lang="cs-CZ" b="1" dirty="0"/>
              <a:t>proti biologickému </a:t>
            </a:r>
            <a:r>
              <a:rPr lang="cs-CZ" b="1" dirty="0" smtClean="0"/>
              <a:t>materiálu!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Nevýhody:</a:t>
            </a:r>
            <a:r>
              <a:rPr lang="cs-CZ" dirty="0" smtClean="0"/>
              <a:t> - časté </a:t>
            </a:r>
            <a:r>
              <a:rPr lang="cs-CZ" dirty="0"/>
              <a:t>alergie na latex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- pudr</a:t>
            </a:r>
            <a:r>
              <a:rPr lang="cs-CZ" dirty="0"/>
              <a:t>, kterým je vnitřní stěna rukavic opatřena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</a:t>
            </a:r>
            <a:r>
              <a:rPr lang="cs-CZ" dirty="0"/>
              <a:t>poškozuje pokožku personálu (vysušuje, dráždí, </a:t>
            </a:r>
            <a:r>
              <a:rPr lang="cs-CZ" dirty="0" smtClean="0"/>
              <a:t>odírá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</a:t>
            </a:r>
            <a:r>
              <a:rPr lang="cs-CZ" dirty="0"/>
              <a:t>epitel, zvyšuje pH).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- prostřednictvím </a:t>
            </a:r>
            <a:r>
              <a:rPr lang="cs-CZ" dirty="0"/>
              <a:t>pudru se také mohou </a:t>
            </a:r>
            <a:r>
              <a:rPr lang="cs-CZ" dirty="0" smtClean="0"/>
              <a:t>přenášet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</a:t>
            </a:r>
            <a:r>
              <a:rPr lang="cs-CZ" dirty="0"/>
              <a:t>mikroorganismy, včetně inhalačního přenosu.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225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Propustnost vyšetřovacích rukavic</a:t>
            </a:r>
            <a:br>
              <a:rPr lang="cs-CZ" dirty="0"/>
            </a:br>
            <a:r>
              <a:rPr lang="cs-CZ" dirty="0" smtClean="0"/>
              <a:t>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Clr>
                <a:srgbClr val="4A66AC"/>
              </a:buClr>
              <a:buFont typeface="+mj-lt"/>
              <a:buAutoNum type="arabicPeriod" startAt="2"/>
            </a:pPr>
            <a:r>
              <a:rPr lang="cs-CZ" dirty="0" smtClean="0">
                <a:solidFill>
                  <a:srgbClr val="FF0000"/>
                </a:solidFill>
              </a:rPr>
              <a:t>NITRILOVÉ </a:t>
            </a:r>
            <a:r>
              <a:rPr lang="cs-CZ" dirty="0">
                <a:solidFill>
                  <a:srgbClr val="FF0000"/>
                </a:solidFill>
              </a:rPr>
              <a:t>RUKAVICE</a:t>
            </a:r>
          </a:p>
          <a:p>
            <a:pPr lvl="0">
              <a:buClr>
                <a:srgbClr val="4A66AC"/>
              </a:buClr>
            </a:pPr>
            <a:r>
              <a:rPr lang="cs-CZ" dirty="0">
                <a:solidFill>
                  <a:srgbClr val="92D050"/>
                </a:solidFill>
              </a:rPr>
              <a:t>Výhody:</a:t>
            </a:r>
            <a:r>
              <a:rPr lang="cs-CZ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 - </a:t>
            </a:r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dobrá ochrana </a:t>
            </a:r>
            <a:r>
              <a:rPr lang="cs-CZ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proti biologickému </a:t>
            </a:r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materiálu</a:t>
            </a:r>
          </a:p>
          <a:p>
            <a:pPr marL="0" lvl="0" indent="0">
              <a:buClr>
                <a:srgbClr val="4A66AC"/>
              </a:buClr>
              <a:buNone/>
            </a:pPr>
            <a:r>
              <a:rPr lang="cs-CZ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                      - </a:t>
            </a:r>
            <a:r>
              <a:rPr lang="cs-CZ" dirty="0"/>
              <a:t>v</a:t>
            </a:r>
            <a:r>
              <a:rPr lang="cs-CZ" dirty="0" smtClean="0"/>
              <a:t>ykazují </a:t>
            </a:r>
            <a:r>
              <a:rPr lang="cs-CZ" dirty="0"/>
              <a:t>dobrou poddajnost i </a:t>
            </a:r>
            <a:r>
              <a:rPr lang="cs-CZ" dirty="0" smtClean="0"/>
              <a:t>pevnost</a:t>
            </a:r>
          </a:p>
          <a:p>
            <a:pPr marL="0" lvl="0" indent="0">
              <a:buClr>
                <a:srgbClr val="4A66AC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- jejich </a:t>
            </a:r>
            <a:r>
              <a:rPr lang="cs-CZ" dirty="0"/>
              <a:t>odolnost proti propíchnutí je ve </a:t>
            </a:r>
            <a:r>
              <a:rPr lang="cs-CZ" dirty="0" smtClean="0"/>
              <a:t>srovnání</a:t>
            </a:r>
          </a:p>
          <a:p>
            <a:pPr marL="0" lvl="0" indent="0">
              <a:buClr>
                <a:srgbClr val="4A66AC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</a:t>
            </a:r>
            <a:r>
              <a:rPr lang="cs-CZ" dirty="0"/>
              <a:t>s latexem či jinými druhy rukavic </a:t>
            </a:r>
            <a:r>
              <a:rPr lang="cs-CZ" dirty="0" smtClean="0"/>
              <a:t>vysoká</a:t>
            </a:r>
          </a:p>
          <a:p>
            <a:pPr marL="0" lvl="0" indent="0">
              <a:buClr>
                <a:srgbClr val="4A66AC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- jsou </a:t>
            </a:r>
            <a:r>
              <a:rPr lang="cs-CZ" dirty="0"/>
              <a:t>odolnější proti průniku nebezpečných </a:t>
            </a:r>
            <a:r>
              <a:rPr lang="cs-CZ" dirty="0" smtClean="0"/>
              <a:t>chemikálií</a:t>
            </a:r>
          </a:p>
          <a:p>
            <a:pPr marL="0" lvl="0" indent="0">
              <a:buClr>
                <a:srgbClr val="4A66AC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</a:t>
            </a:r>
            <a:r>
              <a:rPr lang="cs-CZ" dirty="0"/>
              <a:t>než latexové rukavice. 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>
              <a:buClr>
                <a:srgbClr val="4A66AC"/>
              </a:buClr>
            </a:pPr>
            <a:r>
              <a:rPr lang="cs-CZ" dirty="0">
                <a:solidFill>
                  <a:srgbClr val="FF0000"/>
                </a:solidFill>
              </a:rPr>
              <a:t>Nevýhody</a:t>
            </a:r>
            <a:r>
              <a:rPr lang="cs-CZ" dirty="0" smtClean="0">
                <a:solidFill>
                  <a:srgbClr val="FF0000"/>
                </a:solidFill>
              </a:rPr>
              <a:t>: …..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Propustnost vyšetřovacích rukavic</a:t>
            </a:r>
            <a:br>
              <a:rPr lang="cs-CZ" dirty="0"/>
            </a:br>
            <a:r>
              <a:rPr lang="cs-CZ" dirty="0" smtClean="0"/>
              <a:t>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Clr>
                <a:srgbClr val="4A66AC"/>
              </a:buClr>
              <a:buFont typeface="+mj-lt"/>
              <a:buAutoNum type="arabicPeriod" startAt="3"/>
            </a:pPr>
            <a:r>
              <a:rPr lang="cs-CZ" dirty="0" smtClean="0">
                <a:solidFill>
                  <a:srgbClr val="FF0000"/>
                </a:solidFill>
              </a:rPr>
              <a:t>VINYLOVÉ </a:t>
            </a:r>
            <a:r>
              <a:rPr lang="cs-CZ" dirty="0">
                <a:solidFill>
                  <a:srgbClr val="FF0000"/>
                </a:solidFill>
              </a:rPr>
              <a:t>RUKAVICE</a:t>
            </a:r>
          </a:p>
          <a:p>
            <a:pPr lvl="0">
              <a:buClr>
                <a:srgbClr val="4A66AC"/>
              </a:buClr>
            </a:pPr>
            <a:r>
              <a:rPr lang="cs-CZ" dirty="0">
                <a:solidFill>
                  <a:srgbClr val="92D050"/>
                </a:solidFill>
              </a:rPr>
              <a:t>Výhody</a:t>
            </a:r>
            <a:r>
              <a:rPr lang="cs-CZ" dirty="0" smtClean="0">
                <a:solidFill>
                  <a:srgbClr val="92D050"/>
                </a:solidFill>
              </a:rPr>
              <a:t>: …..</a:t>
            </a:r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  </a:t>
            </a:r>
          </a:p>
          <a:p>
            <a:pPr lvl="0">
              <a:buClr>
                <a:srgbClr val="4A66AC"/>
              </a:buClr>
            </a:pPr>
            <a:r>
              <a:rPr lang="cs-CZ" dirty="0" smtClean="0">
                <a:solidFill>
                  <a:srgbClr val="FF0000"/>
                </a:solidFill>
              </a:rPr>
              <a:t>Nevýhody: - </a:t>
            </a:r>
            <a:r>
              <a:rPr lang="cs-CZ" dirty="0" smtClean="0"/>
              <a:t>nedostatečná </a:t>
            </a:r>
            <a:r>
              <a:rPr lang="cs-CZ" dirty="0"/>
              <a:t>ochranu proti chemickým látkám </a:t>
            </a:r>
            <a:r>
              <a:rPr lang="cs-CZ" dirty="0" smtClean="0"/>
              <a:t>a</a:t>
            </a:r>
          </a:p>
          <a:p>
            <a:pPr marL="0" lvl="0" indent="0">
              <a:buClr>
                <a:srgbClr val="4A66AC"/>
              </a:buClr>
              <a:buNone/>
            </a:pPr>
            <a:r>
              <a:rPr lang="cs-CZ" dirty="0" smtClean="0"/>
              <a:t>                              </a:t>
            </a:r>
            <a:r>
              <a:rPr lang="cs-CZ" dirty="0"/>
              <a:t>biologickému </a:t>
            </a:r>
            <a:r>
              <a:rPr lang="cs-CZ" dirty="0" smtClean="0"/>
              <a:t>materiálu (60%ní </a:t>
            </a:r>
            <a:r>
              <a:rPr lang="cs-CZ" dirty="0"/>
              <a:t>propustnost pro </a:t>
            </a:r>
            <a:r>
              <a:rPr lang="cs-CZ" dirty="0" smtClean="0"/>
              <a:t>viry)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02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Hygiena rukou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rgbClr val="FF0000"/>
                </a:solidFill>
              </a:rPr>
              <a:t>Pojmy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Hygienická dezinfekce rukou -</a:t>
            </a:r>
            <a:r>
              <a:rPr lang="cs-CZ" dirty="0"/>
              <a:t> redukce množství tranzientní / přechodné mikroflóry z pokožky rukou bez nutné účinnosti na rezidentní/ stálou mikroflóru pokožky, s cílem přerušení cesty přenosu mikroorganismů</a:t>
            </a:r>
            <a:r>
              <a:rPr lang="cs-CZ" dirty="0" smtClean="0"/>
              <a:t>.</a:t>
            </a:r>
            <a:r>
              <a:rPr lang="cs-CZ" b="1" dirty="0"/>
              <a:t>	</a:t>
            </a:r>
            <a:endParaRPr lang="cs-CZ" dirty="0"/>
          </a:p>
          <a:p>
            <a:r>
              <a:rPr lang="cs-CZ" b="1" dirty="0"/>
              <a:t>Hygienické mytí rukou - </a:t>
            </a:r>
            <a:r>
              <a:rPr lang="cs-CZ" dirty="0"/>
              <a:t>odstranění nečistoty a snížení množství tranzientní / přechodné mikroflóry bez nutné účinnosti na rezidentní / stálou mikroflóru pokožky, mycími přípravky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b="1" dirty="0"/>
              <a:t>Chirurgická dezinfekce rukou - </a:t>
            </a:r>
            <a:r>
              <a:rPr lang="cs-CZ" dirty="0"/>
              <a:t>redukce množství přechodné / tranzientní i stálé/ rezidentní mikroflóry na pokožce rukou a předloktí</a:t>
            </a:r>
            <a:r>
              <a:rPr lang="cs-CZ" dirty="0" smtClean="0"/>
              <a:t>.</a:t>
            </a:r>
          </a:p>
          <a:p>
            <a:r>
              <a:rPr lang="cs-CZ" b="1" dirty="0" err="1"/>
              <a:t>Compliance</a:t>
            </a:r>
            <a:r>
              <a:rPr lang="cs-CZ" b="1" dirty="0"/>
              <a:t> - </a:t>
            </a:r>
            <a:r>
              <a:rPr lang="cs-CZ" dirty="0"/>
              <a:t>sledování správného provádění hygieny rukou při poskytování péče</a:t>
            </a:r>
            <a:r>
              <a:rPr lang="cs-CZ" b="1" dirty="0"/>
              <a:t> - </a:t>
            </a:r>
            <a:r>
              <a:rPr lang="cs-CZ" dirty="0"/>
              <a:t>dodržování jednotlivých indikací a postupů v souladu s předpisy ČSN, EN, ISO, národními předpisy a ověřenými doporučeními k praktickému zabezpečení hygieny rukou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6" y="4510237"/>
            <a:ext cx="3096344" cy="11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6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bg1"/>
                </a:solidFill>
              </a:rPr>
              <a:t>Dezinfekční přípravky na ruce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z="2400" dirty="0">
                <a:solidFill>
                  <a:srgbClr val="00B0F0"/>
                </a:solidFill>
              </a:rPr>
              <a:t>Vodné roztoky</a:t>
            </a:r>
          </a:p>
          <a:p>
            <a:pPr algn="ctr"/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ponoření </a:t>
            </a:r>
            <a:r>
              <a:rPr lang="cs-CZ" altLang="cs-CZ" dirty="0"/>
              <a:t>rukou</a:t>
            </a:r>
          </a:p>
          <a:p>
            <a:pPr>
              <a:buNone/>
              <a:defRPr/>
            </a:pPr>
            <a:r>
              <a:rPr lang="cs-CZ" altLang="cs-CZ" dirty="0" smtClean="0"/>
              <a:t>   (ředění, stabilita, frekvence)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nutnost osušení</a:t>
            </a:r>
          </a:p>
          <a:p>
            <a:pPr>
              <a:defRPr/>
            </a:pPr>
            <a:r>
              <a:rPr lang="cs-CZ" altLang="cs-CZ" dirty="0"/>
              <a:t>dráždivé</a:t>
            </a:r>
          </a:p>
          <a:p>
            <a:pPr>
              <a:defRPr/>
            </a:pPr>
            <a:r>
              <a:rPr lang="cs-CZ" altLang="cs-CZ" dirty="0"/>
              <a:t>barvicí</a:t>
            </a:r>
          </a:p>
          <a:p>
            <a:pPr>
              <a:defRPr/>
            </a:pPr>
            <a:r>
              <a:rPr lang="cs-CZ" altLang="cs-CZ" dirty="0"/>
              <a:t>při opakované aplikaci vysušující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sz="2800" u="sng" dirty="0">
                <a:solidFill>
                  <a:srgbClr val="FF0000"/>
                </a:solidFill>
              </a:rPr>
              <a:t>Alkoholové přípravky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jednoduché dávkování</a:t>
            </a:r>
          </a:p>
          <a:p>
            <a:r>
              <a:rPr lang="cs-CZ" dirty="0"/>
              <a:t>aplikace na suché ruce</a:t>
            </a:r>
          </a:p>
          <a:p>
            <a:r>
              <a:rPr lang="cs-CZ" dirty="0"/>
              <a:t>rychlé vysušení bez otírání</a:t>
            </a:r>
          </a:p>
          <a:p>
            <a:r>
              <a:rPr lang="cs-CZ" dirty="0"/>
              <a:t>obsahují ochranné látky</a:t>
            </a:r>
          </a:p>
          <a:p>
            <a:r>
              <a:rPr lang="cs-CZ" dirty="0"/>
              <a:t>parfémované</a:t>
            </a:r>
          </a:p>
          <a:p>
            <a:r>
              <a:rPr lang="cs-CZ" dirty="0"/>
              <a:t>dostupnost při činnostech epidemiologicky významných  </a:t>
            </a:r>
          </a:p>
          <a:p>
            <a:r>
              <a:rPr lang="cs-CZ" dirty="0"/>
              <a:t>Riziko   </a:t>
            </a:r>
            <a:r>
              <a:rPr lang="cs-CZ" dirty="0" smtClean="0">
                <a:solidFill>
                  <a:srgbClr val="FF0000"/>
                </a:solidFill>
              </a:rPr>
              <a:t>hořlavé! 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869" y="5126220"/>
            <a:ext cx="49991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3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Přenos kontaminovanýma rukama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7" y="888643"/>
            <a:ext cx="7528535" cy="509610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cs-CZ" dirty="0" smtClean="0">
                <a:solidFill>
                  <a:srgbClr val="FF0000"/>
                </a:solidFill>
              </a:rPr>
              <a:t>řítomnost</a:t>
            </a:r>
            <a:r>
              <a:rPr lang="cs-CZ" dirty="0" smtClean="0"/>
              <a:t> potencionálních původců infekcí: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kůže a sliznice pacienta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tělní tekutiny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předměty v prostředí pacienta –v „zóně pacienta“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(ze zdravé kůže se odloučí přibližně </a:t>
            </a:r>
            <a:r>
              <a:rPr lang="cs-CZ" dirty="0" smtClean="0">
                <a:solidFill>
                  <a:srgbClr val="FF0000"/>
                </a:solidFill>
              </a:rPr>
              <a:t>10</a:t>
            </a:r>
            <a:r>
              <a:rPr lang="cs-CZ" baseline="30000" dirty="0" smtClean="0">
                <a:solidFill>
                  <a:srgbClr val="FF0000"/>
                </a:solidFill>
              </a:rPr>
              <a:t>6</a:t>
            </a:r>
            <a:r>
              <a:rPr lang="cs-CZ" dirty="0" smtClean="0"/>
              <a:t> kožních šupin)</a:t>
            </a:r>
          </a:p>
          <a:p>
            <a:r>
              <a:rPr lang="cs-CZ" dirty="0"/>
              <a:t>p</a:t>
            </a:r>
            <a:r>
              <a:rPr lang="cs-CZ" dirty="0" smtClean="0"/>
              <a:t>římým nebo nepřímým přenosem jsou </a:t>
            </a:r>
            <a:r>
              <a:rPr lang="cs-CZ" dirty="0" smtClean="0">
                <a:solidFill>
                  <a:srgbClr val="FF0000"/>
                </a:solidFill>
              </a:rPr>
              <a:t>kontaminovány</a:t>
            </a:r>
            <a:r>
              <a:rPr lang="cs-CZ" dirty="0" smtClean="0"/>
              <a:t> ruce zdravotníka</a:t>
            </a:r>
          </a:p>
          <a:p>
            <a:r>
              <a:rPr lang="cs-CZ" dirty="0"/>
              <a:t>m</a:t>
            </a:r>
            <a:r>
              <a:rPr lang="cs-CZ" dirty="0" smtClean="0"/>
              <a:t>ikroby na rukou </a:t>
            </a:r>
            <a:r>
              <a:rPr lang="cs-CZ" dirty="0" smtClean="0">
                <a:solidFill>
                  <a:srgbClr val="FF0000"/>
                </a:solidFill>
              </a:rPr>
              <a:t>přežívají </a:t>
            </a:r>
            <a:r>
              <a:rPr lang="cs-CZ" dirty="0" smtClean="0"/>
              <a:t>a množí se</a:t>
            </a:r>
          </a:p>
          <a:p>
            <a:r>
              <a:rPr lang="cs-CZ" dirty="0"/>
              <a:t>p</a:t>
            </a:r>
            <a:r>
              <a:rPr lang="cs-CZ" dirty="0" smtClean="0"/>
              <a:t>ři poskytování péče dalšímu pacientovi </a:t>
            </a:r>
            <a:r>
              <a:rPr lang="cs-CZ" dirty="0" smtClean="0">
                <a:solidFill>
                  <a:srgbClr val="FF0000"/>
                </a:solidFill>
              </a:rPr>
              <a:t>dochází k přenosu </a:t>
            </a:r>
            <a:r>
              <a:rPr lang="cs-CZ" dirty="0" smtClean="0"/>
              <a:t>(manipulace s invazivními vstupy!!!)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56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olidFill>
                  <a:srgbClr val="FF0000"/>
                </a:solidFill>
              </a:rPr>
              <a:t>Alkoholové roztoky dezinfekčních přípravků na </a:t>
            </a:r>
            <a:r>
              <a:rPr lang="cs-CZ" altLang="cs-CZ" dirty="0" smtClean="0">
                <a:solidFill>
                  <a:srgbClr val="FF0000"/>
                </a:solidFill>
              </a:rPr>
              <a:t>ruce</a:t>
            </a:r>
            <a:br>
              <a:rPr lang="cs-CZ" altLang="cs-CZ" dirty="0" smtClean="0">
                <a:solidFill>
                  <a:srgbClr val="FF0000"/>
                </a:solidFill>
              </a:rPr>
            </a:br>
            <a:r>
              <a:rPr lang="cs-CZ" altLang="cs-CZ" dirty="0" smtClean="0">
                <a:solidFill>
                  <a:srgbClr val="FF0000"/>
                </a:solidFill>
              </a:rPr>
              <a:t/>
            </a:r>
            <a:br>
              <a:rPr lang="cs-CZ" altLang="cs-CZ" dirty="0" smtClean="0">
                <a:solidFill>
                  <a:srgbClr val="FF0000"/>
                </a:solidFill>
              </a:rPr>
            </a:br>
            <a:r>
              <a:rPr lang="cs-CZ" altLang="cs-CZ" dirty="0" smtClean="0">
                <a:solidFill>
                  <a:schemeClr val="bg1"/>
                </a:solidFill>
              </a:rPr>
              <a:t>Účinnost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Většina je účinná na </a:t>
            </a:r>
            <a:r>
              <a:rPr lang="cs-CZ" altLang="cs-CZ" dirty="0" err="1" smtClean="0"/>
              <a:t>grampozitivní</a:t>
            </a:r>
            <a:r>
              <a:rPr lang="cs-CZ" altLang="cs-CZ" dirty="0" smtClean="0"/>
              <a:t> i gramnegativní bakterie, obalené viry, plísně a kvasinky.</a:t>
            </a:r>
          </a:p>
          <a:p>
            <a:r>
              <a:rPr lang="cs-CZ" altLang="cs-CZ" dirty="0">
                <a:solidFill>
                  <a:srgbClr val="FF0000"/>
                </a:solidFill>
              </a:rPr>
              <a:t>P</a:t>
            </a:r>
            <a:r>
              <a:rPr lang="cs-CZ" altLang="cs-CZ" dirty="0" smtClean="0">
                <a:solidFill>
                  <a:srgbClr val="FF0000"/>
                </a:solidFill>
              </a:rPr>
              <a:t>ůsobí </a:t>
            </a:r>
            <a:r>
              <a:rPr lang="cs-CZ" altLang="cs-CZ" dirty="0">
                <a:solidFill>
                  <a:srgbClr val="FF0000"/>
                </a:solidFill>
              </a:rPr>
              <a:t>pouze na vegetativní formy mikroorganizmů, </a:t>
            </a:r>
            <a:r>
              <a:rPr lang="cs-CZ" altLang="cs-CZ" b="1" dirty="0">
                <a:solidFill>
                  <a:srgbClr val="FF0000"/>
                </a:solidFill>
              </a:rPr>
              <a:t>NE</a:t>
            </a:r>
            <a:r>
              <a:rPr lang="cs-CZ" altLang="cs-CZ" dirty="0">
                <a:solidFill>
                  <a:srgbClr val="FF0000"/>
                </a:solidFill>
              </a:rPr>
              <a:t> na jejich </a:t>
            </a:r>
            <a:r>
              <a:rPr lang="cs-CZ" altLang="cs-CZ" dirty="0" smtClean="0">
                <a:solidFill>
                  <a:srgbClr val="FF0000"/>
                </a:solidFill>
              </a:rPr>
              <a:t>spory!!!</a:t>
            </a:r>
          </a:p>
          <a:p>
            <a:r>
              <a:rPr lang="cs-CZ" altLang="cs-CZ" dirty="0" smtClean="0"/>
              <a:t>Při epidemickém výskytu infekce neomalenými viry (hepatitida A, </a:t>
            </a:r>
            <a:r>
              <a:rPr lang="cs-CZ" altLang="cs-CZ" dirty="0" err="1" smtClean="0"/>
              <a:t>noroviry</a:t>
            </a:r>
            <a:r>
              <a:rPr lang="cs-CZ" altLang="cs-CZ" dirty="0" smtClean="0"/>
              <a:t>) je potřeba volit dezinfekční přípravky s výrobcem garantovanou účinností na tento typ virů. </a:t>
            </a:r>
          </a:p>
          <a:p>
            <a:endParaRPr lang="cs-CZ" altLang="cs-CZ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901" y="3491232"/>
            <a:ext cx="2480280" cy="2795735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539049" y="4357816"/>
            <a:ext cx="2899719" cy="9061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862" y="4053180"/>
            <a:ext cx="2738925" cy="167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2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9600" dirty="0" smtClean="0">
                <a:solidFill>
                  <a:srgbClr val="FF0000"/>
                </a:solidFill>
              </a:rPr>
              <a:t>!</a:t>
            </a:r>
            <a:endParaRPr lang="cs-CZ" sz="9600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3647" y="1073634"/>
            <a:ext cx="8109846" cy="47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5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smtClean="0">
                <a:solidFill>
                  <a:srgbClr val="FF0000"/>
                </a:solidFill>
              </a:rPr>
              <a:t>5.květen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Mezinárodní den hygieny rukou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https://youtu.be/K-2XWtEjfl8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607" y="783704"/>
            <a:ext cx="3925013" cy="52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8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Postup mytí rukou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Navlhčit ruce vodou.</a:t>
            </a:r>
          </a:p>
          <a:p>
            <a:pPr lvl="0"/>
            <a:r>
              <a:rPr lang="cs-CZ" dirty="0"/>
              <a:t>Aplikovat dostatek mýdla na pokrytí celého povrchu rukou a s malým </a:t>
            </a:r>
            <a:r>
              <a:rPr lang="cs-CZ" dirty="0" smtClean="0"/>
              <a:t>množstvím vody </a:t>
            </a:r>
            <a:r>
              <a:rPr lang="cs-CZ" dirty="0"/>
              <a:t>ho napěnit. </a:t>
            </a:r>
          </a:p>
          <a:p>
            <a:pPr lvl="0"/>
            <a:r>
              <a:rPr lang="cs-CZ" dirty="0"/>
              <a:t>Mýt ruce minimálně 30 vteřin.</a:t>
            </a:r>
          </a:p>
          <a:p>
            <a:pPr lvl="0"/>
            <a:r>
              <a:rPr lang="cs-CZ" dirty="0"/>
              <a:t>Opláchnout ruce tekoucí vodou.</a:t>
            </a:r>
          </a:p>
          <a:p>
            <a:pPr lvl="0"/>
            <a:r>
              <a:rPr lang="cs-CZ" dirty="0"/>
              <a:t>Ruce si pečlivě osušit ručníkem na jedno použití.</a:t>
            </a:r>
          </a:p>
        </p:txBody>
      </p:sp>
      <p:pic>
        <p:nvPicPr>
          <p:cNvPr id="2050" name="Picture 2" descr="Výsledek obrázku pro mikroflóra ruk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238" y="3609474"/>
            <a:ext cx="2309514" cy="174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22896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ámeček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386</TotalTime>
  <Words>1095</Words>
  <Application>Microsoft Office PowerPoint</Application>
  <PresentationFormat>Širokoúhlá obrazovka</PresentationFormat>
  <Paragraphs>160</Paragraphs>
  <Slides>26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Corbel</vt:lpstr>
      <vt:lpstr>Wingdings 2</vt:lpstr>
      <vt:lpstr>Rámeček</vt:lpstr>
      <vt:lpstr>Fotografie</vt:lpstr>
      <vt:lpstr>Hygiena rukou a používání rukavic </vt:lpstr>
      <vt:lpstr>Mikroflóra pokožky rukou      </vt:lpstr>
      <vt:lpstr>Hygiena rukou  Pojmy</vt:lpstr>
      <vt:lpstr>Dezinfekční přípravky na ruce</vt:lpstr>
      <vt:lpstr>   Přenos kontaminovanýma rukama      </vt:lpstr>
      <vt:lpstr>Alkoholové roztoky dezinfekčních přípravků na ruce  Účinnost</vt:lpstr>
      <vt:lpstr>!</vt:lpstr>
      <vt:lpstr>5.květen   Mezinárodní den hygieny rukou</vt:lpstr>
      <vt:lpstr>Postup mytí rukou</vt:lpstr>
      <vt:lpstr>Postup mytí rukou dleWHO </vt:lpstr>
      <vt:lpstr>Mytí rukou Kdy?    </vt:lpstr>
      <vt:lpstr>Postup dezinfekce rukou</vt:lpstr>
      <vt:lpstr>Technika dezinfekce rukou</vt:lpstr>
      <vt:lpstr>Nejčastěji opomíjená místa  (zdroj: CDC)</vt:lpstr>
      <vt:lpstr> Hygiena rukou dle vyhlášky č. 306/2012 Sb. I</vt:lpstr>
      <vt:lpstr>Hygiena rukou dle vyhlášky č. 306/2012 Sb. II</vt:lpstr>
      <vt:lpstr>ZONÁLNÍ PŘÍSTUP</vt:lpstr>
      <vt:lpstr>Dezinfekce rukou  Kdy?</vt:lpstr>
      <vt:lpstr>Rizikové faktory pro no-compliance (dle WHO)</vt:lpstr>
      <vt:lpstr>„STARONOVÁ STRATEGIE“  Pravidlo BBE</vt:lpstr>
      <vt:lpstr>Používání rukavic při poskytování zdravotní péče</vt:lpstr>
      <vt:lpstr>Pravidla používání rukavic při poskytování zdravotní péče</vt:lpstr>
      <vt:lpstr>Indikace k použití vyšetřovacích rukavic</vt:lpstr>
      <vt:lpstr>Propustnost vyšetřovacích rukavic I</vt:lpstr>
      <vt:lpstr>Propustnost vyšetřovacích rukavic II</vt:lpstr>
      <vt:lpstr>Propustnost vyšetřovacích rukavic III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Hygiena rukou a používání rukavic</dc:title>
  <dc:creator>Bohdana Rezková</dc:creator>
  <cp:lastModifiedBy>Bohdana Rezková</cp:lastModifiedBy>
  <cp:revision>31</cp:revision>
  <dcterms:created xsi:type="dcterms:W3CDTF">2017-04-04T09:44:42Z</dcterms:created>
  <dcterms:modified xsi:type="dcterms:W3CDTF">2017-11-06T11:52:28Z</dcterms:modified>
</cp:coreProperties>
</file>