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67" r:id="rId3"/>
    <p:sldId id="275" r:id="rId4"/>
    <p:sldId id="276" r:id="rId5"/>
    <p:sldId id="291" r:id="rId6"/>
    <p:sldId id="286" r:id="rId7"/>
    <p:sldId id="278" r:id="rId8"/>
    <p:sldId id="277" r:id="rId9"/>
    <p:sldId id="279" r:id="rId10"/>
    <p:sldId id="292" r:id="rId11"/>
    <p:sldId id="281" r:id="rId12"/>
    <p:sldId id="282" r:id="rId13"/>
    <p:sldId id="290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0D86-AC03-4C69-8EB2-FFFA7A4FD157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6BA6A-9CB1-4AFE-8BBC-6FFD765661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193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6BA6A-9CB1-4AFE-8BBC-6FFD765661E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38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4A04FDF-6BF5-4A1A-8A70-585516EB4B2F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8E6B1E4-4E6D-4D13-B3B5-1275EA02388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4FDF-6BF5-4A1A-8A70-585516EB4B2F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B1E4-4E6D-4D13-B3B5-1275EA0238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4FDF-6BF5-4A1A-8A70-585516EB4B2F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B1E4-4E6D-4D13-B3B5-1275EA02388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4FDF-6BF5-4A1A-8A70-585516EB4B2F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B1E4-4E6D-4D13-B3B5-1275EA02388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4A04FDF-6BF5-4A1A-8A70-585516EB4B2F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8E6B1E4-4E6D-4D13-B3B5-1275EA02388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4FDF-6BF5-4A1A-8A70-585516EB4B2F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B1E4-4E6D-4D13-B3B5-1275EA02388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4FDF-6BF5-4A1A-8A70-585516EB4B2F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B1E4-4E6D-4D13-B3B5-1275EA02388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4FDF-6BF5-4A1A-8A70-585516EB4B2F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B1E4-4E6D-4D13-B3B5-1275EA023880}" type="slidenum">
              <a:rPr lang="cs-CZ" smtClean="0"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4FDF-6BF5-4A1A-8A70-585516EB4B2F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B1E4-4E6D-4D13-B3B5-1275EA023880}" type="slidenum">
              <a:rPr lang="cs-CZ" smtClean="0"/>
              <a:t>‹#›</a:t>
            </a:fld>
            <a:endParaRPr lang="cs-CZ"/>
          </a:p>
        </p:txBody>
      </p:sp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4FDF-6BF5-4A1A-8A70-585516EB4B2F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B1E4-4E6D-4D13-B3B5-1275EA02388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4FDF-6BF5-4A1A-8A70-585516EB4B2F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B1E4-4E6D-4D13-B3B5-1275EA02388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4A04FDF-6BF5-4A1A-8A70-585516EB4B2F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E6B1E4-4E6D-4D13-B3B5-1275EA023880}" type="slidenum">
              <a:rPr lang="cs-CZ" smtClean="0"/>
              <a:t>‹#›</a:t>
            </a:fld>
            <a:endParaRPr lang="cs-CZ"/>
          </a:p>
        </p:txBody>
      </p:sp>
      <p:sp>
        <p:nvSpPr>
          <p:cNvPr id="28" name="Přímá spojnice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nice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025208" cy="9906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latin typeface="Cambria" pitchFamily="18" charset="0"/>
              </a:rPr>
              <a:t/>
            </a:r>
            <a:br>
              <a:rPr lang="cs-CZ" dirty="0">
                <a:latin typeface="Cambria" pitchFamily="18" charset="0"/>
              </a:rPr>
            </a:br>
            <a:r>
              <a:rPr lang="cs-CZ" dirty="0" smtClean="0">
                <a:latin typeface="Cambria" pitchFamily="18" charset="0"/>
              </a:rPr>
              <a:t>Specifika klinické terminologie</a:t>
            </a:r>
            <a:r>
              <a:rPr lang="cs-CZ" dirty="0">
                <a:latin typeface="Cambria" pitchFamily="18" charset="0"/>
              </a:rPr>
              <a:t/>
            </a:r>
            <a:br>
              <a:rPr lang="cs-CZ" dirty="0">
                <a:latin typeface="Cambria" pitchFamily="18" charset="0"/>
              </a:rPr>
            </a:br>
            <a:endParaRPr lang="cs-CZ" dirty="0">
              <a:latin typeface="Cambria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s-CZ" dirty="0">
                <a:latin typeface="Cambria" pitchFamily="18" charset="0"/>
              </a:rPr>
              <a:t>L</a:t>
            </a:r>
            <a:r>
              <a:rPr lang="cs-CZ" dirty="0" smtClean="0">
                <a:latin typeface="Cambria" pitchFamily="18" charset="0"/>
              </a:rPr>
              <a:t>ekce 7-9</a:t>
            </a:r>
            <a:endParaRPr lang="cs-CZ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14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mbria" panose="02040503050406030204" pitchFamily="18" charset="0"/>
              </a:rPr>
              <a:t>Názvy zánětů a nádorů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solidFill>
                  <a:srgbClr val="C00000"/>
                </a:solidFill>
                <a:latin typeface="Cambria" panose="02040503050406030204" pitchFamily="18" charset="0"/>
              </a:rPr>
              <a:t>vyjádření zánětlivého onemocnění</a:t>
            </a:r>
          </a:p>
          <a:p>
            <a:pPr lvl="1"/>
            <a:r>
              <a:rPr lang="cs-CZ" dirty="0" smtClean="0">
                <a:latin typeface="Cambria" panose="02040503050406030204" pitchFamily="18" charset="0"/>
              </a:rPr>
              <a:t>u pojmenování </a:t>
            </a:r>
            <a:r>
              <a:rPr lang="cs-CZ" dirty="0">
                <a:latin typeface="Cambria" panose="02040503050406030204" pitchFamily="18" charset="0"/>
              </a:rPr>
              <a:t>zánětlivých onemocnění se nejčastěji uplatňuje přípona </a:t>
            </a:r>
            <a:r>
              <a:rPr lang="cs-CZ" b="1" dirty="0">
                <a:latin typeface="Cambria" panose="02040503050406030204" pitchFamily="18" charset="0"/>
              </a:rPr>
              <a:t>-</a:t>
            </a:r>
            <a:r>
              <a:rPr lang="cs-CZ" b="1" dirty="0" err="1">
                <a:latin typeface="Cambria" panose="02040503050406030204" pitchFamily="18" charset="0"/>
              </a:rPr>
              <a:t>ītis</a:t>
            </a:r>
            <a:r>
              <a:rPr lang="cs-CZ" dirty="0">
                <a:latin typeface="Cambria" panose="02040503050406030204" pitchFamily="18" charset="0"/>
              </a:rPr>
              <a:t> (gen. </a:t>
            </a:r>
            <a:r>
              <a:rPr lang="cs-CZ" dirty="0" err="1">
                <a:latin typeface="Cambria" panose="02040503050406030204" pitchFamily="18" charset="0"/>
              </a:rPr>
              <a:t>sg</a:t>
            </a:r>
            <a:r>
              <a:rPr lang="cs-CZ" dirty="0">
                <a:latin typeface="Cambria" panose="02040503050406030204" pitchFamily="18" charset="0"/>
              </a:rPr>
              <a:t>. </a:t>
            </a:r>
            <a:r>
              <a:rPr lang="cs-CZ" b="1" dirty="0">
                <a:latin typeface="Cambria" panose="02040503050406030204" pitchFamily="18" charset="0"/>
              </a:rPr>
              <a:t>-</a:t>
            </a:r>
            <a:r>
              <a:rPr lang="cs-CZ" b="1" dirty="0" err="1">
                <a:latin typeface="Cambria" panose="02040503050406030204" pitchFamily="18" charset="0"/>
              </a:rPr>
              <a:t>ītidis</a:t>
            </a:r>
            <a:r>
              <a:rPr lang="cs-CZ" dirty="0">
                <a:latin typeface="Cambria" panose="02040503050406030204" pitchFamily="18" charset="0"/>
              </a:rPr>
              <a:t>), která se připojuje ke genitivnímu kmeni substantiva označujícího postižený </a:t>
            </a:r>
            <a:r>
              <a:rPr lang="cs-CZ" dirty="0" smtClean="0">
                <a:latin typeface="Cambria" panose="02040503050406030204" pitchFamily="18" charset="0"/>
              </a:rPr>
              <a:t>orgán, např.:</a:t>
            </a:r>
          </a:p>
          <a:p>
            <a:pPr lvl="3"/>
            <a:r>
              <a:rPr lang="cs-CZ" sz="2100" i="1" dirty="0" err="1" smtClean="0">
                <a:latin typeface="Cambria" panose="02040503050406030204" pitchFamily="18" charset="0"/>
              </a:rPr>
              <a:t>hepatītis</a:t>
            </a:r>
            <a:r>
              <a:rPr lang="cs-CZ" sz="2100" i="1" dirty="0">
                <a:latin typeface="Cambria" panose="02040503050406030204" pitchFamily="18" charset="0"/>
              </a:rPr>
              <a:t>, </a:t>
            </a:r>
            <a:r>
              <a:rPr lang="cs-CZ" sz="2100" i="1" dirty="0" err="1">
                <a:latin typeface="Cambria" panose="02040503050406030204" pitchFamily="18" charset="0"/>
              </a:rPr>
              <a:t>ītidis</a:t>
            </a:r>
            <a:r>
              <a:rPr lang="cs-CZ" sz="2100" i="1" dirty="0">
                <a:latin typeface="Cambria" panose="02040503050406030204" pitchFamily="18" charset="0"/>
              </a:rPr>
              <a:t>, f.</a:t>
            </a:r>
            <a:r>
              <a:rPr lang="cs-CZ" sz="2100" dirty="0">
                <a:latin typeface="Cambria" panose="02040503050406030204" pitchFamily="18" charset="0"/>
              </a:rPr>
              <a:t> 	</a:t>
            </a:r>
            <a:r>
              <a:rPr lang="cs-CZ" sz="2100" dirty="0" smtClean="0">
                <a:latin typeface="Cambria" panose="02040503050406030204" pitchFamily="18" charset="0"/>
              </a:rPr>
              <a:t>= </a:t>
            </a:r>
            <a:r>
              <a:rPr lang="cs-CZ" sz="2100" dirty="0">
                <a:latin typeface="Cambria" panose="02040503050406030204" pitchFamily="18" charset="0"/>
              </a:rPr>
              <a:t>	zánětlivé onemocnění jater</a:t>
            </a:r>
          </a:p>
          <a:p>
            <a:pPr lvl="3"/>
            <a:r>
              <a:rPr lang="cs-CZ" sz="2100" i="1" dirty="0" err="1">
                <a:latin typeface="Cambria" panose="02040503050406030204" pitchFamily="18" charset="0"/>
              </a:rPr>
              <a:t>encephalītis</a:t>
            </a:r>
            <a:r>
              <a:rPr lang="cs-CZ" sz="2100" i="1" dirty="0">
                <a:latin typeface="Cambria" panose="02040503050406030204" pitchFamily="18" charset="0"/>
              </a:rPr>
              <a:t>, </a:t>
            </a:r>
            <a:r>
              <a:rPr lang="cs-CZ" sz="2100" i="1" dirty="0" err="1">
                <a:latin typeface="Cambria" panose="02040503050406030204" pitchFamily="18" charset="0"/>
              </a:rPr>
              <a:t>ītidis</a:t>
            </a:r>
            <a:r>
              <a:rPr lang="cs-CZ" sz="2100" i="1" dirty="0">
                <a:latin typeface="Cambria" panose="02040503050406030204" pitchFamily="18" charset="0"/>
              </a:rPr>
              <a:t>, f.</a:t>
            </a:r>
            <a:r>
              <a:rPr lang="cs-CZ" sz="2100" dirty="0">
                <a:latin typeface="Cambria" panose="02040503050406030204" pitchFamily="18" charset="0"/>
              </a:rPr>
              <a:t> 	= 	zánětlivé onemocnění mozku</a:t>
            </a:r>
          </a:p>
          <a:p>
            <a:pPr lvl="3"/>
            <a:r>
              <a:rPr lang="cs-CZ" sz="2100" i="1" dirty="0" err="1">
                <a:latin typeface="Cambria" panose="02040503050406030204" pitchFamily="18" charset="0"/>
              </a:rPr>
              <a:t>gastrītis</a:t>
            </a:r>
            <a:r>
              <a:rPr lang="cs-CZ" sz="2100" i="1" dirty="0">
                <a:latin typeface="Cambria" panose="02040503050406030204" pitchFamily="18" charset="0"/>
              </a:rPr>
              <a:t>, </a:t>
            </a:r>
            <a:r>
              <a:rPr lang="cs-CZ" sz="2100" i="1" dirty="0" err="1">
                <a:latin typeface="Cambria" panose="02040503050406030204" pitchFamily="18" charset="0"/>
              </a:rPr>
              <a:t>ītidis</a:t>
            </a:r>
            <a:r>
              <a:rPr lang="cs-CZ" sz="2100" i="1" dirty="0">
                <a:latin typeface="Cambria" panose="02040503050406030204" pitchFamily="18" charset="0"/>
              </a:rPr>
              <a:t>, f.</a:t>
            </a:r>
            <a:r>
              <a:rPr lang="cs-CZ" sz="2100" dirty="0">
                <a:latin typeface="Cambria" panose="02040503050406030204" pitchFamily="18" charset="0"/>
              </a:rPr>
              <a:t> 	</a:t>
            </a:r>
            <a:r>
              <a:rPr lang="cs-CZ" sz="2100" dirty="0" smtClean="0">
                <a:latin typeface="Cambria" panose="02040503050406030204" pitchFamily="18" charset="0"/>
              </a:rPr>
              <a:t>= </a:t>
            </a:r>
            <a:r>
              <a:rPr lang="cs-CZ" sz="2100" dirty="0">
                <a:latin typeface="Cambria" panose="02040503050406030204" pitchFamily="18" charset="0"/>
              </a:rPr>
              <a:t>	zánětlivé onemocnění </a:t>
            </a:r>
            <a:r>
              <a:rPr lang="cs-CZ" sz="2100" dirty="0" smtClean="0">
                <a:latin typeface="Cambria" panose="02040503050406030204" pitchFamily="18" charset="0"/>
              </a:rPr>
              <a:t>žaludku</a:t>
            </a:r>
            <a:r>
              <a:rPr lang="cs-CZ" b="1" dirty="0">
                <a:latin typeface="Cambria" panose="02040503050406030204" pitchFamily="18" charset="0"/>
              </a:rPr>
              <a:t>		</a:t>
            </a:r>
            <a:endParaRPr lang="cs-CZ" dirty="0">
              <a:latin typeface="Cambria" panose="02040503050406030204" pitchFamily="18" charset="0"/>
            </a:endParaRPr>
          </a:p>
          <a:p>
            <a:r>
              <a:rPr lang="cs-CZ" dirty="0" smtClean="0">
                <a:solidFill>
                  <a:srgbClr val="C00000"/>
                </a:solidFill>
                <a:latin typeface="Cambria" panose="02040503050406030204" pitchFamily="18" charset="0"/>
              </a:rPr>
              <a:t>vyjádření </a:t>
            </a:r>
            <a:r>
              <a:rPr lang="cs-CZ" dirty="0">
                <a:solidFill>
                  <a:srgbClr val="C00000"/>
                </a:solidFill>
                <a:latin typeface="Cambria" panose="02040503050406030204" pitchFamily="18" charset="0"/>
              </a:rPr>
              <a:t>nádorového onemocnění</a:t>
            </a:r>
          </a:p>
          <a:p>
            <a:pPr lvl="1"/>
            <a:r>
              <a:rPr lang="cs-CZ" dirty="0" smtClean="0">
                <a:latin typeface="Cambria" panose="02040503050406030204" pitchFamily="18" charset="0"/>
              </a:rPr>
              <a:t>nádory </a:t>
            </a:r>
            <a:r>
              <a:rPr lang="cs-CZ" dirty="0">
                <a:latin typeface="Cambria" panose="02040503050406030204" pitchFamily="18" charset="0"/>
              </a:rPr>
              <a:t>se obvykle označují výrazy s příponou </a:t>
            </a:r>
            <a:r>
              <a:rPr lang="cs-CZ" b="1" dirty="0">
                <a:latin typeface="Cambria" panose="02040503050406030204" pitchFamily="18" charset="0"/>
              </a:rPr>
              <a:t>-</a:t>
            </a:r>
            <a:r>
              <a:rPr lang="cs-CZ" b="1" dirty="0" err="1">
                <a:latin typeface="Cambria" panose="02040503050406030204" pitchFamily="18" charset="0"/>
              </a:rPr>
              <a:t>ōma</a:t>
            </a:r>
            <a:r>
              <a:rPr lang="cs-CZ" b="1" dirty="0">
                <a:latin typeface="Cambria" panose="02040503050406030204" pitchFamily="18" charset="0"/>
              </a:rPr>
              <a:t> </a:t>
            </a:r>
            <a:r>
              <a:rPr lang="cs-CZ" dirty="0">
                <a:latin typeface="Cambria" panose="02040503050406030204" pitchFamily="18" charset="0"/>
              </a:rPr>
              <a:t>(gen. </a:t>
            </a:r>
            <a:r>
              <a:rPr lang="cs-CZ" dirty="0" err="1">
                <a:latin typeface="Cambria" panose="02040503050406030204" pitchFamily="18" charset="0"/>
              </a:rPr>
              <a:t>sg</a:t>
            </a:r>
            <a:r>
              <a:rPr lang="cs-CZ" dirty="0">
                <a:latin typeface="Cambria" panose="02040503050406030204" pitchFamily="18" charset="0"/>
              </a:rPr>
              <a:t>. </a:t>
            </a:r>
            <a:r>
              <a:rPr lang="cs-CZ" dirty="0" smtClean="0">
                <a:latin typeface="Cambria" panose="02040503050406030204" pitchFamily="18" charset="0"/>
              </a:rPr>
              <a:t/>
            </a:r>
            <a:br>
              <a:rPr lang="cs-CZ" dirty="0" smtClean="0">
                <a:latin typeface="Cambria" panose="02040503050406030204" pitchFamily="18" charset="0"/>
              </a:rPr>
            </a:br>
            <a:r>
              <a:rPr lang="cs-CZ" b="1" dirty="0" smtClean="0">
                <a:latin typeface="Cambria" panose="02040503050406030204" pitchFamily="18" charset="0"/>
              </a:rPr>
              <a:t>-</a:t>
            </a:r>
            <a:r>
              <a:rPr lang="cs-CZ" b="1" dirty="0" err="1" smtClean="0">
                <a:latin typeface="Cambria" panose="02040503050406030204" pitchFamily="18" charset="0"/>
              </a:rPr>
              <a:t>ōmatis</a:t>
            </a:r>
            <a:r>
              <a:rPr lang="cs-CZ" dirty="0" smtClean="0">
                <a:latin typeface="Cambria" panose="02040503050406030204" pitchFamily="18" charset="0"/>
              </a:rPr>
              <a:t>), např.:</a:t>
            </a:r>
          </a:p>
          <a:p>
            <a:pPr lvl="3"/>
            <a:r>
              <a:rPr lang="cs-CZ" sz="2100" i="1" dirty="0" err="1" smtClean="0">
                <a:latin typeface="Cambria" panose="02040503050406030204" pitchFamily="18" charset="0"/>
              </a:rPr>
              <a:t>myōma</a:t>
            </a:r>
            <a:r>
              <a:rPr lang="cs-CZ" sz="2100" i="1" dirty="0">
                <a:latin typeface="Cambria" panose="02040503050406030204" pitchFamily="18" charset="0"/>
              </a:rPr>
              <a:t>, tis, n.	</a:t>
            </a:r>
            <a:r>
              <a:rPr lang="cs-CZ" sz="2100" i="1" dirty="0" smtClean="0">
                <a:latin typeface="Cambria" panose="02040503050406030204" pitchFamily="18" charset="0"/>
              </a:rPr>
              <a:t>	</a:t>
            </a:r>
            <a:r>
              <a:rPr lang="cs-CZ" sz="2100" dirty="0" smtClean="0">
                <a:latin typeface="Cambria" panose="02040503050406030204" pitchFamily="18" charset="0"/>
              </a:rPr>
              <a:t>=</a:t>
            </a:r>
            <a:r>
              <a:rPr lang="cs-CZ" sz="2100" dirty="0">
                <a:latin typeface="Cambria" panose="02040503050406030204" pitchFamily="18" charset="0"/>
              </a:rPr>
              <a:t>	svalový </a:t>
            </a:r>
            <a:r>
              <a:rPr lang="cs-CZ" sz="2100" dirty="0" smtClean="0">
                <a:latin typeface="Cambria" panose="02040503050406030204" pitchFamily="18" charset="0"/>
              </a:rPr>
              <a:t>nádor</a:t>
            </a:r>
          </a:p>
          <a:p>
            <a:pPr lvl="3"/>
            <a:r>
              <a:rPr lang="cs-CZ" sz="2100" i="1" dirty="0" err="1" smtClean="0">
                <a:latin typeface="Cambria" panose="02040503050406030204" pitchFamily="18" charset="0"/>
              </a:rPr>
              <a:t>lipōma</a:t>
            </a:r>
            <a:r>
              <a:rPr lang="cs-CZ" sz="2100" i="1" dirty="0">
                <a:latin typeface="Cambria" panose="02040503050406030204" pitchFamily="18" charset="0"/>
              </a:rPr>
              <a:t>, tis, n.	</a:t>
            </a:r>
            <a:r>
              <a:rPr lang="cs-CZ" sz="2100" i="1" dirty="0" smtClean="0">
                <a:latin typeface="Cambria" panose="02040503050406030204" pitchFamily="18" charset="0"/>
              </a:rPr>
              <a:t>	</a:t>
            </a:r>
            <a:r>
              <a:rPr lang="cs-CZ" sz="2100" dirty="0" smtClean="0">
                <a:latin typeface="Cambria" panose="02040503050406030204" pitchFamily="18" charset="0"/>
              </a:rPr>
              <a:t>=</a:t>
            </a:r>
            <a:r>
              <a:rPr lang="cs-CZ" sz="2100" dirty="0">
                <a:latin typeface="Cambria" panose="02040503050406030204" pitchFamily="18" charset="0"/>
              </a:rPr>
              <a:t>	tukový nádor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42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mbria" panose="02040503050406030204" pitchFamily="18" charset="0"/>
              </a:rPr>
              <a:t>Klinická eponyma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latin typeface="Cambria" panose="02040503050406030204" pitchFamily="18" charset="0"/>
              </a:rPr>
              <a:t>pojmenování </a:t>
            </a:r>
            <a:r>
              <a:rPr lang="cs-CZ" sz="2000" dirty="0">
                <a:latin typeface="Cambria" panose="02040503050406030204" pitchFamily="18" charset="0"/>
              </a:rPr>
              <a:t>nemocí, úrazů nebo zákroků s použitím vlastních jmen osobností, které se významnou měrou zasloužily o objev, popis nemoci nebo jejího příznaku či o provedení určitého lékařského zákroku a vyšetřovací </a:t>
            </a:r>
            <a:r>
              <a:rPr lang="cs-CZ" sz="2000" dirty="0" smtClean="0">
                <a:latin typeface="Cambria" panose="02040503050406030204" pitchFamily="18" charset="0"/>
              </a:rPr>
              <a:t>metody</a:t>
            </a:r>
            <a:endParaRPr lang="cs-CZ" sz="2000" dirty="0">
              <a:latin typeface="Cambria" panose="02040503050406030204" pitchFamily="18" charset="0"/>
            </a:endParaRPr>
          </a:p>
          <a:p>
            <a:pPr lvl="3"/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Facies </a:t>
            </a:r>
            <a:r>
              <a:rPr lang="cs-CZ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Hippocratica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cs-CZ" dirty="0">
                <a:latin typeface="Cambria" panose="02040503050406030204" pitchFamily="18" charset="0"/>
              </a:rPr>
              <a:t>(výraz tváře těžce nemocných lidí před smrtí, pro něhož jsou typické propadlé tváře, zapadlé oči a špičatý nos; jako první jej velmi přesně popsal </a:t>
            </a:r>
            <a:r>
              <a:rPr lang="cs-CZ" dirty="0" err="1">
                <a:latin typeface="Cambria" panose="02040503050406030204" pitchFamily="18" charset="0"/>
              </a:rPr>
              <a:t>Hippokratés</a:t>
            </a:r>
            <a:r>
              <a:rPr lang="cs-CZ" dirty="0" smtClean="0">
                <a:latin typeface="Cambria" panose="02040503050406030204" pitchFamily="18" charset="0"/>
              </a:rPr>
              <a:t>)</a:t>
            </a:r>
          </a:p>
          <a:p>
            <a:pPr lvl="1"/>
            <a:endParaRPr lang="cs-CZ" sz="2000" dirty="0">
              <a:latin typeface="Cambria" panose="02040503050406030204" pitchFamily="18" charset="0"/>
            </a:endParaRPr>
          </a:p>
        </p:txBody>
      </p:sp>
      <p:pic>
        <p:nvPicPr>
          <p:cNvPr id="4" name="Picture 11" descr="chol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01008"/>
            <a:ext cx="4897438" cy="325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8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mbria" panose="02040503050406030204" pitchFamily="18" charset="0"/>
              </a:rPr>
              <a:t>Klinická eponyma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cs-CZ" sz="2000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Morbus</a:t>
            </a:r>
            <a:r>
              <a:rPr lang="cs-CZ" sz="20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Crohn </a:t>
            </a:r>
            <a:r>
              <a:rPr lang="cs-CZ" sz="2000" dirty="0">
                <a:latin typeface="Cambria" panose="02040503050406030204" pitchFamily="18" charset="0"/>
              </a:rPr>
              <a:t>(Crohnova nemoc; zánětlivé střevní onemocnění, na jehož popisu se významně podílel americký gastroenterolog </a:t>
            </a:r>
            <a:r>
              <a:rPr lang="cs-CZ" sz="2000" dirty="0" err="1">
                <a:latin typeface="Cambria" panose="02040503050406030204" pitchFamily="18" charset="0"/>
              </a:rPr>
              <a:t>Burrill</a:t>
            </a:r>
            <a:r>
              <a:rPr lang="cs-CZ" sz="2000" dirty="0">
                <a:latin typeface="Cambria" panose="02040503050406030204" pitchFamily="18" charset="0"/>
              </a:rPr>
              <a:t> Bernard Crohn)</a:t>
            </a:r>
          </a:p>
          <a:p>
            <a:pPr lvl="1"/>
            <a:endParaRPr lang="cs-CZ" sz="2000" dirty="0">
              <a:latin typeface="Cambria" panose="02040503050406030204" pitchFamily="18" charset="0"/>
            </a:endParaRPr>
          </a:p>
          <a:p>
            <a:endParaRPr lang="cs-CZ" dirty="0"/>
          </a:p>
        </p:txBody>
      </p:sp>
      <p:pic>
        <p:nvPicPr>
          <p:cNvPr id="12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92896"/>
            <a:ext cx="2915333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2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atin typeface="Cambria" panose="02040503050406030204" pitchFamily="18" charset="0"/>
              </a:rPr>
              <a:t>Vyjádření </a:t>
            </a:r>
            <a:r>
              <a:rPr lang="cs-CZ" sz="2800" i="1" dirty="0">
                <a:latin typeface="Cambria" panose="02040503050406030204" pitchFamily="18" charset="0"/>
              </a:rPr>
              <a:t>podezření</a:t>
            </a:r>
            <a:r>
              <a:rPr lang="cs-CZ" sz="2800" dirty="0">
                <a:latin typeface="Cambria" panose="02040503050406030204" pitchFamily="18" charset="0"/>
              </a:rPr>
              <a:t> nebo </a:t>
            </a:r>
            <a:r>
              <a:rPr lang="cs-CZ" sz="2800" i="1" dirty="0">
                <a:latin typeface="Cambria" panose="02040503050406030204" pitchFamily="18" charset="0"/>
              </a:rPr>
              <a:t>přesvědčení</a:t>
            </a:r>
            <a:r>
              <a:rPr lang="cs-CZ" sz="2800" dirty="0">
                <a:latin typeface="Cambria" panose="02040503050406030204" pitchFamily="18" charset="0"/>
              </a:rPr>
              <a:t> lékaře </a:t>
            </a:r>
            <a:r>
              <a:rPr lang="cs-CZ" sz="2800" dirty="0" smtClean="0">
                <a:latin typeface="Cambria" panose="02040503050406030204" pitchFamily="18" charset="0"/>
              </a:rPr>
              <a:t/>
            </a:r>
            <a:br>
              <a:rPr lang="cs-CZ" sz="2800" dirty="0" smtClean="0">
                <a:latin typeface="Cambria" panose="02040503050406030204" pitchFamily="18" charset="0"/>
              </a:rPr>
            </a:br>
            <a:r>
              <a:rPr lang="cs-CZ" sz="2800" dirty="0" smtClean="0">
                <a:latin typeface="Cambria" panose="02040503050406030204" pitchFamily="18" charset="0"/>
              </a:rPr>
              <a:t>o </a:t>
            </a:r>
            <a:r>
              <a:rPr lang="cs-CZ" sz="2800" dirty="0">
                <a:latin typeface="Cambria" panose="02040503050406030204" pitchFamily="18" charset="0"/>
              </a:rPr>
              <a:t>platnosti stanovené </a:t>
            </a:r>
            <a:r>
              <a:rPr lang="cs-CZ" sz="2800" dirty="0" smtClean="0">
                <a:latin typeface="Cambria" panose="02040503050406030204" pitchFamily="18" charset="0"/>
              </a:rPr>
              <a:t>diagnózy</a:t>
            </a:r>
            <a:endParaRPr lang="cs-CZ" sz="2800" dirty="0"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v klinických diagnózách se vlastní postoj lékaře k platnosti stanovené diagnózy vyjadřuje </a:t>
            </a:r>
            <a:r>
              <a:rPr lang="cs-CZ" dirty="0" smtClean="0">
                <a:latin typeface="Cambria" panose="02040503050406030204" pitchFamily="18" charset="0"/>
              </a:rPr>
              <a:t>opisem</a:t>
            </a:r>
          </a:p>
          <a:p>
            <a:pPr lvl="1"/>
            <a:r>
              <a:rPr lang="cs-CZ" dirty="0" smtClean="0">
                <a:solidFill>
                  <a:srgbClr val="C00000"/>
                </a:solidFill>
                <a:latin typeface="Cambria" panose="02040503050406030204" pitchFamily="18" charset="0"/>
              </a:rPr>
              <a:t>podezření </a:t>
            </a:r>
            <a:r>
              <a:rPr lang="cs-CZ" dirty="0">
                <a:latin typeface="Cambria" panose="02040503050406030204" pitchFamily="18" charset="0"/>
              </a:rPr>
              <a:t>(nižší stupeň jistoty</a:t>
            </a:r>
            <a:r>
              <a:rPr lang="cs-CZ" dirty="0" smtClean="0">
                <a:latin typeface="Cambria" panose="02040503050406030204" pitchFamily="18" charset="0"/>
              </a:rPr>
              <a:t>)</a:t>
            </a:r>
          </a:p>
          <a:p>
            <a:pPr lvl="2"/>
            <a:r>
              <a:rPr lang="cs-CZ" i="1" dirty="0" err="1" smtClean="0">
                <a:latin typeface="Cambria" panose="02040503050406030204" pitchFamily="18" charset="0"/>
              </a:rPr>
              <a:t>suspicio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>
                <a:latin typeface="Cambria" panose="02040503050406030204" pitchFamily="18" charset="0"/>
              </a:rPr>
              <a:t>+ genitivní tvar názvu </a:t>
            </a:r>
            <a:r>
              <a:rPr lang="cs-CZ" dirty="0" smtClean="0">
                <a:latin typeface="Cambria" panose="02040503050406030204" pitchFamily="18" charset="0"/>
              </a:rPr>
              <a:t>nemoci/poruchy/poranění</a:t>
            </a:r>
            <a:endParaRPr lang="cs-CZ" dirty="0">
              <a:latin typeface="Cambria" panose="02040503050406030204" pitchFamily="18" charset="0"/>
            </a:endParaRPr>
          </a:p>
          <a:p>
            <a:pPr lvl="3"/>
            <a:r>
              <a:rPr lang="cs-CZ" i="1" dirty="0" err="1">
                <a:latin typeface="Cambria" panose="02040503050406030204" pitchFamily="18" charset="0"/>
              </a:rPr>
              <a:t>Suspicio</a:t>
            </a:r>
            <a:r>
              <a:rPr lang="cs-CZ" i="1" dirty="0">
                <a:latin typeface="Cambria" panose="02040503050406030204" pitchFamily="18" charset="0"/>
              </a:rPr>
              <a:t> </a:t>
            </a:r>
            <a:r>
              <a:rPr lang="cs-CZ" i="1" dirty="0" err="1">
                <a:latin typeface="Cambria" panose="02040503050406030204" pitchFamily="18" charset="0"/>
              </a:rPr>
              <a:t>commotionis</a:t>
            </a:r>
            <a:r>
              <a:rPr lang="cs-CZ" i="1" dirty="0">
                <a:latin typeface="Cambria" panose="02040503050406030204" pitchFamily="18" charset="0"/>
              </a:rPr>
              <a:t> </a:t>
            </a:r>
            <a:r>
              <a:rPr lang="cs-CZ" i="1" dirty="0" err="1" smtClean="0">
                <a:latin typeface="Cambria" panose="02040503050406030204" pitchFamily="18" charset="0"/>
              </a:rPr>
              <a:t>cerebri</a:t>
            </a:r>
            <a:r>
              <a:rPr lang="cs-CZ" i="1" dirty="0" smtClean="0">
                <a:latin typeface="Cambria" panose="02040503050406030204" pitchFamily="18" charset="0"/>
              </a:rPr>
              <a:t> </a:t>
            </a:r>
            <a:r>
              <a:rPr lang="cs-CZ" dirty="0" smtClean="0">
                <a:latin typeface="Cambria" panose="02040503050406030204" pitchFamily="18" charset="0"/>
              </a:rPr>
              <a:t>= podezření </a:t>
            </a:r>
            <a:r>
              <a:rPr lang="cs-CZ" dirty="0">
                <a:latin typeface="Cambria" panose="02040503050406030204" pitchFamily="18" charset="0"/>
              </a:rPr>
              <a:t>na otřes </a:t>
            </a:r>
            <a:r>
              <a:rPr lang="cs-CZ" dirty="0" smtClean="0">
                <a:latin typeface="Cambria" panose="02040503050406030204" pitchFamily="18" charset="0"/>
              </a:rPr>
              <a:t>mozku</a:t>
            </a:r>
            <a:endParaRPr lang="cs-CZ" dirty="0">
              <a:latin typeface="Cambria" panose="02040503050406030204" pitchFamily="18" charset="0"/>
            </a:endParaRPr>
          </a:p>
          <a:p>
            <a:pPr lvl="3"/>
            <a:endParaRPr lang="cs-CZ" dirty="0" smtClean="0">
              <a:latin typeface="Cambria" panose="02040503050406030204" pitchFamily="18" charset="0"/>
            </a:endParaRPr>
          </a:p>
          <a:p>
            <a:pPr lvl="2"/>
            <a:r>
              <a:rPr lang="cs-CZ" dirty="0" smtClean="0">
                <a:latin typeface="Cambria" panose="02040503050406030204" pitchFamily="18" charset="0"/>
              </a:rPr>
              <a:t>adjektivum </a:t>
            </a:r>
            <a:r>
              <a:rPr lang="cs-CZ" i="1" dirty="0" err="1">
                <a:latin typeface="Cambria" panose="02040503050406030204" pitchFamily="18" charset="0"/>
              </a:rPr>
              <a:t>suspectus</a:t>
            </a:r>
            <a:r>
              <a:rPr lang="cs-CZ" i="1" dirty="0">
                <a:latin typeface="Cambria" panose="02040503050406030204" pitchFamily="18" charset="0"/>
              </a:rPr>
              <a:t>, a, um</a:t>
            </a:r>
            <a:r>
              <a:rPr lang="cs-CZ" dirty="0">
                <a:latin typeface="Cambria" panose="02040503050406030204" pitchFamily="18" charset="0"/>
              </a:rPr>
              <a:t> ve funkci shodného </a:t>
            </a:r>
            <a:r>
              <a:rPr lang="cs-CZ" dirty="0" smtClean="0">
                <a:latin typeface="Cambria" panose="02040503050406030204" pitchFamily="18" charset="0"/>
              </a:rPr>
              <a:t>přívlastku</a:t>
            </a:r>
          </a:p>
          <a:p>
            <a:pPr lvl="3"/>
            <a:r>
              <a:rPr lang="cs-CZ" i="1" dirty="0" err="1">
                <a:latin typeface="Cambria" panose="02040503050406030204" pitchFamily="18" charset="0"/>
              </a:rPr>
              <a:t>Commotio</a:t>
            </a:r>
            <a:r>
              <a:rPr lang="cs-CZ" i="1" dirty="0">
                <a:latin typeface="Cambria" panose="02040503050406030204" pitchFamily="18" charset="0"/>
              </a:rPr>
              <a:t> </a:t>
            </a:r>
            <a:r>
              <a:rPr lang="cs-CZ" i="1" dirty="0" err="1">
                <a:latin typeface="Cambria" panose="02040503050406030204" pitchFamily="18" charset="0"/>
              </a:rPr>
              <a:t>cerebri</a:t>
            </a:r>
            <a:r>
              <a:rPr lang="cs-CZ" i="1" dirty="0">
                <a:latin typeface="Cambria" panose="02040503050406030204" pitchFamily="18" charset="0"/>
              </a:rPr>
              <a:t> </a:t>
            </a:r>
            <a:r>
              <a:rPr lang="cs-CZ" i="1" dirty="0" err="1" smtClean="0">
                <a:latin typeface="Cambria" panose="02040503050406030204" pitchFamily="18" charset="0"/>
              </a:rPr>
              <a:t>suspecta</a:t>
            </a:r>
            <a:r>
              <a:rPr lang="cs-CZ" i="1" dirty="0" smtClean="0">
                <a:latin typeface="Cambria" panose="02040503050406030204" pitchFamily="18" charset="0"/>
              </a:rPr>
              <a:t> </a:t>
            </a:r>
            <a:r>
              <a:rPr lang="cs-CZ" dirty="0" smtClean="0">
                <a:latin typeface="Cambria" panose="02040503050406030204" pitchFamily="18" charset="0"/>
              </a:rPr>
              <a:t>= podezření </a:t>
            </a:r>
            <a:r>
              <a:rPr lang="cs-CZ" dirty="0">
                <a:latin typeface="Cambria" panose="02040503050406030204" pitchFamily="18" charset="0"/>
              </a:rPr>
              <a:t>na otřes </a:t>
            </a:r>
            <a:r>
              <a:rPr lang="cs-CZ" dirty="0" smtClean="0">
                <a:latin typeface="Cambria" panose="02040503050406030204" pitchFamily="18" charset="0"/>
              </a:rPr>
              <a:t>mozku</a:t>
            </a:r>
            <a:endParaRPr lang="cs-CZ" dirty="0">
              <a:latin typeface="Cambria" panose="02040503050406030204" pitchFamily="18" charset="0"/>
            </a:endParaRPr>
          </a:p>
          <a:p>
            <a:pPr lvl="3"/>
            <a:endParaRPr lang="cs-CZ" dirty="0" smtClean="0">
              <a:latin typeface="Cambria" panose="02040503050406030204" pitchFamily="18" charset="0"/>
            </a:endParaRPr>
          </a:p>
          <a:p>
            <a:pPr lvl="1"/>
            <a:r>
              <a:rPr lang="cs-CZ" dirty="0" smtClean="0">
                <a:solidFill>
                  <a:srgbClr val="C00000"/>
                </a:solidFill>
                <a:latin typeface="Cambria" panose="02040503050406030204" pitchFamily="18" charset="0"/>
              </a:rPr>
              <a:t>přesvědčení </a:t>
            </a:r>
            <a:r>
              <a:rPr lang="cs-CZ" dirty="0">
                <a:solidFill>
                  <a:srgbClr val="C00000"/>
                </a:solidFill>
                <a:latin typeface="Cambria" panose="02040503050406030204" pitchFamily="18" charset="0"/>
              </a:rPr>
              <a:t>lékaře </a:t>
            </a:r>
            <a:r>
              <a:rPr lang="cs-CZ" dirty="0">
                <a:latin typeface="Cambria" panose="02040503050406030204" pitchFamily="18" charset="0"/>
              </a:rPr>
              <a:t>(vyšší stupeň jistoty) o platnosti </a:t>
            </a:r>
            <a:r>
              <a:rPr lang="cs-CZ" dirty="0" smtClean="0">
                <a:latin typeface="Cambria" panose="02040503050406030204" pitchFamily="18" charset="0"/>
              </a:rPr>
              <a:t>diagnózy</a:t>
            </a:r>
          </a:p>
          <a:p>
            <a:pPr lvl="2"/>
            <a:r>
              <a:rPr lang="cs-CZ" dirty="0" smtClean="0">
                <a:latin typeface="Cambria" panose="02040503050406030204" pitchFamily="18" charset="0"/>
              </a:rPr>
              <a:t>adverbium </a:t>
            </a:r>
            <a:r>
              <a:rPr lang="cs-CZ" i="1" dirty="0" err="1">
                <a:latin typeface="Cambria" panose="02040503050406030204" pitchFamily="18" charset="0"/>
              </a:rPr>
              <a:t>verisimiliter</a:t>
            </a:r>
            <a:r>
              <a:rPr lang="cs-CZ" dirty="0">
                <a:latin typeface="Cambria" panose="02040503050406030204" pitchFamily="18" charset="0"/>
              </a:rPr>
              <a:t>  (častěji ve zkratce </a:t>
            </a:r>
            <a:r>
              <a:rPr lang="cs-CZ" i="1" dirty="0">
                <a:latin typeface="Cambria" panose="02040503050406030204" pitchFamily="18" charset="0"/>
              </a:rPr>
              <a:t>vs</a:t>
            </a:r>
            <a:r>
              <a:rPr lang="cs-CZ" i="1" dirty="0" smtClean="0">
                <a:latin typeface="Cambria" panose="02040503050406030204" pitchFamily="18" charset="0"/>
              </a:rPr>
              <a:t>. nebo </a:t>
            </a:r>
            <a:r>
              <a:rPr lang="cs-CZ" i="1" dirty="0" err="1" smtClean="0">
                <a:latin typeface="Cambria" panose="02040503050406030204" pitchFamily="18" charset="0"/>
              </a:rPr>
              <a:t>v.s</a:t>
            </a:r>
            <a:r>
              <a:rPr lang="cs-CZ" i="1" dirty="0" smtClean="0">
                <a:latin typeface="Cambria" panose="02040503050406030204" pitchFamily="18" charset="0"/>
              </a:rPr>
              <a:t>.</a:t>
            </a:r>
            <a:r>
              <a:rPr lang="cs-CZ" dirty="0" smtClean="0">
                <a:latin typeface="Cambria" panose="02040503050406030204" pitchFamily="18" charset="0"/>
              </a:rPr>
              <a:t>)</a:t>
            </a:r>
            <a:endParaRPr lang="cs-CZ" dirty="0">
              <a:latin typeface="Cambria" panose="02040503050406030204" pitchFamily="18" charset="0"/>
            </a:endParaRPr>
          </a:p>
          <a:p>
            <a:pPr lvl="3"/>
            <a:r>
              <a:rPr lang="cs-CZ" dirty="0">
                <a:latin typeface="Cambria" panose="02040503050406030204" pitchFamily="18" charset="0"/>
              </a:rPr>
              <a:t>	</a:t>
            </a:r>
            <a:r>
              <a:rPr lang="cs-CZ" i="1" dirty="0" err="1">
                <a:latin typeface="Cambria" panose="02040503050406030204" pitchFamily="18" charset="0"/>
              </a:rPr>
              <a:t>Commotio</a:t>
            </a:r>
            <a:r>
              <a:rPr lang="cs-CZ" i="1" dirty="0">
                <a:latin typeface="Cambria" panose="02040503050406030204" pitchFamily="18" charset="0"/>
              </a:rPr>
              <a:t> </a:t>
            </a:r>
            <a:r>
              <a:rPr lang="cs-CZ" i="1" dirty="0" err="1">
                <a:latin typeface="Cambria" panose="02040503050406030204" pitchFamily="18" charset="0"/>
              </a:rPr>
              <a:t>cerebri</a:t>
            </a:r>
            <a:r>
              <a:rPr lang="cs-CZ" i="1" dirty="0">
                <a:latin typeface="Cambria" panose="02040503050406030204" pitchFamily="18" charset="0"/>
              </a:rPr>
              <a:t>, vs</a:t>
            </a:r>
            <a:r>
              <a:rPr lang="cs-CZ" i="1" dirty="0" smtClean="0">
                <a:latin typeface="Cambria" panose="02040503050406030204" pitchFamily="18" charset="0"/>
              </a:rPr>
              <a:t>.  </a:t>
            </a:r>
            <a:r>
              <a:rPr lang="cs-CZ" i="1" smtClean="0">
                <a:latin typeface="Cambria" panose="02040503050406030204" pitchFamily="18" charset="0"/>
              </a:rPr>
              <a:t>= </a:t>
            </a:r>
            <a:r>
              <a:rPr lang="cs-CZ">
                <a:latin typeface="Cambria" panose="02040503050406030204" pitchFamily="18" charset="0"/>
              </a:rPr>
              <a:t>p</a:t>
            </a:r>
            <a:r>
              <a:rPr lang="cs-CZ" smtClean="0">
                <a:latin typeface="Cambria" panose="02040503050406030204" pitchFamily="18" charset="0"/>
              </a:rPr>
              <a:t>ravděpodobný </a:t>
            </a:r>
            <a:r>
              <a:rPr lang="cs-CZ">
                <a:latin typeface="Cambria" panose="02040503050406030204" pitchFamily="18" charset="0"/>
              </a:rPr>
              <a:t>otřes </a:t>
            </a:r>
            <a:r>
              <a:rPr lang="cs-CZ" smtClean="0">
                <a:latin typeface="Cambria" panose="02040503050406030204" pitchFamily="18" charset="0"/>
              </a:rPr>
              <a:t>mozku</a:t>
            </a: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9056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mbria" pitchFamily="18" charset="0"/>
              </a:rPr>
              <a:t>Klinická terminologie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Cambria" pitchFamily="18" charset="0"/>
              </a:rPr>
              <a:t>klinický termín</a:t>
            </a:r>
            <a:r>
              <a:rPr lang="cs-CZ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cs-CZ" dirty="0" smtClean="0">
                <a:latin typeface="Cambria" pitchFamily="18" charset="0"/>
              </a:rPr>
              <a:t>představuje označení zejména:</a:t>
            </a:r>
          </a:p>
          <a:p>
            <a:pPr lvl="3"/>
            <a:r>
              <a:rPr lang="cs-CZ" sz="2400" dirty="0" smtClean="0">
                <a:latin typeface="Cambria" pitchFamily="18" charset="0"/>
              </a:rPr>
              <a:t>nemoci</a:t>
            </a:r>
            <a:r>
              <a:rPr lang="cs-CZ" sz="2400" i="1" dirty="0" smtClean="0">
                <a:latin typeface="Cambria" pitchFamily="18" charset="0"/>
              </a:rPr>
              <a:t> (diabetes </a:t>
            </a:r>
            <a:r>
              <a:rPr lang="cs-CZ" sz="2400" i="1" dirty="0" err="1" smtClean="0">
                <a:latin typeface="Cambria" pitchFamily="18" charset="0"/>
              </a:rPr>
              <a:t>mellitus</a:t>
            </a:r>
            <a:r>
              <a:rPr lang="cs-CZ" sz="2400" i="1" dirty="0" smtClean="0">
                <a:latin typeface="Cambria" pitchFamily="18" charset="0"/>
              </a:rPr>
              <a:t>)</a:t>
            </a:r>
          </a:p>
          <a:p>
            <a:pPr lvl="3"/>
            <a:r>
              <a:rPr lang="cs-CZ" sz="2400" dirty="0" smtClean="0">
                <a:latin typeface="Cambria" pitchFamily="18" charset="0"/>
              </a:rPr>
              <a:t>úrazu</a:t>
            </a:r>
            <a:r>
              <a:rPr lang="cs-CZ" sz="2400" i="1" dirty="0" smtClean="0">
                <a:latin typeface="Cambria" pitchFamily="18" charset="0"/>
              </a:rPr>
              <a:t> (</a:t>
            </a:r>
            <a:r>
              <a:rPr lang="cs-CZ" sz="2400" i="1" dirty="0" err="1" smtClean="0">
                <a:latin typeface="Cambria" pitchFamily="18" charset="0"/>
              </a:rPr>
              <a:t>fractura</a:t>
            </a:r>
            <a:r>
              <a:rPr lang="cs-CZ" sz="2400" i="1" dirty="0" smtClean="0">
                <a:latin typeface="Cambria" pitchFamily="18" charset="0"/>
              </a:rPr>
              <a:t> </a:t>
            </a:r>
            <a:r>
              <a:rPr lang="cs-CZ" sz="2400" i="1" dirty="0" err="1" smtClean="0">
                <a:latin typeface="Cambria" pitchFamily="18" charset="0"/>
              </a:rPr>
              <a:t>comminutiva</a:t>
            </a:r>
            <a:r>
              <a:rPr lang="cs-CZ" sz="2400" i="1" dirty="0" smtClean="0">
                <a:latin typeface="Cambria" pitchFamily="18" charset="0"/>
              </a:rPr>
              <a:t>)</a:t>
            </a:r>
          </a:p>
          <a:p>
            <a:pPr lvl="3"/>
            <a:r>
              <a:rPr lang="cs-CZ" sz="2400" dirty="0" smtClean="0">
                <a:latin typeface="Cambria" pitchFamily="18" charset="0"/>
              </a:rPr>
              <a:t>příznaku</a:t>
            </a:r>
            <a:r>
              <a:rPr lang="cs-CZ" sz="2400" i="1" dirty="0" smtClean="0">
                <a:latin typeface="Cambria" pitchFamily="18" charset="0"/>
              </a:rPr>
              <a:t> (</a:t>
            </a:r>
            <a:r>
              <a:rPr lang="cs-CZ" sz="2400" i="1" dirty="0" err="1" smtClean="0">
                <a:latin typeface="Cambria" pitchFamily="18" charset="0"/>
              </a:rPr>
              <a:t>febris</a:t>
            </a:r>
            <a:r>
              <a:rPr lang="cs-CZ" sz="2400" i="1" dirty="0" smtClean="0">
                <a:latin typeface="Cambria" pitchFamily="18" charset="0"/>
              </a:rPr>
              <a:t> </a:t>
            </a:r>
            <a:r>
              <a:rPr lang="cs-CZ" sz="2400" i="1" dirty="0" err="1" smtClean="0">
                <a:latin typeface="Cambria" pitchFamily="18" charset="0"/>
              </a:rPr>
              <a:t>acuta</a:t>
            </a:r>
            <a:r>
              <a:rPr lang="cs-CZ" sz="2400" i="1" dirty="0" smtClean="0">
                <a:latin typeface="Cambria" pitchFamily="18" charset="0"/>
              </a:rPr>
              <a:t>)</a:t>
            </a:r>
          </a:p>
          <a:p>
            <a:pPr lvl="3"/>
            <a:r>
              <a:rPr lang="cs-CZ" sz="2400" dirty="0" smtClean="0">
                <a:latin typeface="Cambria" pitchFamily="18" charset="0"/>
              </a:rPr>
              <a:t>operačního zákroku </a:t>
            </a:r>
            <a:r>
              <a:rPr lang="cs-CZ" sz="2400" i="1" dirty="0" smtClean="0">
                <a:latin typeface="Cambria" pitchFamily="18" charset="0"/>
              </a:rPr>
              <a:t>(</a:t>
            </a:r>
            <a:r>
              <a:rPr lang="cs-CZ" sz="2400" i="1" dirty="0" err="1" smtClean="0">
                <a:latin typeface="Cambria" pitchFamily="18" charset="0"/>
              </a:rPr>
              <a:t>amputatio</a:t>
            </a:r>
            <a:r>
              <a:rPr lang="cs-CZ" sz="2400" i="1" dirty="0" smtClean="0">
                <a:latin typeface="Cambria" pitchFamily="18" charset="0"/>
              </a:rPr>
              <a:t>)</a:t>
            </a:r>
          </a:p>
          <a:p>
            <a:pPr lvl="3"/>
            <a:r>
              <a:rPr lang="cs-CZ" sz="2400" dirty="0" smtClean="0">
                <a:latin typeface="Cambria" pitchFamily="18" charset="0"/>
              </a:rPr>
              <a:t>vyšetřovacích postupů </a:t>
            </a:r>
            <a:r>
              <a:rPr lang="cs-CZ" sz="2400" i="1" dirty="0" smtClean="0">
                <a:latin typeface="Cambria" pitchFamily="18" charset="0"/>
              </a:rPr>
              <a:t>(</a:t>
            </a:r>
            <a:r>
              <a:rPr lang="cs-CZ" sz="2400" i="1" dirty="0" err="1" smtClean="0">
                <a:latin typeface="Cambria" pitchFamily="18" charset="0"/>
              </a:rPr>
              <a:t>colonoscopia</a:t>
            </a:r>
            <a:r>
              <a:rPr lang="cs-CZ" sz="2400" i="1" dirty="0" smtClean="0">
                <a:latin typeface="Cambria" pitchFamily="18" charset="0"/>
              </a:rPr>
              <a:t>)</a:t>
            </a:r>
          </a:p>
          <a:p>
            <a:pPr lvl="3"/>
            <a:endParaRPr lang="cs-CZ" i="1" dirty="0">
              <a:latin typeface="Cambria" pitchFamily="18" charset="0"/>
            </a:endParaRPr>
          </a:p>
          <a:p>
            <a:r>
              <a:rPr lang="cs-CZ" dirty="0" smtClean="0">
                <a:latin typeface="Cambria" pitchFamily="18" charset="0"/>
              </a:rPr>
              <a:t>nejčastěji se tyto termíny uplatňují v klinických diagnózách (určení nemoci stanovené lékařem)</a:t>
            </a:r>
          </a:p>
        </p:txBody>
      </p:sp>
    </p:spTree>
    <p:extLst>
      <p:ext uri="{BB962C8B-B14F-4D97-AF65-F5344CB8AC3E}">
        <p14:creationId xmlns:p14="http://schemas.microsoft.com/office/powerpoint/2010/main" val="277681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mbria" panose="02040503050406030204" pitchFamily="18" charset="0"/>
              </a:rPr>
              <a:t>Ukázka z chorobopisu</a:t>
            </a:r>
            <a:endParaRPr lang="cs-CZ" dirty="0">
              <a:latin typeface="Cambria" panose="02040503050406030204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519416" cy="4536504"/>
          </a:xfrm>
        </p:spPr>
      </p:pic>
    </p:spTree>
    <p:extLst>
      <p:ext uri="{BB962C8B-B14F-4D97-AF65-F5344CB8AC3E}">
        <p14:creationId xmlns:p14="http://schemas.microsoft.com/office/powerpoint/2010/main" val="16572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Cambria" panose="02040503050406030204" pitchFamily="18" charset="0"/>
              </a:rPr>
              <a:t>Jazyková charakteristika klinických termínů</a:t>
            </a: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sz="2200" dirty="0" smtClean="0">
                <a:latin typeface="Cambria" panose="02040503050406030204" pitchFamily="18" charset="0"/>
              </a:rPr>
              <a:t>základ představují </a:t>
            </a:r>
            <a:r>
              <a:rPr lang="cs-CZ" sz="2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nominativní a genitivní tvary </a:t>
            </a:r>
            <a:r>
              <a:rPr lang="cs-CZ" sz="2200" dirty="0" smtClean="0">
                <a:latin typeface="Cambria" panose="02040503050406030204" pitchFamily="18" charset="0"/>
              </a:rPr>
              <a:t>substantiv a adjektiv</a:t>
            </a:r>
          </a:p>
          <a:p>
            <a:r>
              <a:rPr lang="cs-CZ" sz="2200" dirty="0" smtClean="0">
                <a:latin typeface="Cambria" panose="02040503050406030204" pitchFamily="18" charset="0"/>
              </a:rPr>
              <a:t>převaha </a:t>
            </a:r>
            <a:r>
              <a:rPr lang="cs-CZ" sz="2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řeckých slovních základů </a:t>
            </a:r>
            <a:r>
              <a:rPr lang="cs-CZ" sz="2200" dirty="0" smtClean="0">
                <a:latin typeface="Cambria" panose="02040503050406030204" pitchFamily="18" charset="0"/>
              </a:rPr>
              <a:t>(např. </a:t>
            </a:r>
            <a:r>
              <a:rPr lang="cs-CZ" sz="2200" i="1" dirty="0" err="1" smtClean="0">
                <a:latin typeface="Cambria" panose="02040503050406030204" pitchFamily="18" charset="0"/>
              </a:rPr>
              <a:t>asthma</a:t>
            </a:r>
            <a:r>
              <a:rPr lang="cs-CZ" sz="2200" i="1" dirty="0" smtClean="0">
                <a:latin typeface="Cambria" panose="02040503050406030204" pitchFamily="18" charset="0"/>
              </a:rPr>
              <a:t>, </a:t>
            </a:r>
            <a:r>
              <a:rPr lang="cs-CZ" sz="2200" i="1" dirty="0" err="1" smtClean="0">
                <a:latin typeface="Cambria" panose="02040503050406030204" pitchFamily="18" charset="0"/>
              </a:rPr>
              <a:t>haemorrhagia</a:t>
            </a:r>
            <a:r>
              <a:rPr lang="cs-CZ" sz="2200" i="1" dirty="0" smtClean="0">
                <a:latin typeface="Cambria" panose="02040503050406030204" pitchFamily="18" charset="0"/>
              </a:rPr>
              <a:t>, </a:t>
            </a:r>
            <a:r>
              <a:rPr lang="cs-CZ" sz="2200" i="1" dirty="0" err="1" smtClean="0">
                <a:latin typeface="Cambria" panose="02040503050406030204" pitchFamily="18" charset="0"/>
              </a:rPr>
              <a:t>hypertonia</a:t>
            </a:r>
            <a:r>
              <a:rPr lang="cs-CZ" sz="2200" i="1" dirty="0" smtClean="0">
                <a:latin typeface="Cambria" panose="02040503050406030204" pitchFamily="18" charset="0"/>
              </a:rPr>
              <a:t>, diabetes,…)</a:t>
            </a:r>
          </a:p>
          <a:p>
            <a:r>
              <a:rPr lang="cs-CZ" sz="2200" dirty="0" smtClean="0">
                <a:latin typeface="Cambria" panose="02040503050406030204" pitchFamily="18" charset="0"/>
              </a:rPr>
              <a:t>uplatnění </a:t>
            </a:r>
            <a:r>
              <a:rPr lang="cs-CZ" sz="2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předložkových vazeb</a:t>
            </a:r>
            <a:r>
              <a:rPr lang="cs-CZ" sz="2200" dirty="0" smtClean="0">
                <a:latin typeface="Cambria" panose="02040503050406030204" pitchFamily="18" charset="0"/>
              </a:rPr>
              <a:t>, jimiž se nejčastěji vyjadřuje:</a:t>
            </a:r>
          </a:p>
          <a:p>
            <a:pPr lvl="3"/>
            <a:r>
              <a:rPr lang="cs-CZ" dirty="0">
                <a:latin typeface="Cambria" pitchFamily="18" charset="0"/>
              </a:rPr>
              <a:t>a</a:t>
            </a:r>
            <a:r>
              <a:rPr lang="cs-CZ" sz="2000" dirty="0">
                <a:latin typeface="Cambria" pitchFamily="18" charset="0"/>
              </a:rPr>
              <a:t>) 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časová </a:t>
            </a:r>
            <a:r>
              <a:rPr lang="cs-CZ" sz="20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návaznosti/souvislosti</a:t>
            </a:r>
          </a:p>
          <a:p>
            <a:pPr lvl="4"/>
            <a:r>
              <a:rPr lang="cs-CZ" sz="2000" i="1" dirty="0">
                <a:latin typeface="Cambria" pitchFamily="18" charset="0"/>
              </a:rPr>
              <a:t>Status </a:t>
            </a:r>
            <a:r>
              <a:rPr lang="cs-CZ" sz="2000" i="1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post </a:t>
            </a:r>
            <a:r>
              <a:rPr lang="cs-CZ" sz="2000" i="1" dirty="0" err="1">
                <a:latin typeface="Cambria" pitchFamily="18" charset="0"/>
              </a:rPr>
              <a:t>section</a:t>
            </a:r>
            <a:r>
              <a:rPr lang="cs-CZ" sz="2000" i="1" dirty="0" err="1">
                <a:solidFill>
                  <a:srgbClr val="FF0000"/>
                </a:solidFill>
                <a:latin typeface="Cambria" pitchFamily="18" charset="0"/>
              </a:rPr>
              <a:t>em</a:t>
            </a:r>
            <a:r>
              <a:rPr lang="cs-CZ" sz="2000" i="1" dirty="0">
                <a:latin typeface="Cambria" pitchFamily="18" charset="0"/>
              </a:rPr>
              <a:t> </a:t>
            </a:r>
            <a:r>
              <a:rPr lang="cs-CZ" sz="2000" i="1" dirty="0" err="1">
                <a:latin typeface="Cambria" pitchFamily="18" charset="0"/>
              </a:rPr>
              <a:t>caesare</a:t>
            </a:r>
            <a:r>
              <a:rPr lang="cs-CZ" sz="2000" i="1" dirty="0" err="1">
                <a:solidFill>
                  <a:srgbClr val="FF0000"/>
                </a:solidFill>
                <a:latin typeface="Cambria" pitchFamily="18" charset="0"/>
              </a:rPr>
              <a:t>am</a:t>
            </a:r>
            <a:r>
              <a:rPr lang="cs-CZ" sz="2000" i="1" dirty="0">
                <a:latin typeface="Cambria" pitchFamily="18" charset="0"/>
              </a:rPr>
              <a:t> </a:t>
            </a:r>
            <a:r>
              <a:rPr lang="cs-CZ" sz="2000" i="1" dirty="0">
                <a:solidFill>
                  <a:srgbClr val="FF0000"/>
                </a:solidFill>
                <a:latin typeface="Cambria" pitchFamily="18" charset="0"/>
              </a:rPr>
              <a:t>ante</a:t>
            </a:r>
            <a:r>
              <a:rPr lang="cs-CZ" sz="2000" i="1" dirty="0">
                <a:latin typeface="Cambria" pitchFamily="18" charset="0"/>
              </a:rPr>
              <a:t> </a:t>
            </a:r>
            <a:r>
              <a:rPr lang="cs-CZ" sz="2000" i="1" dirty="0" err="1">
                <a:latin typeface="Cambria" pitchFamily="18" charset="0"/>
              </a:rPr>
              <a:t>ann</a:t>
            </a:r>
            <a:r>
              <a:rPr lang="cs-CZ" sz="2000" i="1" dirty="0" err="1">
                <a:solidFill>
                  <a:srgbClr val="FF0000"/>
                </a:solidFill>
                <a:latin typeface="Cambria" pitchFamily="18" charset="0"/>
              </a:rPr>
              <a:t>os</a:t>
            </a:r>
            <a:r>
              <a:rPr lang="cs-CZ" sz="2000" i="1" dirty="0">
                <a:latin typeface="Cambria" pitchFamily="18" charset="0"/>
              </a:rPr>
              <a:t> XI </a:t>
            </a:r>
            <a:r>
              <a:rPr lang="cs-CZ" sz="2000" i="1" dirty="0" err="1">
                <a:latin typeface="Cambria" pitchFamily="18" charset="0"/>
              </a:rPr>
              <a:t>fact</a:t>
            </a:r>
            <a:r>
              <a:rPr lang="cs-CZ" sz="2000" i="1" dirty="0" err="1">
                <a:solidFill>
                  <a:srgbClr val="FF0000"/>
                </a:solidFill>
                <a:latin typeface="Cambria" pitchFamily="18" charset="0"/>
              </a:rPr>
              <a:t>am</a:t>
            </a:r>
            <a:endParaRPr lang="cs-CZ" sz="2000" i="1" dirty="0">
              <a:solidFill>
                <a:srgbClr val="FF0000"/>
              </a:solidFill>
              <a:latin typeface="Cambria" pitchFamily="18" charset="0"/>
            </a:endParaRPr>
          </a:p>
          <a:p>
            <a:pPr lvl="3"/>
            <a:r>
              <a:rPr lang="cs-CZ" sz="2000" dirty="0">
                <a:latin typeface="Cambria" pitchFamily="18" charset="0"/>
              </a:rPr>
              <a:t>b) </a:t>
            </a:r>
            <a:r>
              <a:rPr lang="cs-CZ" sz="20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umístění, 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směr</a:t>
            </a:r>
            <a:endParaRPr lang="cs-CZ" sz="20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lvl="4"/>
            <a:r>
              <a:rPr lang="cs-CZ" sz="2000" i="1" dirty="0" err="1">
                <a:latin typeface="Cambria" pitchFamily="18" charset="0"/>
              </a:rPr>
              <a:t>Metastases</a:t>
            </a:r>
            <a:r>
              <a:rPr lang="cs-CZ" sz="2000" i="1" dirty="0">
                <a:latin typeface="Cambria" pitchFamily="18" charset="0"/>
              </a:rPr>
              <a:t> </a:t>
            </a:r>
            <a:r>
              <a:rPr lang="cs-CZ" sz="2000" i="1" dirty="0">
                <a:solidFill>
                  <a:srgbClr val="FF0000"/>
                </a:solidFill>
                <a:latin typeface="Cambria" pitchFamily="18" charset="0"/>
              </a:rPr>
              <a:t>ad</a:t>
            </a:r>
            <a:r>
              <a:rPr lang="cs-CZ" sz="2000" i="1" dirty="0">
                <a:latin typeface="Cambria" pitchFamily="18" charset="0"/>
              </a:rPr>
              <a:t> </a:t>
            </a:r>
            <a:r>
              <a:rPr lang="cs-CZ" sz="2000" i="1" dirty="0" err="1">
                <a:latin typeface="Cambria" pitchFamily="18" charset="0"/>
              </a:rPr>
              <a:t>pulmon</a:t>
            </a:r>
            <a:r>
              <a:rPr lang="cs-CZ" sz="2000" i="1" dirty="0" err="1">
                <a:solidFill>
                  <a:srgbClr val="FF0000"/>
                </a:solidFill>
                <a:latin typeface="Cambria" pitchFamily="18" charset="0"/>
              </a:rPr>
              <a:t>es</a:t>
            </a:r>
            <a:r>
              <a:rPr lang="cs-CZ" sz="2000" dirty="0">
                <a:solidFill>
                  <a:srgbClr val="FF0000"/>
                </a:solidFill>
                <a:latin typeface="Cambria" pitchFamily="18" charset="0"/>
              </a:rPr>
              <a:t>	</a:t>
            </a:r>
          </a:p>
          <a:p>
            <a:pPr lvl="3"/>
            <a:r>
              <a:rPr lang="cs-CZ" sz="2000" dirty="0">
                <a:latin typeface="Cambria" pitchFamily="18" charset="0"/>
              </a:rPr>
              <a:t>c) 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způsob (charakter, míra, účinek)</a:t>
            </a:r>
            <a:endParaRPr lang="cs-CZ" sz="20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lvl="4"/>
            <a:r>
              <a:rPr lang="cs-CZ" sz="2000" i="1" dirty="0" err="1">
                <a:latin typeface="Cambria" pitchFamily="18" charset="0"/>
              </a:rPr>
              <a:t>Fractura</a:t>
            </a:r>
            <a:r>
              <a:rPr lang="cs-CZ" sz="2000" i="1" dirty="0">
                <a:latin typeface="Cambria" pitchFamily="18" charset="0"/>
              </a:rPr>
              <a:t> </a:t>
            </a:r>
            <a:r>
              <a:rPr lang="cs-CZ" sz="2000" i="1" dirty="0" err="1">
                <a:latin typeface="Cambria" pitchFamily="18" charset="0"/>
              </a:rPr>
              <a:t>claviculae</a:t>
            </a:r>
            <a:r>
              <a:rPr lang="cs-CZ" sz="2000" i="1" dirty="0">
                <a:latin typeface="Cambria" pitchFamily="18" charset="0"/>
              </a:rPr>
              <a:t> </a:t>
            </a:r>
            <a:r>
              <a:rPr lang="cs-CZ" sz="2000" i="1" dirty="0" err="1">
                <a:latin typeface="Cambria" pitchFamily="18" charset="0"/>
              </a:rPr>
              <a:t>lateris</a:t>
            </a:r>
            <a:r>
              <a:rPr lang="cs-CZ" sz="2000" i="1" dirty="0">
                <a:latin typeface="Cambria" pitchFamily="18" charset="0"/>
              </a:rPr>
              <a:t> </a:t>
            </a:r>
            <a:r>
              <a:rPr lang="cs-CZ" sz="2000" i="1" dirty="0" err="1">
                <a:latin typeface="Cambria" pitchFamily="18" charset="0"/>
              </a:rPr>
              <a:t>dextri</a:t>
            </a:r>
            <a:r>
              <a:rPr lang="cs-CZ" sz="2000" i="1" dirty="0">
                <a:latin typeface="Cambria" pitchFamily="18" charset="0"/>
              </a:rPr>
              <a:t> </a:t>
            </a:r>
            <a:r>
              <a:rPr lang="cs-CZ" sz="2000" i="1" dirty="0" err="1">
                <a:solidFill>
                  <a:srgbClr val="FF0000"/>
                </a:solidFill>
                <a:latin typeface="Cambria" pitchFamily="18" charset="0"/>
              </a:rPr>
              <a:t>cum</a:t>
            </a:r>
            <a:r>
              <a:rPr lang="cs-CZ" sz="2000" i="1" dirty="0">
                <a:latin typeface="Cambria" pitchFamily="18" charset="0"/>
              </a:rPr>
              <a:t> </a:t>
            </a:r>
            <a:r>
              <a:rPr lang="cs-CZ" sz="2000" i="1" dirty="0" err="1">
                <a:latin typeface="Cambria" pitchFamily="18" charset="0"/>
              </a:rPr>
              <a:t>dislocation</a:t>
            </a:r>
            <a:r>
              <a:rPr lang="cs-CZ" sz="2000" i="1" dirty="0" err="1">
                <a:solidFill>
                  <a:srgbClr val="FF0000"/>
                </a:solidFill>
                <a:latin typeface="Cambria" pitchFamily="18" charset="0"/>
              </a:rPr>
              <a:t>e</a:t>
            </a:r>
            <a:r>
              <a:rPr lang="cs-CZ" sz="2000" i="1" dirty="0">
                <a:latin typeface="Cambria" pitchFamily="18" charset="0"/>
              </a:rPr>
              <a:t> ad </a:t>
            </a:r>
            <a:r>
              <a:rPr lang="cs-CZ" sz="2000" i="1" dirty="0" err="1">
                <a:latin typeface="Cambria" pitchFamily="18" charset="0"/>
              </a:rPr>
              <a:t>latus</a:t>
            </a:r>
            <a:endParaRPr lang="cs-CZ" sz="2000" i="1" dirty="0">
              <a:latin typeface="Cambria" pitchFamily="18" charset="0"/>
            </a:endParaRPr>
          </a:p>
          <a:p>
            <a:pPr lvl="3"/>
            <a:r>
              <a:rPr lang="cs-CZ" sz="2000" dirty="0">
                <a:latin typeface="Cambria" pitchFamily="18" charset="0"/>
              </a:rPr>
              <a:t>d) 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důvod</a:t>
            </a:r>
            <a:endParaRPr lang="cs-CZ" sz="20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lvl="4"/>
            <a:r>
              <a:rPr lang="cs-CZ" sz="2000" i="1" dirty="0" err="1">
                <a:latin typeface="Cambria" pitchFamily="18" charset="0"/>
              </a:rPr>
              <a:t>Chemotherapia</a:t>
            </a:r>
            <a:r>
              <a:rPr lang="cs-CZ" sz="2000" i="1" dirty="0">
                <a:latin typeface="Cambria" pitchFamily="18" charset="0"/>
              </a:rPr>
              <a:t> </a:t>
            </a:r>
            <a:r>
              <a:rPr lang="cs-CZ" sz="2000" i="1" dirty="0" err="1">
                <a:solidFill>
                  <a:srgbClr val="FF0000"/>
                </a:solidFill>
                <a:latin typeface="Cambria" pitchFamily="18" charset="0"/>
              </a:rPr>
              <a:t>propter</a:t>
            </a:r>
            <a:r>
              <a:rPr lang="cs-CZ" sz="2000" i="1" dirty="0">
                <a:latin typeface="Cambria" pitchFamily="18" charset="0"/>
              </a:rPr>
              <a:t> </a:t>
            </a:r>
            <a:r>
              <a:rPr lang="cs-CZ" sz="2000" i="1" dirty="0" err="1">
                <a:latin typeface="Cambria" pitchFamily="18" charset="0"/>
              </a:rPr>
              <a:t>carcinoma</a:t>
            </a:r>
            <a:endParaRPr lang="cs-CZ" sz="2000" i="1" dirty="0">
              <a:latin typeface="Cambria" pitchFamily="18" charset="0"/>
            </a:endParaRPr>
          </a:p>
          <a:p>
            <a:pPr lvl="3"/>
            <a:r>
              <a:rPr lang="cs-CZ" sz="2000" dirty="0">
                <a:latin typeface="Cambria" pitchFamily="18" charset="0"/>
              </a:rPr>
              <a:t>e) 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příčina</a:t>
            </a:r>
            <a:endParaRPr lang="cs-CZ" sz="20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lvl="4"/>
            <a:r>
              <a:rPr lang="cs-CZ" sz="2000" i="1" dirty="0" err="1">
                <a:latin typeface="Cambria" pitchFamily="18" charset="0"/>
              </a:rPr>
              <a:t>Mors</a:t>
            </a:r>
            <a:r>
              <a:rPr lang="cs-CZ" sz="2000" i="1" dirty="0">
                <a:latin typeface="Cambria" pitchFamily="18" charset="0"/>
              </a:rPr>
              <a:t> </a:t>
            </a:r>
            <a:r>
              <a:rPr lang="cs-CZ" sz="2000" i="1" dirty="0" err="1">
                <a:latin typeface="Cambria" pitchFamily="18" charset="0"/>
              </a:rPr>
              <a:t>subita</a:t>
            </a:r>
            <a:r>
              <a:rPr lang="cs-CZ" sz="2000" i="1" dirty="0">
                <a:latin typeface="Cambria" pitchFamily="18" charset="0"/>
              </a:rPr>
              <a:t> </a:t>
            </a:r>
            <a:r>
              <a:rPr lang="cs-CZ" sz="2000" i="1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e</a:t>
            </a:r>
            <a:r>
              <a:rPr lang="cs-CZ" sz="2000" i="1" dirty="0">
                <a:latin typeface="Cambria" pitchFamily="18" charset="0"/>
              </a:rPr>
              <a:t> </a:t>
            </a:r>
            <a:r>
              <a:rPr lang="cs-CZ" sz="2000" i="1" dirty="0" err="1">
                <a:latin typeface="Cambria" pitchFamily="18" charset="0"/>
              </a:rPr>
              <a:t>perforation</a:t>
            </a:r>
            <a:r>
              <a:rPr lang="cs-CZ" sz="2000" i="1" dirty="0" err="1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e</a:t>
            </a:r>
            <a:r>
              <a:rPr lang="cs-CZ" sz="2000" i="1" dirty="0">
                <a:latin typeface="Cambria" pitchFamily="18" charset="0"/>
              </a:rPr>
              <a:t> </a:t>
            </a:r>
            <a:r>
              <a:rPr lang="cs-CZ" sz="2000" i="1" dirty="0" err="1">
                <a:latin typeface="Cambria" pitchFamily="18" charset="0"/>
              </a:rPr>
              <a:t>aortae</a:t>
            </a:r>
            <a:endParaRPr lang="cs-CZ" sz="2000" i="1" dirty="0">
              <a:latin typeface="Cambria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85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mbria" panose="02040503050406030204" pitchFamily="18" charset="0"/>
              </a:rPr>
              <a:t>Jazyková charakteristika klinických termínů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  <a:latin typeface="Cambria" panose="02040503050406030204" pitchFamily="18" charset="0"/>
              </a:rPr>
              <a:t>preference řeckých gramatických jevů</a:t>
            </a:r>
          </a:p>
          <a:p>
            <a:pPr lvl="1"/>
            <a:r>
              <a:rPr lang="cs-CZ" dirty="0" smtClean="0">
                <a:latin typeface="Cambria" panose="02040503050406030204" pitchFamily="18" charset="0"/>
              </a:rPr>
              <a:t>u </a:t>
            </a:r>
            <a:r>
              <a:rPr lang="cs-CZ" dirty="0">
                <a:latin typeface="Cambria" panose="02040503050406030204" pitchFamily="18" charset="0"/>
              </a:rPr>
              <a:t>řeckých slov se v klinických termínech typicky uplatňují (popř. upřednostňují) původní řecké koncovky, např.:</a:t>
            </a:r>
          </a:p>
          <a:p>
            <a:pPr lvl="2"/>
            <a:r>
              <a:rPr lang="cs-CZ" i="1" dirty="0" err="1" smtClean="0">
                <a:latin typeface="Cambria" panose="02040503050406030204" pitchFamily="18" charset="0"/>
              </a:rPr>
              <a:t>carcinōma</a:t>
            </a:r>
            <a:r>
              <a:rPr lang="cs-CZ" i="1" dirty="0" smtClean="0">
                <a:latin typeface="Cambria" panose="02040503050406030204" pitchFamily="18" charset="0"/>
              </a:rPr>
              <a:t> </a:t>
            </a:r>
            <a:r>
              <a:rPr lang="cs-CZ" i="1" dirty="0" err="1">
                <a:latin typeface="Cambria" panose="02040503050406030204" pitchFamily="18" charset="0"/>
              </a:rPr>
              <a:t>bas</a:t>
            </a:r>
            <a:r>
              <a:rPr lang="cs-CZ" b="1" i="1" dirty="0" err="1">
                <a:latin typeface="Cambria" panose="02040503050406030204" pitchFamily="18" charset="0"/>
              </a:rPr>
              <a:t>eos</a:t>
            </a:r>
            <a:r>
              <a:rPr lang="cs-CZ" i="1" dirty="0">
                <a:latin typeface="Cambria" panose="02040503050406030204" pitchFamily="18" charset="0"/>
              </a:rPr>
              <a:t> linguae </a:t>
            </a:r>
            <a:r>
              <a:rPr lang="cs-CZ" dirty="0" smtClean="0">
                <a:latin typeface="Cambria" panose="02040503050406030204" pitchFamily="18" charset="0"/>
              </a:rPr>
              <a:t>	=</a:t>
            </a:r>
            <a:r>
              <a:rPr lang="cs-CZ" dirty="0">
                <a:latin typeface="Cambria" panose="02040503050406030204" pitchFamily="18" charset="0"/>
              </a:rPr>
              <a:t>	rakovina spodiny jazyka</a:t>
            </a:r>
          </a:p>
          <a:p>
            <a:endParaRPr lang="cs-CZ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1" y="3029112"/>
            <a:ext cx="8244418" cy="320404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61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Přehled </a:t>
            </a:r>
            <a:r>
              <a:rPr lang="cs-CZ" dirty="0" smtClean="0">
                <a:latin typeface="Cambria" panose="02040503050406030204" pitchFamily="18" charset="0"/>
              </a:rPr>
              <a:t>odlišností </a:t>
            </a:r>
            <a:r>
              <a:rPr lang="cs-CZ" dirty="0">
                <a:latin typeface="Cambria" panose="02040503050406030204" pitchFamily="18" charset="0"/>
              </a:rPr>
              <a:t>ve skloňování </a:t>
            </a:r>
            <a:r>
              <a:rPr lang="cs-CZ" dirty="0" smtClean="0">
                <a:latin typeface="Cambria" panose="02040503050406030204" pitchFamily="18" charset="0"/>
              </a:rPr>
              <a:t/>
            </a:r>
            <a:br>
              <a:rPr lang="cs-CZ" dirty="0" smtClean="0">
                <a:latin typeface="Cambria" panose="02040503050406030204" pitchFamily="18" charset="0"/>
              </a:rPr>
            </a:br>
            <a:r>
              <a:rPr lang="cs-CZ" dirty="0" smtClean="0">
                <a:latin typeface="Cambria" panose="02040503050406030204" pitchFamily="18" charset="0"/>
              </a:rPr>
              <a:t>řeckých </a:t>
            </a:r>
            <a:r>
              <a:rPr lang="cs-CZ" dirty="0">
                <a:latin typeface="Cambria" panose="02040503050406030204" pitchFamily="18" charset="0"/>
              </a:rPr>
              <a:t>substantiv </a:t>
            </a:r>
            <a:r>
              <a:rPr lang="cs-CZ" dirty="0" smtClean="0">
                <a:latin typeface="Cambria" panose="02040503050406030204" pitchFamily="18" charset="0"/>
              </a:rPr>
              <a:t>(</a:t>
            </a:r>
            <a:r>
              <a:rPr lang="cs-CZ" dirty="0" err="1" smtClean="0">
                <a:latin typeface="Cambria" panose="02040503050406030204" pitchFamily="18" charset="0"/>
              </a:rPr>
              <a:t>sg</a:t>
            </a:r>
            <a:r>
              <a:rPr lang="cs-CZ" dirty="0" smtClean="0">
                <a:latin typeface="Cambria" panose="02040503050406030204" pitchFamily="18" charset="0"/>
              </a:rPr>
              <a:t>.)</a:t>
            </a: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>
              <a:latin typeface="Cambria" panose="02040503050406030204" pitchFamily="18" charset="0"/>
            </a:endParaRPr>
          </a:p>
          <a:p>
            <a:r>
              <a:rPr lang="cs-CZ" dirty="0">
                <a:latin typeface="Cambria" panose="02040503050406030204" pitchFamily="18" charset="0"/>
              </a:rPr>
              <a:t>v</a:t>
            </a:r>
            <a:r>
              <a:rPr lang="cs-CZ" smtClean="0">
                <a:latin typeface="Cambria" panose="02040503050406030204" pitchFamily="18" charset="0"/>
              </a:rPr>
              <a:t>zor </a:t>
            </a:r>
            <a:r>
              <a:rPr lang="cs-CZ" i="1" dirty="0" err="1">
                <a:latin typeface="Cambria" panose="02040503050406030204" pitchFamily="18" charset="0"/>
              </a:rPr>
              <a:t>raph</a:t>
            </a:r>
            <a:r>
              <a:rPr lang="cs-CZ" i="1" dirty="0" err="1" smtClean="0">
                <a:latin typeface="Cambria" panose="02040503050406030204" pitchFamily="18" charset="0"/>
              </a:rPr>
              <a:t>ē</a:t>
            </a:r>
            <a:r>
              <a:rPr lang="cs-CZ" i="1" dirty="0" smtClean="0">
                <a:latin typeface="Cambria" panose="02040503050406030204" pitchFamily="18" charset="0"/>
              </a:rPr>
              <a:t>:</a:t>
            </a:r>
          </a:p>
          <a:p>
            <a:pPr lvl="2"/>
            <a:r>
              <a:rPr lang="cs-CZ" sz="2600" dirty="0" smtClean="0">
                <a:latin typeface="Cambria" panose="02040503050406030204" pitchFamily="18" charset="0"/>
              </a:rPr>
              <a:t>řecká </a:t>
            </a:r>
            <a:r>
              <a:rPr lang="cs-CZ" sz="2600" dirty="0">
                <a:latin typeface="Cambria" panose="02040503050406030204" pitchFamily="18" charset="0"/>
              </a:rPr>
              <a:t>substantiva 1. deklinace, která v </a:t>
            </a:r>
            <a:r>
              <a:rPr lang="cs-CZ" sz="2600" dirty="0" err="1">
                <a:latin typeface="Cambria" panose="02040503050406030204" pitchFamily="18" charset="0"/>
              </a:rPr>
              <a:t>nom</a:t>
            </a:r>
            <a:r>
              <a:rPr lang="cs-CZ" sz="2600" dirty="0">
                <a:latin typeface="Cambria" panose="02040503050406030204" pitchFamily="18" charset="0"/>
              </a:rPr>
              <a:t>. </a:t>
            </a:r>
            <a:r>
              <a:rPr lang="cs-CZ" sz="2600" dirty="0" err="1">
                <a:latin typeface="Cambria" panose="02040503050406030204" pitchFamily="18" charset="0"/>
              </a:rPr>
              <a:t>sg</a:t>
            </a:r>
            <a:r>
              <a:rPr lang="cs-CZ" sz="2600" dirty="0">
                <a:latin typeface="Cambria" panose="02040503050406030204" pitchFamily="18" charset="0"/>
              </a:rPr>
              <a:t>. končí na</a:t>
            </a:r>
            <a:r>
              <a:rPr lang="cs-CZ" sz="2600" b="1" dirty="0">
                <a:latin typeface="Cambria" panose="02040503050406030204" pitchFamily="18" charset="0"/>
              </a:rPr>
              <a:t> </a:t>
            </a:r>
            <a:r>
              <a:rPr lang="cs-CZ" sz="2600" dirty="0">
                <a:latin typeface="Cambria" panose="02040503050406030204" pitchFamily="18" charset="0"/>
              </a:rPr>
              <a:t>-</a:t>
            </a:r>
            <a:r>
              <a:rPr lang="cs-CZ" sz="2600" b="1" dirty="0">
                <a:latin typeface="Cambria" panose="02040503050406030204" pitchFamily="18" charset="0"/>
              </a:rPr>
              <a:t>ē</a:t>
            </a:r>
            <a:r>
              <a:rPr lang="cs-CZ" sz="2600" dirty="0">
                <a:latin typeface="Cambria" panose="02040503050406030204" pitchFamily="18" charset="0"/>
              </a:rPr>
              <a:t> a v gen. </a:t>
            </a:r>
            <a:r>
              <a:rPr lang="cs-CZ" sz="2600" dirty="0" err="1">
                <a:latin typeface="Cambria" panose="02040503050406030204" pitchFamily="18" charset="0"/>
              </a:rPr>
              <a:t>sg</a:t>
            </a:r>
            <a:r>
              <a:rPr lang="cs-CZ" sz="2600" dirty="0">
                <a:latin typeface="Cambria" panose="02040503050406030204" pitchFamily="18" charset="0"/>
              </a:rPr>
              <a:t>. na -</a:t>
            </a:r>
            <a:r>
              <a:rPr lang="cs-CZ" sz="2600" b="1" dirty="0" err="1">
                <a:latin typeface="Cambria" panose="02040503050406030204" pitchFamily="18" charset="0"/>
              </a:rPr>
              <a:t>ēs</a:t>
            </a:r>
            <a:r>
              <a:rPr lang="cs-CZ" sz="2600" b="1" dirty="0">
                <a:latin typeface="Cambria" panose="02040503050406030204" pitchFamily="18" charset="0"/>
              </a:rPr>
              <a:t>.</a:t>
            </a:r>
            <a:endParaRPr lang="cs-CZ" sz="2600" dirty="0">
              <a:latin typeface="Cambria" panose="02040503050406030204" pitchFamily="18" charset="0"/>
            </a:endParaRPr>
          </a:p>
          <a:p>
            <a:r>
              <a:rPr lang="cs-CZ" dirty="0" smtClean="0">
                <a:latin typeface="Cambria" panose="02040503050406030204" pitchFamily="18" charset="0"/>
              </a:rPr>
              <a:t>vzor </a:t>
            </a:r>
            <a:r>
              <a:rPr lang="cs-CZ" i="1" dirty="0" err="1" smtClean="0">
                <a:latin typeface="Cambria" panose="02040503050406030204" pitchFamily="18" charset="0"/>
              </a:rPr>
              <a:t>diabētēs</a:t>
            </a:r>
            <a:r>
              <a:rPr lang="cs-CZ" i="1" dirty="0" smtClean="0">
                <a:latin typeface="Cambria" panose="02040503050406030204" pitchFamily="18" charset="0"/>
              </a:rPr>
              <a:t>:</a:t>
            </a:r>
          </a:p>
          <a:p>
            <a:pPr lvl="2"/>
            <a:r>
              <a:rPr lang="cs-CZ" sz="2600" dirty="0" smtClean="0">
                <a:latin typeface="Cambria" panose="02040503050406030204" pitchFamily="18" charset="0"/>
              </a:rPr>
              <a:t>řecká </a:t>
            </a:r>
            <a:r>
              <a:rPr lang="cs-CZ" sz="2600" dirty="0">
                <a:latin typeface="Cambria" panose="02040503050406030204" pitchFamily="18" charset="0"/>
              </a:rPr>
              <a:t>substantiva 1. deklinace, která v </a:t>
            </a:r>
            <a:r>
              <a:rPr lang="cs-CZ" sz="2600" dirty="0" err="1">
                <a:latin typeface="Cambria" panose="02040503050406030204" pitchFamily="18" charset="0"/>
              </a:rPr>
              <a:t>nom</a:t>
            </a:r>
            <a:r>
              <a:rPr lang="cs-CZ" sz="2600" dirty="0">
                <a:latin typeface="Cambria" panose="02040503050406030204" pitchFamily="18" charset="0"/>
              </a:rPr>
              <a:t>. </a:t>
            </a:r>
            <a:r>
              <a:rPr lang="cs-CZ" sz="2600" dirty="0" err="1">
                <a:latin typeface="Cambria" panose="02040503050406030204" pitchFamily="18" charset="0"/>
              </a:rPr>
              <a:t>sg</a:t>
            </a:r>
            <a:r>
              <a:rPr lang="cs-CZ" sz="2600" dirty="0">
                <a:latin typeface="Cambria" panose="02040503050406030204" pitchFamily="18" charset="0"/>
              </a:rPr>
              <a:t>. končí na -</a:t>
            </a:r>
            <a:r>
              <a:rPr lang="cs-CZ" sz="2600" b="1" dirty="0" err="1">
                <a:latin typeface="Cambria" panose="02040503050406030204" pitchFamily="18" charset="0"/>
              </a:rPr>
              <a:t>ēs</a:t>
            </a:r>
            <a:r>
              <a:rPr lang="cs-CZ" sz="2600" dirty="0">
                <a:latin typeface="Cambria" panose="02040503050406030204" pitchFamily="18" charset="0"/>
              </a:rPr>
              <a:t> a v gen. </a:t>
            </a:r>
            <a:r>
              <a:rPr lang="cs-CZ" sz="2600" dirty="0" err="1">
                <a:latin typeface="Cambria" panose="02040503050406030204" pitchFamily="18" charset="0"/>
              </a:rPr>
              <a:t>sg</a:t>
            </a:r>
            <a:r>
              <a:rPr lang="cs-CZ" sz="2600" dirty="0">
                <a:latin typeface="Cambria" panose="02040503050406030204" pitchFamily="18" charset="0"/>
              </a:rPr>
              <a:t>. na -</a:t>
            </a:r>
            <a:r>
              <a:rPr lang="cs-CZ" sz="2600" b="1" dirty="0" err="1">
                <a:latin typeface="Cambria" panose="02040503050406030204" pitchFamily="18" charset="0"/>
              </a:rPr>
              <a:t>ae</a:t>
            </a:r>
            <a:r>
              <a:rPr lang="cs-CZ" sz="2600" b="1" dirty="0">
                <a:latin typeface="Cambria" panose="02040503050406030204" pitchFamily="18" charset="0"/>
              </a:rPr>
              <a:t>.</a:t>
            </a:r>
            <a:endParaRPr lang="cs-CZ" sz="2600" dirty="0">
              <a:latin typeface="Cambria" panose="02040503050406030204" pitchFamily="18" charset="0"/>
            </a:endParaRPr>
          </a:p>
          <a:p>
            <a:r>
              <a:rPr lang="cs-CZ" dirty="0" smtClean="0">
                <a:latin typeface="Cambria" panose="02040503050406030204" pitchFamily="18" charset="0"/>
              </a:rPr>
              <a:t>vzor </a:t>
            </a:r>
            <a:r>
              <a:rPr lang="cs-CZ" i="1" dirty="0" err="1" smtClean="0">
                <a:latin typeface="Cambria" panose="02040503050406030204" pitchFamily="18" charset="0"/>
              </a:rPr>
              <a:t>basis</a:t>
            </a:r>
            <a:endParaRPr lang="cs-CZ" i="1" dirty="0" smtClean="0">
              <a:latin typeface="Cambria" panose="02040503050406030204" pitchFamily="18" charset="0"/>
            </a:endParaRPr>
          </a:p>
          <a:p>
            <a:pPr lvl="2"/>
            <a:r>
              <a:rPr lang="cs-CZ" sz="2600" dirty="0" smtClean="0">
                <a:latin typeface="Cambria" panose="02040503050406030204" pitchFamily="18" charset="0"/>
              </a:rPr>
              <a:t>řecká </a:t>
            </a:r>
            <a:r>
              <a:rPr lang="cs-CZ" sz="2600" dirty="0">
                <a:latin typeface="Cambria" panose="02040503050406030204" pitchFamily="18" charset="0"/>
              </a:rPr>
              <a:t>stejnoslabičná substantiva 3. deklinace; </a:t>
            </a:r>
            <a:endParaRPr lang="cs-CZ" sz="2600" dirty="0" smtClean="0">
              <a:latin typeface="Cambria" panose="02040503050406030204" pitchFamily="18" charset="0"/>
            </a:endParaRPr>
          </a:p>
          <a:p>
            <a:pPr lvl="2"/>
            <a:r>
              <a:rPr lang="cs-CZ" sz="2600" dirty="0" smtClean="0">
                <a:latin typeface="Cambria" panose="02040503050406030204" pitchFamily="18" charset="0"/>
              </a:rPr>
              <a:t>ve </a:t>
            </a:r>
            <a:r>
              <a:rPr lang="cs-CZ" sz="2600" dirty="0">
                <a:latin typeface="Cambria" panose="02040503050406030204" pitchFamily="18" charset="0"/>
              </a:rPr>
              <a:t>tvaru </a:t>
            </a:r>
            <a:r>
              <a:rPr lang="cs-CZ" sz="2600" dirty="0" err="1">
                <a:latin typeface="Cambria" panose="02040503050406030204" pitchFamily="18" charset="0"/>
              </a:rPr>
              <a:t>nom</a:t>
            </a:r>
            <a:r>
              <a:rPr lang="cs-CZ" sz="2600" dirty="0">
                <a:latin typeface="Cambria" panose="02040503050406030204" pitchFamily="18" charset="0"/>
              </a:rPr>
              <a:t>. </a:t>
            </a:r>
            <a:r>
              <a:rPr lang="cs-CZ" sz="2600" dirty="0" err="1">
                <a:latin typeface="Cambria" panose="02040503050406030204" pitchFamily="18" charset="0"/>
              </a:rPr>
              <a:t>sg</a:t>
            </a:r>
            <a:r>
              <a:rPr lang="cs-CZ" sz="2600" dirty="0">
                <a:latin typeface="Cambria" panose="02040503050406030204" pitchFamily="18" charset="0"/>
              </a:rPr>
              <a:t>. jsou typicky zakončená na -</a:t>
            </a:r>
            <a:r>
              <a:rPr lang="cs-CZ" sz="2600" b="1" dirty="0">
                <a:latin typeface="Cambria" panose="02040503050406030204" pitchFamily="18" charset="0"/>
              </a:rPr>
              <a:t>sis</a:t>
            </a:r>
            <a:r>
              <a:rPr lang="cs-CZ" sz="2600" dirty="0">
                <a:latin typeface="Cambria" panose="02040503050406030204" pitchFamily="18" charset="0"/>
              </a:rPr>
              <a:t>,</a:t>
            </a:r>
            <a:r>
              <a:rPr lang="cs-CZ" sz="2600" b="1" dirty="0">
                <a:latin typeface="Cambria" panose="02040503050406030204" pitchFamily="18" charset="0"/>
              </a:rPr>
              <a:t> </a:t>
            </a:r>
            <a:r>
              <a:rPr lang="cs-CZ" sz="2600" dirty="0">
                <a:latin typeface="Cambria" panose="02040503050406030204" pitchFamily="18" charset="0"/>
              </a:rPr>
              <a:t>-</a:t>
            </a:r>
            <a:r>
              <a:rPr lang="cs-CZ" sz="2600" b="1" dirty="0" err="1">
                <a:latin typeface="Cambria" panose="02040503050406030204" pitchFamily="18" charset="0"/>
              </a:rPr>
              <a:t>xis</a:t>
            </a:r>
            <a:r>
              <a:rPr lang="cs-CZ" sz="2600" dirty="0">
                <a:latin typeface="Cambria" panose="02040503050406030204" pitchFamily="18" charset="0"/>
              </a:rPr>
              <a:t>, -</a:t>
            </a:r>
            <a:r>
              <a:rPr lang="cs-CZ" sz="2600" b="1" dirty="0" err="1">
                <a:latin typeface="Cambria" panose="02040503050406030204" pitchFamily="18" charset="0"/>
              </a:rPr>
              <a:t>ōsis</a:t>
            </a:r>
            <a:r>
              <a:rPr lang="cs-CZ" sz="2600" dirty="0">
                <a:latin typeface="Cambria" panose="02040503050406030204" pitchFamily="18" charset="0"/>
              </a:rPr>
              <a:t>. </a:t>
            </a:r>
            <a:endParaRPr lang="cs-CZ" sz="2600" dirty="0" smtClean="0">
              <a:latin typeface="Cambria" panose="02040503050406030204" pitchFamily="18" charset="0"/>
            </a:endParaRPr>
          </a:p>
          <a:p>
            <a:pPr lvl="2"/>
            <a:r>
              <a:rPr lang="cs-CZ" sz="2600" dirty="0" smtClean="0">
                <a:latin typeface="Cambria" panose="02040503050406030204" pitchFamily="18" charset="0"/>
              </a:rPr>
              <a:t>+ latinské výjimky </a:t>
            </a:r>
            <a:r>
              <a:rPr lang="cs-CZ" sz="2600" i="1" dirty="0" err="1">
                <a:latin typeface="Cambria" panose="02040503050406030204" pitchFamily="18" charset="0"/>
              </a:rPr>
              <a:t>febris</a:t>
            </a:r>
            <a:r>
              <a:rPr lang="cs-CZ" sz="2600" i="1" dirty="0">
                <a:latin typeface="Cambria" panose="02040503050406030204" pitchFamily="18" charset="0"/>
              </a:rPr>
              <a:t>, </a:t>
            </a:r>
            <a:r>
              <a:rPr lang="cs-CZ" sz="2600" i="1" dirty="0" err="1">
                <a:latin typeface="Cambria" panose="02040503050406030204" pitchFamily="18" charset="0"/>
              </a:rPr>
              <a:t>is</a:t>
            </a:r>
            <a:r>
              <a:rPr lang="cs-CZ" sz="2600" i="1" dirty="0">
                <a:latin typeface="Cambria" panose="02040503050406030204" pitchFamily="18" charset="0"/>
              </a:rPr>
              <a:t>, f. </a:t>
            </a:r>
            <a:r>
              <a:rPr lang="cs-CZ" sz="2600" dirty="0">
                <a:latin typeface="Cambria" panose="02040503050406030204" pitchFamily="18" charset="0"/>
              </a:rPr>
              <a:t>(horečka), </a:t>
            </a:r>
            <a:r>
              <a:rPr lang="cs-CZ" sz="2600" i="1" dirty="0" err="1">
                <a:latin typeface="Cambria" panose="02040503050406030204" pitchFamily="18" charset="0"/>
              </a:rPr>
              <a:t>tussis</a:t>
            </a:r>
            <a:r>
              <a:rPr lang="cs-CZ" sz="2600" i="1" dirty="0">
                <a:latin typeface="Cambria" panose="02040503050406030204" pitchFamily="18" charset="0"/>
              </a:rPr>
              <a:t>, </a:t>
            </a:r>
            <a:r>
              <a:rPr lang="cs-CZ" sz="2600" i="1" dirty="0" err="1">
                <a:latin typeface="Cambria" panose="02040503050406030204" pitchFamily="18" charset="0"/>
              </a:rPr>
              <a:t>is</a:t>
            </a:r>
            <a:r>
              <a:rPr lang="cs-CZ" sz="2600" i="1" dirty="0">
                <a:latin typeface="Cambria" panose="02040503050406030204" pitchFamily="18" charset="0"/>
              </a:rPr>
              <a:t>, f.</a:t>
            </a:r>
            <a:r>
              <a:rPr lang="cs-CZ" sz="2600" dirty="0">
                <a:latin typeface="Cambria" panose="02040503050406030204" pitchFamily="18" charset="0"/>
              </a:rPr>
              <a:t> (kašel), </a:t>
            </a:r>
            <a:r>
              <a:rPr lang="cs-CZ" sz="2600" i="1" dirty="0" err="1">
                <a:latin typeface="Cambria" panose="02040503050406030204" pitchFamily="18" charset="0"/>
              </a:rPr>
              <a:t>tūberculōsis</a:t>
            </a:r>
            <a:r>
              <a:rPr lang="cs-CZ" sz="2600" i="1" dirty="0">
                <a:latin typeface="Cambria" panose="02040503050406030204" pitchFamily="18" charset="0"/>
              </a:rPr>
              <a:t>, </a:t>
            </a:r>
            <a:r>
              <a:rPr lang="cs-CZ" sz="2600" i="1" dirty="0" err="1">
                <a:latin typeface="Cambria" panose="02040503050406030204" pitchFamily="18" charset="0"/>
              </a:rPr>
              <a:t>is</a:t>
            </a:r>
            <a:r>
              <a:rPr lang="cs-CZ" sz="2600" i="1" dirty="0">
                <a:latin typeface="Cambria" panose="02040503050406030204" pitchFamily="18" charset="0"/>
              </a:rPr>
              <a:t>, f.</a:t>
            </a:r>
            <a:r>
              <a:rPr lang="cs-CZ" sz="2600" dirty="0">
                <a:latin typeface="Cambria" panose="02040503050406030204" pitchFamily="18" charset="0"/>
              </a:rPr>
              <a:t> (</a:t>
            </a:r>
            <a:r>
              <a:rPr lang="cs-CZ" sz="2600" dirty="0" smtClean="0">
                <a:latin typeface="Cambria" panose="02040503050406030204" pitchFamily="18" charset="0"/>
              </a:rPr>
              <a:t>tuberkulóza) (U</a:t>
            </a:r>
            <a:r>
              <a:rPr lang="cs-CZ" sz="2600" dirty="0">
                <a:latin typeface="Cambria" panose="02040503050406030204" pitchFamily="18" charset="0"/>
              </a:rPr>
              <a:t> latinských slov se nepoužívají původní řecké </a:t>
            </a:r>
            <a:r>
              <a:rPr lang="cs-CZ" sz="2600" dirty="0" smtClean="0">
                <a:latin typeface="Cambria" panose="02040503050406030204" pitchFamily="18" charset="0"/>
              </a:rPr>
              <a:t>koncovky!)</a:t>
            </a:r>
            <a:endParaRPr lang="cs-CZ" sz="2600" dirty="0">
              <a:latin typeface="Cambria" panose="020405030504060302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386684"/>
              </p:ext>
            </p:extLst>
          </p:nvPr>
        </p:nvGraphicFramePr>
        <p:xfrm>
          <a:off x="611560" y="1268760"/>
          <a:ext cx="7776864" cy="22860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25695"/>
                <a:gridCol w="694961"/>
                <a:gridCol w="1551521"/>
                <a:gridCol w="400231"/>
                <a:gridCol w="1863834"/>
                <a:gridCol w="607882"/>
                <a:gridCol w="1632740"/>
              </a:tblGrid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mbria" panose="02040503050406030204" pitchFamily="18" charset="0"/>
                        </a:rPr>
                        <a:t>1. deklinace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mbria" panose="02040503050406030204" pitchFamily="18" charset="0"/>
                        </a:rPr>
                        <a:t>3. deklinace</a:t>
                      </a:r>
                      <a:endParaRPr lang="cs-CZ" sz="20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mbria" panose="02040503050406030204" pitchFamily="18" charset="0"/>
                        </a:rPr>
                        <a:t>nom.</a:t>
                      </a:r>
                      <a:endParaRPr lang="cs-CZ" sz="20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cs-CZ" sz="20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  <a:latin typeface="Cambria" panose="02040503050406030204" pitchFamily="18" charset="0"/>
                        </a:rPr>
                        <a:t>raph</a:t>
                      </a:r>
                      <a:r>
                        <a:rPr lang="cs-CZ" sz="2000" dirty="0" smtClean="0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r>
                        <a:rPr lang="cs-CZ" sz="20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ē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  <a:latin typeface="Cambria" panose="02040503050406030204" pitchFamily="18" charset="0"/>
                        </a:rPr>
                        <a:t>diabēt-</a:t>
                      </a:r>
                      <a:r>
                        <a:rPr lang="cs-CZ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ēs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cs-CZ" sz="20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mbria" panose="02040503050406030204" pitchFamily="18" charset="0"/>
                        </a:rPr>
                        <a:t>bas-</a:t>
                      </a:r>
                      <a:r>
                        <a:rPr lang="cs-CZ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is</a:t>
                      </a:r>
                      <a:endParaRPr lang="cs-CZ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mbria" panose="02040503050406030204" pitchFamily="18" charset="0"/>
                        </a:rPr>
                        <a:t>gen.</a:t>
                      </a:r>
                      <a:endParaRPr lang="cs-CZ" sz="20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cs-CZ" sz="20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  <a:latin typeface="Cambria" panose="02040503050406030204" pitchFamily="18" charset="0"/>
                        </a:rPr>
                        <a:t>raph-</a:t>
                      </a:r>
                      <a:r>
                        <a:rPr lang="cs-CZ" sz="2000" dirty="0" err="1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ēs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  <a:latin typeface="Cambria" panose="02040503050406030204" pitchFamily="18" charset="0"/>
                        </a:rPr>
                        <a:t>diabēt-ae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cs-CZ" sz="20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mbria" panose="02040503050406030204" pitchFamily="18" charset="0"/>
                        </a:rPr>
                        <a:t>bas-</a:t>
                      </a:r>
                      <a:r>
                        <a:rPr lang="cs-CZ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eos</a:t>
                      </a:r>
                      <a:r>
                        <a:rPr lang="cs-CZ" sz="2000" dirty="0">
                          <a:effectLst/>
                          <a:latin typeface="Cambria" panose="02040503050406030204" pitchFamily="18" charset="0"/>
                        </a:rPr>
                        <a:t>/-</a:t>
                      </a:r>
                      <a:r>
                        <a:rPr lang="cs-CZ" sz="2000" dirty="0" err="1">
                          <a:effectLst/>
                          <a:latin typeface="Cambria" panose="02040503050406030204" pitchFamily="18" charset="0"/>
                        </a:rPr>
                        <a:t>is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mbria" panose="02040503050406030204" pitchFamily="18" charset="0"/>
                        </a:rPr>
                        <a:t>akuz.</a:t>
                      </a:r>
                      <a:endParaRPr lang="cs-CZ" sz="20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cs-CZ" sz="20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  <a:latin typeface="Cambria" panose="02040503050406030204" pitchFamily="18" charset="0"/>
                        </a:rPr>
                        <a:t>raph-</a:t>
                      </a:r>
                      <a:r>
                        <a:rPr lang="cs-CZ" sz="2000" dirty="0" err="1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ēn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cs-CZ" sz="20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  <a:latin typeface="Cambria" panose="02040503050406030204" pitchFamily="18" charset="0"/>
                        </a:rPr>
                        <a:t>diabēt-</a:t>
                      </a:r>
                      <a:r>
                        <a:rPr lang="cs-CZ" sz="20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ēn</a:t>
                      </a:r>
                      <a:r>
                        <a:rPr lang="cs-CZ" sz="2000" dirty="0">
                          <a:effectLst/>
                          <a:latin typeface="Cambria" panose="02040503050406030204" pitchFamily="18" charset="0"/>
                        </a:rPr>
                        <a:t>/-</a:t>
                      </a:r>
                      <a:r>
                        <a:rPr lang="cs-CZ" sz="2000" dirty="0" err="1">
                          <a:effectLst/>
                          <a:latin typeface="Cambria" panose="02040503050406030204" pitchFamily="18" charset="0"/>
                        </a:rPr>
                        <a:t>am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mbria" panose="02040503050406030204" pitchFamily="18" charset="0"/>
                        </a:rPr>
                        <a:t>bas-</a:t>
                      </a: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in</a:t>
                      </a:r>
                      <a:r>
                        <a:rPr lang="cs-CZ" sz="2000" dirty="0">
                          <a:effectLst/>
                          <a:latin typeface="Cambria" panose="02040503050406030204" pitchFamily="18" charset="0"/>
                        </a:rPr>
                        <a:t>/-</a:t>
                      </a:r>
                      <a:r>
                        <a:rPr lang="cs-CZ" sz="2000" dirty="0" err="1">
                          <a:effectLst/>
                          <a:latin typeface="Cambria" panose="02040503050406030204" pitchFamily="18" charset="0"/>
                        </a:rPr>
                        <a:t>im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mbria" panose="02040503050406030204" pitchFamily="18" charset="0"/>
                        </a:rPr>
                        <a:t>abl.</a:t>
                      </a:r>
                      <a:endParaRPr lang="cs-CZ" sz="20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cs-CZ" sz="20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  <a:latin typeface="Cambria" panose="02040503050406030204" pitchFamily="18" charset="0"/>
                        </a:rPr>
                        <a:t>raph</a:t>
                      </a:r>
                      <a:r>
                        <a:rPr lang="cs-CZ" sz="2000" dirty="0" smtClean="0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r>
                        <a:rPr lang="cs-CZ" sz="20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ē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cs-CZ" sz="20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  <a:latin typeface="Cambria" panose="02040503050406030204" pitchFamily="18" charset="0"/>
                        </a:rPr>
                        <a:t>diabēt</a:t>
                      </a:r>
                      <a:r>
                        <a:rPr lang="cs-CZ" sz="2000" dirty="0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ē</a:t>
                      </a:r>
                      <a:r>
                        <a:rPr lang="cs-CZ" sz="2000" dirty="0">
                          <a:effectLst/>
                          <a:latin typeface="Cambria" panose="02040503050406030204" pitchFamily="18" charset="0"/>
                        </a:rPr>
                        <a:t>/-ā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cs-CZ" sz="20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mbria" panose="02040503050406030204" pitchFamily="18" charset="0"/>
                        </a:rPr>
                        <a:t>bas-ī</a:t>
                      </a:r>
                      <a:endParaRPr lang="cs-CZ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98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90600"/>
          </a:xfrm>
        </p:spPr>
        <p:txBody>
          <a:bodyPr/>
          <a:lstStyle/>
          <a:p>
            <a:r>
              <a:rPr lang="cs-CZ" dirty="0" smtClean="0">
                <a:latin typeface="Cambria" panose="02040503050406030204" pitchFamily="18" charset="0"/>
              </a:rPr>
              <a:t>Pozice adjektiva</a:t>
            </a: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dvojí možnost postavení </a:t>
            </a:r>
            <a:r>
              <a:rPr lang="cs-CZ" sz="2400" dirty="0">
                <a:solidFill>
                  <a:srgbClr val="C00000"/>
                </a:solidFill>
                <a:latin typeface="Cambria" panose="02040503050406030204" pitchFamily="18" charset="0"/>
              </a:rPr>
              <a:t>adjektiva</a:t>
            </a:r>
            <a:r>
              <a:rPr lang="cs-CZ" sz="2400" dirty="0">
                <a:latin typeface="Cambria" panose="02040503050406030204" pitchFamily="18" charset="0"/>
              </a:rPr>
              <a:t> specifikujícího poranění nebo </a:t>
            </a:r>
            <a:r>
              <a:rPr lang="cs-CZ" sz="2400" dirty="0" smtClean="0">
                <a:latin typeface="Cambria" panose="02040503050406030204" pitchFamily="18" charset="0"/>
              </a:rPr>
              <a:t>onemocnění</a:t>
            </a:r>
          </a:p>
          <a:p>
            <a:pPr lvl="3"/>
            <a:r>
              <a:rPr lang="cs-CZ" sz="2000" dirty="0" smtClean="0">
                <a:latin typeface="Cambria" panose="02040503050406030204" pitchFamily="18" charset="0"/>
              </a:rPr>
              <a:t>těsně </a:t>
            </a:r>
            <a:r>
              <a:rPr lang="cs-CZ" sz="2000" dirty="0">
                <a:latin typeface="Cambria" panose="02040503050406030204" pitchFamily="18" charset="0"/>
              </a:rPr>
              <a:t>za substantivem, se kterým vytváří </a:t>
            </a:r>
            <a:r>
              <a:rPr lang="cs-CZ" sz="2000" dirty="0" smtClean="0">
                <a:latin typeface="Cambria" panose="02040503050406030204" pitchFamily="18" charset="0"/>
              </a:rPr>
              <a:t>spojení</a:t>
            </a:r>
            <a:endParaRPr lang="cs-CZ" sz="2000" dirty="0">
              <a:latin typeface="Cambria" panose="02040503050406030204" pitchFamily="18" charset="0"/>
            </a:endParaRPr>
          </a:p>
          <a:p>
            <a:pPr lvl="3"/>
            <a:r>
              <a:rPr lang="cs-CZ" sz="2000" dirty="0" smtClean="0">
                <a:latin typeface="Cambria" panose="02040503050406030204" pitchFamily="18" charset="0"/>
              </a:rPr>
              <a:t>až </a:t>
            </a:r>
            <a:r>
              <a:rPr lang="cs-CZ" sz="2000" dirty="0">
                <a:latin typeface="Cambria" panose="02040503050406030204" pitchFamily="18" charset="0"/>
              </a:rPr>
              <a:t>na konci klinického </a:t>
            </a:r>
            <a:r>
              <a:rPr lang="cs-CZ" sz="2000" dirty="0" smtClean="0">
                <a:latin typeface="Cambria" panose="02040503050406030204" pitchFamily="18" charset="0"/>
              </a:rPr>
              <a:t>termínu</a:t>
            </a:r>
            <a:endParaRPr lang="cs-CZ" sz="2000" dirty="0">
              <a:latin typeface="Cambria" panose="02040503050406030204" pitchFamily="18" charset="0"/>
            </a:endParaRP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212976"/>
            <a:ext cx="676275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80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mbria" panose="02040503050406030204" pitchFamily="18" charset="0"/>
              </a:rPr>
              <a:t>Vyjádření strany; zkratky a akronyma</a:t>
            </a: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2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opisné vyjádření pravé a levé strany</a:t>
            </a:r>
          </a:p>
          <a:p>
            <a:pPr lvl="3"/>
            <a:r>
              <a:rPr lang="cs-CZ" dirty="0">
                <a:latin typeface="Cambria" panose="02040503050406030204" pitchFamily="18" charset="0"/>
              </a:rPr>
              <a:t>vpravo	</a:t>
            </a:r>
            <a:r>
              <a:rPr lang="cs-CZ" dirty="0" smtClean="0">
                <a:latin typeface="Cambria" panose="02040503050406030204" pitchFamily="18" charset="0"/>
              </a:rPr>
              <a:t>	=</a:t>
            </a:r>
            <a:r>
              <a:rPr lang="cs-CZ" dirty="0">
                <a:latin typeface="Cambria" panose="02040503050406030204" pitchFamily="18" charset="0"/>
              </a:rPr>
              <a:t>	</a:t>
            </a:r>
            <a:r>
              <a:rPr lang="cs-CZ" b="1" dirty="0" err="1">
                <a:latin typeface="Cambria" panose="02040503050406030204" pitchFamily="18" charset="0"/>
              </a:rPr>
              <a:t>lateris</a:t>
            </a:r>
            <a:r>
              <a:rPr lang="cs-CZ" b="1" dirty="0">
                <a:latin typeface="Cambria" panose="02040503050406030204" pitchFamily="18" charset="0"/>
              </a:rPr>
              <a:t> </a:t>
            </a:r>
            <a:r>
              <a:rPr lang="cs-CZ" b="1" dirty="0" err="1">
                <a:latin typeface="Cambria" panose="02040503050406030204" pitchFamily="18" charset="0"/>
              </a:rPr>
              <a:t>dextri</a:t>
            </a:r>
            <a:r>
              <a:rPr lang="cs-CZ" b="1" dirty="0">
                <a:latin typeface="Cambria" panose="02040503050406030204" pitchFamily="18" charset="0"/>
              </a:rPr>
              <a:t> </a:t>
            </a:r>
            <a:r>
              <a:rPr lang="cs-CZ" dirty="0">
                <a:latin typeface="Cambria" panose="02040503050406030204" pitchFamily="18" charset="0"/>
              </a:rPr>
              <a:t>(zkratka</a:t>
            </a:r>
            <a:r>
              <a:rPr lang="cs-CZ" b="1" dirty="0">
                <a:latin typeface="Cambria" panose="02040503050406030204" pitchFamily="18" charset="0"/>
              </a:rPr>
              <a:t> l. </a:t>
            </a:r>
            <a:r>
              <a:rPr lang="cs-CZ" b="1" dirty="0" err="1">
                <a:latin typeface="Cambria" panose="02040503050406030204" pitchFamily="18" charset="0"/>
              </a:rPr>
              <a:t>dx</a:t>
            </a:r>
            <a:r>
              <a:rPr lang="cs-CZ" b="1" dirty="0">
                <a:latin typeface="Cambria" panose="02040503050406030204" pitchFamily="18" charset="0"/>
              </a:rPr>
              <a:t>.</a:t>
            </a:r>
            <a:r>
              <a:rPr lang="cs-CZ" dirty="0">
                <a:latin typeface="Cambria" panose="02040503050406030204" pitchFamily="18" charset="0"/>
              </a:rPr>
              <a:t>)</a:t>
            </a:r>
          </a:p>
          <a:p>
            <a:pPr lvl="3"/>
            <a:r>
              <a:rPr lang="cs-CZ" dirty="0">
                <a:latin typeface="Cambria" panose="02040503050406030204" pitchFamily="18" charset="0"/>
              </a:rPr>
              <a:t>vlevo	</a:t>
            </a:r>
            <a:r>
              <a:rPr lang="cs-CZ" dirty="0" smtClean="0">
                <a:latin typeface="Cambria" panose="02040503050406030204" pitchFamily="18" charset="0"/>
              </a:rPr>
              <a:t>	=</a:t>
            </a:r>
            <a:r>
              <a:rPr lang="cs-CZ" dirty="0">
                <a:latin typeface="Cambria" panose="02040503050406030204" pitchFamily="18" charset="0"/>
              </a:rPr>
              <a:t>	</a:t>
            </a:r>
            <a:r>
              <a:rPr lang="cs-CZ" b="1" dirty="0" err="1">
                <a:latin typeface="Cambria" panose="02040503050406030204" pitchFamily="18" charset="0"/>
              </a:rPr>
              <a:t>lateris</a:t>
            </a:r>
            <a:r>
              <a:rPr lang="cs-CZ" b="1" dirty="0">
                <a:latin typeface="Cambria" panose="02040503050406030204" pitchFamily="18" charset="0"/>
              </a:rPr>
              <a:t> </a:t>
            </a:r>
            <a:r>
              <a:rPr lang="cs-CZ" b="1" dirty="0" err="1">
                <a:latin typeface="Cambria" panose="02040503050406030204" pitchFamily="18" charset="0"/>
              </a:rPr>
              <a:t>sinistri</a:t>
            </a:r>
            <a:r>
              <a:rPr lang="cs-CZ" dirty="0">
                <a:latin typeface="Cambria" panose="02040503050406030204" pitchFamily="18" charset="0"/>
              </a:rPr>
              <a:t> (zkratka </a:t>
            </a:r>
            <a:r>
              <a:rPr lang="cs-CZ" b="1" dirty="0">
                <a:latin typeface="Cambria" panose="02040503050406030204" pitchFamily="18" charset="0"/>
              </a:rPr>
              <a:t>l. sin.</a:t>
            </a:r>
            <a:r>
              <a:rPr lang="cs-CZ" dirty="0">
                <a:latin typeface="Cambria" panose="02040503050406030204" pitchFamily="18" charset="0"/>
              </a:rPr>
              <a:t>)</a:t>
            </a:r>
          </a:p>
          <a:p>
            <a:pPr lvl="3"/>
            <a:r>
              <a:rPr lang="cs-CZ" dirty="0">
                <a:latin typeface="Cambria" panose="02040503050406030204" pitchFamily="18" charset="0"/>
              </a:rPr>
              <a:t>na obou stranách	</a:t>
            </a:r>
            <a:r>
              <a:rPr lang="cs-CZ" dirty="0" smtClean="0">
                <a:latin typeface="Cambria" panose="02040503050406030204" pitchFamily="18" charset="0"/>
              </a:rPr>
              <a:t>= 	</a:t>
            </a:r>
            <a:r>
              <a:rPr lang="cs-CZ" b="1" dirty="0" err="1" smtClean="0">
                <a:latin typeface="Cambria" panose="02040503050406030204" pitchFamily="18" charset="0"/>
              </a:rPr>
              <a:t>lateris</a:t>
            </a:r>
            <a:r>
              <a:rPr lang="cs-CZ" b="1" dirty="0" smtClean="0">
                <a:latin typeface="Cambria" panose="02040503050406030204" pitchFamily="18" charset="0"/>
              </a:rPr>
              <a:t> </a:t>
            </a:r>
            <a:r>
              <a:rPr lang="cs-CZ" b="1" dirty="0" err="1">
                <a:latin typeface="Cambria" panose="02040503050406030204" pitchFamily="18" charset="0"/>
              </a:rPr>
              <a:t>utriusque</a:t>
            </a:r>
            <a:r>
              <a:rPr lang="cs-CZ" dirty="0">
                <a:latin typeface="Cambria" panose="02040503050406030204" pitchFamily="18" charset="0"/>
              </a:rPr>
              <a:t> (zkratka </a:t>
            </a:r>
            <a:r>
              <a:rPr lang="cs-CZ" b="1" dirty="0">
                <a:latin typeface="Cambria" panose="02040503050406030204" pitchFamily="18" charset="0"/>
              </a:rPr>
              <a:t>l. </a:t>
            </a:r>
            <a:r>
              <a:rPr lang="cs-CZ" b="1" dirty="0" err="1">
                <a:latin typeface="Cambria" panose="02040503050406030204" pitchFamily="18" charset="0"/>
              </a:rPr>
              <a:t>utr</a:t>
            </a:r>
            <a:r>
              <a:rPr lang="cs-CZ" b="1" dirty="0" smtClean="0">
                <a:latin typeface="Cambria" panose="02040503050406030204" pitchFamily="18" charset="0"/>
              </a:rPr>
              <a:t>.</a:t>
            </a:r>
            <a:r>
              <a:rPr lang="cs-CZ" dirty="0" smtClean="0">
                <a:latin typeface="Cambria" panose="02040503050406030204" pitchFamily="18" charset="0"/>
              </a:rPr>
              <a:t>)</a:t>
            </a:r>
          </a:p>
          <a:p>
            <a:pPr lvl="3"/>
            <a:endParaRPr lang="cs-CZ" dirty="0">
              <a:latin typeface="Cambria" panose="02040503050406030204" pitchFamily="18" charset="0"/>
            </a:endParaRPr>
          </a:p>
          <a:p>
            <a:pPr lvl="3"/>
            <a:endParaRPr lang="cs-CZ" dirty="0" smtClean="0">
              <a:latin typeface="Cambria" panose="02040503050406030204" pitchFamily="18" charset="0"/>
            </a:endParaRPr>
          </a:p>
          <a:p>
            <a:pPr lvl="3"/>
            <a:endParaRPr lang="cs-CZ" dirty="0">
              <a:latin typeface="Cambria" panose="02040503050406030204" pitchFamily="18" charset="0"/>
            </a:endParaRPr>
          </a:p>
          <a:p>
            <a:pPr lvl="3"/>
            <a:endParaRPr lang="cs-CZ" dirty="0" smtClean="0">
              <a:latin typeface="Cambria" panose="02040503050406030204" pitchFamily="18" charset="0"/>
            </a:endParaRPr>
          </a:p>
          <a:p>
            <a:pPr lvl="3"/>
            <a:endParaRPr lang="cs-CZ" dirty="0">
              <a:latin typeface="Cambria" panose="02040503050406030204" pitchFamily="18" charset="0"/>
            </a:endParaRPr>
          </a:p>
          <a:p>
            <a:pPr lvl="3"/>
            <a:endParaRPr lang="cs-CZ" dirty="0" smtClean="0">
              <a:latin typeface="Cambria" panose="02040503050406030204" pitchFamily="18" charset="0"/>
            </a:endParaRPr>
          </a:p>
          <a:p>
            <a:pPr lvl="3"/>
            <a:endParaRPr lang="cs-CZ" dirty="0">
              <a:latin typeface="Cambria" panose="02040503050406030204" pitchFamily="18" charset="0"/>
            </a:endParaRPr>
          </a:p>
          <a:p>
            <a:pPr lvl="3"/>
            <a:endParaRPr lang="cs-CZ" dirty="0" smtClean="0">
              <a:latin typeface="Cambria" panose="02040503050406030204" pitchFamily="18" charset="0"/>
            </a:endParaRPr>
          </a:p>
          <a:p>
            <a:pPr lvl="3"/>
            <a:endParaRPr lang="cs-CZ" dirty="0">
              <a:latin typeface="Cambria" panose="02040503050406030204" pitchFamily="18" charset="0"/>
            </a:endParaRPr>
          </a:p>
          <a:p>
            <a:pPr lvl="3"/>
            <a:endParaRPr lang="cs-CZ" dirty="0" smtClean="0">
              <a:latin typeface="Cambria" panose="02040503050406030204" pitchFamily="18" charset="0"/>
            </a:endParaRPr>
          </a:p>
          <a:p>
            <a:pPr lvl="3"/>
            <a:endParaRPr lang="cs-CZ" dirty="0" smtClean="0">
              <a:latin typeface="Cambria" panose="02040503050406030204" pitchFamily="18" charset="0"/>
            </a:endParaRPr>
          </a:p>
          <a:p>
            <a:endParaRPr lang="cs-CZ" sz="2200" dirty="0" smtClean="0">
              <a:latin typeface="Cambria" panose="02040503050406030204" pitchFamily="18" charset="0"/>
            </a:endParaRPr>
          </a:p>
          <a:p>
            <a:r>
              <a:rPr lang="cs-CZ" sz="21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užívání zkratek a akronymů </a:t>
            </a:r>
            <a:r>
              <a:rPr lang="cs-CZ" sz="2100" dirty="0" smtClean="0">
                <a:latin typeface="Cambria" panose="02040503050406030204" pitchFamily="18" charset="0"/>
              </a:rPr>
              <a:t>(např. TE = </a:t>
            </a:r>
            <a:r>
              <a:rPr lang="cs-CZ" sz="21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t</a:t>
            </a:r>
            <a:r>
              <a:rPr lang="cs-CZ" sz="2100" dirty="0" err="1" smtClean="0">
                <a:latin typeface="Cambria" panose="02040503050406030204" pitchFamily="18" charset="0"/>
              </a:rPr>
              <a:t>onsill</a:t>
            </a:r>
            <a:r>
              <a:rPr lang="cs-CZ" sz="21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e</a:t>
            </a:r>
            <a:r>
              <a:rPr lang="cs-CZ" sz="2100" dirty="0" err="1" smtClean="0">
                <a:latin typeface="Cambria" panose="02040503050406030204" pitchFamily="18" charset="0"/>
              </a:rPr>
              <a:t>ctomia</a:t>
            </a:r>
            <a:r>
              <a:rPr lang="cs-CZ" sz="2100" dirty="0" smtClean="0">
                <a:latin typeface="Cambria" panose="02040503050406030204" pitchFamily="18" charset="0"/>
              </a:rPr>
              <a:t>, </a:t>
            </a:r>
            <a:r>
              <a:rPr lang="cs-CZ" sz="2100" dirty="0" err="1" smtClean="0">
                <a:latin typeface="Cambria" panose="02040503050406030204" pitchFamily="18" charset="0"/>
              </a:rPr>
              <a:t>HyE</a:t>
            </a:r>
            <a:r>
              <a:rPr lang="cs-CZ" sz="2100" dirty="0" smtClean="0">
                <a:latin typeface="Cambria" panose="02040503050406030204" pitchFamily="18" charset="0"/>
              </a:rPr>
              <a:t> = </a:t>
            </a:r>
            <a:r>
              <a:rPr lang="cs-CZ" sz="21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hy</a:t>
            </a:r>
            <a:r>
              <a:rPr lang="cs-CZ" sz="2100" dirty="0" err="1" smtClean="0">
                <a:latin typeface="Cambria" panose="02040503050406030204" pitchFamily="18" charset="0"/>
              </a:rPr>
              <a:t>ster</a:t>
            </a:r>
            <a:r>
              <a:rPr lang="cs-CZ" sz="21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e</a:t>
            </a:r>
            <a:r>
              <a:rPr lang="cs-CZ" sz="2100" dirty="0" err="1" smtClean="0">
                <a:latin typeface="Cambria" panose="02040503050406030204" pitchFamily="18" charset="0"/>
              </a:rPr>
              <a:t>ctomia</a:t>
            </a:r>
            <a:r>
              <a:rPr lang="cs-CZ" sz="2100" dirty="0" smtClean="0">
                <a:latin typeface="Cambria" panose="02040503050406030204" pitchFamily="18" charset="0"/>
              </a:rPr>
              <a:t>,  APPE = </a:t>
            </a:r>
            <a:r>
              <a:rPr lang="cs-CZ" sz="21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a</a:t>
            </a:r>
            <a:r>
              <a:rPr lang="cs-CZ" sz="2100" dirty="0" err="1" smtClean="0">
                <a:latin typeface="Cambria" panose="02040503050406030204" pitchFamily="18" charset="0"/>
              </a:rPr>
              <a:t>ppend</a:t>
            </a:r>
            <a:r>
              <a:rPr lang="cs-CZ" sz="21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e</a:t>
            </a:r>
            <a:r>
              <a:rPr lang="cs-CZ" sz="2100" dirty="0" err="1" smtClean="0">
                <a:latin typeface="Cambria" panose="02040503050406030204" pitchFamily="18" charset="0"/>
              </a:rPr>
              <a:t>ctomia</a:t>
            </a:r>
            <a:r>
              <a:rPr lang="cs-CZ" sz="2100" dirty="0" smtClean="0">
                <a:latin typeface="Cambria" panose="02040503050406030204" pitchFamily="18" charset="0"/>
              </a:rPr>
              <a:t>, CHT = </a:t>
            </a:r>
            <a:r>
              <a:rPr lang="cs-CZ" sz="21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ch</a:t>
            </a:r>
            <a:r>
              <a:rPr lang="cs-CZ" sz="2100" dirty="0" err="1" smtClean="0">
                <a:latin typeface="Cambria" panose="02040503050406030204" pitchFamily="18" charset="0"/>
              </a:rPr>
              <a:t>emo</a:t>
            </a:r>
            <a:r>
              <a:rPr lang="cs-CZ" sz="21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t</a:t>
            </a:r>
            <a:r>
              <a:rPr lang="cs-CZ" sz="2100" dirty="0" err="1" smtClean="0">
                <a:latin typeface="Cambria" panose="02040503050406030204" pitchFamily="18" charset="0"/>
              </a:rPr>
              <a:t>herapia</a:t>
            </a:r>
            <a:r>
              <a:rPr lang="cs-CZ" sz="2100" dirty="0" smtClean="0">
                <a:latin typeface="Cambria" panose="02040503050406030204" pitchFamily="18" charset="0"/>
              </a:rPr>
              <a:t>, ODS = </a:t>
            </a:r>
            <a:r>
              <a:rPr lang="cs-CZ" sz="21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o</a:t>
            </a:r>
            <a:r>
              <a:rPr lang="cs-CZ" sz="2100" dirty="0" err="1" smtClean="0">
                <a:latin typeface="Cambria" panose="02040503050406030204" pitchFamily="18" charset="0"/>
              </a:rPr>
              <a:t>culus</a:t>
            </a:r>
            <a:r>
              <a:rPr lang="cs-CZ" sz="2100" dirty="0" smtClean="0">
                <a:latin typeface="Cambria" panose="02040503050406030204" pitchFamily="18" charset="0"/>
              </a:rPr>
              <a:t> </a:t>
            </a:r>
            <a:r>
              <a:rPr lang="cs-CZ" sz="21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d</a:t>
            </a:r>
            <a:r>
              <a:rPr lang="cs-CZ" sz="2100" dirty="0" err="1" smtClean="0">
                <a:latin typeface="Cambria" panose="02040503050406030204" pitchFamily="18" charset="0"/>
              </a:rPr>
              <a:t>exter</a:t>
            </a:r>
            <a:r>
              <a:rPr lang="cs-CZ" sz="2100" dirty="0" smtClean="0">
                <a:latin typeface="Cambria" panose="02040503050406030204" pitchFamily="18" charset="0"/>
              </a:rPr>
              <a:t> et </a:t>
            </a:r>
            <a:r>
              <a:rPr lang="cs-CZ" sz="21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s</a:t>
            </a:r>
            <a:r>
              <a:rPr lang="cs-CZ" sz="2100" dirty="0" err="1" smtClean="0">
                <a:latin typeface="Cambria" panose="02040503050406030204" pitchFamily="18" charset="0"/>
              </a:rPr>
              <a:t>inister</a:t>
            </a:r>
            <a:r>
              <a:rPr lang="cs-CZ" sz="2100" dirty="0" smtClean="0">
                <a:latin typeface="Cambria" panose="02040503050406030204" pitchFamily="18" charset="0"/>
              </a:rPr>
              <a:t>)</a:t>
            </a:r>
            <a:endParaRPr lang="cs-CZ" sz="2100" dirty="0">
              <a:latin typeface="Cambria" panose="02040503050406030204" pitchFamily="18" charset="0"/>
            </a:endParaRPr>
          </a:p>
          <a:p>
            <a:endParaRPr lang="cs-CZ" dirty="0">
              <a:latin typeface="Cambria" panose="0204050305040603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982" y="2492896"/>
            <a:ext cx="6105525" cy="273630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2">
                <a:lumMod val="20000"/>
                <a:lumOff val="80000"/>
              </a:schemeClr>
            </a:extrusionClr>
            <a:contourClr>
              <a:schemeClr val="accent2">
                <a:lumMod val="20000"/>
                <a:lumOff val="8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7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ambria" panose="02040503050406030204" pitchFamily="18" charset="0"/>
              </a:rPr>
              <a:t>Vyjádření stupně poranění, onemocnění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dirty="0" smtClean="0">
                <a:latin typeface="Cambria" panose="02040503050406030204" pitchFamily="18" charset="0"/>
              </a:rPr>
              <a:t>stupeň </a:t>
            </a:r>
            <a:r>
              <a:rPr lang="cs-CZ" dirty="0">
                <a:latin typeface="Cambria" panose="02040503050406030204" pitchFamily="18" charset="0"/>
              </a:rPr>
              <a:t>poranění, </a:t>
            </a:r>
            <a:r>
              <a:rPr lang="cs-CZ" dirty="0" smtClean="0">
                <a:latin typeface="Cambria" panose="02040503050406030204" pitchFamily="18" charset="0"/>
              </a:rPr>
              <a:t>onemocnění nebo poškození </a:t>
            </a:r>
            <a:r>
              <a:rPr lang="cs-CZ" dirty="0">
                <a:latin typeface="Cambria" panose="02040503050406030204" pitchFamily="18" charset="0"/>
              </a:rPr>
              <a:t>se </a:t>
            </a:r>
            <a:r>
              <a:rPr lang="cs-CZ" dirty="0" smtClean="0">
                <a:latin typeface="Cambria" panose="02040503050406030204" pitchFamily="18" charset="0"/>
              </a:rPr>
              <a:t>vyjadřuje opisem </a:t>
            </a:r>
            <a:r>
              <a:rPr lang="cs-CZ" dirty="0">
                <a:latin typeface="Cambria" panose="02040503050406030204" pitchFamily="18" charset="0"/>
              </a:rPr>
              <a:t>pomocí genitivního tvaru spojení substantiva </a:t>
            </a:r>
            <a:r>
              <a:rPr lang="cs-CZ" i="1" dirty="0">
                <a:latin typeface="Cambria" panose="02040503050406030204" pitchFamily="18" charset="0"/>
              </a:rPr>
              <a:t>gradus</a:t>
            </a:r>
            <a:r>
              <a:rPr lang="cs-CZ" dirty="0">
                <a:latin typeface="Cambria" panose="02040503050406030204" pitchFamily="18" charset="0"/>
              </a:rPr>
              <a:t> s adjektivem v komparativu nebo superlativu, resp. </a:t>
            </a:r>
            <a:r>
              <a:rPr lang="cs-CZ" dirty="0" smtClean="0">
                <a:latin typeface="Cambria" panose="02040503050406030204" pitchFamily="18" charset="0"/>
              </a:rPr>
              <a:t/>
            </a:r>
            <a:br>
              <a:rPr lang="cs-CZ" dirty="0" smtClean="0">
                <a:latin typeface="Cambria" panose="02040503050406030204" pitchFamily="18" charset="0"/>
              </a:rPr>
            </a:br>
            <a:r>
              <a:rPr lang="cs-CZ" dirty="0" smtClean="0">
                <a:latin typeface="Cambria" panose="02040503050406030204" pitchFamily="18" charset="0"/>
              </a:rPr>
              <a:t>s </a:t>
            </a:r>
            <a:r>
              <a:rPr lang="cs-CZ" dirty="0">
                <a:latin typeface="Cambria" panose="02040503050406030204" pitchFamily="18" charset="0"/>
              </a:rPr>
              <a:t>řadovou číslovkou (1.-4</a:t>
            </a:r>
            <a:r>
              <a:rPr lang="cs-CZ" dirty="0" smtClean="0">
                <a:latin typeface="Cambria" panose="02040503050406030204" pitchFamily="18" charset="0"/>
              </a:rPr>
              <a:t>.), např.</a:t>
            </a:r>
            <a:endParaRPr lang="cs-CZ" dirty="0">
              <a:latin typeface="Cambria" panose="02040503050406030204" pitchFamily="18" charset="0"/>
            </a:endParaRPr>
          </a:p>
          <a:p>
            <a:pPr lvl="3"/>
            <a:endParaRPr lang="cs-CZ" i="1" dirty="0" smtClean="0">
              <a:latin typeface="Cambria" panose="02040503050406030204" pitchFamily="18" charset="0"/>
            </a:endParaRPr>
          </a:p>
          <a:p>
            <a:pPr lvl="3"/>
            <a:r>
              <a:rPr lang="cs-CZ" sz="2000" i="1" dirty="0" smtClean="0">
                <a:latin typeface="Cambria" panose="02040503050406030204" pitchFamily="18" charset="0"/>
              </a:rPr>
              <a:t>Ruptura </a:t>
            </a:r>
            <a:r>
              <a:rPr lang="cs-CZ" sz="2000" i="1" dirty="0" err="1">
                <a:latin typeface="Cambria" panose="02040503050406030204" pitchFamily="18" charset="0"/>
              </a:rPr>
              <a:t>lienis</a:t>
            </a:r>
            <a:r>
              <a:rPr lang="cs-CZ" sz="2000" i="1" dirty="0">
                <a:latin typeface="Cambria" panose="02040503050406030204" pitchFamily="18" charset="0"/>
              </a:rPr>
              <a:t> </a:t>
            </a:r>
            <a:r>
              <a:rPr lang="cs-CZ" sz="2000" i="1" dirty="0">
                <a:solidFill>
                  <a:srgbClr val="FF0000"/>
                </a:solidFill>
                <a:latin typeface="Cambria" panose="02040503050406030204" pitchFamily="18" charset="0"/>
              </a:rPr>
              <a:t>gradus </a:t>
            </a:r>
            <a:r>
              <a:rPr lang="cs-CZ" sz="2000" i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minoris</a:t>
            </a:r>
            <a:r>
              <a:rPr lang="cs-CZ" sz="20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/</a:t>
            </a:r>
            <a:r>
              <a:rPr lang="cs-CZ" sz="2000" i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majoris</a:t>
            </a:r>
            <a:r>
              <a:rPr lang="cs-CZ" sz="20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/</a:t>
            </a:r>
            <a:r>
              <a:rPr lang="cs-CZ" sz="2000" i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minimi</a:t>
            </a:r>
            <a:r>
              <a:rPr lang="cs-CZ" sz="20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/</a:t>
            </a:r>
            <a:r>
              <a:rPr lang="cs-CZ" sz="2000" i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maximi</a:t>
            </a:r>
            <a:endParaRPr lang="cs-CZ" sz="2000" i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868680" lvl="3" indent="0">
              <a:buNone/>
            </a:pPr>
            <a:r>
              <a:rPr lang="cs-CZ" sz="2000" dirty="0" smtClean="0">
                <a:latin typeface="Cambria" panose="02040503050406030204" pitchFamily="18" charset="0"/>
              </a:rPr>
              <a:t>(</a:t>
            </a:r>
            <a:r>
              <a:rPr lang="cs-CZ" sz="2000" dirty="0">
                <a:latin typeface="Cambria" panose="02040503050406030204" pitchFamily="18" charset="0"/>
              </a:rPr>
              <a:t>prasknutí sleziny menšího/většího/nejmenšího/největšího stupně)</a:t>
            </a:r>
          </a:p>
          <a:p>
            <a:pPr lvl="3"/>
            <a:endParaRPr lang="cs-CZ" sz="2000" i="1" dirty="0" smtClean="0">
              <a:latin typeface="Cambria" panose="02040503050406030204" pitchFamily="18" charset="0"/>
            </a:endParaRPr>
          </a:p>
          <a:p>
            <a:pPr lvl="3"/>
            <a:r>
              <a:rPr lang="cs-CZ" sz="2000" i="1" dirty="0" err="1" smtClean="0">
                <a:latin typeface="Cambria" panose="02040503050406030204" pitchFamily="18" charset="0"/>
              </a:rPr>
              <a:t>Asthma</a:t>
            </a:r>
            <a:r>
              <a:rPr lang="cs-CZ" sz="2000" i="1" dirty="0" smtClean="0">
                <a:latin typeface="Cambria" panose="02040503050406030204" pitchFamily="18" charset="0"/>
              </a:rPr>
              <a:t> </a:t>
            </a:r>
            <a:r>
              <a:rPr lang="cs-CZ" sz="2000" i="1" dirty="0" err="1">
                <a:latin typeface="Cambria" panose="02040503050406030204" pitchFamily="18" charset="0"/>
              </a:rPr>
              <a:t>bronchiale</a:t>
            </a:r>
            <a:r>
              <a:rPr lang="cs-CZ" sz="2000" b="1" i="1" dirty="0">
                <a:latin typeface="Cambria" panose="02040503050406030204" pitchFamily="18" charset="0"/>
              </a:rPr>
              <a:t> </a:t>
            </a:r>
            <a:r>
              <a:rPr lang="cs-CZ" sz="2000" i="1" dirty="0">
                <a:solidFill>
                  <a:srgbClr val="FF0000"/>
                </a:solidFill>
                <a:latin typeface="Cambria" panose="02040503050406030204" pitchFamily="18" charset="0"/>
              </a:rPr>
              <a:t>gradus </a:t>
            </a:r>
            <a:r>
              <a:rPr lang="cs-CZ" sz="2000" i="1" dirty="0" err="1">
                <a:solidFill>
                  <a:srgbClr val="FF0000"/>
                </a:solidFill>
                <a:latin typeface="Cambria" panose="02040503050406030204" pitchFamily="18" charset="0"/>
              </a:rPr>
              <a:t>primi</a:t>
            </a:r>
            <a:r>
              <a:rPr lang="cs-CZ" sz="2000" i="1" dirty="0">
                <a:solidFill>
                  <a:srgbClr val="FF0000"/>
                </a:solidFill>
                <a:latin typeface="Cambria" panose="02040503050406030204" pitchFamily="18" charset="0"/>
              </a:rPr>
              <a:t>/</a:t>
            </a:r>
            <a:r>
              <a:rPr lang="cs-CZ" sz="2000" i="1" dirty="0" err="1">
                <a:solidFill>
                  <a:srgbClr val="FF0000"/>
                </a:solidFill>
                <a:latin typeface="Cambria" panose="02040503050406030204" pitchFamily="18" charset="0"/>
              </a:rPr>
              <a:t>secundi</a:t>
            </a:r>
            <a:r>
              <a:rPr lang="cs-CZ" sz="2000" i="1" dirty="0">
                <a:solidFill>
                  <a:srgbClr val="FF0000"/>
                </a:solidFill>
                <a:latin typeface="Cambria" panose="02040503050406030204" pitchFamily="18" charset="0"/>
              </a:rPr>
              <a:t>/</a:t>
            </a:r>
            <a:r>
              <a:rPr lang="cs-CZ" sz="2000" i="1" dirty="0" err="1">
                <a:solidFill>
                  <a:srgbClr val="FF0000"/>
                </a:solidFill>
                <a:latin typeface="Cambria" panose="02040503050406030204" pitchFamily="18" charset="0"/>
              </a:rPr>
              <a:t>tertii</a:t>
            </a:r>
            <a:r>
              <a:rPr lang="cs-CZ" sz="2000" i="1" dirty="0">
                <a:solidFill>
                  <a:srgbClr val="FF0000"/>
                </a:solidFill>
                <a:latin typeface="Cambria" panose="02040503050406030204" pitchFamily="18" charset="0"/>
              </a:rPr>
              <a:t>/</a:t>
            </a:r>
            <a:r>
              <a:rPr lang="cs-CZ" sz="2000" i="1" dirty="0" err="1">
                <a:solidFill>
                  <a:srgbClr val="FF0000"/>
                </a:solidFill>
                <a:latin typeface="Cambria" panose="02040503050406030204" pitchFamily="18" charset="0"/>
              </a:rPr>
              <a:t>quarti</a:t>
            </a:r>
            <a:endParaRPr lang="cs-CZ" sz="20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868680" lvl="3" indent="0">
              <a:buNone/>
            </a:pPr>
            <a:r>
              <a:rPr lang="cs-CZ" sz="2000" dirty="0">
                <a:latin typeface="Cambria" panose="02040503050406030204" pitchFamily="18" charset="0"/>
              </a:rPr>
              <a:t>(průduškové astma prvního/druhého/třetího/čtvrtého stupně)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609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3372</TotalTime>
  <Words>311</Words>
  <Application>Microsoft Office PowerPoint</Application>
  <PresentationFormat>Předvádění na obrazovce (4:3)</PresentationFormat>
  <Paragraphs>137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Bookman Old Style</vt:lpstr>
      <vt:lpstr>Calibri</vt:lpstr>
      <vt:lpstr>Cambria</vt:lpstr>
      <vt:lpstr>Gill Sans MT</vt:lpstr>
      <vt:lpstr>Times New Roman</vt:lpstr>
      <vt:lpstr>Wingdings</vt:lpstr>
      <vt:lpstr>Wingdings 3</vt:lpstr>
      <vt:lpstr>Původ</vt:lpstr>
      <vt:lpstr> Specifika klinické terminologie </vt:lpstr>
      <vt:lpstr>Klinická terminologie</vt:lpstr>
      <vt:lpstr>Ukázka z chorobopisu</vt:lpstr>
      <vt:lpstr>Jazyková charakteristika klinických termínů</vt:lpstr>
      <vt:lpstr>Jazyková charakteristika klinických termínů</vt:lpstr>
      <vt:lpstr>Přehled odlišností ve skloňování  řeckých substantiv (sg.)</vt:lpstr>
      <vt:lpstr>Pozice adjektiva</vt:lpstr>
      <vt:lpstr>Vyjádření strany; zkratky a akronyma</vt:lpstr>
      <vt:lpstr>Vyjádření stupně poranění, onemocnění</vt:lpstr>
      <vt:lpstr>Názvy zánětů a nádorů</vt:lpstr>
      <vt:lpstr>Klinická eponyma</vt:lpstr>
      <vt:lpstr>Klinická eponyma</vt:lpstr>
      <vt:lpstr>Vyjádření podezření nebo přesvědčení lékaře  o platnosti stanovené diagnózy</vt:lpstr>
    </vt:vector>
  </TitlesOfParts>
  <Company>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Pořízková</dc:creator>
  <cp:lastModifiedBy>porizek</cp:lastModifiedBy>
  <cp:revision>172</cp:revision>
  <dcterms:created xsi:type="dcterms:W3CDTF">2013-09-10T06:45:42Z</dcterms:created>
  <dcterms:modified xsi:type="dcterms:W3CDTF">2015-10-09T05:04:47Z</dcterms:modified>
</cp:coreProperties>
</file>