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A04FDF-6BF5-4A1A-8A70-585516EB4B2F}" type="datetimeFigureOut">
              <a:rPr lang="cs-CZ" smtClean="0"/>
              <a:pPr/>
              <a:t>15.09.2017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5208" cy="99060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atin typeface="Cambria" pitchFamily="18" charset="0"/>
              </a:rPr>
              <a:t>Latinsko-řecká lékařská terminologie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Cambria" pitchFamily="18" charset="0"/>
              </a:rPr>
              <a:t>Úvodní hodina I, výslovnost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Výslovnost latinských hlásek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latinské dvojhlásky</a:t>
            </a:r>
          </a:p>
          <a:p>
            <a:pPr lvl="1"/>
            <a:r>
              <a:rPr lang="cs-CZ" sz="3200" b="1" dirty="0" err="1" smtClean="0">
                <a:latin typeface="Cambria" pitchFamily="18" charset="0"/>
              </a:rPr>
              <a:t>ae</a:t>
            </a:r>
            <a:r>
              <a:rPr lang="cs-CZ" sz="3200" b="1" dirty="0" smtClean="0">
                <a:latin typeface="Cambria" pitchFamily="18" charset="0"/>
              </a:rPr>
              <a:t>, </a:t>
            </a:r>
            <a:r>
              <a:rPr lang="cs-CZ" sz="3200" b="1" dirty="0" err="1" smtClean="0">
                <a:latin typeface="Cambria" pitchFamily="18" charset="0"/>
              </a:rPr>
              <a:t>oe</a:t>
            </a:r>
            <a:endParaRPr lang="cs-CZ" sz="3200" b="1" dirty="0" smtClean="0">
              <a:latin typeface="Cambria" pitchFamily="18" charset="0"/>
            </a:endParaRPr>
          </a:p>
          <a:p>
            <a:pPr lvl="2"/>
            <a:r>
              <a:rPr lang="cs-CZ" dirty="0" smtClean="0">
                <a:latin typeface="Cambria" pitchFamily="18" charset="0"/>
              </a:rPr>
              <a:t>vyslovují se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é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dirty="0" smtClean="0">
                <a:latin typeface="Cambria" pitchFamily="18" charset="0"/>
              </a:rPr>
              <a:t>, např.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a</a:t>
            </a:r>
            <a:r>
              <a:rPr lang="cs-CZ" i="1" dirty="0" err="1" smtClean="0">
                <a:latin typeface="Cambria" pitchFamily="18" charset="0"/>
              </a:rPr>
              <a:t>naemia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vēna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portae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vertebrae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anose="02040503050406030204" pitchFamily="18" charset="0"/>
              </a:rPr>
              <a:t>lumbālēs</a:t>
            </a:r>
            <a:endParaRPr lang="cs-CZ" i="1" dirty="0" smtClean="0">
              <a:latin typeface="Cambria" pitchFamily="18" charset="0"/>
            </a:endParaRPr>
          </a:p>
          <a:p>
            <a:pPr lvl="3"/>
            <a:r>
              <a:rPr lang="cs-CZ" i="1" dirty="0" err="1" smtClean="0">
                <a:latin typeface="Cambria" pitchFamily="18" charset="0"/>
              </a:rPr>
              <a:t>oed</a:t>
            </a:r>
            <a:r>
              <a:rPr lang="cs-CZ" i="1" dirty="0" err="1">
                <a:latin typeface="Cambria" panose="02040503050406030204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ma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oesophagus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lagoena</a:t>
            </a:r>
            <a:endParaRPr lang="cs-CZ" i="1" dirty="0" smtClean="0">
              <a:latin typeface="Cambria" pitchFamily="18" charset="0"/>
            </a:endParaRPr>
          </a:p>
          <a:p>
            <a:pPr marL="868680" lvl="3" indent="0">
              <a:buNone/>
            </a:pPr>
            <a:endParaRPr lang="cs-CZ" i="1" dirty="0">
              <a:latin typeface="Cambria" pitchFamily="18" charset="0"/>
            </a:endParaRPr>
          </a:p>
          <a:p>
            <a:pPr lvl="1"/>
            <a:r>
              <a:rPr lang="cs-CZ" sz="3200" b="1" dirty="0" err="1">
                <a:latin typeface="Cambria" pitchFamily="18" charset="0"/>
              </a:rPr>
              <a:t>o</a:t>
            </a:r>
            <a:r>
              <a:rPr lang="cs-CZ" sz="3200" b="1" dirty="0" err="1" smtClean="0">
                <a:latin typeface="Cambria" pitchFamily="18" charset="0"/>
              </a:rPr>
              <a:t>ē</a:t>
            </a:r>
            <a:r>
              <a:rPr lang="cs-CZ" dirty="0" smtClean="0">
                <a:latin typeface="Cambria" pitchFamily="18" charset="0"/>
              </a:rPr>
              <a:t> na konci slov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! není dvojhláska, tudíž se každá samohláska musí vyslovit zvlášť </a:t>
            </a:r>
            <a:r>
              <a:rPr lang="en-US" dirty="0" smtClean="0">
                <a:latin typeface="Cambria" pitchFamily="18" charset="0"/>
              </a:rPr>
              <a:t>[</a:t>
            </a:r>
            <a:r>
              <a:rPr lang="cs-CZ" dirty="0" err="1" smtClean="0">
                <a:latin typeface="Cambria" pitchFamily="18" charset="0"/>
              </a:rPr>
              <a:t>oé</a:t>
            </a:r>
            <a:r>
              <a:rPr lang="en-US" dirty="0" smtClean="0">
                <a:latin typeface="Cambria" pitchFamily="18" charset="0"/>
              </a:rPr>
              <a:t>]</a:t>
            </a:r>
            <a:r>
              <a:rPr lang="cs-CZ" dirty="0" smtClean="0">
                <a:latin typeface="Cambria" pitchFamily="18" charset="0"/>
              </a:rPr>
              <a:t>, např.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diploē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apnoē</a:t>
            </a:r>
            <a:endParaRPr lang="cs-CZ" i="1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atinské souhlásky</a:t>
            </a:r>
          </a:p>
          <a:p>
            <a:pPr lvl="1"/>
            <a:r>
              <a:rPr lang="cs-CZ" sz="3200" b="1" dirty="0">
                <a:latin typeface="Cambria" pitchFamily="18" charset="0"/>
              </a:rPr>
              <a:t>c</a:t>
            </a:r>
            <a:r>
              <a:rPr lang="cs-CZ" sz="3200" dirty="0" smtClean="0">
                <a:latin typeface="Cambria" pitchFamily="18" charset="0"/>
              </a:rPr>
              <a:t> </a:t>
            </a:r>
          </a:p>
          <a:p>
            <a:pPr lvl="2"/>
            <a:r>
              <a:rPr lang="cs-CZ" sz="2400" dirty="0">
                <a:latin typeface="Cambria" pitchFamily="18" charset="0"/>
              </a:rPr>
              <a:t>v</a:t>
            </a:r>
            <a:r>
              <a:rPr lang="cs-CZ" sz="2400" dirty="0" smtClean="0">
                <a:latin typeface="Cambria" pitchFamily="18" charset="0"/>
              </a:rPr>
              <a:t>yslovuje se jako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k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sz="24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</a:t>
            </a:r>
            <a:r>
              <a:rPr lang="cs-CZ" sz="2000" b="1" i="1" dirty="0" smtClean="0">
                <a:latin typeface="Cambria" pitchFamily="18" charset="0"/>
              </a:rPr>
              <a:t>a, o, u</a:t>
            </a:r>
            <a:r>
              <a:rPr lang="cs-CZ" sz="2000" dirty="0" smtClean="0">
                <a:latin typeface="Cambria" pitchFamily="18" charset="0"/>
              </a:rPr>
              <a:t>: </a:t>
            </a:r>
            <a:r>
              <a:rPr lang="cs-CZ" sz="2000" i="1" dirty="0" err="1" smtClean="0">
                <a:latin typeface="Cambria" pitchFamily="18" charset="0"/>
              </a:rPr>
              <a:t>scapula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scabiēs</a:t>
            </a:r>
            <a:endParaRPr lang="cs-CZ" sz="2000" b="1" i="1" dirty="0" smtClean="0">
              <a:latin typeface="Cambria" pitchFamily="18" charset="0"/>
            </a:endParaRP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souhláska: </a:t>
            </a:r>
            <a:r>
              <a:rPr lang="cs-CZ" sz="2000" i="1" dirty="0" err="1" smtClean="0">
                <a:latin typeface="Cambria" pitchFamily="18" charset="0"/>
              </a:rPr>
              <a:t>cr</a:t>
            </a:r>
            <a:r>
              <a:rPr lang="cs-CZ" sz="2000" i="1" dirty="0" err="1">
                <a:latin typeface="Cambria" panose="02040503050406030204" pitchFamily="18" charset="0"/>
              </a:rPr>
              <a:t>ā</a:t>
            </a:r>
            <a:r>
              <a:rPr lang="cs-CZ" sz="2000" i="1" dirty="0" err="1" smtClean="0">
                <a:latin typeface="Cambria" pitchFamily="18" charset="0"/>
              </a:rPr>
              <a:t>nium</a:t>
            </a:r>
            <a:r>
              <a:rPr lang="cs-CZ" sz="2000" i="1" dirty="0" smtClean="0">
                <a:latin typeface="Cambria" pitchFamily="18" charset="0"/>
              </a:rPr>
              <a:t>,  </a:t>
            </a:r>
            <a:r>
              <a:rPr lang="cs-CZ" sz="2000" i="1" dirty="0" err="1" smtClean="0">
                <a:latin typeface="Cambria" pitchFamily="18" charset="0"/>
              </a:rPr>
              <a:t>vulnus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i="1" dirty="0" err="1">
                <a:latin typeface="Cambria" pitchFamily="18" charset="0"/>
              </a:rPr>
              <a:t>sclopetārium</a:t>
            </a:r>
            <a:endParaRPr lang="cs-CZ" sz="2000" i="1" dirty="0" smtClean="0">
              <a:latin typeface="Cambria" pitchFamily="18" charset="0"/>
            </a:endParaRPr>
          </a:p>
          <a:p>
            <a:pPr lvl="3"/>
            <a:r>
              <a:rPr lang="cs-CZ" sz="2000" dirty="0">
                <a:latin typeface="Cambria" pitchFamily="18" charset="0"/>
              </a:rPr>
              <a:t>j</a:t>
            </a:r>
            <a:r>
              <a:rPr lang="cs-CZ" sz="2000" dirty="0" smtClean="0">
                <a:latin typeface="Cambria" pitchFamily="18" charset="0"/>
              </a:rPr>
              <a:t>e na konci slova: </a:t>
            </a:r>
            <a:r>
              <a:rPr lang="cs-CZ" sz="2000" i="1" dirty="0" err="1" smtClean="0">
                <a:latin typeface="Cambria" pitchFamily="18" charset="0"/>
              </a:rPr>
              <a:t>lac</a:t>
            </a:r>
            <a:endParaRPr lang="cs-CZ" sz="2000" i="1" dirty="0" smtClean="0">
              <a:latin typeface="Cambria" pitchFamily="18" charset="0"/>
            </a:endParaRPr>
          </a:p>
          <a:p>
            <a:pPr lvl="2"/>
            <a:endParaRPr lang="cs-CZ" i="1" dirty="0" smtClean="0">
              <a:latin typeface="Cambria" pitchFamily="18" charset="0"/>
            </a:endParaRPr>
          </a:p>
          <a:p>
            <a:pPr lvl="2"/>
            <a:r>
              <a:rPr lang="cs-CZ" sz="2400" dirty="0" smtClean="0">
                <a:latin typeface="Cambria" pitchFamily="18" charset="0"/>
              </a:rPr>
              <a:t>vyslovuje se jako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c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sz="24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vyslovované </a:t>
            </a:r>
            <a:r>
              <a:rPr lang="en-US" sz="2000" dirty="0" smtClean="0">
                <a:latin typeface="Cambria" pitchFamily="18" charset="0"/>
              </a:rPr>
              <a:t>[</a:t>
            </a:r>
            <a:r>
              <a:rPr lang="cs-CZ" sz="2000" dirty="0" smtClean="0">
                <a:latin typeface="Cambria" pitchFamily="18" charset="0"/>
              </a:rPr>
              <a:t>e/é</a:t>
            </a:r>
            <a:r>
              <a:rPr lang="en-US" sz="2000" dirty="0" smtClean="0">
                <a:latin typeface="Cambria" pitchFamily="18" charset="0"/>
              </a:rPr>
              <a:t>]</a:t>
            </a:r>
            <a:r>
              <a:rPr lang="cs-CZ" sz="2000" dirty="0" smtClean="0">
                <a:latin typeface="Cambria" pitchFamily="18" charset="0"/>
              </a:rPr>
              <a:t> nebo</a:t>
            </a:r>
            <a:r>
              <a:rPr lang="en-US" sz="2000" dirty="0" smtClean="0">
                <a:latin typeface="Cambria" pitchFamily="18" charset="0"/>
              </a:rPr>
              <a:t> [</a:t>
            </a:r>
            <a:r>
              <a:rPr lang="cs-CZ" sz="2000" dirty="0" smtClean="0">
                <a:latin typeface="Cambria" pitchFamily="18" charset="0"/>
              </a:rPr>
              <a:t>i/í</a:t>
            </a:r>
            <a:r>
              <a:rPr lang="en-US" sz="2000" dirty="0" smtClean="0">
                <a:latin typeface="Cambria" pitchFamily="18" charset="0"/>
              </a:rPr>
              <a:t>]</a:t>
            </a:r>
            <a:r>
              <a:rPr lang="cs-CZ" sz="2000" dirty="0" smtClean="0">
                <a:latin typeface="Cambria" pitchFamily="18" charset="0"/>
              </a:rPr>
              <a:t>, zapsané jako           	</a:t>
            </a:r>
            <a:r>
              <a:rPr lang="cs-CZ" sz="2000" i="1" dirty="0" smtClean="0">
                <a:latin typeface="Cambria" pitchFamily="18" charset="0"/>
              </a:rPr>
              <a:t>e, </a:t>
            </a:r>
            <a:r>
              <a:rPr lang="cs-CZ" sz="2000" i="1" dirty="0" err="1">
                <a:latin typeface="Cambria" pitchFamily="18" charset="0"/>
              </a:rPr>
              <a:t>ae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oe</a:t>
            </a:r>
            <a:r>
              <a:rPr lang="cs-CZ" sz="2000" i="1" dirty="0" smtClean="0">
                <a:latin typeface="Cambria" pitchFamily="18" charset="0"/>
              </a:rPr>
              <a:t>, i, y</a:t>
            </a: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cerv</a:t>
            </a:r>
            <a:r>
              <a:rPr lang="cs-CZ" sz="2000" i="1" dirty="0" err="1">
                <a:latin typeface="Cambria" panose="02040503050406030204" pitchFamily="18" charset="0"/>
              </a:rPr>
              <a:t>ī</a:t>
            </a:r>
            <a:r>
              <a:rPr lang="cs-CZ" sz="2000" i="1" dirty="0" err="1" smtClean="0">
                <a:latin typeface="Cambria" pitchFamily="18" charset="0"/>
              </a:rPr>
              <a:t>x</a:t>
            </a:r>
            <a:r>
              <a:rPr lang="cs-CZ" sz="2000" i="1" dirty="0">
                <a:latin typeface="Cambria" pitchFamily="18" charset="0"/>
              </a:rPr>
              <a:t> </a:t>
            </a:r>
            <a:r>
              <a:rPr lang="cs-CZ" sz="2000" i="1" dirty="0" err="1">
                <a:latin typeface="Cambria" pitchFamily="18" charset="0"/>
              </a:rPr>
              <a:t>uterī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intestīnum</a:t>
            </a:r>
            <a:r>
              <a:rPr lang="cs-CZ" sz="2000" i="1" dirty="0">
                <a:latin typeface="Cambria" pitchFamily="18" charset="0"/>
              </a:rPr>
              <a:t> </a:t>
            </a:r>
            <a:r>
              <a:rPr lang="cs-CZ" sz="2000" i="1" dirty="0" err="1" smtClean="0">
                <a:latin typeface="Cambria" pitchFamily="18" charset="0"/>
              </a:rPr>
              <a:t>caecum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coeliakia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suspīci</a:t>
            </a:r>
            <a:r>
              <a:rPr lang="cs-CZ" sz="2000" i="1" dirty="0" err="1">
                <a:latin typeface="Cambria" panose="02040503050406030204" pitchFamily="18" charset="0"/>
              </a:rPr>
              <a:t>ō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cystis</a:t>
            </a:r>
            <a:endParaRPr lang="cs-CZ" sz="2000" i="1" dirty="0" smtClean="0">
              <a:latin typeface="Cambria" pitchFamily="18" charset="0"/>
            </a:endParaRPr>
          </a:p>
          <a:p>
            <a:pPr lvl="3"/>
            <a:endParaRPr lang="cs-CZ" sz="2000" dirty="0" smtClean="0"/>
          </a:p>
          <a:p>
            <a:pPr lvl="3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0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Výslovnost latinských hlásek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atinské souhlásky</a:t>
            </a:r>
          </a:p>
          <a:p>
            <a:pPr lvl="1"/>
            <a:r>
              <a:rPr lang="cs-CZ" sz="3200" b="1" dirty="0">
                <a:latin typeface="Cambria" pitchFamily="18" charset="0"/>
              </a:rPr>
              <a:t>s</a:t>
            </a:r>
            <a:endParaRPr lang="cs-CZ" sz="3200" b="1" dirty="0" smtClean="0">
              <a:latin typeface="Cambria" pitchFamily="18" charset="0"/>
            </a:endParaRPr>
          </a:p>
          <a:p>
            <a:pPr lvl="2"/>
            <a:r>
              <a:rPr lang="cs-CZ" sz="2200" dirty="0" smtClean="0">
                <a:latin typeface="Cambria" pitchFamily="18" charset="0"/>
              </a:rPr>
              <a:t>vyslovuje se </a:t>
            </a:r>
            <a:r>
              <a:rPr lang="en-US" sz="2200" dirty="0" smtClean="0">
                <a:latin typeface="Cambria" pitchFamily="18" charset="0"/>
              </a:rPr>
              <a:t>[</a:t>
            </a:r>
            <a:r>
              <a:rPr lang="cs-CZ" sz="2200" dirty="0" smtClean="0">
                <a:latin typeface="Cambria" pitchFamily="18" charset="0"/>
              </a:rPr>
              <a:t>z</a:t>
            </a:r>
            <a:r>
              <a:rPr lang="en-US" sz="2200" dirty="0" smtClean="0">
                <a:latin typeface="Cambria" pitchFamily="18" charset="0"/>
              </a:rPr>
              <a:t>]</a:t>
            </a:r>
            <a:r>
              <a:rPr lang="cs-CZ" sz="22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1900" dirty="0">
                <a:latin typeface="Cambria" pitchFamily="18" charset="0"/>
              </a:rPr>
              <a:t>s</a:t>
            </a:r>
            <a:r>
              <a:rPr lang="cs-CZ" sz="1900" dirty="0" smtClean="0">
                <a:latin typeface="Cambria" pitchFamily="18" charset="0"/>
              </a:rPr>
              <a:t>e vyskytuje uprostřed slova mezi dvěma samohláskami, např.</a:t>
            </a:r>
          </a:p>
          <a:p>
            <a:pPr lvl="4"/>
            <a:r>
              <a:rPr lang="cs-CZ" sz="1900" i="1" dirty="0">
                <a:latin typeface="Cambria" pitchFamily="18" charset="0"/>
              </a:rPr>
              <a:t>o</a:t>
            </a:r>
            <a:r>
              <a:rPr lang="cs-CZ" sz="1900" i="1" dirty="0" smtClean="0">
                <a:latin typeface="Cambria" pitchFamily="18" charset="0"/>
              </a:rPr>
              <a:t>s </a:t>
            </a:r>
            <a:r>
              <a:rPr lang="cs-CZ" sz="1900" i="1" dirty="0" err="1" smtClean="0">
                <a:latin typeface="Cambria" pitchFamily="18" charset="0"/>
              </a:rPr>
              <a:t>nās</a:t>
            </a:r>
            <a:r>
              <a:rPr lang="cs-CZ" sz="1900" i="1" dirty="0" err="1">
                <a:latin typeface="Cambria" panose="02040503050406030204" pitchFamily="18" charset="0"/>
              </a:rPr>
              <a:t>ā</a:t>
            </a:r>
            <a:r>
              <a:rPr lang="cs-CZ" sz="1900" i="1" dirty="0" err="1" smtClean="0">
                <a:latin typeface="Cambria" pitchFamily="18" charset="0"/>
              </a:rPr>
              <a:t>le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adhaesiōn</a:t>
            </a:r>
            <a:r>
              <a:rPr lang="cs-CZ" sz="1900" i="1" dirty="0" err="1">
                <a:latin typeface="Cambria" panose="02040503050406030204" pitchFamily="18" charset="0"/>
              </a:rPr>
              <a:t>ē</a:t>
            </a:r>
            <a:r>
              <a:rPr lang="cs-CZ" sz="1900" i="1" dirty="0" err="1" smtClean="0">
                <a:latin typeface="Cambria" pitchFamily="18" charset="0"/>
              </a:rPr>
              <a:t>s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mesencephalon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dirty="0">
                <a:latin typeface="Cambria" pitchFamily="18" charset="0"/>
              </a:rPr>
              <a:t>t</a:t>
            </a:r>
            <a:r>
              <a:rPr lang="cs-CZ" sz="1900" dirty="0" smtClean="0">
                <a:latin typeface="Cambria" pitchFamily="18" charset="0"/>
              </a:rPr>
              <a:t>omuto grafému předchází samohláska a za ním následuje </a:t>
            </a:r>
            <a:r>
              <a:rPr lang="cs-CZ" sz="1900" i="1" dirty="0" smtClean="0">
                <a:latin typeface="Cambria" pitchFamily="18" charset="0"/>
              </a:rPr>
              <a:t>m</a:t>
            </a:r>
            <a:r>
              <a:rPr lang="cs-CZ" sz="1900" dirty="0" smtClean="0">
                <a:latin typeface="Cambria" pitchFamily="18" charset="0"/>
              </a:rPr>
              <a:t>, např.</a:t>
            </a:r>
          </a:p>
          <a:p>
            <a:pPr lvl="4"/>
            <a:r>
              <a:rPr lang="cs-CZ" sz="1900" i="1" dirty="0" smtClean="0">
                <a:latin typeface="Cambria" pitchFamily="18" charset="0"/>
              </a:rPr>
              <a:t>plasma, </a:t>
            </a:r>
            <a:r>
              <a:rPr lang="cs-CZ" sz="1900" i="1" dirty="0" err="1" smtClean="0">
                <a:latin typeface="Cambria" panose="02040503050406030204" pitchFamily="18" charset="0"/>
              </a:rPr>
              <a:t>ī</a:t>
            </a:r>
            <a:r>
              <a:rPr lang="cs-CZ" sz="1900" i="1" dirty="0" err="1">
                <a:latin typeface="Cambria" pitchFamily="18" charset="0"/>
              </a:rPr>
              <a:t>nfantīlismus</a:t>
            </a:r>
            <a:r>
              <a:rPr lang="cs-CZ" sz="1900" i="1" dirty="0" smtClean="0">
                <a:latin typeface="Cambria" pitchFamily="18" charset="0"/>
              </a:rPr>
              <a:t>, aneurysma</a:t>
            </a:r>
          </a:p>
          <a:p>
            <a:pPr lvl="3"/>
            <a:r>
              <a:rPr lang="cs-CZ" sz="1900" dirty="0">
                <a:latin typeface="Cambria" pitchFamily="18" charset="0"/>
              </a:rPr>
              <a:t>n</a:t>
            </a:r>
            <a:r>
              <a:rPr lang="cs-CZ" sz="1900" dirty="0" smtClean="0">
                <a:latin typeface="Cambria" pitchFamily="18" charset="0"/>
              </a:rPr>
              <a:t>ásleduje po grafémech </a:t>
            </a:r>
            <a:r>
              <a:rPr lang="cs-CZ" sz="1900" i="1" dirty="0" smtClean="0">
                <a:latin typeface="Cambria" pitchFamily="18" charset="0"/>
              </a:rPr>
              <a:t>l, r,</a:t>
            </a:r>
            <a:r>
              <a:rPr lang="cs-CZ" sz="1900" dirty="0" smtClean="0">
                <a:latin typeface="Cambria" pitchFamily="18" charset="0"/>
              </a:rPr>
              <a:t> nebo </a:t>
            </a:r>
            <a:r>
              <a:rPr lang="cs-CZ" sz="1900" i="1" dirty="0" smtClean="0">
                <a:latin typeface="Cambria" pitchFamily="18" charset="0"/>
              </a:rPr>
              <a:t>n</a:t>
            </a:r>
            <a:r>
              <a:rPr lang="cs-CZ" sz="1900" dirty="0" smtClean="0">
                <a:latin typeface="Cambria" pitchFamily="18" charset="0"/>
              </a:rPr>
              <a:t>, např.</a:t>
            </a:r>
          </a:p>
          <a:p>
            <a:pPr lvl="4"/>
            <a:r>
              <a:rPr lang="cs-CZ" sz="1900" i="1" dirty="0" err="1">
                <a:latin typeface="Cambria" pitchFamily="18" charset="0"/>
              </a:rPr>
              <a:t>p</a:t>
            </a:r>
            <a:r>
              <a:rPr lang="cs-CZ" sz="1900" i="1" dirty="0" err="1" smtClean="0">
                <a:latin typeface="Cambria" pitchFamily="18" charset="0"/>
              </a:rPr>
              <a:t>ulsus</a:t>
            </a:r>
            <a:r>
              <a:rPr lang="cs-CZ" sz="1900" i="1" dirty="0" smtClean="0">
                <a:latin typeface="Cambria" pitchFamily="18" charset="0"/>
              </a:rPr>
              <a:t>, metatarsus, </a:t>
            </a:r>
            <a:r>
              <a:rPr lang="cs-CZ" sz="1900" i="1" dirty="0" err="1">
                <a:latin typeface="Cambria" pitchFamily="18" charset="0"/>
              </a:rPr>
              <a:t>mēnsis</a:t>
            </a:r>
            <a:endParaRPr lang="cs-CZ" sz="1900" i="1" dirty="0">
              <a:latin typeface="Cambria" pitchFamily="18" charset="0"/>
            </a:endParaRPr>
          </a:p>
          <a:p>
            <a:pPr lvl="2"/>
            <a:endParaRPr lang="cs-CZ" sz="1500" dirty="0" smtClean="0">
              <a:latin typeface="Cambria" pitchFamily="18" charset="0"/>
            </a:endParaRPr>
          </a:p>
          <a:p>
            <a:pPr lvl="2"/>
            <a:r>
              <a:rPr lang="cs-CZ" sz="2200" dirty="0" smtClean="0">
                <a:latin typeface="Cambria" pitchFamily="18" charset="0"/>
              </a:rPr>
              <a:t>v ostatních případech se vyslovuje jako </a:t>
            </a:r>
            <a:r>
              <a:rPr lang="en-US" sz="2200" dirty="0">
                <a:latin typeface="Cambria" pitchFamily="18" charset="0"/>
              </a:rPr>
              <a:t>[</a:t>
            </a:r>
            <a:r>
              <a:rPr lang="cs-CZ" sz="2200" dirty="0">
                <a:latin typeface="Cambria" pitchFamily="18" charset="0"/>
              </a:rPr>
              <a:t>s</a:t>
            </a:r>
            <a:r>
              <a:rPr lang="en-US" sz="2200" dirty="0" smtClean="0">
                <a:latin typeface="Cambria" pitchFamily="18" charset="0"/>
              </a:rPr>
              <a:t>]</a:t>
            </a:r>
            <a:r>
              <a:rPr lang="cs-CZ" sz="2200" dirty="0" smtClean="0">
                <a:latin typeface="Cambria" pitchFamily="18" charset="0"/>
              </a:rPr>
              <a:t>:</a:t>
            </a:r>
          </a:p>
          <a:p>
            <a:pPr lvl="3"/>
            <a:r>
              <a:rPr lang="cs-CZ" sz="1900" i="1" dirty="0" smtClean="0">
                <a:latin typeface="Cambria" pitchFamily="18" charset="0"/>
              </a:rPr>
              <a:t>os </a:t>
            </a:r>
            <a:r>
              <a:rPr lang="cs-CZ" sz="1900" i="1" dirty="0" err="1" smtClean="0">
                <a:latin typeface="Cambria" pitchFamily="18" charset="0"/>
              </a:rPr>
              <a:t>sacrum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strangulā</a:t>
            </a:r>
            <a:r>
              <a:rPr lang="cs-CZ" sz="1900" i="1" dirty="0" err="1">
                <a:latin typeface="Cambria" pitchFamily="18" charset="0"/>
              </a:rPr>
              <a:t>tiō</a:t>
            </a:r>
            <a:r>
              <a:rPr lang="cs-CZ" sz="1900" i="1" dirty="0">
                <a:latin typeface="Cambria" pitchFamily="18" charset="0"/>
              </a:rPr>
              <a:t>, </a:t>
            </a:r>
            <a:r>
              <a:rPr lang="cs-CZ" sz="1900" i="1" dirty="0" err="1">
                <a:latin typeface="Cambria" pitchFamily="18" charset="0"/>
              </a:rPr>
              <a:t>systēma</a:t>
            </a:r>
            <a:endParaRPr lang="cs-CZ" sz="1900" i="1" dirty="0" smtClean="0">
              <a:latin typeface="Cambria" pitchFamily="18" charset="0"/>
            </a:endParaRPr>
          </a:p>
          <a:p>
            <a:pPr marL="594360" lvl="2" indent="0">
              <a:buNone/>
            </a:pPr>
            <a:endParaRPr lang="cs-CZ" sz="1500" dirty="0" smtClean="0">
              <a:latin typeface="Cambria" pitchFamily="18" charset="0"/>
            </a:endParaRPr>
          </a:p>
          <a:p>
            <a:pPr marL="594360" lvl="2" indent="0">
              <a:buNone/>
            </a:pPr>
            <a:r>
              <a:rPr lang="cs-CZ" sz="2200" dirty="0" smtClean="0">
                <a:latin typeface="Cambria" pitchFamily="18" charset="0"/>
              </a:rPr>
              <a:t>! Pozor na výslovnost zdvojeného -</a:t>
            </a:r>
            <a:r>
              <a:rPr lang="cs-CZ" sz="2200" dirty="0" err="1" smtClean="0">
                <a:latin typeface="Cambria" pitchFamily="18" charset="0"/>
              </a:rPr>
              <a:t>ss</a:t>
            </a:r>
            <a:r>
              <a:rPr lang="cs-CZ" sz="2200" dirty="0" smtClean="0">
                <a:latin typeface="Cambria" pitchFamily="18" charset="0"/>
              </a:rPr>
              <a:t>-!</a:t>
            </a:r>
          </a:p>
          <a:p>
            <a:pPr marL="594360" lvl="2" indent="0">
              <a:buNone/>
            </a:pPr>
            <a:r>
              <a:rPr lang="cs-CZ" dirty="0">
                <a:latin typeface="Cambria" pitchFamily="18" charset="0"/>
              </a:rPr>
              <a:t>	</a:t>
            </a:r>
            <a:r>
              <a:rPr lang="cs-CZ" sz="1900" i="1" dirty="0" err="1" smtClean="0">
                <a:latin typeface="Cambria" pitchFamily="18" charset="0"/>
              </a:rPr>
              <a:t>ossa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[</a:t>
            </a:r>
            <a:r>
              <a:rPr lang="cs-CZ" sz="1900" dirty="0" err="1" smtClean="0">
                <a:latin typeface="Cambria" pitchFamily="18" charset="0"/>
              </a:rPr>
              <a:t>ossa</a:t>
            </a:r>
            <a:r>
              <a:rPr lang="en-US" sz="1900" dirty="0" smtClean="0">
                <a:latin typeface="Cambria" pitchFamily="18" charset="0"/>
              </a:rPr>
              <a:t>]</a:t>
            </a:r>
            <a:r>
              <a:rPr lang="cs-CZ" sz="1900" dirty="0" smtClean="0">
                <a:latin typeface="Cambria" pitchFamily="18" charset="0"/>
              </a:rPr>
              <a:t> </a:t>
            </a:r>
            <a:r>
              <a:rPr lang="cs-CZ" sz="1900" i="1" dirty="0" smtClean="0">
                <a:latin typeface="Cambria" pitchFamily="18" charset="0"/>
              </a:rPr>
              <a:t>– </a:t>
            </a:r>
            <a:r>
              <a:rPr lang="cs-CZ" sz="1900" i="1" dirty="0" err="1">
                <a:latin typeface="Cambria" pitchFamily="18" charset="0"/>
              </a:rPr>
              <a:t>intestīnum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crassum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[</a:t>
            </a:r>
            <a:r>
              <a:rPr lang="cs-CZ" sz="1900" dirty="0" err="1">
                <a:latin typeface="Cambria" pitchFamily="18" charset="0"/>
              </a:rPr>
              <a:t>k</a:t>
            </a:r>
            <a:r>
              <a:rPr lang="cs-CZ" sz="1900" dirty="0" err="1" smtClean="0">
                <a:latin typeface="Cambria" pitchFamily="18" charset="0"/>
              </a:rPr>
              <a:t>rassum</a:t>
            </a:r>
            <a:r>
              <a:rPr lang="en-US" sz="1900" dirty="0" smtClean="0">
                <a:latin typeface="Cambria" pitchFamily="18" charset="0"/>
              </a:rPr>
              <a:t>]</a:t>
            </a:r>
            <a:endParaRPr lang="cs-CZ" sz="1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60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s</a:t>
            </a:r>
            <a:r>
              <a:rPr lang="cs-CZ" dirty="0" err="1" smtClean="0">
                <a:latin typeface="Cambria" pitchFamily="18" charset="0"/>
              </a:rPr>
              <a:t>kupiny</a:t>
            </a:r>
            <a:r>
              <a:rPr lang="cs-CZ" dirty="0" smtClean="0">
                <a:latin typeface="Cambria" pitchFamily="18" charset="0"/>
              </a:rPr>
              <a:t> hlásek</a:t>
            </a:r>
          </a:p>
          <a:p>
            <a:pPr lvl="1"/>
            <a:r>
              <a:rPr lang="cs-CZ" sz="2800" b="1" dirty="0" smtClean="0">
                <a:latin typeface="Cambria" pitchFamily="18" charset="0"/>
              </a:rPr>
              <a:t>i/y </a:t>
            </a:r>
            <a:r>
              <a:rPr lang="cs-CZ" sz="2400" b="1" dirty="0" smtClean="0">
                <a:latin typeface="Cambria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ij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artēria</a:t>
            </a:r>
            <a:r>
              <a:rPr lang="cs-CZ" i="1" dirty="0">
                <a:latin typeface="Cambria" pitchFamily="18" charset="0"/>
              </a:rPr>
              <a:t> </a:t>
            </a:r>
            <a:r>
              <a:rPr lang="cs-CZ" i="1" dirty="0" err="1">
                <a:latin typeface="Cambria" pitchFamily="18" charset="0"/>
              </a:rPr>
              <a:t>subclāvia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emp</a:t>
            </a:r>
            <a:r>
              <a:rPr lang="cs-CZ" i="1" dirty="0" err="1">
                <a:latin typeface="Cambria" panose="02040503050406030204" pitchFamily="18" charset="0"/>
              </a:rPr>
              <a:t>ӯ</a:t>
            </a:r>
            <a:r>
              <a:rPr lang="cs-CZ" i="1" dirty="0" err="1" smtClean="0">
                <a:latin typeface="Cambria" pitchFamily="18" charset="0"/>
              </a:rPr>
              <a:t>ēma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myomētrium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sz="2800" b="1" dirty="0">
                <a:latin typeface="Cambria" pitchFamily="18" charset="0"/>
              </a:rPr>
              <a:t>d</a:t>
            </a:r>
            <a:r>
              <a:rPr lang="cs-CZ" sz="2800" b="1" dirty="0" smtClean="0">
                <a:latin typeface="Cambria" pitchFamily="18" charset="0"/>
              </a:rPr>
              <a:t>i/ti/ni/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dy</a:t>
            </a:r>
            <a:r>
              <a:rPr lang="cs-CZ" sz="2400" dirty="0" smtClean="0">
                <a:latin typeface="Cambria" pitchFamily="18" charset="0"/>
              </a:rPr>
              <a:t>, ty, </a:t>
            </a:r>
            <a:r>
              <a:rPr lang="cs-CZ" sz="2400" dirty="0" err="1" smtClean="0">
                <a:latin typeface="Cambria" pitchFamily="18" charset="0"/>
              </a:rPr>
              <a:t>ny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d</a:t>
            </a:r>
            <a:r>
              <a:rPr lang="cs-CZ" i="1" dirty="0" err="1" smtClean="0">
                <a:latin typeface="Cambria" pitchFamily="18" charset="0"/>
              </a:rPr>
              <a:t>igitus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distorsiō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tībia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h</a:t>
            </a:r>
            <a:r>
              <a:rPr lang="cs-CZ" i="1" dirty="0" err="1"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patītis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sen</a:t>
            </a:r>
            <a:r>
              <a:rPr lang="cs-CZ" i="1" dirty="0" err="1">
                <a:latin typeface="Cambria" pitchFamily="18" charset="0"/>
              </a:rPr>
              <a:t>ī</a:t>
            </a:r>
            <a:r>
              <a:rPr lang="cs-CZ" i="1" dirty="0" err="1" smtClean="0">
                <a:latin typeface="Cambria" pitchFamily="18" charset="0"/>
              </a:rPr>
              <a:t>litās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sz="2800" b="1" dirty="0">
                <a:latin typeface="Cambria" pitchFamily="18" charset="0"/>
              </a:rPr>
              <a:t>t</a:t>
            </a:r>
            <a:r>
              <a:rPr lang="cs-CZ" sz="2800" b="1" dirty="0" smtClean="0">
                <a:latin typeface="Cambria" pitchFamily="18" charset="0"/>
              </a:rPr>
              <a:t>i </a:t>
            </a:r>
            <a:r>
              <a:rPr lang="cs-CZ" sz="2400" b="1" dirty="0" smtClean="0">
                <a:latin typeface="Cambria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ci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prōminentia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circulāti</a:t>
            </a:r>
            <a:r>
              <a:rPr lang="cs-CZ" i="1" dirty="0" err="1">
                <a:latin typeface="Cambria" pitchFamily="18" charset="0"/>
              </a:rPr>
              <a:t>ō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īnsufficientia</a:t>
            </a:r>
            <a:endParaRPr lang="cs-CZ" i="1" dirty="0" smtClean="0">
              <a:latin typeface="Cambria" pitchFamily="18" charset="0"/>
            </a:endParaRPr>
          </a:p>
          <a:p>
            <a:pPr marL="274320" lvl="1" indent="0">
              <a:buNone/>
            </a:pPr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   ! 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toto neplatí, p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ok</a:t>
            </a:r>
            <a:r>
              <a:rPr lang="cs-CZ" sz="1800" dirty="0" err="1" smtClean="0">
                <a:solidFill>
                  <a:schemeClr val="tx1"/>
                </a:solidFill>
                <a:latin typeface="Cambria" pitchFamily="18" charset="0"/>
              </a:rPr>
              <a:t>ud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 před </a:t>
            </a:r>
            <a:r>
              <a:rPr lang="cs-CZ" sz="1800" i="1" dirty="0" smtClean="0">
                <a:solidFill>
                  <a:schemeClr val="tx1"/>
                </a:solidFill>
                <a:latin typeface="Cambria" pitchFamily="18" charset="0"/>
              </a:rPr>
              <a:t>-ti- 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předchází vyslovované 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[s]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:</a:t>
            </a:r>
          </a:p>
          <a:p>
            <a:pPr marL="274320" lvl="1" indent="0">
              <a:buNone/>
            </a:pPr>
            <a:r>
              <a:rPr lang="cs-CZ" sz="1800" dirty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např. </a:t>
            </a:r>
            <a:r>
              <a:rPr lang="cs-CZ" sz="1800" i="1" dirty="0" err="1">
                <a:solidFill>
                  <a:schemeClr val="tx1"/>
                </a:solidFill>
                <a:latin typeface="Cambria" pitchFamily="18" charset="0"/>
              </a:rPr>
              <a:t>ō</a:t>
            </a:r>
            <a:r>
              <a:rPr lang="cs-CZ" sz="1800" i="1" dirty="0" err="1" smtClean="0">
                <a:solidFill>
                  <a:schemeClr val="tx1"/>
                </a:solidFill>
                <a:latin typeface="Cambria" pitchFamily="18" charset="0"/>
              </a:rPr>
              <a:t>stium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[</a:t>
            </a:r>
            <a:r>
              <a:rPr lang="cs-CZ" sz="1800" dirty="0" err="1">
                <a:solidFill>
                  <a:schemeClr val="tx1"/>
                </a:solidFill>
                <a:latin typeface="Cambria" pitchFamily="18" charset="0"/>
              </a:rPr>
              <a:t>ó</a:t>
            </a:r>
            <a:r>
              <a:rPr lang="en-US" sz="1800" dirty="0" err="1" smtClean="0">
                <a:solidFill>
                  <a:schemeClr val="tx1"/>
                </a:solidFill>
                <a:latin typeface="Cambria" pitchFamily="18" charset="0"/>
              </a:rPr>
              <a:t>styjum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]</a:t>
            </a:r>
            <a:endParaRPr lang="cs-CZ" sz="18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s</a:t>
            </a:r>
            <a:r>
              <a:rPr lang="cs-CZ" dirty="0" err="1">
                <a:latin typeface="Cambria" pitchFamily="18" charset="0"/>
              </a:rPr>
              <a:t>kupiny</a:t>
            </a:r>
            <a:r>
              <a:rPr lang="cs-CZ" dirty="0">
                <a:latin typeface="Cambria" pitchFamily="18" charset="0"/>
              </a:rPr>
              <a:t> hlásek</a:t>
            </a:r>
          </a:p>
          <a:p>
            <a:pPr lvl="1"/>
            <a:r>
              <a:rPr lang="cs-CZ" sz="2800" b="1" dirty="0">
                <a:latin typeface="Cambria" panose="02040503050406030204" pitchFamily="18" charset="0"/>
              </a:rPr>
              <a:t>e</a:t>
            </a:r>
            <a:r>
              <a:rPr lang="cs-CZ" sz="2800" b="1" dirty="0" smtClean="0">
                <a:latin typeface="Cambria" panose="02040503050406030204" pitchFamily="18" charset="0"/>
              </a:rPr>
              <a:t>x </a:t>
            </a:r>
            <a:r>
              <a:rPr lang="cs-CZ" sz="2400" b="1" dirty="0" smtClean="0">
                <a:latin typeface="Cambria" panose="02040503050406030204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en-US" sz="2400" dirty="0" err="1" smtClean="0">
                <a:latin typeface="Cambria" panose="02040503050406030204" pitchFamily="18" charset="0"/>
              </a:rPr>
              <a:t>egz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e</a:t>
            </a:r>
            <a:r>
              <a:rPr lang="en-US" sz="2000" i="1" dirty="0" err="1" smtClean="0">
                <a:latin typeface="Cambria" panose="02040503050406030204" pitchFamily="18" charset="0"/>
              </a:rPr>
              <a:t>xitus</a:t>
            </a:r>
            <a:r>
              <a:rPr lang="en-US" sz="2000" i="1" dirty="0" smtClean="0">
                <a:latin typeface="Cambria" panose="02040503050406030204" pitchFamily="18" charset="0"/>
              </a:rPr>
              <a:t>, ex</a:t>
            </a:r>
            <a:r>
              <a:rPr lang="cs-CZ" sz="2000" i="1" dirty="0">
                <a:latin typeface="Cambria" pitchFamily="18" charset="0"/>
              </a:rPr>
              <a:t>ō</a:t>
            </a:r>
            <a:r>
              <a:rPr lang="en-US" sz="2000" i="1" dirty="0" smtClean="0">
                <a:latin typeface="Cambria" panose="02040503050406030204" pitchFamily="18" charset="0"/>
              </a:rPr>
              <a:t>paras</a:t>
            </a:r>
            <a:r>
              <a:rPr lang="cs-CZ" sz="2000" i="1" dirty="0">
                <a:latin typeface="Cambria" pitchFamily="18" charset="0"/>
              </a:rPr>
              <a:t>ī</a:t>
            </a:r>
            <a:r>
              <a:rPr lang="en-US" sz="2000" i="1" dirty="0" err="1" smtClean="0">
                <a:latin typeface="Cambria" panose="02040503050406030204" pitchFamily="18" charset="0"/>
              </a:rPr>
              <a:t>tus</a:t>
            </a:r>
            <a:r>
              <a:rPr lang="en-US" sz="2000" i="1" dirty="0" smtClean="0">
                <a:latin typeface="Cambria" panose="02040503050406030204" pitchFamily="18" charset="0"/>
              </a:rPr>
              <a:t>, </a:t>
            </a:r>
            <a:r>
              <a:rPr lang="en-US" sz="2000" i="1" dirty="0" err="1" smtClean="0">
                <a:latin typeface="Cambria" panose="02040503050406030204" pitchFamily="18" charset="0"/>
              </a:rPr>
              <a:t>exanth</a:t>
            </a:r>
            <a:r>
              <a:rPr lang="cs-CZ" sz="2000" i="1" dirty="0">
                <a:latin typeface="Cambria" pitchFamily="18" charset="0"/>
              </a:rPr>
              <a:t>ē</a:t>
            </a:r>
            <a:r>
              <a:rPr lang="en-US" sz="2000" i="1" dirty="0" smtClean="0">
                <a:latin typeface="Cambria" panose="02040503050406030204" pitchFamily="18" charset="0"/>
              </a:rPr>
              <a:t>ma</a:t>
            </a:r>
            <a:endParaRPr lang="cs-CZ" sz="2000" i="1" dirty="0" smtClean="0"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endParaRPr lang="en-US" sz="2000" dirty="0" smtClean="0">
              <a:latin typeface="Cambria" panose="02040503050406030204" pitchFamily="18" charset="0"/>
            </a:endParaRPr>
          </a:p>
          <a:p>
            <a:pPr lvl="1"/>
            <a:r>
              <a:rPr lang="cs-CZ" sz="2800" b="1" dirty="0">
                <a:latin typeface="Cambria" panose="02040503050406030204" pitchFamily="18" charset="0"/>
              </a:rPr>
              <a:t>q</a:t>
            </a:r>
            <a:r>
              <a:rPr lang="en-US" sz="2800" b="1" dirty="0" smtClean="0">
                <a:latin typeface="Cambria" panose="02040503050406030204" pitchFamily="18" charset="0"/>
              </a:rPr>
              <a:t>u</a:t>
            </a:r>
            <a:r>
              <a:rPr lang="cs-CZ" sz="2800" b="1" dirty="0" smtClean="0">
                <a:latin typeface="Cambria" panose="02040503050406030204" pitchFamily="18" charset="0"/>
              </a:rPr>
              <a:t>, </a:t>
            </a:r>
            <a:r>
              <a:rPr lang="cs-CZ" sz="2800" b="1" dirty="0" err="1" smtClean="0">
                <a:latin typeface="Cambria" panose="02040503050406030204" pitchFamily="18" charset="0"/>
              </a:rPr>
              <a:t>gu</a:t>
            </a:r>
            <a:r>
              <a:rPr lang="cs-CZ" sz="2800" b="1" dirty="0" smtClean="0">
                <a:latin typeface="Cambria" panose="02040503050406030204" pitchFamily="18" charset="0"/>
              </a:rPr>
              <a:t> </a:t>
            </a:r>
            <a:r>
              <a:rPr lang="cs-CZ" sz="2400" b="1" dirty="0" smtClean="0">
                <a:latin typeface="Cambria" panose="02040503050406030204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en-US" sz="2400" dirty="0" err="1" smtClean="0">
                <a:latin typeface="Cambria" panose="02040503050406030204" pitchFamily="18" charset="0"/>
              </a:rPr>
              <a:t>kv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  <a:r>
              <a:rPr lang="cs-CZ" sz="2400" dirty="0" smtClean="0">
                <a:latin typeface="Cambria" panose="02040503050406030204" pitchFamily="18" charset="0"/>
              </a:rPr>
              <a:t>, </a:t>
            </a:r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cs-CZ" sz="2400" dirty="0" err="1" smtClean="0">
                <a:latin typeface="Cambria" panose="02040503050406030204" pitchFamily="18" charset="0"/>
              </a:rPr>
              <a:t>gv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  <a:endParaRPr lang="cs-CZ" sz="2400" dirty="0" smtClean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 smtClean="0">
                <a:latin typeface="Cambria" panose="02040503050406030204" pitchFamily="18" charset="0"/>
              </a:rPr>
              <a:t>m</a:t>
            </a:r>
            <a:r>
              <a:rPr lang="cs-CZ" sz="2000" i="1" dirty="0" err="1">
                <a:latin typeface="Cambria" panose="02040503050406030204" pitchFamily="18" charset="0"/>
              </a:rPr>
              <a:t>ū</a:t>
            </a:r>
            <a:r>
              <a:rPr lang="cs-CZ" sz="2000" i="1" dirty="0" err="1" smtClean="0">
                <a:latin typeface="Cambria" panose="02040503050406030204" pitchFamily="18" charset="0"/>
              </a:rPr>
              <a:t>sculus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 smtClean="0">
                <a:latin typeface="Cambria" panose="02040503050406030204" pitchFamily="18" charset="0"/>
              </a:rPr>
              <a:t>quadriceps</a:t>
            </a:r>
            <a:r>
              <a:rPr lang="cs-CZ" sz="2000" i="1" dirty="0" smtClean="0">
                <a:latin typeface="Cambria" panose="02040503050406030204" pitchFamily="18" charset="0"/>
              </a:rPr>
              <a:t>, </a:t>
            </a:r>
            <a:r>
              <a:rPr lang="cs-CZ" sz="2000" i="1" dirty="0" err="1" smtClean="0">
                <a:latin typeface="Cambria" panose="02040503050406030204" pitchFamily="18" charset="0"/>
              </a:rPr>
              <a:t>diameter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>
                <a:latin typeface="Cambria" panose="02040503050406030204" pitchFamily="18" charset="0"/>
              </a:rPr>
              <a:t>oblīqua</a:t>
            </a:r>
            <a:r>
              <a:rPr lang="cs-CZ" sz="2000" i="1" dirty="0" smtClean="0">
                <a:latin typeface="Cambria" panose="02040503050406030204" pitchFamily="18" charset="0"/>
              </a:rPr>
              <a:t>, lingua, </a:t>
            </a:r>
            <a:r>
              <a:rPr lang="cs-CZ" sz="2000" i="1" dirty="0" err="1" smtClean="0">
                <a:latin typeface="Cambria" panose="02040503050406030204" pitchFamily="18" charset="0"/>
              </a:rPr>
              <a:t>hernia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>
                <a:latin typeface="Cambria" panose="02040503050406030204" pitchFamily="18" charset="0"/>
              </a:rPr>
              <a:t>inguinālis</a:t>
            </a:r>
            <a:endParaRPr lang="cs-CZ" sz="2000" i="1" dirty="0" smtClean="0">
              <a:latin typeface="Cambria" panose="02040503050406030204" pitchFamily="18" charset="0"/>
            </a:endParaRPr>
          </a:p>
          <a:p>
            <a:pPr lvl="1"/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62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sz="2600" dirty="0" smtClean="0">
                <a:latin typeface="Cambria" pitchFamily="18" charset="0"/>
              </a:rPr>
              <a:t>Zvláštnosti ve výslovnosti latinizovaných řeckých slov</a:t>
            </a:r>
            <a:endParaRPr lang="cs-CZ" sz="26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>
                <a:solidFill>
                  <a:schemeClr val="tx2"/>
                </a:solidFill>
                <a:latin typeface="Cambria" panose="02040503050406030204" pitchFamily="18" charset="0"/>
              </a:rPr>
              <a:t>p</a:t>
            </a:r>
            <a:r>
              <a:rPr lang="cs-CZ" b="1" dirty="0" err="1" smtClean="0">
                <a:solidFill>
                  <a:schemeClr val="tx2"/>
                </a:solidFill>
                <a:latin typeface="Cambria" panose="02040503050406030204" pitchFamily="18" charset="0"/>
              </a:rPr>
              <a:t>h</a:t>
            </a:r>
            <a:endParaRPr lang="cs-CZ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f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  <a:endParaRPr lang="cs-CZ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/>
            <a:r>
              <a:rPr lang="cs-CZ" sz="2200" i="1" dirty="0" err="1">
                <a:latin typeface="Cambria" panose="02040503050406030204" pitchFamily="18" charset="0"/>
              </a:rPr>
              <a:t>h</a:t>
            </a:r>
            <a:r>
              <a:rPr lang="cs-CZ" sz="2200" i="1" dirty="0" err="1" smtClean="0">
                <a:latin typeface="Cambria" panose="02040503050406030204" pitchFamily="18" charset="0"/>
              </a:rPr>
              <a:t>ypophysis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phalanx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kyph</a:t>
            </a:r>
            <a:r>
              <a:rPr lang="cs-CZ" sz="2400" i="1" dirty="0" err="1">
                <a:latin typeface="Cambria" pitchFamily="18" charset="0"/>
              </a:rPr>
              <a:t>ō</a:t>
            </a:r>
            <a:r>
              <a:rPr lang="cs-CZ" sz="2200" i="1" dirty="0" err="1" smtClean="0">
                <a:latin typeface="Cambria" panose="02040503050406030204" pitchFamily="18" charset="0"/>
              </a:rPr>
              <a:t>sis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atrophia</a:t>
            </a:r>
            <a:endParaRPr lang="cs-CZ" sz="2200" i="1" dirty="0" smtClean="0">
              <a:latin typeface="Cambria" panose="02040503050406030204" pitchFamily="18" charset="0"/>
            </a:endParaRPr>
          </a:p>
          <a:p>
            <a:r>
              <a:rPr lang="cs-CZ" b="1" dirty="0" err="1" smtClean="0">
                <a:solidFill>
                  <a:schemeClr val="tx2"/>
                </a:solidFill>
                <a:latin typeface="Cambria" panose="02040503050406030204" pitchFamily="18" charset="0"/>
              </a:rPr>
              <a:t>rh</a:t>
            </a:r>
            <a:endParaRPr lang="cs-CZ" b="1" dirty="0" smtClean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  <a:endParaRPr lang="cs-CZ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/>
            <a:r>
              <a:rPr lang="cs-CZ" sz="2200" i="1" dirty="0" err="1">
                <a:latin typeface="Cambria" panose="02040503050406030204" pitchFamily="18" charset="0"/>
              </a:rPr>
              <a:t>r</a:t>
            </a:r>
            <a:r>
              <a:rPr lang="cs-CZ" sz="2200" i="1" dirty="0" err="1" smtClean="0">
                <a:latin typeface="Cambria" panose="02040503050406030204" pitchFamily="18" charset="0"/>
              </a:rPr>
              <a:t>hombencephalon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rh</a:t>
            </a:r>
            <a:r>
              <a:rPr lang="cs-CZ" sz="2400" i="1" dirty="0" err="1" smtClean="0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n</a:t>
            </a:r>
            <a:r>
              <a:rPr lang="cs-CZ" sz="2400" i="1" dirty="0" err="1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tis</a:t>
            </a:r>
            <a:endParaRPr lang="cs-CZ" sz="2200" i="1" dirty="0" smtClean="0">
              <a:latin typeface="Cambria" panose="02040503050406030204" pitchFamily="18" charset="0"/>
            </a:endParaRPr>
          </a:p>
          <a:p>
            <a:r>
              <a:rPr lang="en-US" b="1" dirty="0" err="1">
                <a:solidFill>
                  <a:schemeClr val="tx2"/>
                </a:solidFill>
                <a:latin typeface="Cambria" panose="02040503050406030204" pitchFamily="18" charset="0"/>
              </a:rPr>
              <a:t>t</a:t>
            </a:r>
            <a:r>
              <a:rPr lang="cs-CZ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[t]</a:t>
            </a:r>
          </a:p>
          <a:p>
            <a:pPr lvl="2"/>
            <a:r>
              <a:rPr lang="en-US" sz="2200" i="1" dirty="0" err="1" smtClean="0">
                <a:latin typeface="Cambria" panose="02040503050406030204" pitchFamily="18" charset="0"/>
              </a:rPr>
              <a:t>epith</a:t>
            </a:r>
            <a:r>
              <a:rPr lang="cs-CZ" sz="2400" i="1" dirty="0">
                <a:latin typeface="Cambria" pitchFamily="18" charset="0"/>
              </a:rPr>
              <a:t>ē</a:t>
            </a:r>
            <a:r>
              <a:rPr lang="en-US" sz="2200" i="1" dirty="0" err="1" smtClean="0">
                <a:latin typeface="Cambria" panose="02040503050406030204" pitchFamily="18" charset="0"/>
              </a:rPr>
              <a:t>lium</a:t>
            </a:r>
            <a:r>
              <a:rPr lang="en-US" sz="2200" i="1" dirty="0" smtClean="0">
                <a:latin typeface="Cambria" panose="02040503050406030204" pitchFamily="18" charset="0"/>
              </a:rPr>
              <a:t>, </a:t>
            </a:r>
            <a:r>
              <a:rPr lang="en-US" sz="2200" i="1" dirty="0" err="1" smtClean="0">
                <a:latin typeface="Cambria" panose="02040503050406030204" pitchFamily="18" charset="0"/>
              </a:rPr>
              <a:t>glandula</a:t>
            </a:r>
            <a:r>
              <a:rPr lang="en-US" sz="2200" i="1" dirty="0" smtClean="0">
                <a:latin typeface="Cambria" panose="02040503050406030204" pitchFamily="18" charset="0"/>
              </a:rPr>
              <a:t> </a:t>
            </a:r>
            <a:r>
              <a:rPr lang="en-US" sz="2200" i="1" dirty="0" err="1" smtClean="0">
                <a:latin typeface="Cambria" panose="02040503050406030204" pitchFamily="18" charset="0"/>
              </a:rPr>
              <a:t>thyro</a:t>
            </a:r>
            <a:r>
              <a:rPr lang="cs-CZ" sz="2400" i="1" dirty="0">
                <a:latin typeface="Cambria" pitchFamily="18" charset="0"/>
              </a:rPr>
              <a:t>ī</a:t>
            </a:r>
            <a:r>
              <a:rPr lang="en-US" sz="2200" i="1" dirty="0" err="1" smtClean="0">
                <a:latin typeface="Cambria" panose="02040503050406030204" pitchFamily="18" charset="0"/>
              </a:rPr>
              <a:t>dea</a:t>
            </a:r>
            <a:r>
              <a:rPr lang="en-US" sz="2200" i="1" dirty="0" smtClean="0">
                <a:latin typeface="Cambria" panose="02040503050406030204" pitchFamily="18" charset="0"/>
              </a:rPr>
              <a:t>, </a:t>
            </a:r>
            <a:r>
              <a:rPr lang="en-US" sz="2200" i="1" dirty="0" err="1" smtClean="0">
                <a:latin typeface="Cambria" panose="02040503050406030204" pitchFamily="18" charset="0"/>
              </a:rPr>
              <a:t>os</a:t>
            </a:r>
            <a:r>
              <a:rPr lang="en-US" sz="2200" i="1" dirty="0" smtClean="0">
                <a:latin typeface="Cambria" panose="02040503050406030204" pitchFamily="18" charset="0"/>
              </a:rPr>
              <a:t> </a:t>
            </a:r>
            <a:r>
              <a:rPr lang="cs-CZ" sz="2400" i="1" dirty="0" smtClean="0">
                <a:latin typeface="Cambria" pitchFamily="18" charset="0"/>
              </a:rPr>
              <a:t>ē</a:t>
            </a:r>
            <a:r>
              <a:rPr lang="en-US" sz="2200" i="1" dirty="0" err="1" smtClean="0">
                <a:latin typeface="Cambria" panose="02040503050406030204" pitchFamily="18" charset="0"/>
              </a:rPr>
              <a:t>thmo</a:t>
            </a:r>
            <a:r>
              <a:rPr lang="cs-CZ" sz="2400" i="1" dirty="0" smtClean="0">
                <a:latin typeface="Cambria" pitchFamily="18" charset="0"/>
              </a:rPr>
              <a:t>ī</a:t>
            </a:r>
            <a:r>
              <a:rPr lang="en-US" sz="2200" i="1" dirty="0" smtClean="0">
                <a:latin typeface="Cambria" panose="02040503050406030204" pitchFamily="18" charset="0"/>
              </a:rPr>
              <a:t>d</a:t>
            </a:r>
            <a:r>
              <a:rPr lang="cs-CZ" sz="2400" i="1" dirty="0">
                <a:latin typeface="Cambria" pitchFamily="18" charset="0"/>
              </a:rPr>
              <a:t>ā</a:t>
            </a:r>
            <a:r>
              <a:rPr lang="en-US" sz="2200" i="1" dirty="0" smtClean="0">
                <a:latin typeface="Cambria" panose="02040503050406030204" pitchFamily="18" charset="0"/>
              </a:rPr>
              <a:t>le</a:t>
            </a:r>
            <a:endParaRPr lang="en-US" sz="2200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sz="19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Cambria" panose="02040503050406030204" pitchFamily="18" charset="0"/>
              </a:rPr>
              <a:t>Písmena </a:t>
            </a:r>
            <a:r>
              <a:rPr lang="cs-CZ" sz="2400" b="1" dirty="0" smtClean="0">
                <a:latin typeface="Cambria" panose="02040503050406030204" pitchFamily="18" charset="0"/>
              </a:rPr>
              <a:t>ch, k, </a:t>
            </a:r>
            <a:r>
              <a:rPr lang="cs-CZ" sz="2400" b="1" dirty="0" err="1" smtClean="0">
                <a:latin typeface="Cambria" panose="02040503050406030204" pitchFamily="18" charset="0"/>
              </a:rPr>
              <a:t>ph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 err="1" smtClean="0">
                <a:latin typeface="Cambria" panose="02040503050406030204" pitchFamily="18" charset="0"/>
              </a:rPr>
              <a:t>rh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 err="1" smtClean="0">
                <a:latin typeface="Cambria" panose="02040503050406030204" pitchFamily="18" charset="0"/>
              </a:rPr>
              <a:t>th</a:t>
            </a:r>
            <a:r>
              <a:rPr lang="cs-CZ" sz="2400" b="1" dirty="0" smtClean="0">
                <a:latin typeface="Cambria" panose="02040503050406030204" pitchFamily="18" charset="0"/>
              </a:rPr>
              <a:t>, y, z </a:t>
            </a:r>
            <a:r>
              <a:rPr lang="cs-CZ" sz="2400" dirty="0" smtClean="0">
                <a:latin typeface="Cambria" panose="02040503050406030204" pitchFamily="18" charset="0"/>
              </a:rPr>
              <a:t>svědčí o řeckém původu slova:</a:t>
            </a:r>
            <a:r>
              <a:rPr lang="cs-CZ" dirty="0" smtClean="0">
                <a:latin typeface="Cambria" panose="02040503050406030204" pitchFamily="18" charset="0"/>
              </a:rPr>
              <a:t>	</a:t>
            </a:r>
          </a:p>
          <a:p>
            <a:pPr marL="0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</a:t>
            </a:r>
            <a:r>
              <a:rPr lang="cs-CZ" sz="2200" i="1" dirty="0" err="1" smtClean="0">
                <a:latin typeface="Cambria" panose="02040503050406030204" pitchFamily="18" charset="0"/>
              </a:rPr>
              <a:t>chol</a:t>
            </a:r>
            <a:r>
              <a:rPr lang="cs-CZ" sz="2000" i="1" dirty="0" err="1" smtClean="0">
                <a:latin typeface="Cambria" pitchFamily="18" charset="0"/>
              </a:rPr>
              <a:t>ē</a:t>
            </a:r>
            <a:r>
              <a:rPr lang="cs-CZ" sz="2200" i="1" dirty="0" smtClean="0">
                <a:latin typeface="Cambria" panose="02040503050406030204" pitchFamily="18" charset="0"/>
              </a:rPr>
              <a:t>, skeleton, </a:t>
            </a:r>
            <a:r>
              <a:rPr lang="cs-CZ" sz="2200" i="1" dirty="0" err="1" smtClean="0">
                <a:latin typeface="Cambria" panose="02040503050406030204" pitchFamily="18" charset="0"/>
              </a:rPr>
              <a:t>raph</a:t>
            </a:r>
            <a:r>
              <a:rPr lang="cs-CZ" sz="2000" i="1" dirty="0" err="1" smtClean="0">
                <a:latin typeface="Cambria" pitchFamily="18" charset="0"/>
              </a:rPr>
              <a:t>ē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rh</a:t>
            </a:r>
            <a:r>
              <a:rPr lang="cs-CZ" sz="2000" i="1" dirty="0" err="1" smtClean="0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n</a:t>
            </a:r>
            <a:r>
              <a:rPr lang="cs-CZ" sz="2000" i="1" dirty="0" err="1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tis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therapia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cystis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ecz</a:t>
            </a:r>
            <a:r>
              <a:rPr lang="cs-CZ" sz="2000" i="1" dirty="0" err="1">
                <a:latin typeface="Cambria" pitchFamily="18" charset="0"/>
              </a:rPr>
              <a:t>e</a:t>
            </a:r>
            <a:r>
              <a:rPr lang="cs-CZ" sz="2200" i="1" dirty="0" err="1" smtClean="0">
                <a:latin typeface="Cambria" panose="02040503050406030204" pitchFamily="18" charset="0"/>
              </a:rPr>
              <a:t>ma</a:t>
            </a:r>
            <a:r>
              <a:rPr lang="cs-CZ" sz="22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959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Délka slabik a přízvuk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d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élka slabik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délka se v latinských slovnících, gramatikách a příručkách vyznačuje vodorovnou čárkou nad příslušnou samohláskou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slabika je dlouhá, pokud obsahuje dlouhou samohlásku nebo dvojhlásku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t</a:t>
            </a:r>
            <a:r>
              <a:rPr lang="cs-CZ" i="1" dirty="0" err="1">
                <a:latin typeface="Cambria" pitchFamily="18" charset="0"/>
              </a:rPr>
              <a:t>o</a:t>
            </a:r>
            <a:r>
              <a:rPr lang="cs-CZ" i="1" dirty="0" err="1" smtClean="0">
                <a:latin typeface="Cambria" pitchFamily="18" charset="0"/>
              </a:rPr>
              <a:t>nsill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ī</a:t>
            </a:r>
            <a:r>
              <a:rPr lang="cs-CZ" i="1" dirty="0" err="1" smtClean="0">
                <a:latin typeface="Cambria" pitchFamily="18" charset="0"/>
              </a:rPr>
              <a:t>tis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oe</a:t>
            </a:r>
            <a:r>
              <a:rPr lang="cs-CZ" i="1" dirty="0" err="1" smtClean="0">
                <a:latin typeface="Cambria" pitchFamily="18" charset="0"/>
              </a:rPr>
              <a:t>d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ma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s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labika může být dlouhá i tehdy, pokud za krátkou samohláskou následuje skupina souhlásek</a:t>
            </a:r>
          </a:p>
          <a:p>
            <a:pPr lvl="2"/>
            <a:r>
              <a:rPr lang="cs-CZ" i="1" dirty="0" err="1">
                <a:latin typeface="Cambria" pitchFamily="18" charset="0"/>
              </a:rPr>
              <a:t>m</a:t>
            </a:r>
            <a:r>
              <a:rPr lang="cs-CZ" i="1" dirty="0" err="1" smtClean="0">
                <a:latin typeface="Cambria" pitchFamily="18" charset="0"/>
              </a:rPr>
              <a:t>a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xi</a:t>
            </a:r>
            <a:r>
              <a:rPr lang="cs-CZ" i="1" dirty="0" err="1" smtClean="0">
                <a:latin typeface="Cambria" pitchFamily="18" charset="0"/>
              </a:rPr>
              <a:t>lla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d</a:t>
            </a:r>
            <a:r>
              <a:rPr lang="cs-CZ" i="1" dirty="0" err="1"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cubitus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pro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fu</a:t>
            </a:r>
            <a:r>
              <a:rPr lang="cs-CZ" i="1" dirty="0" err="1" smtClean="0">
                <a:latin typeface="Cambria" pitchFamily="18" charset="0"/>
              </a:rPr>
              <a:t>ndus</a:t>
            </a:r>
            <a:endParaRPr lang="cs-CZ" i="1" dirty="0" smtClean="0">
              <a:latin typeface="Cambria" pitchFamily="18" charset="0"/>
            </a:endParaRPr>
          </a:p>
          <a:p>
            <a:pPr lvl="2"/>
            <a:endParaRPr lang="cs-CZ" i="1" dirty="0">
              <a:latin typeface="Cambria" pitchFamily="18" charset="0"/>
            </a:endParaRPr>
          </a:p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p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řízvuk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a 2. slabice od konce</a:t>
            </a:r>
          </a:p>
          <a:p>
            <a:pPr lvl="2"/>
            <a:r>
              <a:rPr lang="cs-CZ" sz="2300" dirty="0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cervīx</a:t>
            </a:r>
            <a:r>
              <a:rPr lang="cs-CZ" sz="2300" i="1" dirty="0">
                <a:latin typeface="Cambria" panose="02040503050406030204" pitchFamily="18" charset="0"/>
              </a:rPr>
              <a:t>, </a:t>
            </a:r>
            <a:r>
              <a:rPr lang="cs-CZ" sz="2300" i="1" dirty="0" err="1" smtClean="0">
                <a:latin typeface="Cambria" panose="02040503050406030204" pitchFamily="18" charset="0"/>
              </a:rPr>
              <a:t>sclē</a:t>
            </a:r>
            <a:r>
              <a:rPr lang="cs-CZ" sz="2300" dirty="0" err="1" smtClean="0">
                <a:latin typeface="Cambria" panose="02040503050406030204" pitchFamily="18" charset="0"/>
              </a:rPr>
              <a:t>'</a:t>
            </a:r>
            <a:r>
              <a:rPr lang="cs-CZ" sz="2300" i="1" dirty="0" err="1" smtClean="0">
                <a:latin typeface="Cambria" panose="02040503050406030204" pitchFamily="18" charset="0"/>
              </a:rPr>
              <a:t>rōsis</a:t>
            </a:r>
            <a:endParaRPr lang="cs-CZ" sz="2300" i="1" dirty="0" smtClean="0">
              <a:latin typeface="Cambria" panose="02040503050406030204" pitchFamily="18" charset="0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na 3. slabice od konce, je-li slovo tří- a víceslabičné a předposlední slabika krátká</a:t>
            </a:r>
          </a:p>
          <a:p>
            <a:pPr lvl="2"/>
            <a:r>
              <a:rPr lang="cs-CZ" sz="2300" i="1" dirty="0" err="1">
                <a:latin typeface="Cambria" panose="02040503050406030204" pitchFamily="18" charset="0"/>
              </a:rPr>
              <a:t>clā</a:t>
            </a:r>
            <a:r>
              <a:rPr lang="cs-CZ" sz="2300" dirty="0" err="1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vicula</a:t>
            </a:r>
            <a:r>
              <a:rPr lang="cs-CZ" sz="2300" i="1" dirty="0">
                <a:latin typeface="Cambria" panose="02040503050406030204" pitchFamily="18" charset="0"/>
              </a:rPr>
              <a:t>, </a:t>
            </a:r>
            <a:r>
              <a:rPr lang="cs-CZ" sz="2300" dirty="0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radius</a:t>
            </a:r>
            <a:endParaRPr lang="cs-CZ" sz="23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672</TotalTime>
  <Words>464</Words>
  <Application>Microsoft Office PowerPoint</Application>
  <PresentationFormat>Předvádění na obrazovce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Bookman Old Style</vt:lpstr>
      <vt:lpstr>Cambria</vt:lpstr>
      <vt:lpstr>Gill Sans MT</vt:lpstr>
      <vt:lpstr>Wingdings</vt:lpstr>
      <vt:lpstr>Wingdings 3</vt:lpstr>
      <vt:lpstr>Původ</vt:lpstr>
      <vt:lpstr>Latinsko-řecká lékařská terminologie</vt:lpstr>
      <vt:lpstr>Výslovnost latinských hlásek</vt:lpstr>
      <vt:lpstr>Výslovnost latinských hlásek</vt:lpstr>
      <vt:lpstr>Výslovnost latinských hlásek</vt:lpstr>
      <vt:lpstr>Výslovnost latinských hlásek</vt:lpstr>
      <vt:lpstr>Výslovnost latinských hlásek</vt:lpstr>
      <vt:lpstr>    Zvláštnosti ve výslovnosti latinizovaných řeckých slov</vt:lpstr>
      <vt:lpstr>Délka slabik a přízvuk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Pořízková</dc:creator>
  <cp:lastModifiedBy>Uživatel systému Windows</cp:lastModifiedBy>
  <cp:revision>51</cp:revision>
  <dcterms:created xsi:type="dcterms:W3CDTF">2013-09-10T06:45:42Z</dcterms:created>
  <dcterms:modified xsi:type="dcterms:W3CDTF">2017-09-15T16:25:26Z</dcterms:modified>
</cp:coreProperties>
</file>