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58" r:id="rId6"/>
    <p:sldId id="272" r:id="rId7"/>
    <p:sldId id="271" r:id="rId8"/>
    <p:sldId id="279" r:id="rId9"/>
    <p:sldId id="280" r:id="rId10"/>
    <p:sldId id="273" r:id="rId11"/>
    <p:sldId id="274" r:id="rId12"/>
    <p:sldId id="275" r:id="rId13"/>
    <p:sldId id="276" r:id="rId14"/>
    <p:sldId id="277" r:id="rId15"/>
    <p:sldId id="278" r:id="rId16"/>
    <p:sldId id="281" r:id="rId17"/>
    <p:sldId id="282" r:id="rId18"/>
    <p:sldId id="284" r:id="rId19"/>
    <p:sldId id="283" r:id="rId20"/>
    <p:sldId id="285" r:id="rId21"/>
    <p:sldId id="286" r:id="rId22"/>
    <p:sldId id="297" r:id="rId23"/>
    <p:sldId id="298" r:id="rId24"/>
    <p:sldId id="287" r:id="rId25"/>
    <p:sldId id="289" r:id="rId26"/>
    <p:sldId id="290" r:id="rId27"/>
    <p:sldId id="261" r:id="rId28"/>
    <p:sldId id="262" r:id="rId29"/>
    <p:sldId id="268" r:id="rId30"/>
    <p:sldId id="269" r:id="rId31"/>
    <p:sldId id="263" r:id="rId32"/>
    <p:sldId id="264" r:id="rId33"/>
    <p:sldId id="265" r:id="rId34"/>
    <p:sldId id="266" r:id="rId35"/>
    <p:sldId id="267" r:id="rId36"/>
    <p:sldId id="291" r:id="rId37"/>
    <p:sldId id="292" r:id="rId38"/>
    <p:sldId id="293" r:id="rId39"/>
    <p:sldId id="294" r:id="rId40"/>
    <p:sldId id="295" r:id="rId41"/>
    <p:sldId id="299" r:id="rId42"/>
    <p:sldId id="300" r:id="rId43"/>
    <p:sldId id="270" r:id="rId44"/>
    <p:sldId id="296" r:id="rId45"/>
  </p:sldIdLst>
  <p:sldSz cx="9144000" cy="6858000" type="screen4x3"/>
  <p:notesSz cx="6858000" cy="9144000"/>
  <p:custDataLst>
    <p:tags r:id="rId46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28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Přímá spojovací čár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4AFEAB-2CD1-4684-905C-52E7A2A96C3A}" type="datetimeFigureOut">
              <a:rPr lang="cs-CZ" smtClean="0"/>
              <a:pPr/>
              <a:t>28.11.2017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3381811-1D62-40D2-BACB-948FB39E879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AFEAB-2CD1-4684-905C-52E7A2A96C3A}" type="datetimeFigureOut">
              <a:rPr lang="cs-CZ" smtClean="0"/>
              <a:pPr/>
              <a:t>28.11.2017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81811-1D62-40D2-BACB-948FB39E879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AFEAB-2CD1-4684-905C-52E7A2A96C3A}" type="datetimeFigureOut">
              <a:rPr lang="cs-CZ" smtClean="0"/>
              <a:pPr/>
              <a:t>28.11.2017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81811-1D62-40D2-BACB-948FB39E879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AFEAB-2CD1-4684-905C-52E7A2A96C3A}" type="datetimeFigureOut">
              <a:rPr lang="cs-CZ" smtClean="0"/>
              <a:pPr/>
              <a:t>28.11.2017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81811-1D62-40D2-BACB-948FB39E879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AFEAB-2CD1-4684-905C-52E7A2A96C3A}" type="datetimeFigureOut">
              <a:rPr lang="cs-CZ" smtClean="0"/>
              <a:pPr/>
              <a:t>28.11.2017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81811-1D62-40D2-BACB-948FB39E879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AFEAB-2CD1-4684-905C-52E7A2A96C3A}" type="datetimeFigureOut">
              <a:rPr lang="cs-CZ" smtClean="0"/>
              <a:pPr/>
              <a:t>28.11.2017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81811-1D62-40D2-BACB-948FB39E879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AFEAB-2CD1-4684-905C-52E7A2A96C3A}" type="datetimeFigureOut">
              <a:rPr lang="cs-CZ" smtClean="0"/>
              <a:pPr/>
              <a:t>28.11.2017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81811-1D62-40D2-BACB-948FB39E879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AFEAB-2CD1-4684-905C-52E7A2A96C3A}" type="datetimeFigureOut">
              <a:rPr lang="cs-CZ" smtClean="0"/>
              <a:pPr/>
              <a:t>28.11.2017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81811-1D62-40D2-BACB-948FB39E879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AFEAB-2CD1-4684-905C-52E7A2A96C3A}" type="datetimeFigureOut">
              <a:rPr lang="cs-CZ" smtClean="0"/>
              <a:pPr/>
              <a:t>28.11.2017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81811-1D62-40D2-BACB-948FB39E879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B14AFEAB-2CD1-4684-905C-52E7A2A96C3A}" type="datetimeFigureOut">
              <a:rPr lang="cs-CZ" smtClean="0"/>
              <a:pPr/>
              <a:t>28.11.2017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81811-1D62-40D2-BACB-948FB39E879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4AFEAB-2CD1-4684-905C-52E7A2A96C3A}" type="datetimeFigureOut">
              <a:rPr lang="cs-CZ" smtClean="0"/>
              <a:pPr/>
              <a:t>28.11.2017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3381811-1D62-40D2-BACB-948FB39E879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14AFEAB-2CD1-4684-905C-52E7A2A96C3A}" type="datetimeFigureOut">
              <a:rPr lang="cs-CZ" smtClean="0"/>
              <a:pPr/>
              <a:t>28.11.2017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3381811-1D62-40D2-BACB-948FB39E879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75656" y="188640"/>
            <a:ext cx="6192688" cy="1080119"/>
          </a:xfrm>
        </p:spPr>
        <p:txBody>
          <a:bodyPr>
            <a:normAutofit/>
          </a:bodyPr>
          <a:lstStyle/>
          <a:p>
            <a:pPr algn="ctr"/>
            <a:r>
              <a:rPr lang="cs-CZ" b="0" dirty="0" smtClean="0">
                <a:effectLst/>
                <a:latin typeface="Times New Roman" pitchFamily="18" charset="0"/>
                <a:cs typeface="Times New Roman" pitchFamily="18" charset="0"/>
              </a:rPr>
              <a:t>Výživa ve sportu</a:t>
            </a:r>
            <a:endParaRPr lang="cs-CZ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580112" y="5589240"/>
            <a:ext cx="3310136" cy="1022271"/>
          </a:xfrm>
        </p:spPr>
        <p:txBody>
          <a:bodyPr>
            <a:normAutofit fontScale="85000" lnSpcReduction="20000"/>
          </a:bodyPr>
          <a:lstStyle/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Mgr. Kateřina Hortová</a:t>
            </a:r>
          </a:p>
        </p:txBody>
      </p:sp>
      <p:pic>
        <p:nvPicPr>
          <p:cNvPr id="11272" name="Picture 8" descr="http://farm4.staticflickr.com/3381/3472321290_7ea420de26.jpg"/>
          <p:cNvPicPr>
            <a:picLocks noChangeAspect="1" noChangeArrowheads="1"/>
          </p:cNvPicPr>
          <p:nvPr/>
        </p:nvPicPr>
        <p:blipFill>
          <a:blip r:embed="rId3" cstate="print"/>
          <a:srcRect l="8504" t="21580" b="19865"/>
          <a:stretch>
            <a:fillRect/>
          </a:stretch>
        </p:blipFill>
        <p:spPr bwMode="auto">
          <a:xfrm>
            <a:off x="2663788" y="1491788"/>
            <a:ext cx="3816424" cy="3449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Hlavní zdroj E pro většinu </a:t>
            </a:r>
            <a:r>
              <a:rPr lang="cs-CZ" sz="2800" dirty="0" err="1" smtClean="0">
                <a:latin typeface="Times New Roman" pitchFamily="18" charset="0"/>
                <a:cs typeface="Times New Roman" pitchFamily="18" charset="0"/>
              </a:rPr>
              <a:t>bb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 (mozek, sítnice, erytrocyty…)</a:t>
            </a:r>
          </a:p>
          <a:p>
            <a:pPr>
              <a:lnSpc>
                <a:spcPct val="150000"/>
              </a:lnSpc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50 – 70 % z CEP</a:t>
            </a:r>
          </a:p>
          <a:p>
            <a:pPr>
              <a:lnSpc>
                <a:spcPct val="150000"/>
              </a:lnSpc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Zásadní zdroj energie při FA (vyšší intenzity)</a:t>
            </a:r>
          </a:p>
          <a:p>
            <a:pPr>
              <a:lnSpc>
                <a:spcPct val="150000"/>
              </a:lnSpc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Energetická zásoba → glykogen</a:t>
            </a:r>
          </a:p>
          <a:p>
            <a:pPr>
              <a:lnSpc>
                <a:spcPct val="150000"/>
              </a:lnSpc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Ochrana tělesných B</a:t>
            </a:r>
          </a:p>
          <a:p>
            <a:pPr>
              <a:lnSpc>
                <a:spcPct val="150000"/>
              </a:lnSpc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Strukturní – účast na výstavbě tkání (součást pojiva, nukleotidů, nukleových </a:t>
            </a:r>
            <a:r>
              <a:rPr lang="cs-CZ" sz="2800" dirty="0" err="1" smtClean="0">
                <a:latin typeface="Times New Roman" pitchFamily="18" charset="0"/>
                <a:cs typeface="Times New Roman" pitchFamily="18" charset="0"/>
              </a:rPr>
              <a:t>kys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. atd.)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Sacharidy ve výživě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Monosacharidy (</a:t>
            </a:r>
            <a:r>
              <a:rPr lang="cs-CZ" sz="2800" dirty="0" err="1" smtClean="0">
                <a:latin typeface="Times New Roman" pitchFamily="18" charset="0"/>
                <a:cs typeface="Times New Roman" pitchFamily="18" charset="0"/>
              </a:rPr>
              <a:t>ribosa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, glukosa, fruktosa…)</a:t>
            </a:r>
          </a:p>
          <a:p>
            <a:pPr>
              <a:lnSpc>
                <a:spcPct val="150000"/>
              </a:lnSpc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Oligosacharidy (sacharosa, maltosa, laktosa)</a:t>
            </a:r>
          </a:p>
          <a:p>
            <a:pPr>
              <a:lnSpc>
                <a:spcPct val="150000"/>
              </a:lnSpc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Polysacharidy (škrob)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Rozdělení sacharidů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www.ekomarket.ba/images/products/94525229me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0339" y="3789040"/>
            <a:ext cx="4048125" cy="2686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GI vs. GN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Výsledek obrázku pro glycemic index and glycemic loa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84749"/>
            <a:ext cx="7200800" cy="325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 cstate="print"/>
          <a:srcRect l="30318" t="64436" r="32670" b="21564"/>
          <a:stretch/>
        </p:blipFill>
        <p:spPr>
          <a:xfrm>
            <a:off x="1907704" y="4653136"/>
            <a:ext cx="6768752" cy="144016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Jaterní glykogen </a:t>
            </a:r>
          </a:p>
          <a:p>
            <a:pPr lvl="1">
              <a:lnSpc>
                <a:spcPct val="150000"/>
              </a:lnSpc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4 % v lačném stavu</a:t>
            </a:r>
          </a:p>
          <a:p>
            <a:pPr lvl="1">
              <a:lnSpc>
                <a:spcPct val="150000"/>
              </a:lnSpc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6 – 8 % (10 %) po S pokrmu</a:t>
            </a:r>
          </a:p>
          <a:p>
            <a:pPr lvl="1">
              <a:lnSpc>
                <a:spcPct val="150000"/>
              </a:lnSpc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100 – 120 g</a:t>
            </a:r>
          </a:p>
          <a:p>
            <a:pPr lvl="1">
              <a:lnSpc>
                <a:spcPct val="150000"/>
              </a:lnSpc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po 12 – 18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. lačnění vyčerpán (noční lačnění)</a:t>
            </a:r>
          </a:p>
          <a:p>
            <a:pPr>
              <a:lnSpc>
                <a:spcPct val="150000"/>
              </a:lnSpc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Svalový glykogen</a:t>
            </a:r>
          </a:p>
          <a:p>
            <a:pPr lvl="1">
              <a:lnSpc>
                <a:spcPct val="150000"/>
              </a:lnSpc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1 – 2 %</a:t>
            </a:r>
          </a:p>
          <a:p>
            <a:pPr lvl="1">
              <a:lnSpc>
                <a:spcPct val="150000"/>
              </a:lnSpc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asi 3x více než v játrech (200 – 500 g); 10 g/kg svalů</a:t>
            </a:r>
          </a:p>
          <a:p>
            <a:pPr lvl="1">
              <a:lnSpc>
                <a:spcPct val="150000"/>
              </a:lnSpc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↑ množství ve svalových vláknech typu II (o 10 – 25 %)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Rezerva E – glykogen </a:t>
            </a:r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Inzulin dependentní transport</a:t>
            </a:r>
          </a:p>
          <a:p>
            <a:pPr lvl="1">
              <a:lnSpc>
                <a:spcPct val="150000"/>
              </a:lnSpc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Inzulin stimuluje GLUT4 → glukosa do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bb</a:t>
            </a:r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Tuková, svalová tkáň, játra a střevo</a:t>
            </a:r>
          </a:p>
          <a:p>
            <a:pPr>
              <a:lnSpc>
                <a:spcPct val="150000"/>
              </a:lnSpc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Non-inzulin dependentní transport</a:t>
            </a:r>
          </a:p>
          <a:p>
            <a:pPr lvl="1">
              <a:lnSpc>
                <a:spcPct val="150000"/>
              </a:lnSpc>
            </a:pP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Facilitovaná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difuze bez potřeby E</a:t>
            </a:r>
          </a:p>
          <a:p>
            <a:pPr lvl="1">
              <a:lnSpc>
                <a:spcPct val="150000"/>
              </a:lnSpc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CNS, krevní elementy, endotelové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Metabolismus sacharidů I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upload.wikimedia.org/wikipedia/commons/thumb/9/9c/Metabolismus_inzulin-glukosa.jpg/400px-Metabolismus_inzulin-gluko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4631736"/>
            <a:ext cx="3600400" cy="21062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/>
          <a:lstStyle/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Metabolismus sacharidů I</a:t>
            </a:r>
            <a:endParaRPr lang="cs-CZ" dirty="0"/>
          </a:p>
        </p:txBody>
      </p:sp>
      <p:pic>
        <p:nvPicPr>
          <p:cNvPr id="4" name="Picture 4" descr="http://upload.wikimedia.org/wikipedia/commons/thumb/a/aa/Propojen%C3%AD_PPC_a_glykol%C3%BDzy.jpg/550px-Propojen%C3%AD_PPC_a_glykol%C3%BDz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524" y="1224136"/>
            <a:ext cx="8568952" cy="5445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6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Nejsou zásadním zdrojem E, 15-20 % (30-60 %) z CEP </a:t>
            </a:r>
          </a:p>
          <a:p>
            <a:pPr>
              <a:lnSpc>
                <a:spcPct val="16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Funkce:</a:t>
            </a:r>
          </a:p>
          <a:p>
            <a:pPr lvl="1">
              <a:lnSpc>
                <a:spcPct val="16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Strukturní (složka buněčných struktur –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cytoskelet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biomembrána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…)</a:t>
            </a:r>
          </a:p>
          <a:p>
            <a:pPr lvl="1">
              <a:lnSpc>
                <a:spcPct val="16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Metabolická (enzymy, transportní bílkoviny, nutriční význam, udržení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koloidněonkotického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tlaku, funkce pufrů)</a:t>
            </a:r>
          </a:p>
          <a:p>
            <a:pPr lvl="1">
              <a:lnSpc>
                <a:spcPct val="16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Informační (signální protein, regulační hormony, imunoglobuliny)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Bílkoviny ve výživě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7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Esenciální AK: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Try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Val,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Ileu,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Lys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Leu,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Phe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Met, His</a:t>
            </a:r>
          </a:p>
          <a:p>
            <a:pPr>
              <a:lnSpc>
                <a:spcPct val="17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Podmíněně esenciální AK: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Arg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Cys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Tyr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Gln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Pro,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Gly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Biologická hodnota B:</a:t>
            </a:r>
          </a:p>
          <a:p>
            <a:pPr lvl="1">
              <a:lnSpc>
                <a:spcPct val="17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Přítomnost esenciálních AK (živočišné → výhodnější)</a:t>
            </a:r>
          </a:p>
          <a:p>
            <a:pPr lvl="1">
              <a:lnSpc>
                <a:spcPct val="17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Natrávení a vstřebání ve střevě → využitelnost (rostlinné </a:t>
            </a:r>
            <a:br>
              <a:rPr lang="cs-CZ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B 40 %, B masa 70 %, B vaječného bílku 87 %, B MM 95 %)</a:t>
            </a:r>
          </a:p>
          <a:p>
            <a:pPr lvl="1">
              <a:lnSpc>
                <a:spcPct val="17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Dusíková rovnováha – pozitivní/negativní bilance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Aminokyseliny 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Nadbytečné AK → degradace</a:t>
            </a:r>
          </a:p>
          <a:p>
            <a:pPr lvl="1">
              <a:lnSpc>
                <a:spcPct val="15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Odstranění aminoskupiny (deaminace/transaminace)</a:t>
            </a:r>
          </a:p>
          <a:p>
            <a:pPr lvl="1">
              <a:lnSpc>
                <a:spcPct val="15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Uhlíkatá kostra (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ketogenní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glukogenní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AK) → oxidováno nebo uloženo ve formě S či T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Pool AK – vnitřní hotovost AK (100-120 g)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AK volně v krvi cca 5 g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¾ všech AK uskladněno ve svalech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Metabolismus bílkovin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Metabolismus bílkovin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www.studiumbiochemie.cz/metabolismus/bil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340768"/>
            <a:ext cx="5616624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66652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Rychlostní a silové sporty</a:t>
            </a:r>
          </a:p>
          <a:p>
            <a:pPr lvl="1">
              <a:lnSpc>
                <a:spcPct val="150000"/>
              </a:lnSpc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Sprinty, lední hokej, veslování, kanoistika, americký fotbal, box, fitness, sportovní gymnastika, vzpírání…</a:t>
            </a:r>
          </a:p>
          <a:p>
            <a:pPr>
              <a:lnSpc>
                <a:spcPct val="150000"/>
              </a:lnSpc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Technické sporty</a:t>
            </a:r>
          </a:p>
          <a:p>
            <a:pPr lvl="1">
              <a:lnSpc>
                <a:spcPct val="150000"/>
              </a:lnSpc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Stolní tenis, balet, tanec, skoky na lyžích…</a:t>
            </a:r>
          </a:p>
          <a:p>
            <a:pPr>
              <a:lnSpc>
                <a:spcPct val="150000"/>
              </a:lnSpc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Vytrvalostní sporty</a:t>
            </a:r>
          </a:p>
          <a:p>
            <a:pPr lvl="1">
              <a:lnSpc>
                <a:spcPct val="150000"/>
              </a:lnSpc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Běhy na dlouhé tratě, cyklistika, běh na lyžích, biatlon, triatlon…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0" dirty="0" smtClean="0">
                <a:effectLst/>
                <a:latin typeface="Times New Roman" pitchFamily="18" charset="0"/>
                <a:cs typeface="Times New Roman" pitchFamily="18" charset="0"/>
              </a:rPr>
              <a:t>Druhy sportů</a:t>
            </a:r>
            <a:endParaRPr lang="cs-CZ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Oxidace AK</a:t>
            </a:r>
          </a:p>
          <a:p>
            <a:pPr lvl="1">
              <a:lnSpc>
                <a:spcPct val="15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Játra - nejdůležitější pro metabolismus a oxidaci AK → schopny oxidovat většinu AK</a:t>
            </a:r>
          </a:p>
          <a:p>
            <a:pPr lvl="1">
              <a:lnSpc>
                <a:spcPct val="15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Svaly oxidují Val, Leu,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Ile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(při ↑ intenzitách jako zdroj E - glukoneogeneze)</a:t>
            </a:r>
          </a:p>
          <a:p>
            <a:pPr lvl="1">
              <a:lnSpc>
                <a:spcPct val="15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Alaninový – glukozový cyklus – při katabolických stavech (Ala → jater → pyruvát →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Glc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) opět jako zdroj E – glukoneogeneze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Metabolismus bílkovin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21196" y="116632"/>
            <a:ext cx="8229600" cy="1066130"/>
          </a:xfrm>
        </p:spPr>
        <p:txBody>
          <a:bodyPr/>
          <a:lstStyle/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Metabolismus bílkovin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upload.wikimedia.org/wikipedia/commons/f/f0/Alaninov%C3%BD_cykl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133" y="1340768"/>
            <a:ext cx="7992888" cy="51125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10539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Důležitý zdroj E </a:t>
            </a:r>
          </a:p>
          <a:p>
            <a:pPr>
              <a:lnSpc>
                <a:spcPct val="150000"/>
              </a:lnSpc>
            </a:pP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Zásadní zdroj E při nižších a středních intenzitách FA</a:t>
            </a:r>
          </a:p>
          <a:p>
            <a:pPr>
              <a:lnSpc>
                <a:spcPct val="150000"/>
              </a:lnSpc>
            </a:pP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Skladný zdroj E (neváže na sebe vodu)</a:t>
            </a:r>
          </a:p>
          <a:p>
            <a:pPr>
              <a:lnSpc>
                <a:spcPct val="150000"/>
              </a:lnSpc>
            </a:pP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Tvoří 20-40 % z CEP</a:t>
            </a:r>
          </a:p>
          <a:p>
            <a:pPr>
              <a:lnSpc>
                <a:spcPct val="150000"/>
              </a:lnSpc>
            </a:pP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Funkce:</a:t>
            </a:r>
          </a:p>
          <a:p>
            <a:pPr lvl="1">
              <a:lnSpc>
                <a:spcPct val="150000"/>
              </a:lnSpc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Strukturní (fosfolipidy, glykolipidy → základem dvojvrstvy cytoplazmatických membrán)</a:t>
            </a:r>
          </a:p>
          <a:p>
            <a:pPr lvl="1">
              <a:lnSpc>
                <a:spcPct val="150000"/>
              </a:lnSpc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Výživná (zdroj E, esenciálních MK, resorpce lipofilních vitaminů, nosič chuti, vysoká dlouhodobá sytivost)</a:t>
            </a:r>
          </a:p>
          <a:p>
            <a:pPr lvl="1">
              <a:lnSpc>
                <a:spcPct val="150000"/>
              </a:lnSpc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Ochranná (tepelná izolace, ochrana neuronů…)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94122"/>
          </a:xfrm>
        </p:spPr>
        <p:txBody>
          <a:bodyPr/>
          <a:lstStyle/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Tuky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ve výživě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98084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Jednoduché lipidy (tuky, vosky, </a:t>
            </a:r>
            <a:r>
              <a:rPr lang="cs-CZ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ceramidy</a:t>
            </a:r>
            <a:r>
              <a:rPr 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Složené lipidy (</a:t>
            </a:r>
            <a:r>
              <a:rPr lang="cs-CZ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glycerofosfolipidy</a:t>
            </a:r>
            <a:r>
              <a:rPr 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sfingofosfolipidy</a:t>
            </a:r>
            <a:r>
              <a:rPr 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glykosfingolipidy</a:t>
            </a:r>
            <a:r>
              <a:rPr 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potravinách většina tuků – </a:t>
            </a:r>
            <a:r>
              <a:rPr lang="cs-CZ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triacylglyceroly</a:t>
            </a:r>
            <a:r>
              <a:rPr 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fosfolipidy…</a:t>
            </a:r>
          </a:p>
          <a:p>
            <a:pPr>
              <a:lnSpc>
                <a:spcPct val="150000"/>
              </a:lnSpc>
            </a:pPr>
            <a:r>
              <a:rPr 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Nejdůležitější složka tuků – MK</a:t>
            </a:r>
          </a:p>
          <a:p>
            <a:pPr lvl="1">
              <a:lnSpc>
                <a:spcPct val="150000"/>
              </a:lnSpc>
            </a:pPr>
            <a:r>
              <a:rPr lang="cs-CZ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Nasycené</a:t>
            </a:r>
          </a:p>
          <a:p>
            <a:pPr lvl="1">
              <a:lnSpc>
                <a:spcPct val="150000"/>
              </a:lnSpc>
            </a:pPr>
            <a:r>
              <a:rPr lang="cs-CZ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Nenasycené </a:t>
            </a:r>
          </a:p>
          <a:p>
            <a:pPr lvl="2">
              <a:lnSpc>
                <a:spcPct val="150000"/>
              </a:lnSpc>
            </a:pP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Monoenové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Polyenové</a:t>
            </a:r>
          </a:p>
          <a:p>
            <a:pPr lvl="3">
              <a:lnSpc>
                <a:spcPct val="150000"/>
              </a:lnSpc>
            </a:pPr>
            <a:r>
              <a:rPr lang="cs-CZ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Řada n-6</a:t>
            </a:r>
          </a:p>
          <a:p>
            <a:pPr lvl="3">
              <a:lnSpc>
                <a:spcPct val="150000"/>
              </a:lnSpc>
            </a:pPr>
            <a:r>
              <a:rPr lang="cs-CZ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Řada n-3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Lipidy - dělení</a:t>
            </a:r>
          </a:p>
        </p:txBody>
      </p:sp>
    </p:spTree>
    <p:extLst>
      <p:ext uri="{BB962C8B-B14F-4D97-AF65-F5344CB8AC3E}">
        <p14:creationId xmlns:p14="http://schemas.microsoft.com/office/powerpoint/2010/main" val="4935546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/>
          <a:lstStyle/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Metabolismus tuků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www.nature.com/aps/journal/v32/n2/images/aps2010196f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268761"/>
            <a:ext cx="7560840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Předstupeň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-oxidace je přestup MK do matrix mitochondrie</a:t>
            </a:r>
          </a:p>
          <a:p>
            <a:pPr>
              <a:lnSpc>
                <a:spcPct val="150000"/>
              </a:lnSpc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MK s více než 12C nepronikne sama do matrix mitochondrie → přenašeč (karnitin) →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-oxidace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Metabolismus tuků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www.spektrum.de/lexika/images/biok/fff2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284984"/>
            <a:ext cx="6005339" cy="3156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MK oxidovány v játrech, svalech, myokardu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MK jako zdroj E pro svaly:</a:t>
            </a:r>
          </a:p>
          <a:p>
            <a:pPr lvl="1">
              <a:lnSpc>
                <a:spcPct val="15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Intramuskulární zdroje</a:t>
            </a:r>
          </a:p>
          <a:p>
            <a:pPr lvl="1">
              <a:lnSpc>
                <a:spcPct val="150000"/>
              </a:lnSpc>
            </a:pP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Adipocyty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Chylomikrony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VLDL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↓ intenzita FA → E z VMK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Dostatek O2, karnitinu, enzymů…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Metabolismus tuků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66652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Energetická potřeba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Muži – 3000 – 4000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kcal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Ženy – 2000 – 3000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kcal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Živiny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Sacharidy 5-7 g/kg (ATH)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Bílkoviny 1,8 – 2,5 g/kg (ATH)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Tuky 0,8-1,0 g/kg (ATH)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 : B : T   60 – 65 % : 15 – 20 % :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%</a:t>
            </a:r>
            <a:endParaRPr lang="cs-CZ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↑ aktivní tělesné hmoty → pozitivní EB o 300 – 500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kcal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/den</a:t>
            </a:r>
          </a:p>
          <a:p>
            <a:pPr lvl="2">
              <a:lnSpc>
                <a:spcPct val="150000"/>
              </a:lnSpc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Strava pravidelná – 6 dávek /den</a:t>
            </a:r>
          </a:p>
          <a:p>
            <a:pPr lvl="2">
              <a:lnSpc>
                <a:spcPct val="150000"/>
              </a:lnSpc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Pro anabolický efekt navyšujeme zejména sacharidy 7 – 8 g/kg (ATH)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Dodržovat pitný režim (kulturisti, boxeři, judisti…)</a:t>
            </a:r>
          </a:p>
          <a:p>
            <a:pPr lvl="1"/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2920" y="188640"/>
            <a:ext cx="8229600" cy="922114"/>
          </a:xfrm>
        </p:spPr>
        <p:txBody>
          <a:bodyPr/>
          <a:lstStyle/>
          <a:p>
            <a:pPr algn="ctr"/>
            <a:r>
              <a:rPr lang="cs-CZ" b="0" dirty="0" smtClean="0">
                <a:effectLst/>
                <a:latin typeface="Times New Roman" pitchFamily="18" charset="0"/>
                <a:cs typeface="Times New Roman" pitchFamily="18" charset="0"/>
              </a:rPr>
              <a:t>Silové a dynamické sporty I</a:t>
            </a:r>
            <a:endParaRPr lang="cs-CZ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1340768"/>
            <a:ext cx="3878535" cy="2803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1053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Výživa před výkonem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Strava lehce stravitelná cca 3 – 4 hod. před výkonem (minimum vlákniny, T, střední množství S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nižším GI a méně B)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Tekutiny</a:t>
            </a:r>
          </a:p>
          <a:p>
            <a:pPr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Výživa v průběhu výkonu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Příjem tekutin (iontové nápoje) – S v nápoji u všech aktivit nad 30 min. (oddálí únavu, zlepší koncentraci, pozitivní vliv na reakce, šetří B…)</a:t>
            </a:r>
          </a:p>
          <a:p>
            <a:pPr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Výživa po výkonu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1. tekutá (do 30 min.) –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proteino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–sacharidový koktejl s AMK (příjem S a B </a:t>
            </a:r>
            <a:r>
              <a:rPr lang="cs-CZ" sz="1600" dirty="0" smtClean="0">
                <a:latin typeface="Times New Roman"/>
                <a:cs typeface="Times New Roman"/>
              </a:rPr>
              <a:t>→ lepší celková regenerace → 3:1)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2. tuhá strava (do hodiny) – bohatá na S a B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cs-CZ" b="0" dirty="0" smtClean="0">
                <a:effectLst/>
                <a:latin typeface="Times New Roman" pitchFamily="18" charset="0"/>
                <a:cs typeface="Times New Roman" pitchFamily="18" charset="0"/>
              </a:rPr>
              <a:t>Silové a dynamické sporty II</a:t>
            </a:r>
            <a:endParaRPr lang="cs-CZ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Objemová fáze</a:t>
            </a:r>
          </a:p>
          <a:p>
            <a:pPr lvl="1">
              <a:lnSpc>
                <a:spcPct val="150000"/>
              </a:lnSpc>
            </a:pP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Pozitivní energetická bilance (důležité je množství, kvalita a načasování stravy)</a:t>
            </a:r>
          </a:p>
          <a:p>
            <a:pPr lvl="1">
              <a:lnSpc>
                <a:spcPct val="150000"/>
              </a:lnSpc>
            </a:pP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B 10 – 18 %, S 60 – 70 %, T 20 – 25 %</a:t>
            </a:r>
          </a:p>
          <a:p>
            <a:pPr lvl="1">
              <a:lnSpc>
                <a:spcPct val="150000"/>
              </a:lnSpc>
            </a:pP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B není potřeba výrazně navyšovat (začátečník x pokročilý)</a:t>
            </a:r>
          </a:p>
          <a:p>
            <a:pPr lvl="1">
              <a:lnSpc>
                <a:spcPct val="150000"/>
              </a:lnSpc>
            </a:pP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Nejvíce zastoupené S (pozor na vysoký příjem jednoduchých cukrů)</a:t>
            </a:r>
          </a:p>
          <a:p>
            <a:pPr lvl="1">
              <a:lnSpc>
                <a:spcPct val="150000"/>
              </a:lnSpc>
            </a:pP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T 20 % z CEP</a:t>
            </a:r>
          </a:p>
          <a:p>
            <a:pPr lvl="1">
              <a:lnSpc>
                <a:spcPct val="150000"/>
              </a:lnSpc>
            </a:pP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Pitný režim</a:t>
            </a:r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0" dirty="0" smtClean="0">
                <a:effectLst/>
                <a:latin typeface="Times New Roman" pitchFamily="18" charset="0"/>
                <a:cs typeface="Times New Roman" pitchFamily="18" charset="0"/>
              </a:rPr>
              <a:t>Silové a dynamické sporty III</a:t>
            </a:r>
            <a:endParaRPr lang="cs-CZ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Systém ATP – CP</a:t>
            </a:r>
          </a:p>
          <a:p>
            <a:pPr lvl="1">
              <a:lnSpc>
                <a:spcPct val="150000"/>
              </a:lnSpc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Zásoby ATP ve svalu → energie max. do 3-6 sec. trvání výkonu</a:t>
            </a:r>
          </a:p>
          <a:p>
            <a:pPr lvl="1">
              <a:lnSpc>
                <a:spcPct val="150000"/>
              </a:lnSpc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Spotřebované ATP re-syntetizováno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kreatinfosfátem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(CP)</a:t>
            </a:r>
          </a:p>
          <a:p>
            <a:pPr lvl="1">
              <a:lnSpc>
                <a:spcPct val="150000"/>
              </a:lnSpc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CP poskytuje energii až do 15 sec. trvání výkonu</a:t>
            </a:r>
          </a:p>
          <a:p>
            <a:pPr lvl="1">
              <a:lnSpc>
                <a:spcPct val="150000"/>
              </a:lnSpc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Převažuje u rychlých a silových sportů</a:t>
            </a:r>
          </a:p>
          <a:p>
            <a:pPr>
              <a:lnSpc>
                <a:spcPct val="150000"/>
              </a:lnSpc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Zdroje energie při anaerobní FA</a:t>
            </a:r>
          </a:p>
          <a:p>
            <a:pPr lvl="1">
              <a:lnSpc>
                <a:spcPct val="150000"/>
              </a:lnSpc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ATP z glukózy a svalového a jaterního glykogenu bez přítomnosti O</a:t>
            </a:r>
            <a:r>
              <a:rPr lang="cs-CZ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→ tvorba laktátu </a:t>
            </a:r>
            <a:r>
              <a:rPr lang="cs-CZ" sz="2000" dirty="0" smtClean="0">
                <a:latin typeface="Times New Roman"/>
                <a:cs typeface="Times New Roman"/>
              </a:rPr>
              <a:t>→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metabolické acidózy </a:t>
            </a:r>
            <a:r>
              <a:rPr lang="cs-CZ" sz="2000" dirty="0" smtClean="0">
                <a:latin typeface="Times New Roman"/>
                <a:cs typeface="Times New Roman"/>
              </a:rPr>
              <a:t>→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zhoršená utilizace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Glc</a:t>
            </a:r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U výkonů od cca 10 sec. – 2 min. 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0" dirty="0" smtClean="0">
                <a:effectLst/>
                <a:latin typeface="Times New Roman" pitchFamily="18" charset="0"/>
                <a:cs typeface="Times New Roman" pitchFamily="18" charset="0"/>
              </a:rPr>
              <a:t>Různý výkon, různý zdroj E </a:t>
            </a:r>
            <a:endParaRPr lang="cs-CZ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Rýsovací fáze</a:t>
            </a:r>
          </a:p>
          <a:p>
            <a:pPr lvl="1">
              <a:lnSpc>
                <a:spcPct val="150000"/>
              </a:lnSpc>
            </a:pP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Negativní energetická bilance (není příliš vhodné v závodním období)</a:t>
            </a:r>
          </a:p>
          <a:p>
            <a:pPr lvl="1">
              <a:lnSpc>
                <a:spcPct val="150000"/>
              </a:lnSpc>
            </a:pP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Radikální </a:t>
            </a:r>
          </a:p>
          <a:p>
            <a:pPr lvl="2">
              <a:lnSpc>
                <a:spcPct val="150000"/>
              </a:lnSpc>
            </a:pP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B 20 – 30 %, S 45 – 55 %, T 20 – 25 %  </a:t>
            </a:r>
            <a:r>
              <a:rPr lang="cs-CZ" sz="1800" dirty="0" smtClean="0">
                <a:latin typeface="Times New Roman"/>
                <a:cs typeface="Times New Roman"/>
              </a:rPr>
              <a:t>→ u fitness sportovců</a:t>
            </a:r>
          </a:p>
          <a:p>
            <a:pPr lvl="1">
              <a:lnSpc>
                <a:spcPct val="150000"/>
              </a:lnSpc>
            </a:pPr>
            <a:r>
              <a:rPr lang="cs-CZ" sz="1800" dirty="0" smtClean="0">
                <a:latin typeface="Times New Roman"/>
                <a:cs typeface="Times New Roman"/>
              </a:rPr>
              <a:t>Optimální příjem živin</a:t>
            </a:r>
          </a:p>
          <a:p>
            <a:pPr lvl="2">
              <a:lnSpc>
                <a:spcPct val="150000"/>
              </a:lnSpc>
            </a:pPr>
            <a:r>
              <a:rPr lang="cs-CZ" sz="1800" dirty="0" smtClean="0">
                <a:latin typeface="Times New Roman"/>
                <a:cs typeface="Times New Roman"/>
              </a:rPr>
              <a:t>B 10 – 15 %, S 55 – 60 %, T do 30 % → zohlednit čas pro dosažení ideální hmotnosti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0" dirty="0" smtClean="0">
                <a:effectLst/>
                <a:latin typeface="Times New Roman" pitchFamily="18" charset="0"/>
                <a:cs typeface="Times New Roman" pitchFamily="18" charset="0"/>
              </a:rPr>
              <a:t>Silové a dynamické sporty IV</a:t>
            </a:r>
            <a:endParaRPr lang="cs-CZ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481329"/>
            <a:ext cx="8363272" cy="4107912"/>
          </a:xfrm>
        </p:spPr>
        <p:txBody>
          <a:bodyPr numCol="1"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Energetická potřeba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Muži – 3000 – 3500 kcal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Ženy – 2000 – 2500 kcal</a:t>
            </a:r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Živiny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 5 – 7 g/kg (ATH)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B 1,2 –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1,5 g/kg (ATH)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0,8-1,2 g/kg (ATH)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S : B : T    60 % : 15 % : 25 %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Pitný režim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22114"/>
          </a:xfrm>
        </p:spPr>
        <p:txBody>
          <a:bodyPr/>
          <a:lstStyle/>
          <a:p>
            <a:pPr algn="ctr"/>
            <a:r>
              <a:rPr lang="cs-CZ" b="0" dirty="0" smtClean="0">
                <a:effectLst/>
                <a:latin typeface="Times New Roman" pitchFamily="18" charset="0"/>
                <a:cs typeface="Times New Roman" pitchFamily="18" charset="0"/>
              </a:rPr>
              <a:t>Technické sporty I</a:t>
            </a:r>
            <a:endParaRPr lang="cs-CZ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3328826"/>
            <a:ext cx="4081838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88254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Výživa před výkonem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Strava lehce stravitelná cca 3 – 4 hod. před výkonem (minimum vlákniny, T, střední množství S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nižším GI a méně B)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Tekutiny</a:t>
            </a:r>
          </a:p>
          <a:p>
            <a:pPr>
              <a:lnSpc>
                <a:spcPct val="150000"/>
              </a:lnSpc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Výživa v průběhu výkonu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Tekutiny (iontové nápoje)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 případě turnajů x zápasů– ovoce, sacharidové tyčinky</a:t>
            </a:r>
          </a:p>
          <a:p>
            <a:pPr>
              <a:lnSpc>
                <a:spcPct val="150000"/>
              </a:lnSpc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Výživa po výkonu</a:t>
            </a:r>
          </a:p>
          <a:p>
            <a:pPr lvl="1">
              <a:lnSpc>
                <a:spcPct val="150000"/>
              </a:lnSpc>
            </a:pPr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Potřeba doplnit svalový glykogen</a:t>
            </a:r>
          </a:p>
          <a:p>
            <a:pPr lvl="2">
              <a:lnSpc>
                <a:spcPct val="150000"/>
              </a:lnSpc>
            </a:pPr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1. fáze – velmi rychlá, 30 – 60 min. po výkonu, na inzulinu nezávislá</a:t>
            </a:r>
          </a:p>
          <a:p>
            <a:pPr lvl="2">
              <a:lnSpc>
                <a:spcPct val="150000"/>
              </a:lnSpc>
            </a:pPr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2. fáze – pomalejší, ovlivněná inzulinem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cs-CZ" b="0" dirty="0" smtClean="0">
                <a:effectLst/>
                <a:latin typeface="Times New Roman" pitchFamily="18" charset="0"/>
                <a:cs typeface="Times New Roman" pitchFamily="18" charset="0"/>
              </a:rPr>
              <a:t>Technické sporty II</a:t>
            </a:r>
            <a:endParaRPr lang="cs-CZ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Energetická potřeba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Muži – 3500 – 5000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kcal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Ženy – 2500 – 3500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kcal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Živiny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Nutná kompenzace velkého EV → ↑ příjem </a:t>
            </a:r>
          </a:p>
          <a:p>
            <a:pPr lvl="2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 8 – 12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g/kg (ATH)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B 1,3 – 1,7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g/kg (ATH)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T 1,0 – 1,2 g/kg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(ATH)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Tekutiny (horké a vlhké počasí)</a:t>
            </a:r>
          </a:p>
          <a:p>
            <a:pPr lvl="1"/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0" dirty="0" smtClean="0">
                <a:effectLst/>
                <a:latin typeface="Times New Roman" pitchFamily="18" charset="0"/>
                <a:cs typeface="Times New Roman" pitchFamily="18" charset="0"/>
              </a:rPr>
              <a:t>Vytrvalostní sporty I</a:t>
            </a:r>
            <a:endParaRPr lang="cs-CZ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www.prirodni-matrace.cz/files/image/A/0520_Landis_Doping_Cycling_full_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276872"/>
            <a:ext cx="3816424" cy="25442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Výživa před výkonem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Lehce stravitelná (↑ množství S se středním až nižším GI) a malé množství B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Dostatečný příjem tekutin</a:t>
            </a:r>
          </a:p>
          <a:p>
            <a:pPr>
              <a:lnSpc>
                <a:spcPct val="150000"/>
              </a:lnSpc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Výživa v průběhu výkonu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Iontové nápoje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Energetické gely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Sacharidové tyčinky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Ovoce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Důležité správné načasování i složení</a:t>
            </a:r>
          </a:p>
          <a:p>
            <a:pPr>
              <a:lnSpc>
                <a:spcPct val="150000"/>
              </a:lnSpc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Výživa po výkonu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1. tekutá –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proteino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–sacharidový koktejl s AMK – co nejdříve po výkonu a s vysokým GI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2. tuhá strava – vysoký obsah S a střední obsah B</a:t>
            </a:r>
          </a:p>
          <a:p>
            <a:pPr lvl="1"/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0" y="260648"/>
            <a:ext cx="8229600" cy="1143000"/>
          </a:xfrm>
        </p:spPr>
        <p:txBody>
          <a:bodyPr/>
          <a:lstStyle/>
          <a:p>
            <a:pPr algn="ctr"/>
            <a:r>
              <a:rPr lang="cs-CZ" b="0" dirty="0" smtClean="0">
                <a:effectLst/>
                <a:latin typeface="Times New Roman" pitchFamily="18" charset="0"/>
                <a:cs typeface="Times New Roman" pitchFamily="18" charset="0"/>
              </a:rPr>
              <a:t>Vytrvalostní sporty II</a:t>
            </a:r>
            <a:endParaRPr lang="cs-CZ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Závodní den (z pohledu S)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Doplnění S před výkonem (3 – 4 hod.) individuální (metabolismus, citlivost k inzulinu…) </a:t>
            </a:r>
            <a:br>
              <a:rPr lang="cs-CZ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– vstup do aktivity s vyšší glykémií </a:t>
            </a:r>
            <a:r>
              <a:rPr lang="cs-CZ" sz="1600" dirty="0" smtClean="0">
                <a:latin typeface="Times New Roman"/>
                <a:cs typeface="Times New Roman"/>
              </a:rPr>
              <a:t>→ snížená závislost na svalovém glykogenu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/>
                <a:cs typeface="Times New Roman"/>
              </a:rPr>
              <a:t>Pozor na vysoké dávky rychlých S těsně (45 – 30 min.) před výkonem – zvýšení hladiny inzulinu → snížení využívání MK → svaly závislé na S → hypoglykémie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/>
                <a:cs typeface="Times New Roman"/>
              </a:rPr>
              <a:t>Příjem S cca 5 min. před výkonem neovlivní vyplavení inzulinu → nástupu adrenalinu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/>
                <a:cs typeface="Times New Roman"/>
              </a:rPr>
              <a:t>S při výkonu šetří svalový glykogen (u aktivit nad 30 min.) – lépe dodávat v menších dávkách a častěji; po cca 1 hod. S ve formě gelu, ovoce, tyčinky… + nápoj, po cca 3 hod. BCAA + S + nápoj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/>
                <a:cs typeface="Times New Roman"/>
              </a:rPr>
              <a:t>S po výkonu – re-syntéza glykogenu a ochrana svalů před </a:t>
            </a:r>
            <a:r>
              <a:rPr lang="cs-CZ" sz="1600" dirty="0" err="1" smtClean="0">
                <a:latin typeface="Times New Roman"/>
                <a:cs typeface="Times New Roman"/>
              </a:rPr>
              <a:t>proteokatabolismem</a:t>
            </a:r>
            <a:r>
              <a:rPr lang="cs-CZ" sz="1600" dirty="0" smtClean="0">
                <a:latin typeface="Times New Roman"/>
                <a:cs typeface="Times New Roman"/>
              </a:rPr>
              <a:t>; </a:t>
            </a:r>
            <a:r>
              <a:rPr lang="cs-CZ" sz="1600" b="1" dirty="0" smtClean="0">
                <a:latin typeface="Times New Roman"/>
                <a:cs typeface="Times New Roman"/>
              </a:rPr>
              <a:t>S : B 4:1</a:t>
            </a:r>
          </a:p>
          <a:p>
            <a:pPr lvl="1">
              <a:lnSpc>
                <a:spcPct val="150000"/>
              </a:lnSpc>
            </a:pPr>
            <a:endParaRPr lang="cs-CZ" sz="1600" dirty="0" smtClean="0">
              <a:latin typeface="Times New Roman"/>
              <a:cs typeface="Times New Roman"/>
            </a:endParaRPr>
          </a:p>
          <a:p>
            <a:pPr lvl="1"/>
            <a:endParaRPr lang="cs-CZ" sz="1600" dirty="0" smtClean="0">
              <a:latin typeface="Times New Roman"/>
              <a:cs typeface="Times New Roman"/>
            </a:endParaRPr>
          </a:p>
          <a:p>
            <a:pPr lvl="1"/>
            <a:endParaRPr lang="cs-CZ" sz="1600" dirty="0" smtClean="0">
              <a:latin typeface="Times New Roman"/>
              <a:cs typeface="Times New Roman"/>
            </a:endParaRPr>
          </a:p>
          <a:p>
            <a:pPr lvl="1"/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0" dirty="0" smtClean="0">
                <a:effectLst/>
                <a:latin typeface="Times New Roman" pitchFamily="18" charset="0"/>
                <a:cs typeface="Times New Roman" pitchFamily="18" charset="0"/>
              </a:rPr>
              <a:t>Vytrvalostní sporty III</a:t>
            </a:r>
            <a:endParaRPr lang="cs-CZ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6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Sportovní aktivita → ztráta tekutin</a:t>
            </a:r>
          </a:p>
          <a:p>
            <a:pPr lvl="1">
              <a:lnSpc>
                <a:spcPct val="16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Pot</a:t>
            </a:r>
          </a:p>
          <a:p>
            <a:pPr lvl="1">
              <a:lnSpc>
                <a:spcPct val="16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Moč</a:t>
            </a:r>
          </a:p>
          <a:p>
            <a:pPr lvl="1">
              <a:lnSpc>
                <a:spcPct val="16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Stolice</a:t>
            </a:r>
          </a:p>
          <a:p>
            <a:pPr lvl="1">
              <a:lnSpc>
                <a:spcPct val="16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Vydechovaný vzduch</a:t>
            </a:r>
          </a:p>
          <a:p>
            <a:pPr lvl="1">
              <a:lnSpc>
                <a:spcPct val="16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Vypařování kůží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0" dirty="0" smtClean="0">
                <a:effectLst/>
                <a:latin typeface="Times New Roman" pitchFamily="18" charset="0"/>
                <a:cs typeface="Times New Roman" pitchFamily="18" charset="0"/>
              </a:rPr>
              <a:t>Pitný režim</a:t>
            </a:r>
            <a:endParaRPr lang="cs-CZ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6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Ztráty tekutin ovlivněny:</a:t>
            </a:r>
          </a:p>
          <a:p>
            <a:pPr lvl="1">
              <a:lnSpc>
                <a:spcPct val="16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Klimatické podmínky (teplota, vlhkost, rychlost větru)</a:t>
            </a:r>
          </a:p>
          <a:p>
            <a:pPr lvl="1">
              <a:lnSpc>
                <a:spcPct val="16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Úroveň FA (typ FA, trénovanost)</a:t>
            </a:r>
          </a:p>
          <a:p>
            <a:pPr lvl="1">
              <a:lnSpc>
                <a:spcPct val="16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Tělesný povrch</a:t>
            </a:r>
          </a:p>
          <a:p>
            <a:pPr lvl="1">
              <a:lnSpc>
                <a:spcPct val="16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Složení těla</a:t>
            </a:r>
          </a:p>
          <a:p>
            <a:pPr lvl="1">
              <a:lnSpc>
                <a:spcPct val="16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Aklimatizace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0" dirty="0" smtClean="0">
                <a:effectLst/>
                <a:latin typeface="Times New Roman" pitchFamily="18" charset="0"/>
                <a:cs typeface="Times New Roman" pitchFamily="18" charset="0"/>
              </a:rPr>
              <a:t>Pitný režim</a:t>
            </a:r>
            <a:endParaRPr lang="cs-CZ" b="0" dirty="0">
              <a:effectLst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Špatná hydratace (→ dehydratace) negativně ovlivňuje výkon:</a:t>
            </a:r>
          </a:p>
          <a:p>
            <a:pPr lvl="1">
              <a:lnSpc>
                <a:spcPct val="15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↑ katabolické stavy (↑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glykogenolýzy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a proteolýzy) → vyšší ztráta svalového glykogenu</a:t>
            </a:r>
          </a:p>
          <a:p>
            <a:pPr lvl="1">
              <a:lnSpc>
                <a:spcPct val="15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↓ V krevní plazmy → klesá srdeční výdej a svaly méně zásobeny krví (↓ O</a:t>
            </a:r>
            <a:r>
              <a:rPr lang="cs-CZ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živin) → využití vlastní zásoby energie (svalový glykogen) + horší odplavení metabolitů, laktátu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0" dirty="0" smtClean="0">
                <a:effectLst/>
                <a:latin typeface="Times New Roman" pitchFamily="18" charset="0"/>
                <a:cs typeface="Times New Roman" pitchFamily="18" charset="0"/>
              </a:rPr>
              <a:t>Pitný režim</a:t>
            </a:r>
            <a:endParaRPr lang="cs-CZ" b="0" dirty="0">
              <a:effectLst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>
              <a:lnSpc>
                <a:spcPct val="15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↓ tvorba potu → nebezpečí přehřátí</a:t>
            </a:r>
          </a:p>
          <a:p>
            <a:pPr lvl="1">
              <a:lnSpc>
                <a:spcPct val="15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↓ přívod krve ke svalům vede ke ↓ oxidaci T a naopak ke ↑ oxidaci S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Hydratace při FA:</a:t>
            </a:r>
          </a:p>
          <a:p>
            <a:pPr lvl="1">
              <a:lnSpc>
                <a:spcPct val="15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Před výkonem vypít cca 0,5 l tekutin a během FA popíjet</a:t>
            </a:r>
          </a:p>
          <a:p>
            <a:pPr lvl="1">
              <a:lnSpc>
                <a:spcPct val="15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Tekutiny nevolit příliš studené (10 – 15 °C)</a:t>
            </a:r>
          </a:p>
          <a:p>
            <a:pPr lvl="1">
              <a:lnSpc>
                <a:spcPct val="15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Hypotonický nápoj → rychlejší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rehydratace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Koncentrace S 3 – 6 % (maltodextrin, glukóza, sacharóza)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0" dirty="0" smtClean="0">
                <a:effectLst/>
                <a:latin typeface="Times New Roman" pitchFamily="18" charset="0"/>
                <a:cs typeface="Times New Roman" pitchFamily="18" charset="0"/>
              </a:rPr>
              <a:t>Pitný režim</a:t>
            </a:r>
            <a:endParaRPr lang="cs-CZ" b="0" dirty="0">
              <a:effectLst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73853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Zdroje energie při aerobní FA</a:t>
            </a:r>
          </a:p>
          <a:p>
            <a:pPr lvl="1">
              <a:lnSpc>
                <a:spcPct val="150000"/>
              </a:lnSpc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Za dostatečné dodávky O</a:t>
            </a:r>
            <a:r>
              <a:rPr lang="cs-CZ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→ E pro svalovou buňku z:</a:t>
            </a:r>
          </a:p>
          <a:p>
            <a:pPr lvl="8">
              <a:lnSpc>
                <a:spcPct val="150000"/>
              </a:lnSpc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Aerobní glykolýzy</a:t>
            </a:r>
          </a:p>
          <a:p>
            <a:pPr lvl="8">
              <a:lnSpc>
                <a:spcPct val="150000"/>
              </a:lnSpc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β-oxidace MK</a:t>
            </a:r>
          </a:p>
          <a:p>
            <a:pPr lvl="8">
              <a:lnSpc>
                <a:spcPct val="150000"/>
              </a:lnSpc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Oxidace AK</a:t>
            </a:r>
          </a:p>
          <a:p>
            <a:pPr lvl="1">
              <a:lnSpc>
                <a:spcPct val="150000"/>
              </a:lnSpc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Pro plné zužitkování MK potřeba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pyruvátu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→ „tuky hoří v plameni cukrů“</a:t>
            </a:r>
          </a:p>
          <a:p>
            <a:pPr lvl="1">
              <a:lnSpc>
                <a:spcPct val="150000"/>
              </a:lnSpc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Převažuje u vytrvalostních sportů</a:t>
            </a:r>
          </a:p>
          <a:p>
            <a:pPr>
              <a:lnSpc>
                <a:spcPct val="150000"/>
              </a:lnSpc>
            </a:pP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pPr algn="ctr"/>
            <a:r>
              <a:rPr lang="cs-CZ" b="0" dirty="0" smtClean="0">
                <a:effectLst/>
                <a:latin typeface="Times New Roman" pitchFamily="18" charset="0"/>
                <a:cs typeface="Times New Roman" pitchFamily="18" charset="0"/>
              </a:rPr>
              <a:t>Různý výkon, různý zdroj E </a:t>
            </a:r>
            <a:endParaRPr lang="cs-CZ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54360" y="1481328"/>
            <a:ext cx="8435280" cy="4525963"/>
          </a:xfrm>
        </p:spPr>
        <p:txBody>
          <a:bodyPr>
            <a:normAutofit fontScale="92500"/>
          </a:bodyPr>
          <a:lstStyle/>
          <a:p>
            <a:pPr lvl="1">
              <a:lnSpc>
                <a:spcPct val="15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Obsah elektrolytů při výkonu Na:K = 3 – 4:1 (Na</a:t>
            </a:r>
            <a:r>
              <a:rPr lang="cs-CZ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↑ absorpci S a H</a:t>
            </a:r>
            <a:r>
              <a:rPr lang="cs-CZ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O)</a:t>
            </a:r>
          </a:p>
          <a:p>
            <a:pPr lvl="1">
              <a:lnSpc>
                <a:spcPct val="15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Nápoj během výkonu nemusí obsahovat vitaminy</a:t>
            </a:r>
          </a:p>
          <a:p>
            <a:pPr lvl="1">
              <a:lnSpc>
                <a:spcPct val="15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Dávky během výkonu 150 – 300 ml/15 – 20 min.</a:t>
            </a:r>
          </a:p>
          <a:p>
            <a:pPr lvl="1">
              <a:lnSpc>
                <a:spcPct val="15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Obsah elektrolytů po výkonu Na:K = 1:3 (K</a:t>
            </a:r>
            <a:r>
              <a:rPr lang="cs-CZ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důležitý pro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resyntézu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glykogenu)</a:t>
            </a:r>
          </a:p>
          <a:p>
            <a:pPr lvl="1">
              <a:lnSpc>
                <a:spcPct val="15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V prvních 30 min. po PA vypít 500 – 1000 ml a poté každou hodinu 500 – 1000 ml do dosažení 150 % ztráty potu</a:t>
            </a:r>
          </a:p>
          <a:p>
            <a:pPr lvl="1">
              <a:lnSpc>
                <a:spcPct val="15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Elektrolyty + S v nápoji mají velký přínos pro regeneraci 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0" dirty="0" smtClean="0">
                <a:effectLst/>
                <a:latin typeface="Times New Roman" pitchFamily="18" charset="0"/>
                <a:cs typeface="Times New Roman" pitchFamily="18" charset="0"/>
              </a:rPr>
              <a:t>Pitný režim</a:t>
            </a:r>
            <a:endParaRPr lang="cs-CZ" b="0" dirty="0">
              <a:effectLst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980728"/>
            <a:ext cx="8589640" cy="558924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60000"/>
              </a:lnSpc>
            </a:pPr>
            <a:r>
              <a:rPr lang="cs-CZ" sz="2600" b="1" dirty="0" smtClean="0">
                <a:latin typeface="Times New Roman" pitchFamily="18" charset="0"/>
                <a:cs typeface="Times New Roman" pitchFamily="18" charset="0"/>
              </a:rPr>
              <a:t>Potraviny zajišťující vyšší přívod energie</a:t>
            </a:r>
            <a:r>
              <a:rPr lang="cs-CZ" sz="2600" dirty="0" smtClean="0">
                <a:latin typeface="Times New Roman" pitchFamily="18" charset="0"/>
                <a:cs typeface="Times New Roman" pitchFamily="18" charset="0"/>
              </a:rPr>
              <a:t>, které se svým zvláštním složením, zvláště </a:t>
            </a:r>
            <a:r>
              <a:rPr lang="cs-CZ" sz="2600" b="1" dirty="0" smtClean="0">
                <a:latin typeface="Times New Roman" pitchFamily="18" charset="0"/>
                <a:cs typeface="Times New Roman" pitchFamily="18" charset="0"/>
              </a:rPr>
              <a:t>vyšším</a:t>
            </a:r>
            <a:r>
              <a:rPr lang="cs-CZ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600" b="1" dirty="0" smtClean="0">
                <a:latin typeface="Times New Roman" pitchFamily="18" charset="0"/>
                <a:cs typeface="Times New Roman" pitchFamily="18" charset="0"/>
              </a:rPr>
              <a:t>obsahem energetických živin </a:t>
            </a:r>
            <a:r>
              <a:rPr lang="cs-CZ" sz="2600" dirty="0" smtClean="0">
                <a:latin typeface="Times New Roman" pitchFamily="18" charset="0"/>
                <a:cs typeface="Times New Roman" pitchFamily="18" charset="0"/>
              </a:rPr>
              <a:t>(sacharidů, tuků), zřetelně odlišují od potravin pro běžnou spotřebu a které </a:t>
            </a:r>
            <a:r>
              <a:rPr lang="cs-CZ" sz="2600" b="1" dirty="0" smtClean="0">
                <a:latin typeface="Times New Roman" pitchFamily="18" charset="0"/>
                <a:cs typeface="Times New Roman" pitchFamily="18" charset="0"/>
              </a:rPr>
              <a:t>obsahují </a:t>
            </a:r>
            <a:r>
              <a:rPr lang="cs-CZ" sz="2600" b="1" dirty="0" err="1" smtClean="0">
                <a:latin typeface="Times New Roman" pitchFamily="18" charset="0"/>
                <a:cs typeface="Times New Roman" pitchFamily="18" charset="0"/>
              </a:rPr>
              <a:t>nutrienty</a:t>
            </a:r>
            <a:r>
              <a:rPr lang="cs-CZ" sz="2600" b="1" dirty="0" smtClean="0">
                <a:latin typeface="Times New Roman" pitchFamily="18" charset="0"/>
                <a:cs typeface="Times New Roman" pitchFamily="18" charset="0"/>
              </a:rPr>
              <a:t> zvyšující využití energetických zdrojů </a:t>
            </a:r>
            <a:r>
              <a:rPr lang="cs-CZ" sz="2600" dirty="0" smtClean="0">
                <a:latin typeface="Times New Roman" pitchFamily="18" charset="0"/>
                <a:cs typeface="Times New Roman" pitchFamily="18" charset="0"/>
              </a:rPr>
              <a:t>(např. vitamin B1, karnitin, chrom a jiné látky s takovým účinkem)</a:t>
            </a:r>
          </a:p>
          <a:p>
            <a:pPr>
              <a:lnSpc>
                <a:spcPct val="160000"/>
              </a:lnSpc>
            </a:pPr>
            <a:r>
              <a:rPr lang="cs-CZ" sz="2600" b="1" dirty="0" smtClean="0">
                <a:latin typeface="Times New Roman" pitchFamily="18" charset="0"/>
                <a:cs typeface="Times New Roman" pitchFamily="18" charset="0"/>
              </a:rPr>
              <a:t>Potraviny</a:t>
            </a:r>
            <a:r>
              <a:rPr lang="cs-CZ" sz="2600" dirty="0" smtClean="0">
                <a:latin typeface="Times New Roman" pitchFamily="18" charset="0"/>
                <a:cs typeface="Times New Roman" pitchFamily="18" charset="0"/>
              </a:rPr>
              <a:t> podporující tvorbu svalstva, které svým složením, zvláště </a:t>
            </a:r>
            <a:r>
              <a:rPr lang="cs-CZ" sz="2600" b="1" dirty="0" smtClean="0">
                <a:latin typeface="Times New Roman" pitchFamily="18" charset="0"/>
                <a:cs typeface="Times New Roman" pitchFamily="18" charset="0"/>
              </a:rPr>
              <a:t>vysokým obsahem bílkovin, peptidů, či esenciálních aminokyselin</a:t>
            </a:r>
            <a:r>
              <a:rPr lang="cs-CZ" sz="2600" dirty="0" smtClean="0">
                <a:latin typeface="Times New Roman" pitchFamily="18" charset="0"/>
                <a:cs typeface="Times New Roman" pitchFamily="18" charset="0"/>
              </a:rPr>
              <a:t>, jsou vhodné pro tento účel nebo které obsahují látky, které tomuto účelu napomáhají</a:t>
            </a:r>
          </a:p>
          <a:p>
            <a:pPr>
              <a:lnSpc>
                <a:spcPct val="160000"/>
              </a:lnSpc>
            </a:pPr>
            <a:r>
              <a:rPr lang="cs-CZ" sz="2600" dirty="0" smtClean="0">
                <a:latin typeface="Times New Roman" pitchFamily="18" charset="0"/>
                <a:cs typeface="Times New Roman" pitchFamily="18" charset="0"/>
              </a:rPr>
              <a:t>Ostatní specifické potraviny určené zejména pro výživu sportovců</a:t>
            </a:r>
          </a:p>
          <a:p>
            <a:pPr>
              <a:lnSpc>
                <a:spcPct val="160000"/>
              </a:lnSpc>
            </a:pPr>
            <a:r>
              <a:rPr lang="cs-CZ" sz="2600" b="1" dirty="0" smtClean="0">
                <a:latin typeface="Times New Roman" pitchFamily="18" charset="0"/>
                <a:cs typeface="Times New Roman" pitchFamily="18" charset="0"/>
              </a:rPr>
              <a:t>Nápoje </a:t>
            </a:r>
            <a:r>
              <a:rPr lang="cs-CZ" sz="2600" dirty="0" smtClean="0">
                <a:latin typeface="Times New Roman" pitchFamily="18" charset="0"/>
                <a:cs typeface="Times New Roman" pitchFamily="18" charset="0"/>
              </a:rPr>
              <a:t>určené pro sportovce, zvláště </a:t>
            </a:r>
            <a:r>
              <a:rPr lang="cs-CZ" sz="2600" b="1" dirty="0" smtClean="0">
                <a:latin typeface="Times New Roman" pitchFamily="18" charset="0"/>
                <a:cs typeface="Times New Roman" pitchFamily="18" charset="0"/>
              </a:rPr>
              <a:t>iontové nápoje</a:t>
            </a:r>
            <a:r>
              <a:rPr lang="cs-CZ" sz="2600" dirty="0" smtClean="0">
                <a:latin typeface="Times New Roman" pitchFamily="18" charset="0"/>
                <a:cs typeface="Times New Roman" pitchFamily="18" charset="0"/>
              </a:rPr>
              <a:t>, které obsahují látky </a:t>
            </a:r>
            <a:r>
              <a:rPr lang="cs-CZ" sz="2600" b="1" dirty="0" smtClean="0">
                <a:latin typeface="Times New Roman" pitchFamily="18" charset="0"/>
                <a:cs typeface="Times New Roman" pitchFamily="18" charset="0"/>
              </a:rPr>
              <a:t>zvyšující tělesný výkon</a:t>
            </a:r>
            <a:r>
              <a:rPr lang="cs-CZ" sz="2600" dirty="0" smtClean="0">
                <a:latin typeface="Times New Roman" pitchFamily="18" charset="0"/>
                <a:cs typeface="Times New Roman" pitchFamily="18" charset="0"/>
              </a:rPr>
              <a:t>, nebo nápoje, jejichž účelem je náhrada minerálních látek, k jejichž úbytku došlo v důsledku zvýšeného tělesného (sportovního) výkonu, které se rozlišují na: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8">
              <a:lnSpc>
                <a:spcPct val="160000"/>
              </a:lnSpc>
            </a:pPr>
            <a:r>
              <a:rPr lang="cs-CZ" sz="1900" dirty="0" smtClean="0">
                <a:latin typeface="Times New Roman" pitchFamily="18" charset="0"/>
                <a:cs typeface="Times New Roman" pitchFamily="18" charset="0"/>
              </a:rPr>
              <a:t>isotonické nápoje</a:t>
            </a:r>
          </a:p>
          <a:p>
            <a:pPr lvl="8">
              <a:lnSpc>
                <a:spcPct val="160000"/>
              </a:lnSpc>
            </a:pPr>
            <a:r>
              <a:rPr lang="cs-CZ" sz="1900" dirty="0" smtClean="0">
                <a:latin typeface="Times New Roman" pitchFamily="18" charset="0"/>
                <a:cs typeface="Times New Roman" pitchFamily="18" charset="0"/>
              </a:rPr>
              <a:t>hypertonické nápoje</a:t>
            </a:r>
          </a:p>
          <a:p>
            <a:pPr lvl="8">
              <a:lnSpc>
                <a:spcPct val="160000"/>
              </a:lnSpc>
            </a:pPr>
            <a:r>
              <a:rPr lang="cs-CZ" sz="1900" dirty="0" smtClean="0">
                <a:latin typeface="Times New Roman" pitchFamily="18" charset="0"/>
                <a:cs typeface="Times New Roman" pitchFamily="18" charset="0"/>
              </a:rPr>
              <a:t>hypotonické nápoje</a:t>
            </a:r>
          </a:p>
          <a:p>
            <a:pPr lvl="8">
              <a:lnSpc>
                <a:spcPct val="160000"/>
              </a:lnSpc>
            </a:pPr>
            <a:r>
              <a:rPr lang="cs-CZ" sz="1900" dirty="0" smtClean="0">
                <a:latin typeface="Times New Roman" pitchFamily="18" charset="0"/>
                <a:cs typeface="Times New Roman" pitchFamily="18" charset="0"/>
              </a:rPr>
              <a:t>ostatní nápoje pro sportovce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Potraviny určené pro sportovce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Složení:</a:t>
            </a:r>
          </a:p>
          <a:p>
            <a:pPr lvl="1">
              <a:lnSpc>
                <a:spcPct val="15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Účinná látka → účinnost výrobku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Dávkování 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Časové rozložení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Zdravotní bezpečnost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Antidopingový kodex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Aspekty užití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400" b="0" dirty="0" smtClean="0">
                <a:effectLst/>
                <a:latin typeface="Times New Roman" pitchFamily="18" charset="0"/>
                <a:cs typeface="Times New Roman" pitchFamily="18" charset="0"/>
              </a:rPr>
              <a:t>Děkuji za pozornost</a:t>
            </a:r>
            <a:endParaRPr lang="cs-CZ" sz="44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www.omaa.org.uk/sites/default/files/Boxing-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340768"/>
            <a:ext cx="6101408" cy="4576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cs-CZ" sz="2800" dirty="0" err="1">
                <a:latin typeface="Times New Roman" pitchFamily="18" charset="0"/>
                <a:cs typeface="Times New Roman" pitchFamily="18" charset="0"/>
              </a:rPr>
              <a:t>Skolnik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 H., </a:t>
            </a:r>
            <a:r>
              <a:rPr lang="cs-CZ" sz="2800" i="1" dirty="0" err="1">
                <a:latin typeface="Times New Roman" pitchFamily="18" charset="0"/>
                <a:cs typeface="Times New Roman" pitchFamily="18" charset="0"/>
              </a:rPr>
              <a:t>Nutrient</a:t>
            </a:r>
            <a:r>
              <a:rPr lang="cs-CZ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i="1" dirty="0" err="1">
                <a:latin typeface="Times New Roman" pitchFamily="18" charset="0"/>
                <a:cs typeface="Times New Roman" pitchFamily="18" charset="0"/>
              </a:rPr>
              <a:t>timing</a:t>
            </a:r>
            <a:r>
              <a:rPr lang="cs-CZ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i="1" dirty="0" err="1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cs-CZ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i="1" dirty="0" err="1">
                <a:latin typeface="Times New Roman" pitchFamily="18" charset="0"/>
                <a:cs typeface="Times New Roman" pitchFamily="18" charset="0"/>
              </a:rPr>
              <a:t>peak</a:t>
            </a:r>
            <a:r>
              <a:rPr lang="cs-CZ" sz="2800" i="1" dirty="0">
                <a:latin typeface="Times New Roman" pitchFamily="18" charset="0"/>
                <a:cs typeface="Times New Roman" pitchFamily="18" charset="0"/>
              </a:rPr>
              <a:t> performance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. 2010.</a:t>
            </a:r>
          </a:p>
          <a:p>
            <a:pPr>
              <a:lnSpc>
                <a:spcPct val="150000"/>
              </a:lnSpc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MAUGHAN J. R., BURKE L. M., </a:t>
            </a:r>
            <a:r>
              <a:rPr lang="cs-CZ" sz="2800" i="1" dirty="0" smtClean="0">
                <a:latin typeface="Times New Roman" pitchFamily="18" charset="0"/>
                <a:cs typeface="Times New Roman" pitchFamily="18" charset="0"/>
              </a:rPr>
              <a:t>Výživa ve sportu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2800" dirty="0" err="1" smtClean="0">
                <a:latin typeface="Times New Roman" pitchFamily="18" charset="0"/>
                <a:cs typeface="Times New Roman" pitchFamily="18" charset="0"/>
              </a:rPr>
              <a:t>Galén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, 2006.</a:t>
            </a:r>
          </a:p>
          <a:p>
            <a:pPr>
              <a:lnSpc>
                <a:spcPct val="150000"/>
              </a:lnSpc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VILIKUS Z. a kol., </a:t>
            </a:r>
            <a:r>
              <a:rPr lang="cs-CZ" sz="2800" i="1" dirty="0" smtClean="0">
                <a:latin typeface="Times New Roman" pitchFamily="18" charset="0"/>
                <a:cs typeface="Times New Roman" pitchFamily="18" charset="0"/>
              </a:rPr>
              <a:t>Výživa sportovců a sportovní výkon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. Karolinum, 2012.</a:t>
            </a:r>
          </a:p>
          <a:p>
            <a:pPr>
              <a:lnSpc>
                <a:spcPct val="150000"/>
              </a:lnSpc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LEDVINA M., STOKLASOVÁ A., CERMAN J., </a:t>
            </a:r>
            <a:r>
              <a:rPr lang="cs-CZ" sz="2800" i="1" dirty="0" smtClean="0">
                <a:latin typeface="Times New Roman" pitchFamily="18" charset="0"/>
                <a:cs typeface="Times New Roman" pitchFamily="18" charset="0"/>
              </a:rPr>
              <a:t>Biochemie pro studující medicíny I. a II. díl.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 Karolinum, 2004.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Použitá literatura</a:t>
            </a: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738531"/>
          </a:xfrm>
        </p:spPr>
        <p:txBody>
          <a:bodyPr>
            <a:normAutofit/>
          </a:bodyPr>
          <a:lstStyle/>
          <a:p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pPr algn="ctr"/>
            <a:r>
              <a:rPr lang="cs-CZ" b="0" dirty="0" smtClean="0">
                <a:effectLst/>
                <a:latin typeface="Times New Roman" pitchFamily="18" charset="0"/>
                <a:cs typeface="Times New Roman" pitchFamily="18" charset="0"/>
              </a:rPr>
              <a:t>Různý výkon, různý zdroj E </a:t>
            </a:r>
            <a:endParaRPr lang="cs-CZ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Group 536"/>
          <p:cNvGraphicFramePr>
            <a:graphicFrameLocks/>
          </p:cNvGraphicFramePr>
          <p:nvPr/>
        </p:nvGraphicFramePr>
        <p:xfrm>
          <a:off x="359595" y="1268760"/>
          <a:ext cx="8532885" cy="5040119"/>
        </p:xfrm>
        <a:graphic>
          <a:graphicData uri="http://schemas.openxmlformats.org/drawingml/2006/table">
            <a:tbl>
              <a:tblPr/>
              <a:tblGrid>
                <a:gridCol w="14335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62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54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83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00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991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45793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Podíl jednotlivých substrátů na tvorbě ATP při svalové práci (%)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15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Běh na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ATP/CP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Glykogen svalový 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anaerobní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oxidace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Glykogen svalový -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aerobní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oxidace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Glykogen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jaterní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Mastné kyseliny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79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100 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66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400 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65,0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79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800 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66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1 500 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75,0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79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5 000 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87,5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66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10 000 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97,0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79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Maraton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70,0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95710"/>
          </a:xfrm>
        </p:spPr>
        <p:txBody>
          <a:bodyPr/>
          <a:lstStyle/>
          <a:p>
            <a:pPr algn="ctr"/>
            <a:r>
              <a:rPr lang="cs-CZ" b="0" dirty="0" smtClean="0">
                <a:effectLst/>
                <a:latin typeface="Times New Roman" pitchFamily="18" charset="0"/>
                <a:cs typeface="Times New Roman" pitchFamily="18" charset="0"/>
              </a:rPr>
              <a:t>Různý výkon, různý zdroj E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2"/>
          </p:nvPr>
        </p:nvSpPr>
        <p:spPr>
          <a:xfrm>
            <a:off x="0" y="1700808"/>
            <a:ext cx="4040188" cy="352839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endParaRPr lang="cs-CZ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cs-CZ" sz="2100" b="1" dirty="0" smtClean="0">
                <a:latin typeface="Times New Roman" pitchFamily="18" charset="0"/>
                <a:cs typeface="Times New Roman" pitchFamily="18" charset="0"/>
              </a:rPr>
              <a:t>Druh sportu</a:t>
            </a:r>
          </a:p>
          <a:p>
            <a:pPr lvl="1" algn="just">
              <a:lnSpc>
                <a:spcPct val="150000"/>
              </a:lnSpc>
            </a:pP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Aerobní sporty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– mírná až střední déle trvající zátěž</a:t>
            </a:r>
          </a:p>
          <a:p>
            <a:pPr lvl="1" algn="just">
              <a:lnSpc>
                <a:spcPct val="150000"/>
              </a:lnSpc>
            </a:pP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Anaerobní sporty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– krátká, intenzivní zátěž</a:t>
            </a:r>
          </a:p>
        </p:txBody>
      </p:sp>
      <p:pic>
        <p:nvPicPr>
          <p:cNvPr id="4" name="Picture 4" descr="https://humanphysiology2011.wikispaces.com/file/view/muscle_fuel_consumption_during_exercise.jpg/218930078/418x472/muscle_fuel_consumption_during_exercis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9992" y="1268760"/>
            <a:ext cx="4536504" cy="53054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>
              <a:lnSpc>
                <a:spcPct val="16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Sprinty 100-200 m dříve považováno za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alaktátovou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zónu; anaerobní glykolýza od prvních sekund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coachr.org/energysy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60648"/>
            <a:ext cx="8229600" cy="3888432"/>
          </a:xfrm>
          <a:prstGeom prst="rect">
            <a:avLst/>
          </a:prstGeom>
          <a:noFill/>
        </p:spPr>
      </p:pic>
      <p:cxnSp>
        <p:nvCxnSpPr>
          <p:cNvPr id="6" name="Přímá spojovací čára 5"/>
          <p:cNvCxnSpPr/>
          <p:nvPr/>
        </p:nvCxnSpPr>
        <p:spPr>
          <a:xfrm>
            <a:off x="1331640" y="3645024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  <a:buNone/>
              <a:defRPr/>
            </a:pPr>
            <a:endParaRPr lang="cs-CZ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60000"/>
              </a:lnSpc>
              <a:defRPr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O jakého jedince se jedná</a:t>
            </a:r>
          </a:p>
          <a:p>
            <a:pPr lvl="1">
              <a:lnSpc>
                <a:spcPct val="160000"/>
              </a:lnSpc>
              <a:defRPr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pohlaví, věk, složení těla, výkonnost, zdravotní stav, další specifika…</a:t>
            </a:r>
            <a:endParaRPr lang="cs-CZ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60000"/>
              </a:lnSpc>
              <a:defRPr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Cíl, čeho chceme dosáhnout</a:t>
            </a:r>
          </a:p>
          <a:p>
            <a:pPr lvl="1">
              <a:lnSpc>
                <a:spcPct val="160000"/>
              </a:lnSpc>
              <a:defRPr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maximální výkon (rychlostní, silový,vytrvalostní)</a:t>
            </a:r>
          </a:p>
          <a:p>
            <a:pPr lvl="1">
              <a:lnSpc>
                <a:spcPct val="160000"/>
              </a:lnSpc>
              <a:defRPr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regenerace</a:t>
            </a:r>
          </a:p>
          <a:p>
            <a:pPr lvl="1">
              <a:lnSpc>
                <a:spcPct val="160000"/>
              </a:lnSpc>
              <a:defRPr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tvorba energetických zásob</a:t>
            </a:r>
          </a:p>
          <a:p>
            <a:pPr lvl="1">
              <a:lnSpc>
                <a:spcPct val="160000"/>
              </a:lnSpc>
              <a:defRPr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nárůst svalové hmoty</a:t>
            </a:r>
          </a:p>
          <a:p>
            <a:pPr lvl="1">
              <a:lnSpc>
                <a:spcPct val="160000"/>
              </a:lnSpc>
              <a:defRPr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redukce tukových zásob</a:t>
            </a:r>
          </a:p>
          <a:p>
            <a:pPr lvl="1">
              <a:lnSpc>
                <a:spcPct val="160000"/>
              </a:lnSpc>
              <a:defRPr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relaxace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Určení potřeby E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Gymnastka, 22 let, 160 cm, 52,5 kg, ATH 45 kg, tréninkový den</a:t>
            </a:r>
          </a:p>
          <a:p>
            <a:pPr lvl="1">
              <a:lnSpc>
                <a:spcPct val="15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KEV: 1344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kcal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(56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kcal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lvl="1">
              <a:lnSpc>
                <a:spcPct val="15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Běžný EV: 1344x1,3</a:t>
            </a:r>
          </a:p>
          <a:p>
            <a:pPr lvl="1">
              <a:lnSpc>
                <a:spcPct val="15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FAEV: trénink 120 min </a:t>
            </a:r>
            <a:r>
              <a:rPr lang="cs-CZ" dirty="0" smtClean="0">
                <a:latin typeface="Times New Roman"/>
                <a:cs typeface="Times New Roman"/>
              </a:rPr>
              <a:t>→ 56x2x4</a:t>
            </a:r>
          </a:p>
          <a:p>
            <a:pPr lvl="1">
              <a:lnSpc>
                <a:spcPct val="150000"/>
              </a:lnSpc>
            </a:pPr>
            <a:r>
              <a:rPr lang="cs-CZ" dirty="0" smtClean="0">
                <a:latin typeface="Times New Roman"/>
                <a:cs typeface="Times New Roman"/>
              </a:rPr>
              <a:t>CEV: 1747+448=2195 </a:t>
            </a:r>
            <a:r>
              <a:rPr lang="cs-CZ" dirty="0" err="1" smtClean="0">
                <a:latin typeface="Times New Roman"/>
                <a:cs typeface="Times New Roman"/>
              </a:rPr>
              <a:t>kcal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Příklad potřeby E</a:t>
            </a:r>
            <a:endParaRPr lang="cs-CZ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d4acdba9-fe33-4d59-a617-32e49a43280b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9985</TotalTime>
  <Words>2136</Words>
  <Application>Microsoft Office PowerPoint</Application>
  <PresentationFormat>Předvádění na obrazovce (4:3)</PresentationFormat>
  <Paragraphs>350</Paragraphs>
  <Slides>44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44</vt:i4>
      </vt:variant>
    </vt:vector>
  </HeadingPairs>
  <TitlesOfParts>
    <vt:vector size="52" baseType="lpstr">
      <vt:lpstr>Arial</vt:lpstr>
      <vt:lpstr>Lucida Sans Unicode</vt:lpstr>
      <vt:lpstr>Times New Roman</vt:lpstr>
      <vt:lpstr>Verdana</vt:lpstr>
      <vt:lpstr>Wingdings</vt:lpstr>
      <vt:lpstr>Wingdings 2</vt:lpstr>
      <vt:lpstr>Wingdings 3</vt:lpstr>
      <vt:lpstr>Shluk</vt:lpstr>
      <vt:lpstr>Výživa ve sportu</vt:lpstr>
      <vt:lpstr>Druhy sportů</vt:lpstr>
      <vt:lpstr>Různý výkon, různý zdroj E </vt:lpstr>
      <vt:lpstr>Různý výkon, různý zdroj E </vt:lpstr>
      <vt:lpstr>Různý výkon, různý zdroj E </vt:lpstr>
      <vt:lpstr>Různý výkon, různý zdroj E</vt:lpstr>
      <vt:lpstr>Prezentace aplikace PowerPoint</vt:lpstr>
      <vt:lpstr>Určení potřeby E</vt:lpstr>
      <vt:lpstr>Příklad potřeby E</vt:lpstr>
      <vt:lpstr>Sacharidy ve výživě</vt:lpstr>
      <vt:lpstr>Rozdělení sacharidů</vt:lpstr>
      <vt:lpstr>GI vs. GN</vt:lpstr>
      <vt:lpstr>Rezerva E – glykogen </vt:lpstr>
      <vt:lpstr>Metabolismus sacharidů I</vt:lpstr>
      <vt:lpstr>Metabolismus sacharidů I</vt:lpstr>
      <vt:lpstr>Bílkoviny ve výživě</vt:lpstr>
      <vt:lpstr>Aminokyseliny </vt:lpstr>
      <vt:lpstr>Metabolismus bílkovin</vt:lpstr>
      <vt:lpstr>Metabolismus bílkovin</vt:lpstr>
      <vt:lpstr>Metabolismus bílkovin</vt:lpstr>
      <vt:lpstr>Metabolismus bílkovin</vt:lpstr>
      <vt:lpstr>Tuky ve výživě</vt:lpstr>
      <vt:lpstr>Lipidy - dělení</vt:lpstr>
      <vt:lpstr>Metabolismus tuků</vt:lpstr>
      <vt:lpstr>Metabolismus tuků</vt:lpstr>
      <vt:lpstr>Metabolismus tuků</vt:lpstr>
      <vt:lpstr>Silové a dynamické sporty I</vt:lpstr>
      <vt:lpstr>Silové a dynamické sporty II</vt:lpstr>
      <vt:lpstr>Silové a dynamické sporty III</vt:lpstr>
      <vt:lpstr>Silové a dynamické sporty IV</vt:lpstr>
      <vt:lpstr>Technické sporty I</vt:lpstr>
      <vt:lpstr>Technické sporty II</vt:lpstr>
      <vt:lpstr>Vytrvalostní sporty I</vt:lpstr>
      <vt:lpstr>Vytrvalostní sporty II</vt:lpstr>
      <vt:lpstr>Vytrvalostní sporty III</vt:lpstr>
      <vt:lpstr>Pitný režim</vt:lpstr>
      <vt:lpstr>Pitný režim</vt:lpstr>
      <vt:lpstr>Pitný režim</vt:lpstr>
      <vt:lpstr>Pitný režim</vt:lpstr>
      <vt:lpstr>Pitný režim</vt:lpstr>
      <vt:lpstr>Potraviny určené pro sportovce</vt:lpstr>
      <vt:lpstr>Aspekty užití</vt:lpstr>
      <vt:lpstr>Děkuji za pozornost</vt:lpstr>
      <vt:lpstr>Použitá 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Výživa ve sportu</dc:title>
  <dc:creator>Standard</dc:creator>
  <cp:lastModifiedBy>ucitel</cp:lastModifiedBy>
  <cp:revision>150</cp:revision>
  <dcterms:created xsi:type="dcterms:W3CDTF">2013-04-01T17:43:08Z</dcterms:created>
  <dcterms:modified xsi:type="dcterms:W3CDTF">2017-11-28T14:27:01Z</dcterms:modified>
</cp:coreProperties>
</file>